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4"/>
  </p:notesMasterIdLst>
  <p:sldIdLst>
    <p:sldId id="335" r:id="rId2"/>
    <p:sldId id="336" r:id="rId3"/>
    <p:sldId id="337" r:id="rId4"/>
    <p:sldId id="338" r:id="rId5"/>
    <p:sldId id="339" r:id="rId6"/>
    <p:sldId id="340" r:id="rId7"/>
    <p:sldId id="341" r:id="rId8"/>
    <p:sldId id="342" r:id="rId9"/>
    <p:sldId id="347" r:id="rId10"/>
    <p:sldId id="343" r:id="rId11"/>
    <p:sldId id="344" r:id="rId12"/>
    <p:sldId id="34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esh Sharma" initials="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0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4"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44"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40" name="Rectangle 5"/>
            <p:cNvSpPr>
              <a:spLocks noChangeArrowheads="1"/>
            </p:cNvSpPr>
            <p:nvPr/>
          </p:nvSpPr>
          <p:spPr bwMode="auto">
            <a:xfrm>
              <a:off x="1209675" y="4763"/>
              <a:ext cx="23813" cy="2181225"/>
            </a:xfrm>
            <a:prstGeom prst="rect">
              <a:avLst/>
            </a:prstGeom>
            <a:grpFill/>
            <a:ln>
              <a:noFill/>
            </a:ln>
          </p:spPr>
        </p:sp>
        <p:sp>
          <p:nvSpPr>
            <p:cNvPr id="1048641"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42"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3" name="Rectangle 8"/>
            <p:cNvSpPr>
              <a:spLocks noChangeArrowheads="1"/>
            </p:cNvSpPr>
            <p:nvPr/>
          </p:nvSpPr>
          <p:spPr bwMode="auto">
            <a:xfrm>
              <a:off x="414338" y="9525"/>
              <a:ext cx="28575" cy="4481513"/>
            </a:xfrm>
            <a:prstGeom prst="rect">
              <a:avLst/>
            </a:prstGeom>
            <a:grpFill/>
            <a:ln>
              <a:noFill/>
            </a:ln>
          </p:spPr>
        </p:sp>
        <p:sp>
          <p:nvSpPr>
            <p:cNvPr id="1048644"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45"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46"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47"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48"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49"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50"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1"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52"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53"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54"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55"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56"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57"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58"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59"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60"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61"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2"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63"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64"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665"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6"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667"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68" name="Rectangle 33"/>
            <p:cNvSpPr>
              <a:spLocks noChangeArrowheads="1"/>
            </p:cNvSpPr>
            <p:nvPr/>
          </p:nvSpPr>
          <p:spPr bwMode="auto">
            <a:xfrm>
              <a:off x="642938" y="6610350"/>
              <a:ext cx="23813" cy="242888"/>
            </a:xfrm>
            <a:prstGeom prst="rect">
              <a:avLst/>
            </a:prstGeom>
            <a:grpFill/>
            <a:ln>
              <a:noFill/>
            </a:ln>
          </p:spPr>
        </p:sp>
        <p:sp>
          <p:nvSpPr>
            <p:cNvPr id="1048669"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70"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671"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672"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673"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674"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675"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76"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677"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678"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679"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680" name="Rectangle 45"/>
            <p:cNvSpPr>
              <a:spLocks noChangeArrowheads="1"/>
            </p:cNvSpPr>
            <p:nvPr/>
          </p:nvSpPr>
          <p:spPr bwMode="auto">
            <a:xfrm>
              <a:off x="1228725" y="4662488"/>
              <a:ext cx="23813" cy="2181225"/>
            </a:xfrm>
            <a:prstGeom prst="rect">
              <a:avLst/>
            </a:prstGeom>
            <a:grpFill/>
            <a:ln>
              <a:noFill/>
            </a:ln>
          </p:spPr>
        </p:sp>
        <p:sp>
          <p:nvSpPr>
            <p:cNvPr id="1048681"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682"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3"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684"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85"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6"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687"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688"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9"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90"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691"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692"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693"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694"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695"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96" name="Date Placeholder 3"/>
          <p:cNvSpPr>
            <a:spLocks noGrp="1"/>
          </p:cNvSpPr>
          <p:nvPr>
            <p:ph type="dt" sz="half" idx="10"/>
          </p:nvPr>
        </p:nvSpPr>
        <p:spPr>
          <a:xfrm>
            <a:off x="7077511" y="5410201"/>
            <a:ext cx="2743200" cy="365125"/>
          </a:xfrm>
        </p:spPr>
        <p:txBody>
          <a:bodyPr/>
          <a:lstStyle/>
          <a:p>
            <a:fld id="{72FFE848-89F3-423D-B149-5077666F8F16}" type="datetimeFigureOut">
              <a:rPr lang="en-IN" smtClean="0"/>
              <a:t>27/12/2023</a:t>
            </a:fld>
            <a:endParaRPr lang="en-IN" dirty="0"/>
          </a:p>
        </p:txBody>
      </p:sp>
      <p:sp>
        <p:nvSpPr>
          <p:cNvPr id="1048697" name="Footer Placeholder 4"/>
          <p:cNvSpPr>
            <a:spLocks noGrp="1"/>
          </p:cNvSpPr>
          <p:nvPr>
            <p:ph type="ftr" sz="quarter" idx="11"/>
          </p:nvPr>
        </p:nvSpPr>
        <p:spPr>
          <a:xfrm>
            <a:off x="1876424" y="5410201"/>
            <a:ext cx="5124886" cy="365125"/>
          </a:xfrm>
        </p:spPr>
        <p:txBody>
          <a:bodyPr/>
          <a:lstStyle/>
          <a:p>
            <a:endParaRPr lang="en-IN" dirty="0"/>
          </a:p>
        </p:txBody>
      </p:sp>
      <p:sp>
        <p:nvSpPr>
          <p:cNvPr id="1048698" name="Slide Number Placeholder 5"/>
          <p:cNvSpPr>
            <a:spLocks noGrp="1"/>
          </p:cNvSpPr>
          <p:nvPr>
            <p:ph type="sldNum" sz="quarter" idx="12"/>
          </p:nvPr>
        </p:nvSpPr>
        <p:spPr>
          <a:xfrm>
            <a:off x="9896911" y="5410199"/>
            <a:ext cx="771089" cy="365125"/>
          </a:xfrm>
        </p:spPr>
        <p:txBody>
          <a:bodyPr/>
          <a:lstStyle/>
          <a:p>
            <a:fld id="{369BB3EA-02D8-4F4D-ABA2-2448C9CDA85E}"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67"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68"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69"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0"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71" name="Footer Placeholder 5"/>
          <p:cNvSpPr>
            <a:spLocks noGrp="1"/>
          </p:cNvSpPr>
          <p:nvPr>
            <p:ph type="ftr" sz="quarter" idx="11"/>
          </p:nvPr>
        </p:nvSpPr>
        <p:spPr/>
        <p:txBody>
          <a:bodyPr/>
          <a:lstStyle/>
          <a:p>
            <a:endParaRPr lang="en-IN" dirty="0"/>
          </a:p>
        </p:txBody>
      </p:sp>
      <p:sp>
        <p:nvSpPr>
          <p:cNvPr id="1048772"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18"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9"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20" name="Footer Placeholder 5"/>
          <p:cNvSpPr>
            <a:spLocks noGrp="1"/>
          </p:cNvSpPr>
          <p:nvPr>
            <p:ph type="ftr" sz="quarter" idx="11"/>
          </p:nvPr>
        </p:nvSpPr>
        <p:spPr/>
        <p:txBody>
          <a:bodyPr/>
          <a:lstStyle/>
          <a:p>
            <a:endParaRPr lang="en-IN" dirty="0"/>
          </a:p>
        </p:txBody>
      </p:sp>
      <p:sp>
        <p:nvSpPr>
          <p:cNvPr id="1048721"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59"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60"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1"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2"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63" name="Footer Placeholder 5"/>
          <p:cNvSpPr>
            <a:spLocks noGrp="1"/>
          </p:cNvSpPr>
          <p:nvPr>
            <p:ph type="ftr" sz="quarter" idx="11"/>
          </p:nvPr>
        </p:nvSpPr>
        <p:spPr/>
        <p:txBody>
          <a:bodyPr/>
          <a:lstStyle/>
          <a:p>
            <a:endParaRPr lang="en-IN" dirty="0"/>
          </a:p>
        </p:txBody>
      </p:sp>
      <p:sp>
        <p:nvSpPr>
          <p:cNvPr id="1048764"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
        <p:nvSpPr>
          <p:cNvPr id="1048765"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66"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1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13"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15" name="Footer Placeholder 5"/>
          <p:cNvSpPr>
            <a:spLocks noGrp="1"/>
          </p:cNvSpPr>
          <p:nvPr>
            <p:ph type="ftr" sz="quarter" idx="11"/>
          </p:nvPr>
        </p:nvSpPr>
        <p:spPr/>
        <p:txBody>
          <a:bodyPr/>
          <a:lstStyle/>
          <a:p>
            <a:endParaRPr lang="en-IN" dirty="0"/>
          </a:p>
        </p:txBody>
      </p:sp>
      <p:sp>
        <p:nvSpPr>
          <p:cNvPr id="1048716"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9"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780"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1"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2"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3"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4"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5"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6" name="Date Placeholder 2"/>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87" name="Footer Placeholder 3"/>
          <p:cNvSpPr>
            <a:spLocks noGrp="1"/>
          </p:cNvSpPr>
          <p:nvPr>
            <p:ph type="ftr" sz="quarter" idx="11"/>
          </p:nvPr>
        </p:nvSpPr>
        <p:spPr/>
        <p:txBody>
          <a:bodyPr/>
          <a:lstStyle/>
          <a:p>
            <a:endParaRPr lang="en-IN" dirty="0"/>
          </a:p>
        </p:txBody>
      </p:sp>
      <p:sp>
        <p:nvSpPr>
          <p:cNvPr id="1048788" name="Slide Number Placeholder 4"/>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28"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04872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3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3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3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8" name="Date Placeholder 2"/>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39" name="Footer Placeholder 3"/>
          <p:cNvSpPr>
            <a:spLocks noGrp="1"/>
          </p:cNvSpPr>
          <p:nvPr>
            <p:ph type="ftr" sz="quarter" idx="11"/>
          </p:nvPr>
        </p:nvSpPr>
        <p:spPr/>
        <p:txBody>
          <a:bodyPr/>
          <a:lstStyle/>
          <a:p>
            <a:endParaRPr lang="en-IN" dirty="0"/>
          </a:p>
        </p:txBody>
      </p:sp>
      <p:sp>
        <p:nvSpPr>
          <p:cNvPr id="1048740" name="Slide Number Placeholder 4"/>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5" name="Title 1"/>
          <p:cNvSpPr>
            <a:spLocks noGrp="1"/>
          </p:cNvSpPr>
          <p:nvPr>
            <p:ph type="title"/>
          </p:nvPr>
        </p:nvSpPr>
        <p:spPr/>
        <p:txBody>
          <a:bodyPr/>
          <a:lstStyle/>
          <a:p>
            <a:r>
              <a:rPr lang="en-US"/>
              <a:t>Click to edit Master title style</a:t>
            </a:r>
            <a:endParaRPr lang="en-US" dirty="0"/>
          </a:p>
        </p:txBody>
      </p:sp>
      <p:sp>
        <p:nvSpPr>
          <p:cNvPr id="1048796"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7" name="Date Placeholder 3"/>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98" name="Footer Placeholder 4"/>
          <p:cNvSpPr>
            <a:spLocks noGrp="1"/>
          </p:cNvSpPr>
          <p:nvPr>
            <p:ph type="ftr" sz="quarter" idx="11"/>
          </p:nvPr>
        </p:nvSpPr>
        <p:spPr/>
        <p:txBody>
          <a:bodyPr/>
          <a:lstStyle/>
          <a:p>
            <a:endParaRPr lang="en-IN" dirty="0"/>
          </a:p>
        </p:txBody>
      </p:sp>
      <p:sp>
        <p:nvSpPr>
          <p:cNvPr id="1048799" name="Slide Number Placeholder 5"/>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4"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1048755"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6" name="Date Placeholder 3"/>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57" name="Footer Placeholder 4"/>
          <p:cNvSpPr>
            <a:spLocks noGrp="1"/>
          </p:cNvSpPr>
          <p:nvPr>
            <p:ph type="ftr" sz="quarter" idx="11"/>
          </p:nvPr>
        </p:nvSpPr>
        <p:spPr/>
        <p:txBody>
          <a:bodyPr/>
          <a:lstStyle/>
          <a:p>
            <a:endParaRPr lang="en-IN" dirty="0"/>
          </a:p>
        </p:txBody>
      </p:sp>
      <p:sp>
        <p:nvSpPr>
          <p:cNvPr id="1048758" name="Slide Number Placeholder 5"/>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US" dirty="0"/>
          </a:p>
        </p:txBody>
      </p:sp>
      <p:sp>
        <p:nvSpPr>
          <p:cNvPr id="104861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3"/>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621" name="Footer Placeholder 4"/>
          <p:cNvSpPr>
            <a:spLocks noGrp="1"/>
          </p:cNvSpPr>
          <p:nvPr>
            <p:ph type="ftr" sz="quarter" idx="11"/>
          </p:nvPr>
        </p:nvSpPr>
        <p:spPr/>
        <p:txBody>
          <a:bodyPr/>
          <a:lstStyle/>
          <a:p>
            <a:endParaRPr lang="en-IN" dirty="0"/>
          </a:p>
        </p:txBody>
      </p:sp>
      <p:sp>
        <p:nvSpPr>
          <p:cNvPr id="1048622" name="Slide Number Placeholder 5"/>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1"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742"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3" name="Date Placeholder 3"/>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44" name="Footer Placeholder 4"/>
          <p:cNvSpPr>
            <a:spLocks noGrp="1"/>
          </p:cNvSpPr>
          <p:nvPr>
            <p:ph type="ftr" sz="quarter" idx="11"/>
          </p:nvPr>
        </p:nvSpPr>
        <p:spPr/>
        <p:txBody>
          <a:bodyPr/>
          <a:lstStyle/>
          <a:p>
            <a:endParaRPr lang="en-IN" dirty="0"/>
          </a:p>
        </p:txBody>
      </p:sp>
      <p:sp>
        <p:nvSpPr>
          <p:cNvPr id="1048745" name="Slide Number Placeholder 5"/>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3" name="Title 1"/>
          <p:cNvSpPr>
            <a:spLocks noGrp="1"/>
          </p:cNvSpPr>
          <p:nvPr>
            <p:ph type="title"/>
          </p:nvPr>
        </p:nvSpPr>
        <p:spPr/>
        <p:txBody>
          <a:bodyPr/>
          <a:lstStyle/>
          <a:p>
            <a:r>
              <a:rPr lang="en-US"/>
              <a:t>Click to edit Master title style</a:t>
            </a:r>
            <a:endParaRPr lang="en-US" dirty="0"/>
          </a:p>
        </p:txBody>
      </p:sp>
      <p:sp>
        <p:nvSpPr>
          <p:cNvPr id="1048774"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5"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6"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77" name="Footer Placeholder 5"/>
          <p:cNvSpPr>
            <a:spLocks noGrp="1"/>
          </p:cNvSpPr>
          <p:nvPr>
            <p:ph type="ftr" sz="quarter" idx="11"/>
          </p:nvPr>
        </p:nvSpPr>
        <p:spPr/>
        <p:txBody>
          <a:bodyPr/>
          <a:lstStyle/>
          <a:p>
            <a:endParaRPr lang="en-IN" dirty="0"/>
          </a:p>
        </p:txBody>
      </p:sp>
      <p:sp>
        <p:nvSpPr>
          <p:cNvPr id="1048778"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1048747"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Date Placeholder 6"/>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52" name="Footer Placeholder 7"/>
          <p:cNvSpPr>
            <a:spLocks noGrp="1"/>
          </p:cNvSpPr>
          <p:nvPr>
            <p:ph type="ftr" sz="quarter" idx="11"/>
          </p:nvPr>
        </p:nvSpPr>
        <p:spPr/>
        <p:txBody>
          <a:bodyPr/>
          <a:lstStyle/>
          <a:p>
            <a:endParaRPr lang="en-IN" dirty="0"/>
          </a:p>
        </p:txBody>
      </p:sp>
      <p:sp>
        <p:nvSpPr>
          <p:cNvPr id="1048753" name="Slide Number Placeholder 8"/>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en-US"/>
              <a:t>Click to edit Master title style</a:t>
            </a:r>
            <a:endParaRPr lang="en-US" dirty="0"/>
          </a:p>
        </p:txBody>
      </p:sp>
      <p:sp>
        <p:nvSpPr>
          <p:cNvPr id="1048709" name="Date Placeholder 2"/>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10" name="Footer Placeholder 3"/>
          <p:cNvSpPr>
            <a:spLocks noGrp="1"/>
          </p:cNvSpPr>
          <p:nvPr>
            <p:ph type="ftr" sz="quarter" idx="11"/>
          </p:nvPr>
        </p:nvSpPr>
        <p:spPr/>
        <p:txBody>
          <a:bodyPr/>
          <a:lstStyle/>
          <a:p>
            <a:endParaRPr lang="en-IN" dirty="0"/>
          </a:p>
        </p:txBody>
      </p:sp>
      <p:sp>
        <p:nvSpPr>
          <p:cNvPr id="1048711" name="Slide Number Placeholder 4"/>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7" name="Date Placeholder 1"/>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628" name="Footer Placeholder 2"/>
          <p:cNvSpPr>
            <a:spLocks noGrp="1"/>
          </p:cNvSpPr>
          <p:nvPr>
            <p:ph type="ftr" sz="quarter" idx="11"/>
          </p:nvPr>
        </p:nvSpPr>
        <p:spPr/>
        <p:txBody>
          <a:bodyPr/>
          <a:lstStyle/>
          <a:p>
            <a:endParaRPr lang="en-IN" dirty="0"/>
          </a:p>
        </p:txBody>
      </p:sp>
      <p:sp>
        <p:nvSpPr>
          <p:cNvPr id="1048629" name="Slide Number Placeholder 3"/>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9"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790"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1"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92"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93" name="Footer Placeholder 5"/>
          <p:cNvSpPr>
            <a:spLocks noGrp="1"/>
          </p:cNvSpPr>
          <p:nvPr>
            <p:ph type="ftr" sz="quarter" idx="11"/>
          </p:nvPr>
        </p:nvSpPr>
        <p:spPr/>
        <p:txBody>
          <a:bodyPr/>
          <a:lstStyle/>
          <a:p>
            <a:endParaRPr lang="en-IN" dirty="0"/>
          </a:p>
        </p:txBody>
      </p:sp>
      <p:sp>
        <p:nvSpPr>
          <p:cNvPr id="1048794"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2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5" name="Date Placeholder 4"/>
          <p:cNvSpPr>
            <a:spLocks noGrp="1"/>
          </p:cNvSpPr>
          <p:nvPr>
            <p:ph type="dt" sz="half" idx="10"/>
          </p:nvPr>
        </p:nvSpPr>
        <p:spPr/>
        <p:txBody>
          <a:bodyPr/>
          <a:lstStyle/>
          <a:p>
            <a:fld id="{72FFE848-89F3-423D-B149-5077666F8F16}" type="datetimeFigureOut">
              <a:rPr lang="en-IN" smtClean="0"/>
              <a:t>27/12/2023</a:t>
            </a:fld>
            <a:endParaRPr lang="en-IN" dirty="0"/>
          </a:p>
        </p:txBody>
      </p:sp>
      <p:sp>
        <p:nvSpPr>
          <p:cNvPr id="1048726" name="Footer Placeholder 5"/>
          <p:cNvSpPr>
            <a:spLocks noGrp="1"/>
          </p:cNvSpPr>
          <p:nvPr>
            <p:ph type="ftr" sz="quarter" idx="11"/>
          </p:nvPr>
        </p:nvSpPr>
        <p:spPr/>
        <p:txBody>
          <a:bodyPr/>
          <a:lstStyle/>
          <a:p>
            <a:endParaRPr lang="en-IN" dirty="0"/>
          </a:p>
        </p:txBody>
      </p:sp>
      <p:sp>
        <p:nvSpPr>
          <p:cNvPr id="1048727" name="Slide Number Placeholder 6"/>
          <p:cNvSpPr>
            <a:spLocks noGrp="1"/>
          </p:cNvSpPr>
          <p:nvPr>
            <p:ph type="sldNum" sz="quarter" idx="12"/>
          </p:nvPr>
        </p:nvSpPr>
        <p:spPr/>
        <p:txBody>
          <a:bodyPr/>
          <a:lstStyle/>
          <a:p>
            <a:fld id="{369BB3EA-02D8-4F4D-ABA2-2448C9CDA85E}"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blip>
          <a:srcRect/>
          <a:stretch>
            <a:fillRect/>
          </a:stretch>
        </p:blipFill>
        <p:spPr bwMode="auto">
          <a:xfrm>
            <a:off x="0" y="-1"/>
            <a:ext cx="12192003" cy="6858001"/>
          </a:xfrm>
          <a:prstGeom prst="rect">
            <a:avLst/>
          </a:prstGeom>
          <a:noFill/>
        </p:spPr>
      </p:pic>
      <p:grpSp>
        <p:nvGrpSpPr>
          <p:cNvPr id="13" name="Group 7"/>
          <p:cNvGrpSpPr/>
          <p:nvPr/>
        </p:nvGrpSpPr>
        <p:grpSpPr>
          <a:xfrm>
            <a:off x="-14288" y="0"/>
            <a:ext cx="12053888" cy="6858001"/>
            <a:chOff x="-14288" y="0"/>
            <a:chExt cx="12053888" cy="6858001"/>
          </a:xfrm>
        </p:grpSpPr>
        <p:grpSp>
          <p:nvGrpSpPr>
            <p:cNvPr id="14"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5"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FFE848-89F3-423D-B149-5077666F8F16}" type="datetimeFigureOut">
              <a:rPr lang="en-IN" smtClean="0"/>
              <a:t>27/12/2023</a:t>
            </a:fld>
            <a:endParaRPr lang="en-IN" dirty="0"/>
          </a:p>
        </p:txBody>
      </p:sp>
      <p:sp>
        <p:nvSpPr>
          <p:cNvPr id="1048616"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1048617"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9BB3EA-02D8-4F4D-ABA2-2448C9CDA85E}"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ctrTitle"/>
          </p:nvPr>
        </p:nvSpPr>
        <p:spPr>
          <a:xfrm>
            <a:off x="2410426" y="-22295"/>
            <a:ext cx="8791575" cy="1239236"/>
          </a:xfrm>
        </p:spPr>
        <p:txBody>
          <a:bodyPr>
            <a:noAutofit/>
          </a:bodyPr>
          <a:lstStyle/>
          <a:p>
            <a:pPr algn="ctr"/>
            <a:r>
              <a:rPr lang="en-IN" b="1" u="sng" dirty="0" err="1">
                <a:solidFill>
                  <a:schemeClr val="bg1"/>
                </a:solidFill>
              </a:rPr>
              <a:t>aUDIO</a:t>
            </a:r>
            <a:r>
              <a:rPr lang="en-IN" b="1" u="sng" dirty="0">
                <a:solidFill>
                  <a:schemeClr val="bg1"/>
                </a:solidFill>
              </a:rPr>
              <a:t> Playlist Recommender</a:t>
            </a:r>
          </a:p>
        </p:txBody>
      </p:sp>
      <p:sp>
        <p:nvSpPr>
          <p:cNvPr id="1048700" name="TextBox 4"/>
          <p:cNvSpPr txBox="1"/>
          <p:nvPr/>
        </p:nvSpPr>
        <p:spPr>
          <a:xfrm>
            <a:off x="1352114" y="2294740"/>
            <a:ext cx="3708646" cy="1564641"/>
          </a:xfrm>
          <a:prstGeom prst="rect">
            <a:avLst/>
          </a:prstGeom>
          <a:noFill/>
        </p:spPr>
        <p:txBody>
          <a:bodyPr wrap="square">
            <a:spAutoFit/>
          </a:bodyPr>
          <a:lstStyle/>
          <a:p>
            <a:pPr>
              <a:lnSpc>
                <a:spcPct val="150000"/>
              </a:lnSpc>
            </a:pPr>
            <a:r>
              <a:rPr lang="en-US" sz="3200" b="1" dirty="0">
                <a:solidFill>
                  <a:schemeClr val="bg1"/>
                </a:solidFill>
              </a:rPr>
              <a:t>Submitted By-</a:t>
            </a:r>
            <a:r>
              <a:rPr lang="en-IN" sz="3200" b="1" dirty="0"/>
              <a:t> </a:t>
            </a:r>
          </a:p>
          <a:p>
            <a:pPr marL="285750" indent="-285750">
              <a:buFont typeface="Arial" panose="020B0604020202020204" pitchFamily="34" charset="0"/>
              <a:buChar char="•"/>
            </a:pPr>
            <a:r>
              <a:rPr lang="en-IN" sz="3200" b="1" dirty="0"/>
              <a:t>Dheeraj Maurya</a:t>
            </a:r>
          </a:p>
          <a:p>
            <a:endParaRPr lang="en-IN" sz="3200" b="1" dirty="0"/>
          </a:p>
        </p:txBody>
      </p:sp>
      <p:sp>
        <p:nvSpPr>
          <p:cNvPr id="1048701" name="TextBox 6"/>
          <p:cNvSpPr txBox="1"/>
          <p:nvPr/>
        </p:nvSpPr>
        <p:spPr>
          <a:xfrm>
            <a:off x="8231557" y="4570031"/>
            <a:ext cx="3540232" cy="2062103"/>
          </a:xfrm>
          <a:prstGeom prst="rect">
            <a:avLst/>
          </a:prstGeom>
          <a:noFill/>
        </p:spPr>
        <p:txBody>
          <a:bodyPr wrap="square">
            <a:spAutoFit/>
          </a:bodyPr>
          <a:lstStyle/>
          <a:p>
            <a:endParaRPr lang="en-US" sz="3200" b="1" dirty="0">
              <a:solidFill>
                <a:schemeClr val="bg1"/>
              </a:solidFill>
            </a:endParaRPr>
          </a:p>
          <a:p>
            <a:r>
              <a:rPr lang="en-US" sz="3200" b="1" dirty="0">
                <a:solidFill>
                  <a:schemeClr val="bg1"/>
                </a:solidFill>
              </a:rPr>
              <a:t>GUIDED BY :-</a:t>
            </a:r>
          </a:p>
          <a:p>
            <a:r>
              <a:rPr lang="en-US" sz="3200" b="1" dirty="0"/>
              <a:t>Ms. </a:t>
            </a:r>
            <a:r>
              <a:rPr lang="en-IN" sz="3200" b="1" dirty="0"/>
              <a:t>Sandhya Avasthi </a:t>
            </a:r>
            <a:endParaRPr lang="en-US" sz="3200" b="1" dirty="0"/>
          </a:p>
        </p:txBody>
      </p:sp>
      <p:sp>
        <p:nvSpPr>
          <p:cNvPr id="1048702" name="TextBox 7"/>
          <p:cNvSpPr txBox="1"/>
          <p:nvPr/>
        </p:nvSpPr>
        <p:spPr>
          <a:xfrm>
            <a:off x="7892247" y="3641369"/>
            <a:ext cx="3879542" cy="307777"/>
          </a:xfrm>
          <a:prstGeom prst="rect">
            <a:avLst/>
          </a:prstGeom>
          <a:noFill/>
        </p:spPr>
        <p:txBody>
          <a:bodyPr wrap="square">
            <a:spAutoFit/>
          </a:bodyPr>
          <a:lstStyle/>
          <a:p>
            <a:r>
              <a:rPr lang="en-US" sz="1400" b="1" dirty="0"/>
              <a:t>                    </a:t>
            </a:r>
          </a:p>
        </p:txBody>
      </p:sp>
      <p:pic>
        <p:nvPicPr>
          <p:cNvPr id="2097155" name="Picture 2"/>
          <p:cNvPicPr>
            <a:picLocks noChangeAspect="1"/>
          </p:cNvPicPr>
          <p:nvPr/>
        </p:nvPicPr>
        <p:blipFill>
          <a:blip r:embed="rId2"/>
          <a:srcRect l="16929" r="16929"/>
          <a:stretch>
            <a:fillRect/>
          </a:stretch>
        </p:blipFill>
        <p:spPr>
          <a:xfrm>
            <a:off x="7922696" y="1417933"/>
            <a:ext cx="3952775" cy="22234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Box 4"/>
          <p:cNvSpPr txBox="1"/>
          <p:nvPr/>
        </p:nvSpPr>
        <p:spPr>
          <a:xfrm>
            <a:off x="2883024" y="0"/>
            <a:ext cx="6103398" cy="891540"/>
          </a:xfrm>
          <a:prstGeom prst="rect">
            <a:avLst/>
          </a:prstGeom>
          <a:noFill/>
        </p:spPr>
        <p:txBody>
          <a:bodyPr wrap="square">
            <a:spAutoFit/>
          </a:bodyPr>
          <a:lstStyle/>
          <a:p>
            <a:pPr algn="ctr"/>
            <a:r>
              <a:rPr lang="en-US"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FUTURE SCOPE</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1048704" name="TextBox 6"/>
          <p:cNvSpPr txBox="1"/>
          <p:nvPr/>
        </p:nvSpPr>
        <p:spPr>
          <a:xfrm>
            <a:off x="887854" y="891539"/>
            <a:ext cx="10416292" cy="3647440"/>
          </a:xfrm>
          <a:prstGeom prst="rect">
            <a:avLst/>
          </a:prstGeom>
          <a:noFill/>
        </p:spPr>
        <p:txBody>
          <a:bodyPr wrap="square">
            <a:spAutoFit/>
          </a:bodyPr>
          <a:lstStyle/>
          <a:p>
            <a:pPr marL="0" indent="0" algn="l">
              <a:buNone/>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Run the algorithms on a distributed system, like Hadoop or Condor, to parallelize the computation, decrease the runtime an leverage distributed memory to run the complete MSD.</a:t>
            </a:r>
          </a:p>
          <a:p>
            <a:pPr marL="457200" indent="-457200" algn="l">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Combine different methods and learn the weightage for each method according to the datasets </a:t>
            </a:r>
          </a:p>
          <a:p>
            <a:pPr marL="457200" indent="-457200" algn="l">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Automatically generate relevant features Develop more recommendation algorithms</a:t>
            </a:r>
          </a:p>
          <a:p>
            <a:pPr marL="457200" indent="-457200" algn="l">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based on different data (e.g. the how the user is feeling,social recommendations.etc)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extBox 4"/>
          <p:cNvSpPr txBox="1"/>
          <p:nvPr/>
        </p:nvSpPr>
        <p:spPr>
          <a:xfrm>
            <a:off x="3043238" y="-98941"/>
            <a:ext cx="6105524" cy="891540"/>
          </a:xfrm>
          <a:prstGeom prst="rect">
            <a:avLst/>
          </a:prstGeom>
          <a:noFill/>
        </p:spPr>
        <p:txBody>
          <a:bodyPr wrap="square">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REFERENCES</a:t>
            </a:r>
          </a:p>
        </p:txBody>
      </p:sp>
      <p:sp>
        <p:nvSpPr>
          <p:cNvPr id="1048706" name="TextBox 6"/>
          <p:cNvSpPr txBox="1"/>
          <p:nvPr/>
        </p:nvSpPr>
        <p:spPr>
          <a:xfrm>
            <a:off x="1033524" y="824389"/>
            <a:ext cx="10907743" cy="4663441"/>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[1]  </a:t>
            </a:r>
            <a:r>
              <a:rPr lang="en-IN" sz="2000" dirty="0">
                <a:solidFill>
                  <a:schemeClr val="bg1"/>
                </a:solidFill>
                <a:latin typeface="Times New Roman" panose="02020603050405020304" pitchFamily="18" charset="0"/>
                <a:cs typeface="Times New Roman" panose="02020603050405020304" pitchFamily="18" charset="0"/>
              </a:rPr>
              <a:t>McFee, B., BertinMahieux,T., Ellis, D. P., Lanckriet, G. R. (2012, April). The million  song dataset challenge. In Proceedings of the 21</a:t>
            </a:r>
            <a:r>
              <a:rPr lang="en-IN" sz="2000" baseline="30000" dirty="0">
                <a:solidFill>
                  <a:schemeClr val="bg1"/>
                </a:solidFill>
                <a:latin typeface="Times New Roman" panose="02020603050405020304" pitchFamily="18" charset="0"/>
                <a:cs typeface="Times New Roman" panose="02020603050405020304" pitchFamily="18" charset="0"/>
              </a:rPr>
              <a:t>st</a:t>
            </a:r>
            <a:r>
              <a:rPr lang="en-IN" sz="2000" dirty="0">
                <a:solidFill>
                  <a:schemeClr val="bg1"/>
                </a:solidFill>
                <a:latin typeface="Times New Roman" panose="02020603050405020304" pitchFamily="18" charset="0"/>
                <a:cs typeface="Times New Roman" panose="02020603050405020304" pitchFamily="18" charset="0"/>
              </a:rPr>
              <a:t> international conference companion   on World Wide Web (pp. 909916).ACM.</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[2] .</a:t>
            </a:r>
            <a:r>
              <a:rPr lang="en-IN" sz="2000" dirty="0">
                <a:solidFill>
                  <a:schemeClr val="bg1"/>
                </a:solidFill>
                <a:latin typeface="Times New Roman" panose="02020603050405020304" pitchFamily="18" charset="0"/>
                <a:cs typeface="Times New Roman" panose="02020603050405020304" pitchFamily="18" charset="0"/>
              </a:rPr>
              <a:t>Aiolli, F. (2012). A preliminary study on a recommender system for the million songs dataset challenge. PREFERENCE LEARNING: PROBLEMS AND APPLICATIONS IN AI</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[3] </a:t>
            </a:r>
            <a:r>
              <a:rPr lang="en-IN" sz="2000" dirty="0">
                <a:solidFill>
                  <a:schemeClr val="bg1"/>
                </a:solidFill>
                <a:latin typeface="Times New Roman" panose="02020603050405020304" pitchFamily="18" charset="0"/>
                <a:cs typeface="Times New Roman" panose="02020603050405020304" pitchFamily="18" charset="0"/>
              </a:rPr>
              <a:t>Koren, Yehuda. “Recommender system utilizing collaborative filtering combining explicit and implicit feedback with both neighborhood and latent factor models.” U.S. Patent No. 8,037,080. 11 Oct. 2011.</a:t>
            </a:r>
          </a:p>
          <a:p>
            <a:r>
              <a:rPr lang="en-IN" sz="2000" dirty="0">
                <a:solidFill>
                  <a:schemeClr val="bg1"/>
                </a:solidFill>
                <a:latin typeface="Times New Roman" panose="02020603050405020304" pitchFamily="18" charset="0"/>
                <a:cs typeface="Times New Roman" panose="02020603050405020304" pitchFamily="18" charset="0"/>
              </a:rPr>
              <a:t>[4] Cremonesi, Paolo, Yehuda Koren, and Roberto Turrin. “Performance of recommender  algorithms on top-n recommendation tasks.” Proceedings of the fourth ACM conference on Recommender systems. ACM, 2010</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Rectangle 3"/>
          <p:cNvSpPr/>
          <p:nvPr/>
        </p:nvSpPr>
        <p:spPr>
          <a:xfrm>
            <a:off x="2955861" y="2381409"/>
            <a:ext cx="5199381" cy="1170940"/>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pic>
        <p:nvPicPr>
          <p:cNvPr id="2097156" name="Picture 2097155"/>
          <p:cNvPicPr>
            <a:picLocks/>
          </p:cNvPicPr>
          <p:nvPr/>
        </p:nvPicPr>
        <p:blipFill>
          <a:blip r:embed="rId2"/>
          <a:stretch>
            <a:fillRect/>
          </a:stretch>
        </p:blipFill>
        <p:spPr>
          <a:xfrm>
            <a:off x="0" y="126718"/>
            <a:ext cx="12192000" cy="5680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4"/>
          <p:cNvSpPr txBox="1"/>
          <p:nvPr/>
        </p:nvSpPr>
        <p:spPr>
          <a:xfrm>
            <a:off x="811567" y="1464815"/>
            <a:ext cx="10757516" cy="5913157"/>
          </a:xfrm>
          <a:prstGeom prst="rect">
            <a:avLst/>
          </a:prstGeom>
          <a:noFill/>
        </p:spPr>
        <p:txBody>
          <a:bodyPr wrap="square">
            <a:spAutoFit/>
          </a:bodyPr>
          <a:lstStyle/>
          <a:p>
            <a:pPr lvl="2">
              <a:lnSpc>
                <a:spcPct val="150000"/>
              </a:lnSpc>
            </a:pPr>
            <a:r>
              <a:rPr lang="en-US" sz="2800" b="1" dirty="0">
                <a:solidFill>
                  <a:schemeClr val="bg1"/>
                </a:solidFill>
                <a:latin typeface="Times New Roman" panose="02020603050405020304" pitchFamily="18" charset="0"/>
                <a:cs typeface="Times New Roman" panose="02020603050405020304" pitchFamily="18" charset="0"/>
              </a:rPr>
              <a:t>      	-: </a:t>
            </a:r>
            <a:r>
              <a:rPr lang="en-IN" sz="2800" b="1" dirty="0">
                <a:solidFill>
                  <a:schemeClr val="bg1"/>
                </a:solidFill>
                <a:latin typeface="Times New Roman" panose="02020603050405020304" pitchFamily="18" charset="0"/>
                <a:cs typeface="Times New Roman" panose="02020603050405020304" pitchFamily="18" charset="0"/>
              </a:rPr>
              <a:t>Audio Playlist Recommender :- </a:t>
            </a:r>
            <a:endParaRPr lang="en-US" sz="2800"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DATASET</a:t>
            </a:r>
          </a:p>
          <a:p>
            <a:pPr marL="342900" indent="-342900">
              <a:lnSpc>
                <a:spcPct val="150000"/>
              </a:lnSpc>
              <a:buFont typeface="Arial" panose="020B0604020202020204" pitchFamily="34" charset="0"/>
              <a:buChar char="•"/>
            </a:pPr>
            <a:r>
              <a:rPr lang="en-US" altLang="zh-CN" sz="2800" b="1" dirty="0">
                <a:solidFill>
                  <a:schemeClr val="bg1"/>
                </a:solidFill>
                <a:latin typeface="Times New Roman" panose="02020603050405020304" pitchFamily="18" charset="0"/>
                <a:cs typeface="Times New Roman" panose="02020603050405020304" pitchFamily="18" charset="0"/>
              </a:rPr>
              <a:t>OBJECTIVE</a:t>
            </a:r>
            <a:endParaRPr lang="zh-CN" altLang="en-US" dirty="0"/>
          </a:p>
          <a:p>
            <a:pPr marL="342900" indent="-3429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METHODOLOGY</a:t>
            </a:r>
            <a:endParaRPr lang="zh-CN" altLang="en-US" dirty="0"/>
          </a:p>
          <a:p>
            <a:pPr marL="342900" indent="-342900">
              <a:lnSpc>
                <a:spcPct val="150000"/>
              </a:lnSpc>
              <a:buFont typeface="Arial" panose="020B0604020202020204" pitchFamily="34" charset="0"/>
              <a:buChar char="•"/>
            </a:pPr>
            <a:r>
              <a:rPr lang="en-US" altLang="en-US" sz="2800" b="1" dirty="0">
                <a:solidFill>
                  <a:schemeClr val="bg1"/>
                </a:solidFill>
                <a:latin typeface="Times New Roman" panose="02020603050405020304" pitchFamily="18" charset="0"/>
                <a:cs typeface="Times New Roman" panose="02020603050405020304" pitchFamily="18" charset="0"/>
              </a:rPr>
              <a:t>HARDWARE AND SOFTWARE REQUIREMENTS</a:t>
            </a:r>
            <a:endParaRPr lang="zh-CN" altLang="en-US" dirty="0"/>
          </a:p>
          <a:p>
            <a:pPr marL="342900" indent="-3429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FUTURE SCOPE</a:t>
            </a:r>
          </a:p>
          <a:p>
            <a:pPr marL="342900" indent="-3429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REFRENCES</a:t>
            </a:r>
          </a:p>
          <a:p>
            <a:pPr>
              <a:lnSpc>
                <a:spcPct val="150000"/>
              </a:lnSpc>
            </a:pP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1048639" name="TextBox 5"/>
          <p:cNvSpPr txBox="1"/>
          <p:nvPr/>
        </p:nvSpPr>
        <p:spPr>
          <a:xfrm>
            <a:off x="0" y="0"/>
            <a:ext cx="12192000" cy="923330"/>
          </a:xfrm>
          <a:prstGeom prst="rect">
            <a:avLst/>
          </a:prstGeom>
          <a:noFill/>
        </p:spPr>
        <p:txBody>
          <a:bodyPr wrap="square">
            <a:spAutoFit/>
          </a:bodyPr>
          <a:lstStyle/>
          <a:p>
            <a:pPr algn="ctr"/>
            <a:r>
              <a:rPr lang="en-US" sz="5400" b="1" u="sng" cap="none" spc="0" dirty="0">
                <a:ln w="13462">
                  <a:solidFill>
                    <a:schemeClr val="bg1"/>
                  </a:solidFill>
                  <a:prstDash val="solid"/>
                </a:ln>
                <a:solidFill>
                  <a:schemeClr val="bg1"/>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3"/>
          <p:cNvSpPr/>
          <p:nvPr/>
        </p:nvSpPr>
        <p:spPr>
          <a:xfrm>
            <a:off x="426128" y="319596"/>
            <a:ext cx="11185863" cy="891540"/>
          </a:xfrm>
          <a:prstGeom prst="rect">
            <a:avLst/>
          </a:prstGeom>
          <a:noFill/>
        </p:spPr>
        <p:txBody>
          <a:bodyPr wrap="squar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INTRODUCTION</a:t>
            </a:r>
          </a:p>
        </p:txBody>
      </p:sp>
      <p:sp>
        <p:nvSpPr>
          <p:cNvPr id="1048635" name="TextBox 4"/>
          <p:cNvSpPr txBox="1"/>
          <p:nvPr/>
        </p:nvSpPr>
        <p:spPr>
          <a:xfrm>
            <a:off x="760521" y="1669107"/>
            <a:ext cx="10670958" cy="3785652"/>
          </a:xfrm>
          <a:prstGeom prst="rect">
            <a:avLst/>
          </a:prstGeom>
          <a:noFill/>
        </p:spPr>
        <p:txBody>
          <a:bodyPr wrap="square">
            <a:spAutoFit/>
          </a:bodyPr>
          <a:lstStyle/>
          <a:p>
            <a:pPr marL="342900" indent="-342900" algn="just">
              <a:buFont typeface="Wingdings" panose="05000000000000000000" pitchFamily="2" charset="2"/>
              <a:buChar char="v"/>
            </a:pPr>
            <a:r>
              <a:rPr lang="en-IN" sz="2400" b="0" i="0" dirty="0">
                <a:solidFill>
                  <a:srgbClr val="000000"/>
                </a:solidFill>
                <a:effectLst/>
                <a:latin typeface="Arial" panose="020B0604020202020204" pitchFamily="34" charset="0"/>
              </a:rPr>
              <a:t>With the rise of digital content distribution, we have access to a huge music collection. </a:t>
            </a:r>
          </a:p>
          <a:p>
            <a:pPr marL="342900" indent="-342900" algn="just">
              <a:buFont typeface="Wingdings" panose="05000000000000000000" pitchFamily="2" charset="2"/>
              <a:buChar char="v"/>
            </a:pPr>
            <a:r>
              <a:rPr lang="en-IN" sz="2400" dirty="0">
                <a:solidFill>
                  <a:srgbClr val="000000"/>
                </a:solidFill>
                <a:latin typeface="Arial" panose="020B0604020202020204" pitchFamily="34" charset="0"/>
              </a:rPr>
              <a:t>With millions of songs to choose from, we sometimes feel overwhelmed.</a:t>
            </a:r>
          </a:p>
          <a:p>
            <a:pPr marL="342900" indent="-342900" algn="just">
              <a:buFont typeface="Wingdings" panose="05000000000000000000" pitchFamily="2" charset="2"/>
              <a:buChar char="v"/>
            </a:pPr>
            <a:r>
              <a:rPr lang="en-IN" sz="2400" dirty="0">
                <a:solidFill>
                  <a:srgbClr val="000000"/>
                </a:solidFill>
                <a:latin typeface="Arial" panose="020B0604020202020204" pitchFamily="34" charset="0"/>
              </a:rPr>
              <a:t>Thus, an efficient music recommender system is necessary in the interestof both music service providers and customers.</a:t>
            </a:r>
            <a:endParaRPr lang="en-US" sz="2400"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IN" sz="2400" dirty="0">
                <a:solidFill>
                  <a:srgbClr val="000000"/>
                </a:solidFill>
                <a:latin typeface="Arial" panose="020B0604020202020204" pitchFamily="34" charset="0"/>
              </a:rPr>
              <a:t>Our study is based on Million Song Dataset Challenge in Kaggle.</a:t>
            </a:r>
            <a:endParaRPr lang="en-US" sz="2400" dirty="0">
              <a:solidFill>
                <a:srgbClr val="000000"/>
              </a:solidFill>
              <a:latin typeface="Arial" panose="020B0604020202020204" pitchFamily="34" charset="0"/>
            </a:endParaRPr>
          </a:p>
          <a:p>
            <a:pPr marL="342900" indent="-342900" algn="just">
              <a:buFont typeface="Wingdings" panose="05000000000000000000" pitchFamily="2" charset="2"/>
              <a:buChar char="v"/>
            </a:pPr>
            <a:r>
              <a:rPr lang="en-IN" sz="2400" dirty="0">
                <a:solidFill>
                  <a:srgbClr val="000000"/>
                </a:solidFill>
                <a:latin typeface="Arial" panose="020B0604020202020204" pitchFamily="34" charset="0"/>
              </a:rPr>
              <a:t>Our music recommender
system is large-scale and personalized. We learn from users’ listening history and features of songs and predict songs that a user would like to listen 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AutoShape 2" descr="signs of smiling depression"/>
          <p:cNvSpPr>
            <a:spLocks noChangeAspect="1" noChangeArrowheads="1"/>
          </p:cNvSpPr>
          <p:nvPr/>
        </p:nvSpPr>
        <p:spPr bwMode="auto">
          <a:xfrm>
            <a:off x="2370338" y="3276600"/>
            <a:ext cx="3878062" cy="3878062"/>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31" name="TextBox 8"/>
          <p:cNvSpPr txBox="1"/>
          <p:nvPr/>
        </p:nvSpPr>
        <p:spPr>
          <a:xfrm>
            <a:off x="1027592" y="-53266"/>
            <a:ext cx="10397968" cy="830997"/>
          </a:xfrm>
          <a:prstGeom prst="rect">
            <a:avLst/>
          </a:prstGeom>
          <a:noFill/>
        </p:spPr>
        <p:txBody>
          <a:bodyPr wrap="square">
            <a:spAutoFit/>
          </a:bodyPr>
          <a:lstStyle/>
          <a:p>
            <a:pPr algn="ctr"/>
            <a:r>
              <a:rPr lang="en-US" sz="48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An Everyday Problem </a:t>
            </a:r>
          </a:p>
        </p:txBody>
      </p:sp>
      <p:pic>
        <p:nvPicPr>
          <p:cNvPr id="2097153" name="Picture 1"/>
          <p:cNvPicPr>
            <a:picLocks noChangeAspect="1"/>
          </p:cNvPicPr>
          <p:nvPr/>
        </p:nvPicPr>
        <p:blipFill>
          <a:blip r:embed="rId2"/>
          <a:srcRect l="9421" r="9421"/>
          <a:stretch>
            <a:fillRect/>
          </a:stretch>
        </p:blipFill>
        <p:spPr>
          <a:xfrm>
            <a:off x="760396" y="1001027"/>
            <a:ext cx="10665164" cy="5876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extBox 4"/>
          <p:cNvSpPr txBox="1"/>
          <p:nvPr/>
        </p:nvSpPr>
        <p:spPr>
          <a:xfrm>
            <a:off x="2687714" y="266330"/>
            <a:ext cx="6103398" cy="891540"/>
          </a:xfrm>
          <a:prstGeom prst="rect">
            <a:avLst/>
          </a:prstGeom>
          <a:noFill/>
        </p:spPr>
        <p:txBody>
          <a:bodyPr wrap="square">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DATASET </a:t>
            </a:r>
          </a:p>
        </p:txBody>
      </p:sp>
      <p:sp>
        <p:nvSpPr>
          <p:cNvPr id="1048624" name="TextBox 6"/>
          <p:cNvSpPr txBox="1"/>
          <p:nvPr/>
        </p:nvSpPr>
        <p:spPr>
          <a:xfrm>
            <a:off x="335721" y="1868157"/>
            <a:ext cx="10449017" cy="6740307"/>
          </a:xfrm>
          <a:prstGeom prst="rect">
            <a:avLst/>
          </a:prstGeom>
          <a:noFill/>
        </p:spPr>
        <p:txBody>
          <a:bodyPr wrap="square">
            <a:spAutoFit/>
          </a:bodyPr>
          <a:lstStyle/>
          <a:p>
            <a:pPr marL="800100" lvl="1" indent="-342900" algn="just">
              <a:buFont typeface="Wingdings" panose="05000000000000000000" pitchFamily="2" charset="2"/>
              <a:buChar char="Ø"/>
            </a:pPr>
            <a:r>
              <a:rPr lang="zh-CN" altLang="en-US" dirty="0">
                <a:solidFill>
                  <a:schemeClr val="bg1"/>
                </a:solidFill>
              </a:rPr>
              <a:t>We are mainly using 2 datasets</a:t>
            </a:r>
          </a:p>
          <a:p>
            <a:pPr marL="800100" lvl="1" indent="-342900" algn="just">
              <a:buFont typeface="Wingdings" panose="05000000000000000000" pitchFamily="2" charset="2"/>
              <a:buChar char="Ø"/>
            </a:pPr>
            <a:r>
              <a:rPr lang="en-US" altLang="en-US" dirty="0">
                <a:solidFill>
                  <a:schemeClr val="bg1"/>
                </a:solidFill>
              </a:rPr>
              <a:t>1. Data A: Dataset provided by </a:t>
            </a:r>
            <a:r>
              <a:rPr lang="en-US" altLang="en-US" dirty="0" err="1">
                <a:solidFill>
                  <a:schemeClr val="bg1"/>
                </a:solidFill>
              </a:rPr>
              <a:t>Kaggle:users</a:t>
            </a:r>
            <a:r>
              <a:rPr lang="en-US" altLang="en-US" dirty="0">
                <a:solidFill>
                  <a:schemeClr val="bg1"/>
                </a:solidFill>
              </a:rPr>
              <a:t> ID, songs ID and triplets (</a:t>
            </a:r>
            <a:r>
              <a:rPr lang="en-US" altLang="en-US" dirty="0" err="1">
                <a:solidFill>
                  <a:schemeClr val="bg1"/>
                </a:solidFill>
              </a:rPr>
              <a:t>user,song,count</a:t>
            </a:r>
            <a:r>
              <a:rPr lang="en-US" altLang="en-US" dirty="0">
                <a:solidFill>
                  <a:schemeClr val="bg1"/>
                </a:solidFill>
              </a:rPr>
              <a:t>)</a:t>
            </a:r>
            <a:endParaRPr lang="zh-CN" altLang="en-US" dirty="0">
              <a:solidFill>
                <a:schemeClr val="bg1"/>
              </a:solidFill>
            </a:endParaRPr>
          </a:p>
          <a:p>
            <a:pPr marL="800100" lvl="1" indent="-342900" algn="just">
              <a:buFont typeface="Wingdings" panose="05000000000000000000" pitchFamily="2" charset="2"/>
              <a:buChar char="Ø"/>
            </a:pPr>
            <a:r>
              <a:rPr lang="en-US" altLang="en-US" dirty="0">
                <a:solidFill>
                  <a:schemeClr val="bg1"/>
                </a:solidFill>
              </a:rPr>
              <a:t>1,200,000 users, more than 380000 songs and 48 million triplets gathered from users’ listening histories in total .</a:t>
            </a:r>
            <a:endParaRPr lang="zh-CN" altLang="en-US" dirty="0">
              <a:solidFill>
                <a:schemeClr val="bg1"/>
              </a:solidFill>
            </a:endParaRPr>
          </a:p>
          <a:p>
            <a:pPr marL="800100" lvl="1" indent="-342900" algn="just">
              <a:buFont typeface="Wingdings" panose="05000000000000000000" pitchFamily="2" charset="2"/>
              <a:buChar char="Ø"/>
            </a:pPr>
            <a:r>
              <a:rPr lang="en-US" altLang="en-US" dirty="0">
                <a:solidFill>
                  <a:schemeClr val="bg1"/>
                </a:solidFill>
              </a:rPr>
              <a:t> We only work on 10,000 users’ listening history We create a Matrix M from the triplets. </a:t>
            </a:r>
            <a:endParaRPr lang="zh-CN" altLang="en-US" dirty="0">
              <a:solidFill>
                <a:schemeClr val="bg1"/>
              </a:solidFill>
            </a:endParaRPr>
          </a:p>
          <a:p>
            <a:pPr marL="800100" lvl="1" indent="-342900" algn="just">
              <a:buFont typeface="Wingdings" panose="05000000000000000000" pitchFamily="2" charset="2"/>
              <a:buChar char="Ø"/>
            </a:pPr>
            <a:endParaRPr lang="zh-CN" altLang="en-US" dirty="0">
              <a:solidFill>
                <a:schemeClr val="bg1"/>
              </a:solidFill>
            </a:endParaRPr>
          </a:p>
          <a:p>
            <a:pPr marL="800100" lvl="1" indent="-342900" algn="just">
              <a:buFont typeface="Wingdings" panose="05000000000000000000" pitchFamily="2" charset="2"/>
              <a:buChar char="Ø"/>
            </a:pPr>
            <a:r>
              <a:rPr lang="zh-CN" altLang="en-US" dirty="0">
                <a:solidFill>
                  <a:schemeClr val="bg1"/>
                </a:solidFill>
              </a:rPr>
              <a:t>Data B: Feature files extracted ourselves from meta data of song</a:t>
            </a:r>
            <a:r>
              <a:rPr lang="en-US" altLang="en-US" dirty="0">
                <a:solidFill>
                  <a:schemeClr val="bg1"/>
                </a:solidFill>
              </a:rPr>
              <a:t> </a:t>
            </a:r>
            <a:r>
              <a:rPr lang="zh-CN" altLang="en-US" dirty="0">
                <a:solidFill>
                  <a:schemeClr val="bg1"/>
                </a:solidFill>
              </a:rPr>
              <a:t>from the website of</a:t>
            </a:r>
            <a:r>
              <a:rPr lang="en-US" altLang="en-US" dirty="0">
                <a:solidFill>
                  <a:schemeClr val="bg1"/>
                </a:solidFill>
              </a:rPr>
              <a:t> </a:t>
            </a:r>
            <a:r>
              <a:rPr lang="zh-CN" altLang="en-US" dirty="0">
                <a:solidFill>
                  <a:schemeClr val="bg1"/>
                </a:solidFill>
              </a:rPr>
              <a:t>labrosa.ee.columbia.edu/millionsong/</a:t>
            </a:r>
          </a:p>
          <a:p>
            <a:pPr marL="800100" lvl="1" indent="-342900" algn="just">
              <a:buFont typeface="Wingdings" panose="05000000000000000000" pitchFamily="2" charset="2"/>
              <a:buChar char="Ø"/>
            </a:pPr>
            <a:r>
              <a:rPr lang="zh-CN" altLang="en-US" dirty="0">
                <a:solidFill>
                  <a:schemeClr val="bg1"/>
                </a:solidFill>
              </a:rPr>
              <a:t> 280 GB of meta data</a:t>
            </a:r>
          </a:p>
          <a:p>
            <a:pPr marL="800100" lvl="1" indent="-342900" algn="just">
              <a:buFont typeface="Wingdings" panose="05000000000000000000" pitchFamily="2" charset="2"/>
              <a:buChar char="Ø"/>
            </a:pPr>
            <a:r>
              <a:rPr lang="zh-CN" altLang="en-US" dirty="0">
                <a:solidFill>
                  <a:schemeClr val="bg1"/>
                </a:solidFill>
              </a:rPr>
              <a:t> Each song is represented by a</a:t>
            </a:r>
            <a:r>
              <a:rPr lang="en-US" altLang="en-US" dirty="0">
                <a:solidFill>
                  <a:schemeClr val="bg1"/>
                </a:solidFill>
              </a:rPr>
              <a:t> </a:t>
            </a:r>
            <a:r>
              <a:rPr lang="zh-CN" altLang="en-US" dirty="0">
                <a:solidFill>
                  <a:schemeClr val="bg1"/>
                </a:solidFill>
              </a:rPr>
              <a:t>feature vector of 10 components</a:t>
            </a:r>
            <a:r>
              <a:rPr lang="en-US" altLang="en-US" dirty="0">
                <a:solidFill>
                  <a:schemeClr val="bg1"/>
                </a:solidFill>
              </a:rPr>
              <a:t> </a:t>
            </a:r>
            <a:r>
              <a:rPr lang="zh-CN" altLang="en-US" dirty="0">
                <a:solidFill>
                  <a:schemeClr val="bg1"/>
                </a:solidFill>
              </a:rPr>
              <a:t>including year, duration, loudness,artist, danceability, etc.</a:t>
            </a:r>
          </a:p>
          <a:p>
            <a:pPr marL="800100" lvl="1" indent="-342900" algn="just">
              <a:buFont typeface="Wingdings" panose="05000000000000000000" pitchFamily="2" charset="2"/>
              <a:buChar char="Ø"/>
            </a:pPr>
            <a:r>
              <a:rPr lang="zh-CN" altLang="en-US" dirty="0">
                <a:solidFill>
                  <a:schemeClr val="bg1"/>
                </a:solidFill>
              </a:rPr>
              <a:t> Due to memory limitations, we ony</a:t>
            </a:r>
            <a:r>
              <a:rPr lang="en-US" altLang="en-US" dirty="0">
                <a:solidFill>
                  <a:schemeClr val="bg1"/>
                </a:solidFill>
              </a:rPr>
              <a:t> </a:t>
            </a:r>
            <a:r>
              <a:rPr lang="zh-CN" altLang="en-US" dirty="0">
                <a:solidFill>
                  <a:schemeClr val="bg1"/>
                </a:solidFill>
              </a:rPr>
              <a:t>get features of 10,000 songs(3</a:t>
            </a:r>
          </a:p>
          <a:p>
            <a:pPr marL="800100" lvl="1" indent="-342900" algn="just">
              <a:buFont typeface="Wingdings" panose="05000000000000000000" pitchFamily="2" charset="2"/>
              <a:buChar char="Ø"/>
            </a:pP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extBox 4"/>
          <p:cNvSpPr txBox="1"/>
          <p:nvPr/>
        </p:nvSpPr>
        <p:spPr>
          <a:xfrm>
            <a:off x="2536795" y="594805"/>
            <a:ext cx="6103398" cy="891540"/>
          </a:xfrm>
          <a:prstGeom prst="rect">
            <a:avLst/>
          </a:prstGeom>
          <a:noFill/>
        </p:spPr>
        <p:txBody>
          <a:bodyPr wrap="square">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OBJECTIVE</a:t>
            </a:r>
          </a:p>
        </p:txBody>
      </p:sp>
      <p:sp>
        <p:nvSpPr>
          <p:cNvPr id="1048626" name="TextBox 7"/>
          <p:cNvSpPr txBox="1"/>
          <p:nvPr/>
        </p:nvSpPr>
        <p:spPr>
          <a:xfrm>
            <a:off x="1016863" y="2566517"/>
            <a:ext cx="10158273" cy="2136140"/>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 Music dataset is too big while life is short!!!! You need someone to teach you how to manage and give you wise suggestions according your taste!</a:t>
            </a:r>
            <a:endParaRPr lang="zh-CN" altLang="en-US" dirty="0"/>
          </a:p>
          <a:p>
            <a:pPr marL="285750" indent="-285750">
              <a:buFont typeface="Wingdings" panose="05000000000000000000" pitchFamily="2" charset="2"/>
              <a:buChar char="v"/>
            </a:pPr>
            <a:r>
              <a:rPr lang="en-US" altLang="en-US" sz="2400" dirty="0">
                <a:solidFill>
                  <a:schemeClr val="bg1"/>
                </a:solidFill>
                <a:latin typeface="Times New Roman" panose="02020603050405020304" pitchFamily="18" charset="0"/>
                <a:cs typeface="Times New Roman" panose="02020603050405020304" pitchFamily="18" charset="0"/>
              </a:rPr>
              <a:t> Music service providers need a more efficient system to attraction their clients!</a:t>
            </a:r>
            <a:endParaRPr lang="zh-CN" altLang="en-US" dirty="0"/>
          </a:p>
          <a:p>
            <a:pPr marL="285750" indent="-285750">
              <a:buFont typeface="Wingdings" panose="05000000000000000000" pitchFamily="2" charset="2"/>
              <a:buChar char="v"/>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2314853" y="1"/>
            <a:ext cx="6103398" cy="891540"/>
          </a:xfrm>
          <a:prstGeom prst="rect">
            <a:avLst/>
          </a:prstGeom>
          <a:noFill/>
        </p:spPr>
        <p:txBody>
          <a:bodyPr wrap="square">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METHODOLOGY</a:t>
            </a:r>
          </a:p>
        </p:txBody>
      </p:sp>
      <p:sp>
        <p:nvSpPr>
          <p:cNvPr id="1048633" name="TextBox 2"/>
          <p:cNvSpPr txBox="1"/>
          <p:nvPr/>
        </p:nvSpPr>
        <p:spPr>
          <a:xfrm>
            <a:off x="780168" y="1115342"/>
            <a:ext cx="10849580" cy="5909310"/>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 We propose following algorithms for our task-</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1.</a:t>
            </a:r>
            <a:r>
              <a:rPr lang="en-US" sz="2400" u="sng" dirty="0">
                <a:solidFill>
                  <a:schemeClr val="bg1"/>
                </a:solidFill>
                <a:latin typeface="Times New Roman" panose="02020603050405020304" pitchFamily="18" charset="0"/>
                <a:cs typeface="Times New Roman" panose="02020603050405020304" pitchFamily="18" charset="0"/>
              </a:rPr>
              <a:t>Popularity based model-</a:t>
            </a:r>
          </a:p>
          <a:p>
            <a:pPr marL="285750" indent="-28575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 The most trivial recommendation algorithm is to simply present each song in descending order of its popularity skipping those songs already consumed by the       user, regardless of the user’s taste </a:t>
            </a:r>
            <a:r>
              <a:rPr lang="en-US" sz="2400" dirty="0" err="1">
                <a:solidFill>
                  <a:schemeClr val="bg1"/>
                </a:solidFill>
                <a:latin typeface="Times New Roman" panose="02020603050405020304" pitchFamily="18" charset="0"/>
                <a:cs typeface="Times New Roman" panose="02020603050405020304" pitchFamily="18" charset="0"/>
              </a:rPr>
              <a:t>profile.Same</a:t>
            </a:r>
            <a:r>
              <a:rPr lang="en-US" sz="2400" dirty="0">
                <a:solidFill>
                  <a:schemeClr val="bg1"/>
                </a:solidFill>
                <a:latin typeface="Times New Roman" panose="02020603050405020304" pitchFamily="18" charset="0"/>
                <a:cs typeface="Times New Roman" panose="02020603050405020304" pitchFamily="18" charset="0"/>
              </a:rPr>
              <a:t> artist greatest hits This simply produces the most popular songs by artists that the user has already listened to. This gives some level of personalization in the recommendation system.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2.</a:t>
            </a:r>
            <a:r>
              <a:rPr lang="en-US" sz="2400" u="sng" dirty="0">
                <a:solidFill>
                  <a:schemeClr val="bg1"/>
                </a:solidFill>
                <a:latin typeface="Times New Roman" panose="02020603050405020304" pitchFamily="18" charset="0"/>
                <a:cs typeface="Times New Roman" panose="02020603050405020304" pitchFamily="18" charset="0"/>
              </a:rPr>
              <a:t>Collaborative Filtering(Collaborative based model)-</a:t>
            </a:r>
          </a:p>
          <a:p>
            <a:pPr algn="just"/>
            <a:r>
              <a:rPr lang="en-US" sz="2400" dirty="0">
                <a:solidFill>
                  <a:schemeClr val="bg1"/>
                </a:solidFill>
                <a:latin typeface="Times New Roman" panose="02020603050405020304" pitchFamily="18" charset="0"/>
                <a:cs typeface="Times New Roman" panose="02020603050405020304" pitchFamily="18" charset="0"/>
              </a:rPr>
              <a:t> It can be either user-based or item-based. In user-based recommendation, users who   listen to the same songs in the past tend to have similar interests and will probably listen to the same songs in future. In the item-based recommendation strategy, songs that are often listened by the same user tend to be similar and are more likely to be   listened together in future by some other user.</a:t>
            </a:r>
          </a:p>
          <a:p>
            <a:pPr algn="just"/>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2"/>
          <p:cNvSpPr txBox="1"/>
          <p:nvPr/>
        </p:nvSpPr>
        <p:spPr>
          <a:xfrm>
            <a:off x="845626" y="806652"/>
            <a:ext cx="10788494" cy="2580641"/>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3.</a:t>
            </a:r>
            <a:r>
              <a:rPr lang="en-US" sz="2400" u="sng" dirty="0">
                <a:solidFill>
                  <a:schemeClr val="bg1"/>
                </a:solidFill>
                <a:latin typeface="Times New Roman" panose="02020603050405020304" pitchFamily="18" charset="0"/>
                <a:cs typeface="Times New Roman" panose="02020603050405020304" pitchFamily="18" charset="0"/>
              </a:rPr>
              <a:t>Latent factor model-</a:t>
            </a:r>
          </a:p>
          <a:p>
            <a:pPr algn="just"/>
            <a:r>
              <a:rPr lang="en-US" sz="2400" dirty="0">
                <a:solidFill>
                  <a:schemeClr val="bg1"/>
                </a:solidFill>
                <a:latin typeface="Times New Roman" panose="02020603050405020304" pitchFamily="18" charset="0"/>
                <a:cs typeface="Times New Roman" panose="02020603050405020304" pitchFamily="18" charset="0"/>
              </a:rPr>
              <a:t> The ratings are deeply influenced by a set of factors that are very specific to the domain (e.g. genre, artist). These factors are in general not obvious and we need to infer those so called latent factors from the rating data. Users and songs are characterized by latent factors and a latent factor model such as </a:t>
            </a:r>
            <a:r>
              <a:rPr lang="en-US" sz="2400" u="sng" dirty="0">
                <a:solidFill>
                  <a:schemeClr val="bg1"/>
                </a:solidFill>
                <a:latin typeface="Times New Roman" panose="02020603050405020304" pitchFamily="18" charset="0"/>
                <a:cs typeface="Times New Roman" panose="02020603050405020304" pitchFamily="18" charset="0"/>
              </a:rPr>
              <a:t>Singular</a:t>
            </a:r>
            <a:r>
              <a:rPr lang="en-US" sz="2400" dirty="0">
                <a:solidFill>
                  <a:schemeClr val="bg1"/>
                </a:solidFill>
                <a:latin typeface="Times New Roman" panose="02020603050405020304" pitchFamily="18" charset="0"/>
                <a:cs typeface="Times New Roman" panose="02020603050405020304" pitchFamily="18" charset="0"/>
              </a:rPr>
              <a:t> </a:t>
            </a:r>
            <a:r>
              <a:rPr lang="en-US" sz="2400" u="sng" dirty="0">
                <a:solidFill>
                  <a:schemeClr val="bg1"/>
                </a:solidFill>
                <a:latin typeface="Times New Roman" panose="02020603050405020304" pitchFamily="18" charset="0"/>
                <a:cs typeface="Times New Roman" panose="02020603050405020304" pitchFamily="18" charset="0"/>
              </a:rPr>
              <a:t>Value Decomposition (SVD) </a:t>
            </a:r>
            <a:r>
              <a:rPr lang="en-US" sz="2400" dirty="0">
                <a:solidFill>
                  <a:schemeClr val="bg1"/>
                </a:solidFill>
                <a:latin typeface="Times New Roman" panose="02020603050405020304" pitchFamily="18" charset="0"/>
                <a:cs typeface="Times New Roman" panose="02020603050405020304" pitchFamily="18" charset="0"/>
              </a:rPr>
              <a:t>can decompose rating matrix into the product of a user feature and an item(song) feature matrix.</a:t>
            </a:r>
          </a:p>
        </p:txBody>
      </p:sp>
      <p:sp>
        <p:nvSpPr>
          <p:cNvPr id="1048637" name="TextBox 8"/>
          <p:cNvSpPr txBox="1"/>
          <p:nvPr/>
        </p:nvSpPr>
        <p:spPr>
          <a:xfrm>
            <a:off x="785812" y="3800475"/>
            <a:ext cx="10620375" cy="2936240"/>
          </a:xfrm>
          <a:prstGeom prst="rect">
            <a:avLst/>
          </a:prstGeom>
          <a:noFill/>
        </p:spPr>
        <p:txBody>
          <a:bodyPr wrap="square" rtlCol="0">
            <a:spAutoFit/>
          </a:bodyPr>
          <a:lstStyle/>
          <a:p>
            <a:r>
              <a:rPr lang="en-US" sz="2400" dirty="0">
                <a:solidFill>
                  <a:schemeClr val="bg1"/>
                </a:solidFill>
              </a:rPr>
              <a:t>4.</a:t>
            </a:r>
            <a:r>
              <a:rPr lang="en-US" sz="2400" u="sng" dirty="0">
                <a:solidFill>
                  <a:schemeClr val="bg1"/>
                </a:solidFill>
              </a:rPr>
              <a:t>KNN Model-</a:t>
            </a:r>
          </a:p>
          <a:p>
            <a:r>
              <a:rPr lang="en-US" sz="2400" dirty="0">
                <a:solidFill>
                  <a:schemeClr val="bg1"/>
                </a:solidFill>
              </a:rPr>
              <a:t> In this method, we utilize the available metadata. We create a space of songs according to their features from metadata and find out neighborhood of each song.</a:t>
            </a:r>
            <a:r>
              <a:rPr lang="en-US" sz="2400" dirty="0"/>
              <a:t> . </a:t>
            </a:r>
            <a:r>
              <a:rPr lang="en-US" sz="2400" dirty="0">
                <a:solidFill>
                  <a:schemeClr val="bg1"/>
                </a:solidFill>
              </a:rPr>
              <a:t> This model is quite personalized and uses metadata. But since, we had 280GB file of metadata which takes huge amount of time in processing, we extracted features of only 3GB (10,000 songs), which is less than 2 % of total number. Due to this, we had features of only small number of songs, which gives us very small precision.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Title 1048807"/>
          <p:cNvSpPr>
            <a:spLocks noGrp="1"/>
          </p:cNvSpPr>
          <p:nvPr>
            <p:ph type="title"/>
          </p:nvPr>
        </p:nvSpPr>
        <p:spPr>
          <a:xfrm>
            <a:off x="1212434" y="618518"/>
            <a:ext cx="9905998" cy="1478570"/>
          </a:xfrm>
        </p:spPr>
        <p:txBody>
          <a:bodyPr/>
          <a:lstStyle/>
          <a:p>
            <a:r>
              <a:rPr lang="en-US" u="sng" dirty="0"/>
              <a:t>Hardware And Software Required </a:t>
            </a:r>
            <a:endParaRPr lang="en-IN" u="sng" dirty="0"/>
          </a:p>
        </p:txBody>
      </p:sp>
      <p:sp>
        <p:nvSpPr>
          <p:cNvPr id="1048809" name="Content Placeholder 1048808"/>
          <p:cNvSpPr>
            <a:spLocks noGrp="1"/>
          </p:cNvSpPr>
          <p:nvPr>
            <p:ph idx="1"/>
          </p:nvPr>
        </p:nvSpPr>
        <p:spPr>
          <a:xfrm>
            <a:off x="894425" y="1761215"/>
            <a:ext cx="9905999" cy="3541714"/>
          </a:xfrm>
        </p:spPr>
        <p:txBody>
          <a:bodyPr>
            <a:normAutofit fontScale="79167" lnSpcReduction="10000"/>
          </a:bodyPr>
          <a:lstStyle/>
          <a:p>
            <a:pPr marL="0" indent="0">
              <a:buNone/>
            </a:pPr>
            <a:r>
              <a:rPr lang="en-US" dirty="0">
                <a:solidFill>
                  <a:schemeClr val="bg1"/>
                </a:solidFill>
              </a:rPr>
              <a:t>Hardware:</a:t>
            </a:r>
            <a:endParaRPr lang="en-IN" dirty="0">
              <a:solidFill>
                <a:schemeClr val="bg1"/>
              </a:solidFill>
            </a:endParaRPr>
          </a:p>
          <a:p>
            <a:pPr marL="0" indent="0">
              <a:buNone/>
            </a:pPr>
            <a:r>
              <a:rPr lang="en-US" dirty="0">
                <a:solidFill>
                  <a:schemeClr val="bg1"/>
                </a:solidFill>
              </a:rPr>
              <a:t>RAM:4GB</a:t>
            </a:r>
            <a:endParaRPr lang="en-IN" dirty="0">
              <a:solidFill>
                <a:schemeClr val="bg1"/>
              </a:solidFill>
            </a:endParaRPr>
          </a:p>
          <a:p>
            <a:pPr marL="0" indent="0">
              <a:buNone/>
            </a:pPr>
            <a:r>
              <a:rPr lang="en-US" dirty="0">
                <a:solidFill>
                  <a:schemeClr val="bg1"/>
                </a:solidFill>
              </a:rPr>
              <a:t>STORAGE:500 GB</a:t>
            </a:r>
            <a:endParaRPr lang="en-IN" dirty="0">
              <a:solidFill>
                <a:schemeClr val="bg1"/>
              </a:solidFill>
            </a:endParaRPr>
          </a:p>
          <a:p>
            <a:pPr marL="0" indent="0">
              <a:buNone/>
            </a:pPr>
            <a:r>
              <a:rPr lang="en-US" dirty="0">
                <a:solidFill>
                  <a:schemeClr val="bg1"/>
                </a:solidFill>
              </a:rPr>
              <a:t>CPU:2 GHz or Faster</a:t>
            </a:r>
            <a:endParaRPr lang="en-IN" dirty="0">
              <a:solidFill>
                <a:schemeClr val="bg1"/>
              </a:solidFill>
            </a:endParaRPr>
          </a:p>
          <a:p>
            <a:pPr marL="0" indent="0">
              <a:buNone/>
            </a:pPr>
            <a:r>
              <a:rPr lang="en-US" dirty="0">
                <a:solidFill>
                  <a:schemeClr val="bg1"/>
                </a:solidFill>
              </a:rPr>
              <a:t>Architecture:32-bit or 64-bit</a:t>
            </a:r>
            <a:endParaRPr lang="en-IN" dirty="0">
              <a:solidFill>
                <a:schemeClr val="bg1"/>
              </a:solidFill>
            </a:endParaRPr>
          </a:p>
          <a:p>
            <a:pPr marL="0" indent="0">
              <a:buNone/>
            </a:pPr>
            <a:r>
              <a:rPr lang="en-US" dirty="0">
                <a:solidFill>
                  <a:schemeClr val="bg1"/>
                </a:solidFill>
              </a:rPr>
              <a:t>Software: Python 3.5 or higher  in </a:t>
            </a:r>
            <a:r>
              <a:rPr lang="en-US" dirty="0" err="1">
                <a:solidFill>
                  <a:schemeClr val="bg1"/>
                </a:solidFill>
              </a:rPr>
              <a:t>Jupyter</a:t>
            </a:r>
            <a:r>
              <a:rPr lang="en-US" dirty="0">
                <a:solidFill>
                  <a:schemeClr val="bg1"/>
                </a:solidFill>
              </a:rPr>
              <a:t> Notebook is used for data processing , model Training.</a:t>
            </a:r>
            <a:endParaRPr lang="en-IN" dirty="0">
              <a:solidFill>
                <a:schemeClr val="bg1"/>
              </a:solidFill>
            </a:endParaRPr>
          </a:p>
          <a:p>
            <a:pPr marL="0" indent="0">
              <a:buNone/>
            </a:pPr>
            <a:r>
              <a:rPr lang="en-US" dirty="0">
                <a:solidFill>
                  <a:schemeClr val="bg1"/>
                </a:solidFill>
              </a:rPr>
              <a:t>HTML,CSS, JAVASCRIPT for frontend.</a:t>
            </a:r>
            <a:endParaRPr lang="en-IN" dirty="0">
              <a:solidFill>
                <a:schemeClr val="bg1"/>
              </a:solidFill>
            </a:endParaRPr>
          </a:p>
          <a:p>
            <a:pPr marL="0" indent="0">
              <a:buNone/>
            </a:pPr>
            <a:r>
              <a:rPr lang="en-US" dirty="0">
                <a:solidFill>
                  <a:schemeClr val="bg1"/>
                </a:solidFill>
              </a:rPr>
              <a:t>Operating System : Windows 7 and above or Linux based OS or MAC OS</a:t>
            </a:r>
            <a:r>
              <a:rPr lang="en-US" dirty="0"/>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Tw Cen MT</vt:lpstr>
      <vt:lpstr>Wingdings</vt:lpstr>
      <vt:lpstr>Circuit</vt:lpstr>
      <vt:lpstr>aUDIO Playlist Recommender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dc:title>
  <dc:creator>Divyansh Bose</dc:creator>
  <cp:lastModifiedBy>Dheeraj Maurya</cp:lastModifiedBy>
  <cp:revision>2</cp:revision>
  <dcterms:created xsi:type="dcterms:W3CDTF">2022-01-09T10:40:09Z</dcterms:created>
  <dcterms:modified xsi:type="dcterms:W3CDTF">2023-12-27T06:58:12Z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e047ad6fa5cc47d9898e5eaff37cd7d6</vt:lpwstr>
  </property>
</Properties>
</file>