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3" r:id="rId3"/>
    <p:sldId id="264" r:id="rId4"/>
    <p:sldId id="258" r:id="rId5"/>
    <p:sldId id="259" r:id="rId6"/>
    <p:sldId id="273" r:id="rId7"/>
    <p:sldId id="260" r:id="rId8"/>
    <p:sldId id="262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8C00FE5-962A-4279-A074-3F7239357AB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CD0DA476-5278-451E-9AEA-1C62AFE2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13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CE7E3B6-4601-4C67-8801-0C84B5A1116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6915BC8-7292-41CE-AFF1-98371CA7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9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15BC8-7292-41CE-AFF1-98371CA7C9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15BC8-7292-41CE-AFF1-98371CA7C9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3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15BC8-7292-41CE-AFF1-98371CA7C9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15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15BC8-7292-41CE-AFF1-98371CA7C9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29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15BC8-7292-41CE-AFF1-98371CA7C9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7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15BC8-7292-41CE-AFF1-98371CA7C9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41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15BC8-7292-41CE-AFF1-98371CA7C9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45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15BC8-7292-41CE-AFF1-98371CA7C9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44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15BC8-7292-41CE-AFF1-98371CA7C9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95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15BC8-7292-41CE-AFF1-98371CA7C9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44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15BC8-7292-41CE-AFF1-98371CA7C9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6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15BC8-7292-41CE-AFF1-98371CA7C9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4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15BC8-7292-41CE-AFF1-98371CA7C9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57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15BC8-7292-41CE-AFF1-98371CA7C9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9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15BC8-7292-41CE-AFF1-98371CA7C9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15BC8-7292-41CE-AFF1-98371CA7C9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2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15BC8-7292-41CE-AFF1-98371CA7C9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97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15BC8-7292-41CE-AFF1-98371CA7C9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59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15BC8-7292-41CE-AFF1-98371CA7C9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8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F0B5222-5AEF-4FA9-AA39-6D7A4AEC7025}" type="datetime1">
              <a:rPr lang="en-US" smtClean="0"/>
              <a:t>12/21/2017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686-CB05-4FD6-9876-B75001EA05AB}" type="datetime1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B644-747F-4E31-BFAD-126AED068536}" type="datetime1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FC6E-EA03-4AA3-99E3-70AA3DBE958B}" type="datetime1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8D2-D66C-4FCC-87A9-90BD4F088239}" type="datetime1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299C-FBBF-42A9-98BF-63C46D6FCF5D}" type="datetime1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2D37B7-F4D9-4C82-8B10-51C62838B6C5}" type="datetime1">
              <a:rPr lang="en-US" smtClean="0"/>
              <a:t>12/21/2017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8556536-D4C3-49FA-87BB-46C0571ED628}" type="datetime1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B2F2-CFBF-4E92-B2C8-64A837F1D194}" type="datetime1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E316C-DBBD-4606-A700-912DA535C9AB}" type="datetime1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EB1A-4D48-40F5-96AD-8BB8AA4DF20D}" type="datetime1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074458D-B4C3-4067-AEA1-62B782154F70}" type="datetime1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wav"/><Relationship Id="rId1" Type="http://schemas.microsoft.com/office/2007/relationships/media" Target="../media/media10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wav"/><Relationship Id="rId1" Type="http://schemas.microsoft.com/office/2007/relationships/media" Target="../media/media12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wav"/><Relationship Id="rId1" Type="http://schemas.microsoft.com/office/2007/relationships/media" Target="../media/media13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wav"/><Relationship Id="rId1" Type="http://schemas.microsoft.com/office/2007/relationships/media" Target="../media/media14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wav"/><Relationship Id="rId1" Type="http://schemas.microsoft.com/office/2007/relationships/media" Target="../media/media15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wav"/><Relationship Id="rId1" Type="http://schemas.microsoft.com/office/2007/relationships/media" Target="../media/media16.wav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wav"/><Relationship Id="rId1" Type="http://schemas.microsoft.com/office/2007/relationships/media" Target="../media/media17.wav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8.wav"/><Relationship Id="rId1" Type="http://schemas.microsoft.com/office/2007/relationships/media" Target="../media/media18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6" Type="http://schemas.openxmlformats.org/officeDocument/2006/relationships/image" Target="../media/image3.png"/><Relationship Id="rId5" Type="http://schemas.openxmlformats.org/officeDocument/2006/relationships/hyperlink" Target="https://github.com/ileanmjr88/CS410-Project" TargetMode="Externa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Yelp Review Context Classifier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47</a:t>
            </a:r>
          </a:p>
          <a:p>
            <a:r>
              <a:rPr lang="en-US" dirty="0" smtClean="0"/>
              <a:t>Paul Moreno</a:t>
            </a:r>
          </a:p>
          <a:p>
            <a:r>
              <a:rPr lang="en-US" smtClean="0"/>
              <a:t>Ilean Monterrubio Jr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1</a:t>
            </a:fld>
            <a:endParaRPr lang="en-US"/>
          </a:p>
        </p:txBody>
      </p:sp>
      <p:pic>
        <p:nvPicPr>
          <p:cNvPr id="5" name="Slide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48600" y="548640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5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00"/>
    </mc:Choice>
    <mc:Fallback>
      <p:transition spd="slow" advTm="1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Terminal</a:t>
            </a:r>
          </a:p>
          <a:p>
            <a:r>
              <a:rPr lang="en-US" dirty="0" smtClean="0"/>
              <a:t>Navigate to directory</a:t>
            </a:r>
          </a:p>
          <a:p>
            <a:pPr lvl="1"/>
            <a:r>
              <a:rPr lang="en-US" dirty="0" smtClean="0"/>
              <a:t>$ cd </a:t>
            </a:r>
            <a:r>
              <a:rPr lang="en-US" dirty="0"/>
              <a:t>(user directory)/CS410-Project</a:t>
            </a:r>
          </a:p>
          <a:p>
            <a:pPr lvl="1"/>
            <a:r>
              <a:rPr lang="en-US" dirty="0" smtClean="0"/>
              <a:t>$ python yelp_clean.py</a:t>
            </a:r>
          </a:p>
          <a:p>
            <a:pPr lvl="1"/>
            <a:r>
              <a:rPr lang="en-US" dirty="0" smtClean="0"/>
              <a:t>Terminal output:</a:t>
            </a:r>
          </a:p>
          <a:p>
            <a:pPr lvl="2"/>
            <a:r>
              <a:rPr lang="en-US" dirty="0"/>
              <a:t>yelp_clean.py::</a:t>
            </a:r>
            <a:r>
              <a:rPr lang="en-US" dirty="0" smtClean="0"/>
              <a:t>starting</a:t>
            </a:r>
            <a:endParaRPr lang="en-US" dirty="0"/>
          </a:p>
          <a:p>
            <a:pPr lvl="2"/>
            <a:r>
              <a:rPr lang="en-US" dirty="0"/>
              <a:t>yelp_clean.py::</a:t>
            </a:r>
            <a:r>
              <a:rPr lang="en-US" dirty="0" smtClean="0"/>
              <a:t>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10</a:t>
            </a:fld>
            <a:endParaRPr lang="en-US"/>
          </a:p>
        </p:txBody>
      </p:sp>
      <p:pic>
        <p:nvPicPr>
          <p:cNvPr id="5" name="slide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24800" y="1295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42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00"/>
    </mc:Choice>
    <mc:Fallback>
      <p:transition spd="slow" advTm="2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Tool </a:t>
            </a:r>
            <a:r>
              <a:rPr lang="en-US" dirty="0" err="1"/>
              <a:t>C</a:t>
            </a:r>
            <a:r>
              <a:rPr lang="en-US" dirty="0" err="1" smtClean="0"/>
              <a:t>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yelp_clean.py complete</a:t>
            </a:r>
          </a:p>
          <a:p>
            <a:r>
              <a:rPr lang="en-US" dirty="0" smtClean="0"/>
              <a:t>Terminal command:</a:t>
            </a:r>
          </a:p>
          <a:p>
            <a:pPr lvl="1"/>
            <a:r>
              <a:rPr lang="en-US" dirty="0" smtClean="0"/>
              <a:t>$ python yelp_classify.py</a:t>
            </a:r>
          </a:p>
          <a:p>
            <a:pPr lvl="1"/>
            <a:r>
              <a:rPr lang="en-US" dirty="0"/>
              <a:t>Terminal output:</a:t>
            </a:r>
          </a:p>
          <a:p>
            <a:pPr lvl="2"/>
            <a:r>
              <a:rPr lang="en-US" dirty="0" smtClean="0"/>
              <a:t>yelp_classify.py</a:t>
            </a:r>
            <a:r>
              <a:rPr lang="en-US" dirty="0"/>
              <a:t>::</a:t>
            </a:r>
            <a:r>
              <a:rPr lang="en-US" dirty="0" smtClean="0"/>
              <a:t>starting</a:t>
            </a:r>
          </a:p>
          <a:p>
            <a:pPr lvl="2"/>
            <a:r>
              <a:rPr lang="en-US" dirty="0" smtClean="0"/>
              <a:t>(Metrics of both classifiers used, output)</a:t>
            </a:r>
            <a:endParaRPr lang="en-US" dirty="0"/>
          </a:p>
          <a:p>
            <a:pPr lvl="2"/>
            <a:r>
              <a:rPr lang="en-US" dirty="0"/>
              <a:t>yelp_classify.py </a:t>
            </a:r>
            <a:r>
              <a:rPr lang="en-US" dirty="0" smtClean="0"/>
              <a:t>::completed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11</a:t>
            </a:fld>
            <a:endParaRPr lang="en-US"/>
          </a:p>
        </p:txBody>
      </p:sp>
      <p:pic>
        <p:nvPicPr>
          <p:cNvPr id="5" name="slide1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01000" y="1066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6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000"/>
    </mc:Choice>
    <mc:Fallback>
      <p:transition spd="slow" advTm="3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04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directory they are 2 graphs</a:t>
            </a:r>
          </a:p>
          <a:p>
            <a:pPr lvl="1"/>
            <a:r>
              <a:rPr lang="en-US" dirty="0"/>
              <a:t>Naivebayes.png</a:t>
            </a:r>
          </a:p>
          <a:p>
            <a:pPr lvl="1"/>
            <a:r>
              <a:rPr lang="en-US" dirty="0"/>
              <a:t>LinearSVC.png</a:t>
            </a:r>
          </a:p>
          <a:p>
            <a:r>
              <a:rPr lang="en-US" dirty="0" smtClean="0"/>
              <a:t>These graphs are bar graphs</a:t>
            </a:r>
          </a:p>
          <a:p>
            <a:pPr lvl="1"/>
            <a:r>
              <a:rPr lang="en-US" dirty="0" smtClean="0"/>
              <a:t>They graph Service in Red and Goods in Blue</a:t>
            </a:r>
            <a:endParaRPr lang="en-US" dirty="0"/>
          </a:p>
          <a:p>
            <a:pPr lvl="1"/>
            <a:r>
              <a:rPr lang="en-US" dirty="0" smtClean="0"/>
              <a:t>Star rating vs number of comment</a:t>
            </a:r>
          </a:p>
          <a:p>
            <a:pPr lvl="1"/>
            <a:r>
              <a:rPr lang="en-US" dirty="0" smtClean="0"/>
              <a:t>This graph </a:t>
            </a:r>
            <a:r>
              <a:rPr lang="en-US" dirty="0" smtClean="0"/>
              <a:t>will help </a:t>
            </a:r>
            <a:r>
              <a:rPr lang="en-US" dirty="0" smtClean="0"/>
              <a:t>the business if they are excelling in one category on a star rating level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12</a:t>
            </a:fld>
            <a:endParaRPr lang="en-US"/>
          </a:p>
        </p:txBody>
      </p:sp>
      <p:pic>
        <p:nvPicPr>
          <p:cNvPr id="5" name="slide1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48600" y="1143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00"/>
    </mc:Choice>
    <mc:Fallback>
      <p:transition spd="slow" advTm="2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8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preloaded demo</a:t>
            </a:r>
          </a:p>
          <a:p>
            <a:pPr lvl="1"/>
            <a:r>
              <a:rPr lang="en-US" dirty="0"/>
              <a:t>$ python yelp_clean.py</a:t>
            </a:r>
          </a:p>
          <a:p>
            <a:pPr lvl="1"/>
            <a:r>
              <a:rPr lang="en-US" dirty="0"/>
              <a:t>Terminal output:</a:t>
            </a:r>
          </a:p>
          <a:p>
            <a:pPr lvl="2"/>
            <a:r>
              <a:rPr lang="en-US" dirty="0"/>
              <a:t>yelp_clean.py::starting</a:t>
            </a:r>
          </a:p>
          <a:p>
            <a:pPr lvl="2"/>
            <a:r>
              <a:rPr lang="en-US" dirty="0"/>
              <a:t>yelp_clean.py::complete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13</a:t>
            </a:fld>
            <a:endParaRPr lang="en-US"/>
          </a:p>
        </p:txBody>
      </p:sp>
      <p:pic>
        <p:nvPicPr>
          <p:cNvPr id="5" name="slide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24800" y="1066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24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00"/>
    </mc:Choice>
    <mc:Fallback>
      <p:transition spd="slow" advTm="15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0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/>
              <a:t>C</a:t>
            </a:r>
            <a:r>
              <a:rPr lang="en-US" dirty="0" err="1" smtClean="0"/>
              <a:t>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Tool preloaded demo</a:t>
            </a:r>
          </a:p>
          <a:p>
            <a:pPr lvl="1"/>
            <a:r>
              <a:rPr lang="en-US" dirty="0"/>
              <a:t>$ python yelp_classify.py</a:t>
            </a:r>
          </a:p>
          <a:p>
            <a:pPr lvl="1"/>
            <a:r>
              <a:rPr lang="en-US" dirty="0" smtClean="0"/>
              <a:t>Terminal </a:t>
            </a:r>
            <a:r>
              <a:rPr lang="en-US" dirty="0"/>
              <a:t>output:</a:t>
            </a:r>
          </a:p>
          <a:p>
            <a:pPr lvl="2"/>
            <a:r>
              <a:rPr lang="en-US" dirty="0"/>
              <a:t>yelp_classify.py::</a:t>
            </a:r>
            <a:r>
              <a:rPr lang="en-US" dirty="0" smtClean="0"/>
              <a:t>starting</a:t>
            </a:r>
            <a:endParaRPr lang="en-US" dirty="0"/>
          </a:p>
          <a:p>
            <a:pPr lvl="2"/>
            <a:r>
              <a:rPr lang="en-US" dirty="0"/>
              <a:t>Context Classification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/>
              <a:t>('Naive Bayes Classifier accuracy: ', 0.68)</a:t>
            </a:r>
          </a:p>
          <a:p>
            <a:pPr lvl="2"/>
            <a:r>
              <a:rPr lang="en-US" dirty="0"/>
              <a:t>('Precision of goods:', 0.3625)</a:t>
            </a:r>
          </a:p>
          <a:p>
            <a:pPr lvl="2"/>
            <a:r>
              <a:rPr lang="en-US" dirty="0"/>
              <a:t>('Recall of goods:', 0.7467811158798283)</a:t>
            </a:r>
          </a:p>
          <a:p>
            <a:pPr lvl="2"/>
            <a:r>
              <a:rPr lang="en-US" dirty="0"/>
              <a:t>('</a:t>
            </a:r>
            <a:r>
              <a:rPr lang="en-US" dirty="0" err="1"/>
              <a:t>Fmeasure</a:t>
            </a:r>
            <a:r>
              <a:rPr lang="en-US" dirty="0"/>
              <a:t> of goods:', 0.4880785413744741)</a:t>
            </a:r>
          </a:p>
          <a:p>
            <a:pPr lvl="2"/>
            <a:r>
              <a:rPr lang="en-US" dirty="0"/>
              <a:t>('Precision of service:', 0.33059548254620125)</a:t>
            </a:r>
          </a:p>
          <a:p>
            <a:pPr lvl="2"/>
            <a:r>
              <a:rPr lang="en-US" dirty="0"/>
              <a:t>('Recall of service:', 0.7666666666666667)</a:t>
            </a:r>
          </a:p>
          <a:p>
            <a:pPr lvl="2"/>
            <a:r>
              <a:rPr lang="en-US" dirty="0"/>
              <a:t>('</a:t>
            </a:r>
            <a:r>
              <a:rPr lang="en-US" dirty="0" err="1"/>
              <a:t>Fmeasure</a:t>
            </a:r>
            <a:r>
              <a:rPr lang="en-US" dirty="0"/>
              <a:t> of service:', 0.4619799139167862)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('</a:t>
            </a:r>
            <a:r>
              <a:rPr lang="en-US" dirty="0" err="1"/>
              <a:t>LinearSVC</a:t>
            </a:r>
            <a:r>
              <a:rPr lang="en-US" dirty="0"/>
              <a:t> Classifier accuracy:', 0.6571428571428571)</a:t>
            </a:r>
          </a:p>
          <a:p>
            <a:pPr lvl="2"/>
            <a:r>
              <a:rPr lang="en-US" dirty="0"/>
              <a:t>('Precision of goods:', 0.33689024390243905)</a:t>
            </a:r>
          </a:p>
          <a:p>
            <a:pPr lvl="2"/>
            <a:r>
              <a:rPr lang="en-US" dirty="0"/>
              <a:t>('Recall of goods:', 0.9484978540772532)</a:t>
            </a:r>
          </a:p>
          <a:p>
            <a:pPr lvl="2"/>
            <a:r>
              <a:rPr lang="en-US" dirty="0"/>
              <a:t>('</a:t>
            </a:r>
            <a:r>
              <a:rPr lang="en-US" dirty="0" err="1"/>
              <a:t>Fmeasure</a:t>
            </a:r>
            <a:r>
              <a:rPr lang="en-US" dirty="0"/>
              <a:t> of goods:', 0.4971878515185602)</a:t>
            </a:r>
          </a:p>
          <a:p>
            <a:pPr lvl="2"/>
            <a:r>
              <a:rPr lang="en-US" dirty="0"/>
              <a:t>('Precision of service:', 0.30579964850615116)</a:t>
            </a:r>
          </a:p>
          <a:p>
            <a:pPr lvl="2"/>
            <a:r>
              <a:rPr lang="en-US" dirty="0"/>
              <a:t>('Recall of service:', 0.8285714285714286)</a:t>
            </a:r>
          </a:p>
          <a:p>
            <a:pPr lvl="2"/>
            <a:r>
              <a:rPr lang="en-US" dirty="0"/>
              <a:t>('</a:t>
            </a:r>
            <a:r>
              <a:rPr lang="en-US" dirty="0" err="1"/>
              <a:t>Fmeasure</a:t>
            </a:r>
            <a:r>
              <a:rPr lang="en-US" dirty="0"/>
              <a:t> of service:', 0.4467265725288832)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14</a:t>
            </a:fld>
            <a:endParaRPr lang="en-US"/>
          </a:p>
        </p:txBody>
      </p:sp>
      <p:pic>
        <p:nvPicPr>
          <p:cNvPr id="5" name="slide1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24800" y="1143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5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00"/>
    </mc:Choice>
    <mc:Fallback>
      <p:transition spd="slow" advTm="2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3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Tool preloaded demo</a:t>
            </a:r>
          </a:p>
          <a:p>
            <a:pPr lvl="1"/>
            <a:r>
              <a:rPr lang="en-US" dirty="0" smtClean="0"/>
              <a:t>Terminal </a:t>
            </a:r>
            <a:r>
              <a:rPr lang="en-US" dirty="0"/>
              <a:t>output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Sentiment Analysis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/>
              <a:t>('Naive Bayes Classifier accuracy: ', 0.662)</a:t>
            </a:r>
          </a:p>
          <a:p>
            <a:pPr lvl="2"/>
            <a:r>
              <a:rPr lang="en-US" dirty="0"/>
              <a:t>('Precision of </a:t>
            </a:r>
            <a:r>
              <a:rPr lang="en-US" dirty="0" err="1"/>
              <a:t>pos</a:t>
            </a:r>
            <a:r>
              <a:rPr lang="en-US" dirty="0"/>
              <a:t>:', 0.8091397849462365)</a:t>
            </a:r>
          </a:p>
          <a:p>
            <a:pPr lvl="2"/>
            <a:r>
              <a:rPr lang="en-US" dirty="0"/>
              <a:t>('Recall of </a:t>
            </a:r>
            <a:r>
              <a:rPr lang="en-US" dirty="0" err="1"/>
              <a:t>pos</a:t>
            </a:r>
            <a:r>
              <a:rPr lang="en-US" dirty="0"/>
              <a:t>:', 0.8918518518518519)</a:t>
            </a:r>
          </a:p>
          <a:p>
            <a:pPr lvl="2"/>
            <a:r>
              <a:rPr lang="en-US" dirty="0"/>
              <a:t>('</a:t>
            </a:r>
            <a:r>
              <a:rPr lang="en-US" dirty="0" err="1"/>
              <a:t>Fmeasure</a:t>
            </a:r>
            <a:r>
              <a:rPr lang="en-US" dirty="0"/>
              <a:t> of </a:t>
            </a:r>
            <a:r>
              <a:rPr lang="en-US" dirty="0" err="1"/>
              <a:t>pos</a:t>
            </a:r>
            <a:r>
              <a:rPr lang="en-US" dirty="0"/>
              <a:t>:', 0.8484848484848485)</a:t>
            </a:r>
          </a:p>
          <a:p>
            <a:pPr lvl="2"/>
            <a:r>
              <a:rPr lang="en-US" dirty="0"/>
              <a:t>('Precision of </a:t>
            </a:r>
            <a:r>
              <a:rPr lang="en-US" dirty="0" err="1"/>
              <a:t>neu</a:t>
            </a:r>
            <a:r>
              <a:rPr lang="en-US" dirty="0"/>
              <a:t>:', 0.6320754716981132)</a:t>
            </a:r>
          </a:p>
          <a:p>
            <a:pPr lvl="2"/>
            <a:r>
              <a:rPr lang="en-US" dirty="0"/>
              <a:t>('Recall of </a:t>
            </a:r>
            <a:r>
              <a:rPr lang="en-US" dirty="0" err="1"/>
              <a:t>neu</a:t>
            </a:r>
            <a:r>
              <a:rPr lang="en-US" dirty="0"/>
              <a:t>:', 0.4557823129251701)</a:t>
            </a:r>
          </a:p>
          <a:p>
            <a:pPr lvl="2"/>
            <a:r>
              <a:rPr lang="en-US" dirty="0"/>
              <a:t>('</a:t>
            </a:r>
            <a:r>
              <a:rPr lang="en-US" dirty="0" err="1"/>
              <a:t>Fmeasure</a:t>
            </a:r>
            <a:r>
              <a:rPr lang="en-US" dirty="0"/>
              <a:t> of </a:t>
            </a:r>
            <a:r>
              <a:rPr lang="en-US" dirty="0" err="1"/>
              <a:t>neu</a:t>
            </a:r>
            <a:r>
              <a:rPr lang="en-US" dirty="0"/>
              <a:t>:', 0.5296442687747036)</a:t>
            </a:r>
          </a:p>
          <a:p>
            <a:pPr lvl="2"/>
            <a:r>
              <a:rPr lang="en-US" dirty="0"/>
              <a:t>('Precision of </a:t>
            </a:r>
            <a:r>
              <a:rPr lang="en-US" dirty="0" err="1"/>
              <a:t>neg</a:t>
            </a:r>
            <a:r>
              <a:rPr lang="en-US" dirty="0"/>
              <a:t>:', 0.7)</a:t>
            </a:r>
          </a:p>
          <a:p>
            <a:pPr lvl="2"/>
            <a:r>
              <a:rPr lang="en-US" dirty="0"/>
              <a:t>('Recall of </a:t>
            </a:r>
            <a:r>
              <a:rPr lang="en-US" dirty="0" err="1"/>
              <a:t>neg</a:t>
            </a:r>
            <a:r>
              <a:rPr lang="en-US" dirty="0"/>
              <a:t>:', 0.5898876404494382)</a:t>
            </a:r>
          </a:p>
          <a:p>
            <a:pPr lvl="2"/>
            <a:r>
              <a:rPr lang="en-US" dirty="0"/>
              <a:t>('</a:t>
            </a:r>
            <a:r>
              <a:rPr lang="en-US" dirty="0" err="1"/>
              <a:t>Fmeasure</a:t>
            </a:r>
            <a:r>
              <a:rPr lang="en-US" dirty="0"/>
              <a:t> of </a:t>
            </a:r>
            <a:r>
              <a:rPr lang="en-US" dirty="0" err="1"/>
              <a:t>neg</a:t>
            </a:r>
            <a:r>
              <a:rPr lang="en-US" dirty="0"/>
              <a:t>:', 0.6402439024390244)</a:t>
            </a:r>
          </a:p>
          <a:p>
            <a:pPr marL="704088" lvl="2" indent="0">
              <a:buNone/>
            </a:pPr>
            <a:endParaRPr lang="en-US" dirty="0"/>
          </a:p>
          <a:p>
            <a:pPr lvl="2"/>
            <a:r>
              <a:rPr lang="en-US" dirty="0"/>
              <a:t>('</a:t>
            </a:r>
            <a:r>
              <a:rPr lang="en-US" dirty="0" err="1"/>
              <a:t>LinearSVC</a:t>
            </a:r>
            <a:r>
              <a:rPr lang="en-US" dirty="0"/>
              <a:t> Classifier accuracy:', 0.664)</a:t>
            </a:r>
          </a:p>
          <a:p>
            <a:pPr lvl="2"/>
            <a:r>
              <a:rPr lang="en-US" dirty="0"/>
              <a:t>('Precision of </a:t>
            </a:r>
            <a:r>
              <a:rPr lang="en-US" dirty="0" err="1"/>
              <a:t>pos</a:t>
            </a:r>
            <a:r>
              <a:rPr lang="en-US" dirty="0"/>
              <a:t>:', 0.8121059268600253)</a:t>
            </a:r>
          </a:p>
          <a:p>
            <a:pPr lvl="2"/>
            <a:r>
              <a:rPr lang="en-US" dirty="0"/>
              <a:t>('Recall of </a:t>
            </a:r>
            <a:r>
              <a:rPr lang="en-US" dirty="0" err="1"/>
              <a:t>pos</a:t>
            </a:r>
            <a:r>
              <a:rPr lang="en-US" dirty="0"/>
              <a:t>:', 0.9540740740740741)</a:t>
            </a:r>
          </a:p>
          <a:p>
            <a:pPr lvl="2"/>
            <a:r>
              <a:rPr lang="en-US" dirty="0"/>
              <a:t>('</a:t>
            </a:r>
            <a:r>
              <a:rPr lang="en-US" dirty="0" err="1"/>
              <a:t>Fmeasure</a:t>
            </a:r>
            <a:r>
              <a:rPr lang="en-US" dirty="0"/>
              <a:t> of </a:t>
            </a:r>
            <a:r>
              <a:rPr lang="en-US" dirty="0" err="1"/>
              <a:t>pos</a:t>
            </a:r>
            <a:r>
              <a:rPr lang="en-US" dirty="0"/>
              <a:t>:', 0.8773841961852861)</a:t>
            </a:r>
          </a:p>
          <a:p>
            <a:pPr lvl="2"/>
            <a:r>
              <a:rPr lang="en-US" dirty="0"/>
              <a:t>('Precision of </a:t>
            </a:r>
            <a:r>
              <a:rPr lang="en-US" dirty="0" err="1"/>
              <a:t>neu</a:t>
            </a:r>
            <a:r>
              <a:rPr lang="en-US" dirty="0"/>
              <a:t>:', 0.5859872611464968)</a:t>
            </a:r>
          </a:p>
          <a:p>
            <a:pPr lvl="2"/>
            <a:r>
              <a:rPr lang="en-US" dirty="0"/>
              <a:t>('Recall of </a:t>
            </a:r>
            <a:r>
              <a:rPr lang="en-US" dirty="0" err="1"/>
              <a:t>neu</a:t>
            </a:r>
            <a:r>
              <a:rPr lang="en-US" dirty="0"/>
              <a:t>:', 0.6258503401360545)</a:t>
            </a:r>
          </a:p>
          <a:p>
            <a:pPr lvl="2"/>
            <a:r>
              <a:rPr lang="en-US" dirty="0"/>
              <a:t>('</a:t>
            </a:r>
            <a:r>
              <a:rPr lang="en-US" dirty="0" err="1"/>
              <a:t>Fmeasure</a:t>
            </a:r>
            <a:r>
              <a:rPr lang="en-US" dirty="0"/>
              <a:t> of </a:t>
            </a:r>
            <a:r>
              <a:rPr lang="en-US" dirty="0" err="1"/>
              <a:t>neu</a:t>
            </a:r>
            <a:r>
              <a:rPr lang="en-US" dirty="0"/>
              <a:t>:', 0.6052631578947368)</a:t>
            </a:r>
          </a:p>
          <a:p>
            <a:pPr lvl="2"/>
            <a:r>
              <a:rPr lang="en-US" dirty="0"/>
              <a:t>('Precision of </a:t>
            </a:r>
            <a:r>
              <a:rPr lang="en-US" dirty="0" err="1"/>
              <a:t>neg</a:t>
            </a:r>
            <a:r>
              <a:rPr lang="en-US" dirty="0"/>
              <a:t>:', 0.6388888888888888)</a:t>
            </a:r>
          </a:p>
          <a:p>
            <a:pPr lvl="2"/>
            <a:r>
              <a:rPr lang="en-US" dirty="0"/>
              <a:t>('Recall of </a:t>
            </a:r>
            <a:r>
              <a:rPr lang="en-US" dirty="0" err="1"/>
              <a:t>neg</a:t>
            </a:r>
            <a:r>
              <a:rPr lang="en-US" dirty="0"/>
              <a:t>:', 0.7752808988764045)</a:t>
            </a:r>
          </a:p>
          <a:p>
            <a:pPr lvl="2"/>
            <a:r>
              <a:rPr lang="en-US" dirty="0"/>
              <a:t>('</a:t>
            </a:r>
            <a:r>
              <a:rPr lang="en-US" dirty="0" err="1"/>
              <a:t>Fmeasure</a:t>
            </a:r>
            <a:r>
              <a:rPr lang="en-US" dirty="0"/>
              <a:t> of </a:t>
            </a:r>
            <a:r>
              <a:rPr lang="en-US" dirty="0" err="1"/>
              <a:t>neg</a:t>
            </a:r>
            <a:r>
              <a:rPr lang="en-US" dirty="0"/>
              <a:t>:', 0.700507614213198)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yelp_classify.py::</a:t>
            </a:r>
            <a:r>
              <a:rPr lang="en-US" dirty="0" smtClean="0"/>
              <a:t>completed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15</a:t>
            </a:fld>
            <a:endParaRPr lang="en-US"/>
          </a:p>
        </p:txBody>
      </p:sp>
      <p:pic>
        <p:nvPicPr>
          <p:cNvPr id="5" name="slide1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010400" y="1447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1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/>
    </mc:Choice>
    <mc:Fallback>
      <p:transition spd="slow"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Graph Output</a:t>
            </a:r>
            <a:endParaRPr lang="en-US" dirty="0"/>
          </a:p>
        </p:txBody>
      </p:sp>
      <p:pic>
        <p:nvPicPr>
          <p:cNvPr id="1026" name="Picture 2" descr="C:\Users\imonterrubio\Documents\GitHub\CS410-Project\naivebay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851525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16</a:t>
            </a:fld>
            <a:endParaRPr lang="en-US"/>
          </a:p>
        </p:txBody>
      </p:sp>
      <p:pic>
        <p:nvPicPr>
          <p:cNvPr id="4" name="slide1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696200" y="990600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4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0"/>
    </mc:Choice>
    <mc:Fallback>
      <p:transition spd="slow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3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LinearSVC</a:t>
            </a:r>
            <a:r>
              <a:rPr lang="en-US" dirty="0" smtClean="0"/>
              <a:t> Graph Output</a:t>
            </a:r>
            <a:endParaRPr lang="en-US" dirty="0"/>
          </a:p>
        </p:txBody>
      </p:sp>
      <p:pic>
        <p:nvPicPr>
          <p:cNvPr id="2050" name="Picture 2" descr="C:\Users\imonterrubio\Documents\GitHub\CS410-Project\LinearSV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585152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17</a:t>
            </a:fld>
            <a:endParaRPr lang="en-US"/>
          </a:p>
        </p:txBody>
      </p:sp>
      <p:pic>
        <p:nvPicPr>
          <p:cNvPr id="4" name="slide1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848600" y="990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0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Work/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more categories to allow for complex context representation of reviews</a:t>
            </a:r>
          </a:p>
          <a:p>
            <a:r>
              <a:rPr lang="en-US" dirty="0" smtClean="0"/>
              <a:t>Track ratings with respect to time </a:t>
            </a:r>
            <a:endParaRPr lang="en-US" dirty="0"/>
          </a:p>
          <a:p>
            <a:pPr lvl="1"/>
            <a:r>
              <a:rPr lang="en-US" dirty="0" smtClean="0"/>
              <a:t>Compare Text Data produced and the previous time period</a:t>
            </a:r>
          </a:p>
          <a:p>
            <a:pPr lvl="1"/>
            <a:r>
              <a:rPr lang="en-US" dirty="0" smtClean="0"/>
              <a:t>Mine </a:t>
            </a:r>
            <a:r>
              <a:rPr lang="en-US" dirty="0"/>
              <a:t>C</a:t>
            </a:r>
            <a:r>
              <a:rPr lang="en-US" dirty="0" smtClean="0"/>
              <a:t>ausal topics with Time Series Supervision</a:t>
            </a:r>
          </a:p>
          <a:p>
            <a:pPr lvl="1"/>
            <a:r>
              <a:rPr lang="en-US" dirty="0" smtClean="0"/>
              <a:t>Allows you to understand any important events that have effected the business ratings</a:t>
            </a:r>
          </a:p>
          <a:p>
            <a:pPr marL="41148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18</a:t>
            </a:fld>
            <a:endParaRPr lang="en-US"/>
          </a:p>
        </p:txBody>
      </p:sp>
      <p:pic>
        <p:nvPicPr>
          <p:cNvPr id="5" name="slide1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7724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8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00"/>
    </mc:Choice>
    <mc:Fallback>
      <p:transition spd="slow" advTm="2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9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Search Engine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</a:t>
            </a:r>
          </a:p>
          <a:p>
            <a:r>
              <a:rPr lang="en-US" dirty="0" smtClean="0"/>
              <a:t>Domain Specific </a:t>
            </a:r>
            <a:endParaRPr lang="en-US" dirty="0"/>
          </a:p>
          <a:p>
            <a:r>
              <a:rPr lang="en-US" dirty="0" smtClean="0"/>
              <a:t>Uses </a:t>
            </a:r>
            <a:r>
              <a:rPr lang="en-US" dirty="0" smtClean="0"/>
              <a:t>implicit data </a:t>
            </a:r>
            <a:r>
              <a:rPr lang="en-US" dirty="0" smtClean="0"/>
              <a:t>about the User </a:t>
            </a:r>
            <a:endParaRPr lang="en-US" dirty="0" smtClean="0"/>
          </a:p>
          <a:p>
            <a:pPr lvl="1"/>
            <a:r>
              <a:rPr lang="en-US" dirty="0" smtClean="0"/>
              <a:t>Mobile devices, location</a:t>
            </a:r>
          </a:p>
          <a:p>
            <a:r>
              <a:rPr lang="en-US" dirty="0" smtClean="0"/>
              <a:t>User can rank results in terms of different parameters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2</a:t>
            </a:fld>
            <a:endParaRPr lang="en-US"/>
          </a:p>
        </p:txBody>
      </p:sp>
      <p:pic>
        <p:nvPicPr>
          <p:cNvPr id="5" name="Slide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315200" y="2057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8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Anyone </a:t>
            </a:r>
            <a:r>
              <a:rPr lang="en-US" dirty="0" smtClean="0"/>
              <a:t>can review a business</a:t>
            </a:r>
          </a:p>
          <a:p>
            <a:pPr lvl="1"/>
            <a:r>
              <a:rPr lang="en-US" dirty="0" smtClean="0"/>
              <a:t>Multiple Business  types on </a:t>
            </a:r>
            <a:r>
              <a:rPr lang="en-US" dirty="0" smtClean="0"/>
              <a:t>yelp</a:t>
            </a:r>
          </a:p>
          <a:p>
            <a:r>
              <a:rPr lang="en-US" dirty="0" smtClean="0"/>
              <a:t>Rating</a:t>
            </a:r>
            <a:endParaRPr lang="en-US" dirty="0" smtClean="0"/>
          </a:p>
          <a:p>
            <a:pPr lvl="1"/>
            <a:r>
              <a:rPr lang="en-US" dirty="0" smtClean="0"/>
              <a:t>5 to 1 stars</a:t>
            </a:r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2050" name="Picture 2" descr="C:\Users\imonterrubio\Desktop\github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86200"/>
            <a:ext cx="4132262" cy="226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3</a:t>
            </a:fld>
            <a:endParaRPr lang="en-US"/>
          </a:p>
        </p:txBody>
      </p:sp>
      <p:pic>
        <p:nvPicPr>
          <p:cNvPr id="6" name="Slide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781800" y="1752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5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2000"/>
    </mc:Choice>
    <mc:Fallback>
      <p:transition spd="slow" advClick="0" advTm="5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66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Yelp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consumer side</a:t>
            </a:r>
          </a:p>
          <a:p>
            <a:pPr lvl="1"/>
            <a:r>
              <a:rPr lang="en-US" dirty="0" err="1" smtClean="0"/>
              <a:t>Grubhub</a:t>
            </a:r>
            <a:endParaRPr lang="en-US" dirty="0" smtClean="0"/>
          </a:p>
          <a:p>
            <a:pPr lvl="1"/>
            <a:r>
              <a:rPr lang="en-US" dirty="0" err="1" smtClean="0"/>
              <a:t>Postmates</a:t>
            </a:r>
            <a:endParaRPr lang="en-US" dirty="0" smtClean="0"/>
          </a:p>
          <a:p>
            <a:pPr lvl="1"/>
            <a:r>
              <a:rPr lang="en-US" dirty="0" smtClean="0"/>
              <a:t>And many more….</a:t>
            </a:r>
          </a:p>
          <a:p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Advertising, Promotions, and Gaining Exposure</a:t>
            </a:r>
          </a:p>
          <a:p>
            <a:pPr lvl="1"/>
            <a:r>
              <a:rPr lang="en-US" dirty="0" smtClean="0"/>
              <a:t>Reservations for Customers</a:t>
            </a:r>
          </a:p>
          <a:p>
            <a:pPr lvl="1"/>
            <a:r>
              <a:rPr lang="en-US" dirty="0" smtClean="0"/>
              <a:t>Respond to Reviews</a:t>
            </a:r>
          </a:p>
          <a:p>
            <a:pPr lvl="1"/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4</a:t>
            </a:fld>
            <a:endParaRPr lang="en-US"/>
          </a:p>
        </p:txBody>
      </p:sp>
      <p:pic>
        <p:nvPicPr>
          <p:cNvPr id="5" name="Slide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84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00"/>
    </mc:Choice>
    <mc:Fallback>
      <p:transition spd="slow" advTm="2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8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Leads</a:t>
            </a:r>
          </a:p>
          <a:p>
            <a:pPr lvl="1"/>
            <a:r>
              <a:rPr lang="en-US" dirty="0" smtClean="0"/>
              <a:t>Search Query Hits</a:t>
            </a:r>
            <a:endParaRPr lang="en-US" dirty="0" smtClean="0"/>
          </a:p>
          <a:p>
            <a:r>
              <a:rPr lang="en-US" dirty="0" smtClean="0"/>
              <a:t>Page Visits</a:t>
            </a:r>
            <a:endParaRPr lang="en-US" dirty="0"/>
          </a:p>
          <a:p>
            <a:pPr lvl="1"/>
            <a:r>
              <a:rPr lang="en-US" dirty="0" smtClean="0"/>
              <a:t>Traffic to Website</a:t>
            </a:r>
          </a:p>
          <a:p>
            <a:pPr lvl="1"/>
            <a:r>
              <a:rPr lang="en-US" dirty="0" smtClean="0"/>
              <a:t>Map to Business</a:t>
            </a:r>
            <a:endParaRPr lang="en-US" dirty="0" smtClean="0"/>
          </a:p>
          <a:p>
            <a:pPr lvl="1"/>
            <a:r>
              <a:rPr lang="en-US" dirty="0" smtClean="0"/>
              <a:t>Called Business</a:t>
            </a:r>
          </a:p>
          <a:p>
            <a:r>
              <a:rPr lang="en-US" dirty="0" smtClean="0"/>
              <a:t>Yelp doesn’t help track Reviews</a:t>
            </a:r>
          </a:p>
          <a:p>
            <a:pPr marL="41148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5</a:t>
            </a:fld>
            <a:endParaRPr lang="en-US"/>
          </a:p>
        </p:txBody>
      </p:sp>
      <p:pic>
        <p:nvPicPr>
          <p:cNvPr id="5" name="Slide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72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000"/>
    </mc:Choice>
    <mc:Fallback>
      <p:transition spd="slow" advTm="4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88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Envisioned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Targets </a:t>
            </a:r>
            <a:r>
              <a:rPr lang="en-US" dirty="0" smtClean="0"/>
              <a:t>business</a:t>
            </a:r>
          </a:p>
          <a:p>
            <a:r>
              <a:rPr lang="en-US" dirty="0" smtClean="0"/>
              <a:t>Performance</a:t>
            </a:r>
            <a:r>
              <a:rPr lang="en-US" dirty="0" smtClean="0"/>
              <a:t> Tracking </a:t>
            </a:r>
            <a:endParaRPr lang="en-US" dirty="0"/>
          </a:p>
          <a:p>
            <a:r>
              <a:rPr lang="en-US" dirty="0" smtClean="0"/>
              <a:t>Identify Events that have influenced Star Rating</a:t>
            </a:r>
            <a:endParaRPr lang="en-US" dirty="0" smtClean="0"/>
          </a:p>
          <a:p>
            <a:r>
              <a:rPr lang="en-US" dirty="0" smtClean="0"/>
              <a:t>Classify Reviews into two </a:t>
            </a:r>
            <a:r>
              <a:rPr lang="en-US" dirty="0" smtClean="0"/>
              <a:t>2 categories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6</a:t>
            </a:fld>
            <a:endParaRPr lang="en-US"/>
          </a:p>
        </p:txBody>
      </p:sp>
      <p:pic>
        <p:nvPicPr>
          <p:cNvPr id="5" name="Slide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086600" y="61814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42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00"/>
    </mc:Choice>
    <mc:Fallback>
      <p:transition spd="slow" advTm="2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Yelp Open Dataset</a:t>
            </a:r>
          </a:p>
          <a:p>
            <a:r>
              <a:rPr lang="en-US" dirty="0" smtClean="0"/>
              <a:t>JSON vs SQL</a:t>
            </a:r>
          </a:p>
          <a:p>
            <a:r>
              <a:rPr lang="en-US" dirty="0"/>
              <a:t>JSON to </a:t>
            </a:r>
            <a:r>
              <a:rPr lang="en-US" dirty="0" smtClean="0"/>
              <a:t>CSV</a:t>
            </a:r>
          </a:p>
          <a:p>
            <a:r>
              <a:rPr lang="en-US" dirty="0" smtClean="0"/>
              <a:t>CSV header</a:t>
            </a:r>
          </a:p>
          <a:p>
            <a:pPr lvl="1"/>
            <a:r>
              <a:rPr lang="en-US" dirty="0" err="1" smtClean="0"/>
              <a:t>business_id</a:t>
            </a:r>
            <a:r>
              <a:rPr lang="en-US" dirty="0"/>
              <a:t>, date, </a:t>
            </a:r>
            <a:r>
              <a:rPr lang="en-US" dirty="0" err="1"/>
              <a:t>review_id</a:t>
            </a:r>
            <a:r>
              <a:rPr lang="en-US" dirty="0"/>
              <a:t>, </a:t>
            </a:r>
            <a:r>
              <a:rPr lang="en-US" dirty="0" err="1"/>
              <a:t>stars,text</a:t>
            </a:r>
            <a:r>
              <a:rPr lang="en-US" dirty="0"/>
              <a:t>, type, </a:t>
            </a:r>
            <a:r>
              <a:rPr lang="en-US" dirty="0" err="1"/>
              <a:t>user_id</a:t>
            </a:r>
            <a:r>
              <a:rPr lang="en-US" dirty="0"/>
              <a:t>, cool, useful, </a:t>
            </a:r>
            <a:r>
              <a:rPr lang="en-US" dirty="0" smtClean="0"/>
              <a:t>funny</a:t>
            </a:r>
            <a:r>
              <a:rPr lang="en-US" dirty="0"/>
              <a:t> </a:t>
            </a:r>
            <a:r>
              <a:rPr lang="en-US" dirty="0"/>
              <a:t>	</a:t>
            </a:r>
            <a:endParaRPr lang="en-US" dirty="0"/>
          </a:p>
          <a:p>
            <a:r>
              <a:rPr lang="en-US" dirty="0" smtClean="0"/>
              <a:t>Review </a:t>
            </a:r>
            <a:r>
              <a:rPr lang="en-US" dirty="0" smtClean="0"/>
              <a:t>Classification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Goods, i.e</a:t>
            </a:r>
            <a:r>
              <a:rPr lang="en-US" dirty="0"/>
              <a:t>. food, coffee, </a:t>
            </a:r>
            <a:r>
              <a:rPr lang="en-US" dirty="0" smtClean="0"/>
              <a:t>clothing</a:t>
            </a:r>
          </a:p>
          <a:p>
            <a:pPr lvl="1"/>
            <a:r>
              <a:rPr lang="en-US" dirty="0" smtClean="0"/>
              <a:t>Service</a:t>
            </a:r>
            <a:r>
              <a:rPr lang="en-US" dirty="0" smtClean="0"/>
              <a:t>, i.e</a:t>
            </a:r>
            <a:r>
              <a:rPr lang="en-US" dirty="0"/>
              <a:t>. restaurant, dry cleaners, movie </a:t>
            </a:r>
            <a:r>
              <a:rPr lang="en-US" dirty="0" smtClean="0"/>
              <a:t>theaters</a:t>
            </a:r>
          </a:p>
          <a:p>
            <a:r>
              <a:rPr lang="en-US" dirty="0" smtClean="0"/>
              <a:t>Sentiment Analysis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7</a:t>
            </a:fld>
            <a:endParaRPr lang="en-US"/>
          </a:p>
        </p:txBody>
      </p:sp>
      <p:pic>
        <p:nvPicPr>
          <p:cNvPr id="5" name="slide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772400" y="1219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84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000"/>
    </mc:Choice>
    <mc:Fallback>
      <p:transition spd="slow" advTm="9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5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tool</a:t>
            </a:r>
          </a:p>
          <a:p>
            <a:r>
              <a:rPr lang="en-US" dirty="0" smtClean="0"/>
              <a:t>It broken up in 2 parts</a:t>
            </a:r>
          </a:p>
          <a:p>
            <a:pPr lvl="1"/>
            <a:r>
              <a:rPr lang="en-US" dirty="0" smtClean="0"/>
              <a:t>yelp_clean.py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leans </a:t>
            </a:r>
            <a:r>
              <a:rPr lang="en-US" dirty="0" smtClean="0"/>
              <a:t>and </a:t>
            </a:r>
            <a:r>
              <a:rPr lang="en-US" dirty="0" smtClean="0"/>
              <a:t>extracts </a:t>
            </a:r>
            <a:r>
              <a:rPr lang="en-US" dirty="0" smtClean="0"/>
              <a:t>the </a:t>
            </a:r>
            <a:r>
              <a:rPr lang="en-US" dirty="0" smtClean="0"/>
              <a:t>word </a:t>
            </a:r>
            <a:r>
              <a:rPr lang="en-US" dirty="0" smtClean="0"/>
              <a:t>distribution for the classifier training data set</a:t>
            </a:r>
            <a:endParaRPr lang="en-US" dirty="0" smtClean="0"/>
          </a:p>
          <a:p>
            <a:pPr lvl="1"/>
            <a:r>
              <a:rPr lang="en-US" dirty="0" smtClean="0"/>
              <a:t>yelp_classify.py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lassifies the reviews entered by the user</a:t>
            </a:r>
          </a:p>
          <a:p>
            <a:pPr lvl="2"/>
            <a:r>
              <a:rPr lang="en-US" dirty="0" smtClean="0"/>
              <a:t>The sample provided</a:t>
            </a:r>
            <a:r>
              <a:rPr lang="en-US" dirty="0" smtClean="0"/>
              <a:t> classifies 400 </a:t>
            </a:r>
            <a:r>
              <a:rPr lang="en-US" dirty="0" smtClean="0"/>
              <a:t>reviews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 smtClean="0"/>
              <a:t>a collection of </a:t>
            </a:r>
            <a:r>
              <a:rPr lang="en-US" dirty="0" smtClean="0"/>
              <a:t>reviews to be entered</a:t>
            </a:r>
            <a:endParaRPr lang="en-US" dirty="0" smtClean="0"/>
          </a:p>
          <a:p>
            <a:pPr lvl="1"/>
            <a:r>
              <a:rPr lang="en-US" dirty="0" smtClean="0"/>
              <a:t>User would </a:t>
            </a:r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 err="1" smtClean="0"/>
              <a:t>fname</a:t>
            </a:r>
            <a:r>
              <a:rPr lang="en-US" dirty="0"/>
              <a:t> </a:t>
            </a:r>
            <a:r>
              <a:rPr lang="en-US" dirty="0" smtClean="0"/>
              <a:t>variable in each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Comment the evaluation section of the code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8</a:t>
            </a:fld>
            <a:endParaRPr lang="en-US"/>
          </a:p>
        </p:txBody>
      </p:sp>
      <p:pic>
        <p:nvPicPr>
          <p:cNvPr id="5" name="slide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620000" y="1371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91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000"/>
    </mc:Choice>
    <mc:Fallback>
      <p:transition spd="slow" advTm="4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88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</a:p>
          <a:p>
            <a:r>
              <a:rPr lang="en-US" dirty="0" smtClean="0"/>
              <a:t>Download tool: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github.com/ileanmjr88/CS410-Project</a:t>
            </a:r>
            <a:endParaRPr lang="en-US" dirty="0" smtClean="0"/>
          </a:p>
          <a:p>
            <a:pPr lvl="1"/>
            <a:r>
              <a:rPr lang="en-US" dirty="0" smtClean="0"/>
              <a:t>Either clone using </a:t>
            </a:r>
            <a:r>
              <a:rPr lang="en-US" dirty="0" err="1" smtClean="0"/>
              <a:t>git</a:t>
            </a:r>
            <a:r>
              <a:rPr lang="en-US" dirty="0" smtClean="0"/>
              <a:t> or download as zip file.</a:t>
            </a:r>
          </a:p>
          <a:p>
            <a:r>
              <a:rPr lang="en-US" dirty="0" smtClean="0"/>
              <a:t>Install </a:t>
            </a:r>
            <a:r>
              <a:rPr lang="en-US" dirty="0" smtClean="0"/>
              <a:t>using </a:t>
            </a:r>
            <a:r>
              <a:rPr lang="en-US" dirty="0" smtClean="0"/>
              <a:t>terminal:</a:t>
            </a:r>
          </a:p>
          <a:p>
            <a:pPr lvl="1"/>
            <a:r>
              <a:rPr lang="en-US" dirty="0" smtClean="0"/>
              <a:t>$ cd (user directory)/CS410-Project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pip install –e . (period required)</a:t>
            </a:r>
          </a:p>
          <a:p>
            <a:pPr lvl="1"/>
            <a:r>
              <a:rPr lang="en-US" dirty="0" smtClean="0"/>
              <a:t>$ python download_nltk.py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9</a:t>
            </a:fld>
            <a:endParaRPr lang="en-US"/>
          </a:p>
        </p:txBody>
      </p:sp>
      <p:pic>
        <p:nvPicPr>
          <p:cNvPr id="5" name="slide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162800" y="1676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7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000"/>
    </mc:Choice>
    <mc:Fallback>
      <p:transition spd="slow" advTm="3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8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797</TotalTime>
  <Words>749</Words>
  <Application>Microsoft Office PowerPoint</Application>
  <PresentationFormat>On-screen Show (4:3)</PresentationFormat>
  <Paragraphs>198</Paragraphs>
  <Slides>19</Slides>
  <Notes>19</Notes>
  <HiddenSlides>0</HiddenSlides>
  <MMClips>18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Yelp Review Context Classifier</vt:lpstr>
      <vt:lpstr>Vertical Search Engine </vt:lpstr>
      <vt:lpstr>Yelp</vt:lpstr>
      <vt:lpstr>Current Yelp Tools</vt:lpstr>
      <vt:lpstr>Yelp Analytics</vt:lpstr>
      <vt:lpstr>Tool Envisioned </vt:lpstr>
      <vt:lpstr>Data</vt:lpstr>
      <vt:lpstr>Tool Description</vt:lpstr>
      <vt:lpstr>Installation of Tool</vt:lpstr>
      <vt:lpstr>Use Tool</vt:lpstr>
      <vt:lpstr>Use Tool Cont’</vt:lpstr>
      <vt:lpstr>Outputs</vt:lpstr>
      <vt:lpstr>Example</vt:lpstr>
      <vt:lpstr>Example Cont’</vt:lpstr>
      <vt:lpstr>Example Cont’</vt:lpstr>
      <vt:lpstr>Naïve Bayes Graph Output</vt:lpstr>
      <vt:lpstr>LinearSVC Graph Output</vt:lpstr>
      <vt:lpstr>Future Work/ Improvements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</dc:title>
  <dc:creator>Ilean Monterrubio</dc:creator>
  <cp:lastModifiedBy>Paul Moreno</cp:lastModifiedBy>
  <cp:revision>51</cp:revision>
  <cp:lastPrinted>2017-12-21T20:03:11Z</cp:lastPrinted>
  <dcterms:created xsi:type="dcterms:W3CDTF">2017-12-20T15:05:59Z</dcterms:created>
  <dcterms:modified xsi:type="dcterms:W3CDTF">2017-12-21T23:45:00Z</dcterms:modified>
</cp:coreProperties>
</file>