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1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3FFFF-1452-42F1-866B-9D578E9C91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ED7734-EFDD-4C6C-A75C-B1F0D05C1F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6A836B-C75B-455C-8B1F-5616E06B15BC}"/>
              </a:ext>
            </a:extLst>
          </p:cNvPr>
          <p:cNvSpPr>
            <a:spLocks noGrp="1"/>
          </p:cNvSpPr>
          <p:nvPr>
            <p:ph type="dt" sz="half" idx="10"/>
          </p:nvPr>
        </p:nvSpPr>
        <p:spPr/>
        <p:txBody>
          <a:bodyPr/>
          <a:lstStyle/>
          <a:p>
            <a:fld id="{DC6D91CB-5756-4FAF-AEF2-54294E6F3B7B}" type="datetimeFigureOut">
              <a:rPr lang="en-US" smtClean="0"/>
              <a:t>2/6/2022</a:t>
            </a:fld>
            <a:endParaRPr lang="en-US"/>
          </a:p>
        </p:txBody>
      </p:sp>
      <p:sp>
        <p:nvSpPr>
          <p:cNvPr id="5" name="Footer Placeholder 4">
            <a:extLst>
              <a:ext uri="{FF2B5EF4-FFF2-40B4-BE49-F238E27FC236}">
                <a16:creationId xmlns:a16="http://schemas.microsoft.com/office/drawing/2014/main" id="{18E28980-773E-4E72-8A8C-DE8F4CDF0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7C932-3557-4C20-B57D-29645828FD60}"/>
              </a:ext>
            </a:extLst>
          </p:cNvPr>
          <p:cNvSpPr>
            <a:spLocks noGrp="1"/>
          </p:cNvSpPr>
          <p:nvPr>
            <p:ph type="sldNum" sz="quarter" idx="12"/>
          </p:nvPr>
        </p:nvSpPr>
        <p:spPr/>
        <p:txBody>
          <a:bodyPr/>
          <a:lstStyle/>
          <a:p>
            <a:fld id="{273F0677-E652-4086-9BC3-8621241BDA45}" type="slidenum">
              <a:rPr lang="en-US" smtClean="0"/>
              <a:t>‹#›</a:t>
            </a:fld>
            <a:endParaRPr lang="en-US"/>
          </a:p>
        </p:txBody>
      </p:sp>
    </p:spTree>
    <p:extLst>
      <p:ext uri="{BB962C8B-B14F-4D97-AF65-F5344CB8AC3E}">
        <p14:creationId xmlns:p14="http://schemas.microsoft.com/office/powerpoint/2010/main" val="2754783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CC7B-C01D-4010-8A9C-7044939AD3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EC750A-FF29-4FE9-8115-B3293638BB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90CDDC-0938-4376-9D59-3BD5D2E9B30E}"/>
              </a:ext>
            </a:extLst>
          </p:cNvPr>
          <p:cNvSpPr>
            <a:spLocks noGrp="1"/>
          </p:cNvSpPr>
          <p:nvPr>
            <p:ph type="dt" sz="half" idx="10"/>
          </p:nvPr>
        </p:nvSpPr>
        <p:spPr/>
        <p:txBody>
          <a:bodyPr/>
          <a:lstStyle/>
          <a:p>
            <a:fld id="{DC6D91CB-5756-4FAF-AEF2-54294E6F3B7B}" type="datetimeFigureOut">
              <a:rPr lang="en-US" smtClean="0"/>
              <a:t>2/6/2022</a:t>
            </a:fld>
            <a:endParaRPr lang="en-US"/>
          </a:p>
        </p:txBody>
      </p:sp>
      <p:sp>
        <p:nvSpPr>
          <p:cNvPr id="5" name="Footer Placeholder 4">
            <a:extLst>
              <a:ext uri="{FF2B5EF4-FFF2-40B4-BE49-F238E27FC236}">
                <a16:creationId xmlns:a16="http://schemas.microsoft.com/office/drawing/2014/main" id="{A4D255AA-9F49-4809-8866-A280D90F4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E1619-D7B1-44B0-B56B-B2A3F4FBD597}"/>
              </a:ext>
            </a:extLst>
          </p:cNvPr>
          <p:cNvSpPr>
            <a:spLocks noGrp="1"/>
          </p:cNvSpPr>
          <p:nvPr>
            <p:ph type="sldNum" sz="quarter" idx="12"/>
          </p:nvPr>
        </p:nvSpPr>
        <p:spPr/>
        <p:txBody>
          <a:bodyPr/>
          <a:lstStyle/>
          <a:p>
            <a:fld id="{273F0677-E652-4086-9BC3-8621241BDA45}" type="slidenum">
              <a:rPr lang="en-US" smtClean="0"/>
              <a:t>‹#›</a:t>
            </a:fld>
            <a:endParaRPr lang="en-US"/>
          </a:p>
        </p:txBody>
      </p:sp>
    </p:spTree>
    <p:extLst>
      <p:ext uri="{BB962C8B-B14F-4D97-AF65-F5344CB8AC3E}">
        <p14:creationId xmlns:p14="http://schemas.microsoft.com/office/powerpoint/2010/main" val="3871065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F22AAD-399F-498E-8FAD-40271F7E0A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BFA262-F05F-46EC-A0D1-24B9661EC7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7B5786-F199-45FA-877A-B175ED60C19F}"/>
              </a:ext>
            </a:extLst>
          </p:cNvPr>
          <p:cNvSpPr>
            <a:spLocks noGrp="1"/>
          </p:cNvSpPr>
          <p:nvPr>
            <p:ph type="dt" sz="half" idx="10"/>
          </p:nvPr>
        </p:nvSpPr>
        <p:spPr/>
        <p:txBody>
          <a:bodyPr/>
          <a:lstStyle/>
          <a:p>
            <a:fld id="{DC6D91CB-5756-4FAF-AEF2-54294E6F3B7B}" type="datetimeFigureOut">
              <a:rPr lang="en-US" smtClean="0"/>
              <a:t>2/6/2022</a:t>
            </a:fld>
            <a:endParaRPr lang="en-US"/>
          </a:p>
        </p:txBody>
      </p:sp>
      <p:sp>
        <p:nvSpPr>
          <p:cNvPr id="5" name="Footer Placeholder 4">
            <a:extLst>
              <a:ext uri="{FF2B5EF4-FFF2-40B4-BE49-F238E27FC236}">
                <a16:creationId xmlns:a16="http://schemas.microsoft.com/office/drawing/2014/main" id="{D5E42567-422D-420D-A56A-B6728AD99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3CD62-28DB-41A5-9FBA-ECCFCCDDF5EC}"/>
              </a:ext>
            </a:extLst>
          </p:cNvPr>
          <p:cNvSpPr>
            <a:spLocks noGrp="1"/>
          </p:cNvSpPr>
          <p:nvPr>
            <p:ph type="sldNum" sz="quarter" idx="12"/>
          </p:nvPr>
        </p:nvSpPr>
        <p:spPr/>
        <p:txBody>
          <a:bodyPr/>
          <a:lstStyle/>
          <a:p>
            <a:fld id="{273F0677-E652-4086-9BC3-8621241BDA45}" type="slidenum">
              <a:rPr lang="en-US" smtClean="0"/>
              <a:t>‹#›</a:t>
            </a:fld>
            <a:endParaRPr lang="en-US"/>
          </a:p>
        </p:txBody>
      </p:sp>
    </p:spTree>
    <p:extLst>
      <p:ext uri="{BB962C8B-B14F-4D97-AF65-F5344CB8AC3E}">
        <p14:creationId xmlns:p14="http://schemas.microsoft.com/office/powerpoint/2010/main" val="1974426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DC314-6F36-4B0E-ACDF-DD4FCC6AE7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7CB9EA-26CA-419C-BA38-5EF268EE05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1512C-A3F5-409F-A857-96068DEAF6FC}"/>
              </a:ext>
            </a:extLst>
          </p:cNvPr>
          <p:cNvSpPr>
            <a:spLocks noGrp="1"/>
          </p:cNvSpPr>
          <p:nvPr>
            <p:ph type="dt" sz="half" idx="10"/>
          </p:nvPr>
        </p:nvSpPr>
        <p:spPr/>
        <p:txBody>
          <a:bodyPr/>
          <a:lstStyle/>
          <a:p>
            <a:fld id="{DC6D91CB-5756-4FAF-AEF2-54294E6F3B7B}" type="datetimeFigureOut">
              <a:rPr lang="en-US" smtClean="0"/>
              <a:t>2/6/2022</a:t>
            </a:fld>
            <a:endParaRPr lang="en-US"/>
          </a:p>
        </p:txBody>
      </p:sp>
      <p:sp>
        <p:nvSpPr>
          <p:cNvPr id="5" name="Footer Placeholder 4">
            <a:extLst>
              <a:ext uri="{FF2B5EF4-FFF2-40B4-BE49-F238E27FC236}">
                <a16:creationId xmlns:a16="http://schemas.microsoft.com/office/drawing/2014/main" id="{C10D66D2-99C0-4325-A1C1-285383AC7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0AC94-4FDC-4E46-9C6B-44AB5884DEBA}"/>
              </a:ext>
            </a:extLst>
          </p:cNvPr>
          <p:cNvSpPr>
            <a:spLocks noGrp="1"/>
          </p:cNvSpPr>
          <p:nvPr>
            <p:ph type="sldNum" sz="quarter" idx="12"/>
          </p:nvPr>
        </p:nvSpPr>
        <p:spPr/>
        <p:txBody>
          <a:bodyPr/>
          <a:lstStyle/>
          <a:p>
            <a:fld id="{273F0677-E652-4086-9BC3-8621241BDA45}" type="slidenum">
              <a:rPr lang="en-US" smtClean="0"/>
              <a:t>‹#›</a:t>
            </a:fld>
            <a:endParaRPr lang="en-US"/>
          </a:p>
        </p:txBody>
      </p:sp>
    </p:spTree>
    <p:extLst>
      <p:ext uri="{BB962C8B-B14F-4D97-AF65-F5344CB8AC3E}">
        <p14:creationId xmlns:p14="http://schemas.microsoft.com/office/powerpoint/2010/main" val="4293335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4747A-216B-44AF-A1CB-7B45BDACAA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2388E2-A557-4BB6-A5E4-35A8F27C11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626D81-0E40-49E8-9C23-7E592038CEC5}"/>
              </a:ext>
            </a:extLst>
          </p:cNvPr>
          <p:cNvSpPr>
            <a:spLocks noGrp="1"/>
          </p:cNvSpPr>
          <p:nvPr>
            <p:ph type="dt" sz="half" idx="10"/>
          </p:nvPr>
        </p:nvSpPr>
        <p:spPr/>
        <p:txBody>
          <a:bodyPr/>
          <a:lstStyle/>
          <a:p>
            <a:fld id="{DC6D91CB-5756-4FAF-AEF2-54294E6F3B7B}" type="datetimeFigureOut">
              <a:rPr lang="en-US" smtClean="0"/>
              <a:t>2/6/2022</a:t>
            </a:fld>
            <a:endParaRPr lang="en-US"/>
          </a:p>
        </p:txBody>
      </p:sp>
      <p:sp>
        <p:nvSpPr>
          <p:cNvPr id="5" name="Footer Placeholder 4">
            <a:extLst>
              <a:ext uri="{FF2B5EF4-FFF2-40B4-BE49-F238E27FC236}">
                <a16:creationId xmlns:a16="http://schemas.microsoft.com/office/drawing/2014/main" id="{BEA96D24-3639-4864-81B7-AB7723890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06CF0-6F3E-4AE3-A0BA-9FB8AA442FE9}"/>
              </a:ext>
            </a:extLst>
          </p:cNvPr>
          <p:cNvSpPr>
            <a:spLocks noGrp="1"/>
          </p:cNvSpPr>
          <p:nvPr>
            <p:ph type="sldNum" sz="quarter" idx="12"/>
          </p:nvPr>
        </p:nvSpPr>
        <p:spPr/>
        <p:txBody>
          <a:bodyPr/>
          <a:lstStyle/>
          <a:p>
            <a:fld id="{273F0677-E652-4086-9BC3-8621241BDA45}" type="slidenum">
              <a:rPr lang="en-US" smtClean="0"/>
              <a:t>‹#›</a:t>
            </a:fld>
            <a:endParaRPr lang="en-US"/>
          </a:p>
        </p:txBody>
      </p:sp>
    </p:spTree>
    <p:extLst>
      <p:ext uri="{BB962C8B-B14F-4D97-AF65-F5344CB8AC3E}">
        <p14:creationId xmlns:p14="http://schemas.microsoft.com/office/powerpoint/2010/main" val="2219681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0268-E83A-474C-A759-1072D9F9AB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CAF9CE-473F-480E-BD33-90CDA6713F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73319F-EAA7-4A05-A2FA-E298AD495D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ED7F13-E058-4DEB-9495-A4E7F4371716}"/>
              </a:ext>
            </a:extLst>
          </p:cNvPr>
          <p:cNvSpPr>
            <a:spLocks noGrp="1"/>
          </p:cNvSpPr>
          <p:nvPr>
            <p:ph type="dt" sz="half" idx="10"/>
          </p:nvPr>
        </p:nvSpPr>
        <p:spPr/>
        <p:txBody>
          <a:bodyPr/>
          <a:lstStyle/>
          <a:p>
            <a:fld id="{DC6D91CB-5756-4FAF-AEF2-54294E6F3B7B}" type="datetimeFigureOut">
              <a:rPr lang="en-US" smtClean="0"/>
              <a:t>2/6/2022</a:t>
            </a:fld>
            <a:endParaRPr lang="en-US"/>
          </a:p>
        </p:txBody>
      </p:sp>
      <p:sp>
        <p:nvSpPr>
          <p:cNvPr id="6" name="Footer Placeholder 5">
            <a:extLst>
              <a:ext uri="{FF2B5EF4-FFF2-40B4-BE49-F238E27FC236}">
                <a16:creationId xmlns:a16="http://schemas.microsoft.com/office/drawing/2014/main" id="{363E8F28-70D6-4CC9-BDC0-24F395B983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EE9B23-63BE-4A39-92DD-E629F68D463F}"/>
              </a:ext>
            </a:extLst>
          </p:cNvPr>
          <p:cNvSpPr>
            <a:spLocks noGrp="1"/>
          </p:cNvSpPr>
          <p:nvPr>
            <p:ph type="sldNum" sz="quarter" idx="12"/>
          </p:nvPr>
        </p:nvSpPr>
        <p:spPr/>
        <p:txBody>
          <a:bodyPr/>
          <a:lstStyle/>
          <a:p>
            <a:fld id="{273F0677-E652-4086-9BC3-8621241BDA45}" type="slidenum">
              <a:rPr lang="en-US" smtClean="0"/>
              <a:t>‹#›</a:t>
            </a:fld>
            <a:endParaRPr lang="en-US"/>
          </a:p>
        </p:txBody>
      </p:sp>
    </p:spTree>
    <p:extLst>
      <p:ext uri="{BB962C8B-B14F-4D97-AF65-F5344CB8AC3E}">
        <p14:creationId xmlns:p14="http://schemas.microsoft.com/office/powerpoint/2010/main" val="1327759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5F88C-C117-4F96-B42A-0344CB6240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229E56-3D50-40A1-99B7-A448612D1A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224A9E-361F-45B9-98B1-D26077BC62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E1DADC-0BEE-4190-B49F-18FFA8D330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417501-AEAA-42B4-B24B-92AFF383B5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7479F8-2792-401D-929E-0BDDFD53CE48}"/>
              </a:ext>
            </a:extLst>
          </p:cNvPr>
          <p:cNvSpPr>
            <a:spLocks noGrp="1"/>
          </p:cNvSpPr>
          <p:nvPr>
            <p:ph type="dt" sz="half" idx="10"/>
          </p:nvPr>
        </p:nvSpPr>
        <p:spPr/>
        <p:txBody>
          <a:bodyPr/>
          <a:lstStyle/>
          <a:p>
            <a:fld id="{DC6D91CB-5756-4FAF-AEF2-54294E6F3B7B}" type="datetimeFigureOut">
              <a:rPr lang="en-US" smtClean="0"/>
              <a:t>2/6/2022</a:t>
            </a:fld>
            <a:endParaRPr lang="en-US"/>
          </a:p>
        </p:txBody>
      </p:sp>
      <p:sp>
        <p:nvSpPr>
          <p:cNvPr id="8" name="Footer Placeholder 7">
            <a:extLst>
              <a:ext uri="{FF2B5EF4-FFF2-40B4-BE49-F238E27FC236}">
                <a16:creationId xmlns:a16="http://schemas.microsoft.com/office/drawing/2014/main" id="{D9E38D01-7BCF-49A0-8448-FCBCFD3CF7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AAEE17-78C1-4F1B-99D0-27EA0F7D3254}"/>
              </a:ext>
            </a:extLst>
          </p:cNvPr>
          <p:cNvSpPr>
            <a:spLocks noGrp="1"/>
          </p:cNvSpPr>
          <p:nvPr>
            <p:ph type="sldNum" sz="quarter" idx="12"/>
          </p:nvPr>
        </p:nvSpPr>
        <p:spPr/>
        <p:txBody>
          <a:bodyPr/>
          <a:lstStyle/>
          <a:p>
            <a:fld id="{273F0677-E652-4086-9BC3-8621241BDA45}" type="slidenum">
              <a:rPr lang="en-US" smtClean="0"/>
              <a:t>‹#›</a:t>
            </a:fld>
            <a:endParaRPr lang="en-US"/>
          </a:p>
        </p:txBody>
      </p:sp>
    </p:spTree>
    <p:extLst>
      <p:ext uri="{BB962C8B-B14F-4D97-AF65-F5344CB8AC3E}">
        <p14:creationId xmlns:p14="http://schemas.microsoft.com/office/powerpoint/2010/main" val="2080193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243F-0B24-45E9-A432-4A852B8688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DBD954-1B64-449D-9E4A-AB982EC13F2D}"/>
              </a:ext>
            </a:extLst>
          </p:cNvPr>
          <p:cNvSpPr>
            <a:spLocks noGrp="1"/>
          </p:cNvSpPr>
          <p:nvPr>
            <p:ph type="dt" sz="half" idx="10"/>
          </p:nvPr>
        </p:nvSpPr>
        <p:spPr/>
        <p:txBody>
          <a:bodyPr/>
          <a:lstStyle/>
          <a:p>
            <a:fld id="{DC6D91CB-5756-4FAF-AEF2-54294E6F3B7B}" type="datetimeFigureOut">
              <a:rPr lang="en-US" smtClean="0"/>
              <a:t>2/6/2022</a:t>
            </a:fld>
            <a:endParaRPr lang="en-US"/>
          </a:p>
        </p:txBody>
      </p:sp>
      <p:sp>
        <p:nvSpPr>
          <p:cNvPr id="4" name="Footer Placeholder 3">
            <a:extLst>
              <a:ext uri="{FF2B5EF4-FFF2-40B4-BE49-F238E27FC236}">
                <a16:creationId xmlns:a16="http://schemas.microsoft.com/office/drawing/2014/main" id="{C27651AC-F442-49D5-B1F0-26BD382CB5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6A658B-5FEC-4C2D-84A7-23EDF14F8BCB}"/>
              </a:ext>
            </a:extLst>
          </p:cNvPr>
          <p:cNvSpPr>
            <a:spLocks noGrp="1"/>
          </p:cNvSpPr>
          <p:nvPr>
            <p:ph type="sldNum" sz="quarter" idx="12"/>
          </p:nvPr>
        </p:nvSpPr>
        <p:spPr/>
        <p:txBody>
          <a:bodyPr/>
          <a:lstStyle/>
          <a:p>
            <a:fld id="{273F0677-E652-4086-9BC3-8621241BDA45}" type="slidenum">
              <a:rPr lang="en-US" smtClean="0"/>
              <a:t>‹#›</a:t>
            </a:fld>
            <a:endParaRPr lang="en-US"/>
          </a:p>
        </p:txBody>
      </p:sp>
    </p:spTree>
    <p:extLst>
      <p:ext uri="{BB962C8B-B14F-4D97-AF65-F5344CB8AC3E}">
        <p14:creationId xmlns:p14="http://schemas.microsoft.com/office/powerpoint/2010/main" val="1298641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F9399E-9BAB-49CE-AFF0-1DC88CA26E44}"/>
              </a:ext>
            </a:extLst>
          </p:cNvPr>
          <p:cNvSpPr>
            <a:spLocks noGrp="1"/>
          </p:cNvSpPr>
          <p:nvPr>
            <p:ph type="dt" sz="half" idx="10"/>
          </p:nvPr>
        </p:nvSpPr>
        <p:spPr/>
        <p:txBody>
          <a:bodyPr/>
          <a:lstStyle/>
          <a:p>
            <a:fld id="{DC6D91CB-5756-4FAF-AEF2-54294E6F3B7B}" type="datetimeFigureOut">
              <a:rPr lang="en-US" smtClean="0"/>
              <a:t>2/6/2022</a:t>
            </a:fld>
            <a:endParaRPr lang="en-US"/>
          </a:p>
        </p:txBody>
      </p:sp>
      <p:sp>
        <p:nvSpPr>
          <p:cNvPr id="3" name="Footer Placeholder 2">
            <a:extLst>
              <a:ext uri="{FF2B5EF4-FFF2-40B4-BE49-F238E27FC236}">
                <a16:creationId xmlns:a16="http://schemas.microsoft.com/office/drawing/2014/main" id="{1C571F8A-BC8E-488F-A4C5-C6B33AB86F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066270-DA12-4E81-B1A5-977B201DB37C}"/>
              </a:ext>
            </a:extLst>
          </p:cNvPr>
          <p:cNvSpPr>
            <a:spLocks noGrp="1"/>
          </p:cNvSpPr>
          <p:nvPr>
            <p:ph type="sldNum" sz="quarter" idx="12"/>
          </p:nvPr>
        </p:nvSpPr>
        <p:spPr/>
        <p:txBody>
          <a:bodyPr/>
          <a:lstStyle/>
          <a:p>
            <a:fld id="{273F0677-E652-4086-9BC3-8621241BDA45}" type="slidenum">
              <a:rPr lang="en-US" smtClean="0"/>
              <a:t>‹#›</a:t>
            </a:fld>
            <a:endParaRPr lang="en-US"/>
          </a:p>
        </p:txBody>
      </p:sp>
    </p:spTree>
    <p:extLst>
      <p:ext uri="{BB962C8B-B14F-4D97-AF65-F5344CB8AC3E}">
        <p14:creationId xmlns:p14="http://schemas.microsoft.com/office/powerpoint/2010/main" val="3179485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A267-F0B4-49C3-AEE7-ABD813F88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00ACA1-3F91-4B4E-B41D-2333493F27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D8DC55-C620-4C91-9F98-DF0156C102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5C94CE-F8E1-4229-9055-4C4C3A6C4860}"/>
              </a:ext>
            </a:extLst>
          </p:cNvPr>
          <p:cNvSpPr>
            <a:spLocks noGrp="1"/>
          </p:cNvSpPr>
          <p:nvPr>
            <p:ph type="dt" sz="half" idx="10"/>
          </p:nvPr>
        </p:nvSpPr>
        <p:spPr/>
        <p:txBody>
          <a:bodyPr/>
          <a:lstStyle/>
          <a:p>
            <a:fld id="{DC6D91CB-5756-4FAF-AEF2-54294E6F3B7B}" type="datetimeFigureOut">
              <a:rPr lang="en-US" smtClean="0"/>
              <a:t>2/6/2022</a:t>
            </a:fld>
            <a:endParaRPr lang="en-US"/>
          </a:p>
        </p:txBody>
      </p:sp>
      <p:sp>
        <p:nvSpPr>
          <p:cNvPr id="6" name="Footer Placeholder 5">
            <a:extLst>
              <a:ext uri="{FF2B5EF4-FFF2-40B4-BE49-F238E27FC236}">
                <a16:creationId xmlns:a16="http://schemas.microsoft.com/office/drawing/2014/main" id="{A499285C-B69A-4D00-BB90-2461D7D95A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24E291-F171-4141-A511-B303E52048F7}"/>
              </a:ext>
            </a:extLst>
          </p:cNvPr>
          <p:cNvSpPr>
            <a:spLocks noGrp="1"/>
          </p:cNvSpPr>
          <p:nvPr>
            <p:ph type="sldNum" sz="quarter" idx="12"/>
          </p:nvPr>
        </p:nvSpPr>
        <p:spPr/>
        <p:txBody>
          <a:bodyPr/>
          <a:lstStyle/>
          <a:p>
            <a:fld id="{273F0677-E652-4086-9BC3-8621241BDA45}" type="slidenum">
              <a:rPr lang="en-US" smtClean="0"/>
              <a:t>‹#›</a:t>
            </a:fld>
            <a:endParaRPr lang="en-US"/>
          </a:p>
        </p:txBody>
      </p:sp>
    </p:spTree>
    <p:extLst>
      <p:ext uri="{BB962C8B-B14F-4D97-AF65-F5344CB8AC3E}">
        <p14:creationId xmlns:p14="http://schemas.microsoft.com/office/powerpoint/2010/main" val="3257705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00590-F621-4A86-8FEB-4BADD165C2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D90B9F-519E-443E-A674-72373DFB35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EC7196-5C83-4E0B-966D-F6D09C027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D73EE7-8E84-4705-ABC0-567F90307272}"/>
              </a:ext>
            </a:extLst>
          </p:cNvPr>
          <p:cNvSpPr>
            <a:spLocks noGrp="1"/>
          </p:cNvSpPr>
          <p:nvPr>
            <p:ph type="dt" sz="half" idx="10"/>
          </p:nvPr>
        </p:nvSpPr>
        <p:spPr/>
        <p:txBody>
          <a:bodyPr/>
          <a:lstStyle/>
          <a:p>
            <a:fld id="{DC6D91CB-5756-4FAF-AEF2-54294E6F3B7B}" type="datetimeFigureOut">
              <a:rPr lang="en-US" smtClean="0"/>
              <a:t>2/6/2022</a:t>
            </a:fld>
            <a:endParaRPr lang="en-US"/>
          </a:p>
        </p:txBody>
      </p:sp>
      <p:sp>
        <p:nvSpPr>
          <p:cNvPr id="6" name="Footer Placeholder 5">
            <a:extLst>
              <a:ext uri="{FF2B5EF4-FFF2-40B4-BE49-F238E27FC236}">
                <a16:creationId xmlns:a16="http://schemas.microsoft.com/office/drawing/2014/main" id="{75BD8971-5E75-4716-A995-FD0DFE33E2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1FCF14-9718-4E6F-9D6B-7C6679FAB0E3}"/>
              </a:ext>
            </a:extLst>
          </p:cNvPr>
          <p:cNvSpPr>
            <a:spLocks noGrp="1"/>
          </p:cNvSpPr>
          <p:nvPr>
            <p:ph type="sldNum" sz="quarter" idx="12"/>
          </p:nvPr>
        </p:nvSpPr>
        <p:spPr/>
        <p:txBody>
          <a:bodyPr/>
          <a:lstStyle/>
          <a:p>
            <a:fld id="{273F0677-E652-4086-9BC3-8621241BDA45}" type="slidenum">
              <a:rPr lang="en-US" smtClean="0"/>
              <a:t>‹#›</a:t>
            </a:fld>
            <a:endParaRPr lang="en-US"/>
          </a:p>
        </p:txBody>
      </p:sp>
    </p:spTree>
    <p:extLst>
      <p:ext uri="{BB962C8B-B14F-4D97-AF65-F5344CB8AC3E}">
        <p14:creationId xmlns:p14="http://schemas.microsoft.com/office/powerpoint/2010/main" val="3291976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EC3D23-A8A3-41EF-8AE8-AEB99F3A10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762389-CDC4-4FD9-97A1-1F7071279C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E87CDF-BD9A-4CB7-9E55-5C9413B3C5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6D91CB-5756-4FAF-AEF2-54294E6F3B7B}" type="datetimeFigureOut">
              <a:rPr lang="en-US" smtClean="0"/>
              <a:t>2/6/2022</a:t>
            </a:fld>
            <a:endParaRPr lang="en-US"/>
          </a:p>
        </p:txBody>
      </p:sp>
      <p:sp>
        <p:nvSpPr>
          <p:cNvPr id="5" name="Footer Placeholder 4">
            <a:extLst>
              <a:ext uri="{FF2B5EF4-FFF2-40B4-BE49-F238E27FC236}">
                <a16:creationId xmlns:a16="http://schemas.microsoft.com/office/drawing/2014/main" id="{FD34F957-6DC4-4DFF-A541-B323761E82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9DE4CA-64C6-4DA2-9C65-A9327172BD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3F0677-E652-4086-9BC3-8621241BDA45}" type="slidenum">
              <a:rPr lang="en-US" smtClean="0"/>
              <a:t>‹#›</a:t>
            </a:fld>
            <a:endParaRPr lang="en-US"/>
          </a:p>
        </p:txBody>
      </p:sp>
    </p:spTree>
    <p:extLst>
      <p:ext uri="{BB962C8B-B14F-4D97-AF65-F5344CB8AC3E}">
        <p14:creationId xmlns:p14="http://schemas.microsoft.com/office/powerpoint/2010/main" val="4064275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2"/>
          <a:srcRect r="77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IN" sz="4800"/>
              <a:t>Flight Price Prediction</a:t>
            </a:r>
          </a:p>
        </p:txBody>
      </p:sp>
      <p:sp>
        <p:nvSpPr>
          <p:cNvPr id="3" name="Subtitle 2"/>
          <p:cNvSpPr>
            <a:spLocks noGrp="1"/>
          </p:cNvSpPr>
          <p:nvPr>
            <p:ph type="subTitle" idx="1"/>
          </p:nvPr>
        </p:nvSpPr>
        <p:spPr>
          <a:xfrm>
            <a:off x="477980" y="4872922"/>
            <a:ext cx="4023359" cy="1208141"/>
          </a:xfrm>
        </p:spPr>
        <p:txBody>
          <a:bodyPr>
            <a:normAutofit/>
          </a:bodyPr>
          <a:lstStyle/>
          <a:p>
            <a:pPr algn="l"/>
            <a:r>
              <a:rPr lang="en-US" sz="2000"/>
              <a:t>Submitted by Pittala Dheerajkumar</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7456149"/>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F35AA-F6BB-4661-88E2-EEE006A59BC9}"/>
              </a:ext>
            </a:extLst>
          </p:cNvPr>
          <p:cNvSpPr>
            <a:spLocks noGrp="1"/>
          </p:cNvSpPr>
          <p:nvPr>
            <p:ph type="title"/>
          </p:nvPr>
        </p:nvSpPr>
        <p:spPr/>
        <p:txBody>
          <a:bodyPr/>
          <a:lstStyle/>
          <a:p>
            <a:r>
              <a:rPr lang="en-IN" dirty="0"/>
              <a:t>Class v/s price</a:t>
            </a:r>
            <a:br>
              <a:rPr lang="en-IN" dirty="0"/>
            </a:br>
            <a:endParaRPr lang="en-US" dirty="0"/>
          </a:p>
        </p:txBody>
      </p:sp>
      <p:pic>
        <p:nvPicPr>
          <p:cNvPr id="4" name="Content Placeholder 3">
            <a:extLst>
              <a:ext uri="{FF2B5EF4-FFF2-40B4-BE49-F238E27FC236}">
                <a16:creationId xmlns:a16="http://schemas.microsoft.com/office/drawing/2014/main" id="{0DF307E7-FC65-43D9-9AE1-BD4B650B4C92}"/>
              </a:ext>
            </a:extLst>
          </p:cNvPr>
          <p:cNvPicPr>
            <a:picLocks noGrp="1" noChangeAspect="1"/>
          </p:cNvPicPr>
          <p:nvPr>
            <p:ph idx="1"/>
          </p:nvPr>
        </p:nvPicPr>
        <p:blipFill>
          <a:blip r:embed="rId2"/>
          <a:stretch>
            <a:fillRect/>
          </a:stretch>
        </p:blipFill>
        <p:spPr>
          <a:xfrm>
            <a:off x="2734432" y="1253331"/>
            <a:ext cx="6723136" cy="4351338"/>
          </a:xfrm>
          <a:prstGeom prst="rect">
            <a:avLst/>
          </a:prstGeom>
        </p:spPr>
      </p:pic>
      <p:sp>
        <p:nvSpPr>
          <p:cNvPr id="6" name="TextBox 5">
            <a:extLst>
              <a:ext uri="{FF2B5EF4-FFF2-40B4-BE49-F238E27FC236}">
                <a16:creationId xmlns:a16="http://schemas.microsoft.com/office/drawing/2014/main" id="{93846A75-865F-42BF-B5B0-84B61C77A084}"/>
              </a:ext>
            </a:extLst>
          </p:cNvPr>
          <p:cNvSpPr txBox="1"/>
          <p:nvPr/>
        </p:nvSpPr>
        <p:spPr>
          <a:xfrm>
            <a:off x="838199" y="5673938"/>
            <a:ext cx="10515599" cy="369332"/>
          </a:xfrm>
          <a:prstGeom prst="rect">
            <a:avLst/>
          </a:prstGeom>
          <a:noFill/>
        </p:spPr>
        <p:txBody>
          <a:bodyPr wrap="square">
            <a:spAutoFit/>
          </a:bodyPr>
          <a:lstStyle/>
          <a:p>
            <a:pPr marL="0" indent="0">
              <a:buNone/>
            </a:pPr>
            <a:r>
              <a:rPr lang="en-US" dirty="0"/>
              <a:t>Business class flights were costly when compared to other classes</a:t>
            </a:r>
            <a:endParaRPr lang="en-IN" dirty="0"/>
          </a:p>
        </p:txBody>
      </p:sp>
    </p:spTree>
    <p:extLst>
      <p:ext uri="{BB962C8B-B14F-4D97-AF65-F5344CB8AC3E}">
        <p14:creationId xmlns:p14="http://schemas.microsoft.com/office/powerpoint/2010/main" val="127183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ECF53-54ED-4D93-BB80-FD8E983070F1}"/>
              </a:ext>
            </a:extLst>
          </p:cNvPr>
          <p:cNvSpPr>
            <a:spLocks noGrp="1"/>
          </p:cNvSpPr>
          <p:nvPr>
            <p:ph type="title"/>
          </p:nvPr>
        </p:nvSpPr>
        <p:spPr/>
        <p:txBody>
          <a:bodyPr/>
          <a:lstStyle/>
          <a:p>
            <a:r>
              <a:rPr lang="en-IN" dirty="0"/>
              <a:t>Departure hour v/s price</a:t>
            </a:r>
            <a:br>
              <a:rPr lang="en-IN" dirty="0"/>
            </a:br>
            <a:endParaRPr lang="en-US" dirty="0"/>
          </a:p>
        </p:txBody>
      </p:sp>
      <p:pic>
        <p:nvPicPr>
          <p:cNvPr id="4" name="Content Placeholder 3">
            <a:extLst>
              <a:ext uri="{FF2B5EF4-FFF2-40B4-BE49-F238E27FC236}">
                <a16:creationId xmlns:a16="http://schemas.microsoft.com/office/drawing/2014/main" id="{C506F767-8FCA-4F3C-B0D3-D23235856882}"/>
              </a:ext>
            </a:extLst>
          </p:cNvPr>
          <p:cNvPicPr>
            <a:picLocks noGrp="1" noChangeAspect="1"/>
          </p:cNvPicPr>
          <p:nvPr>
            <p:ph idx="1"/>
          </p:nvPr>
        </p:nvPicPr>
        <p:blipFill>
          <a:blip r:embed="rId2"/>
          <a:stretch>
            <a:fillRect/>
          </a:stretch>
        </p:blipFill>
        <p:spPr>
          <a:xfrm>
            <a:off x="2812310" y="1154416"/>
            <a:ext cx="6567380" cy="4351338"/>
          </a:xfrm>
          <a:prstGeom prst="rect">
            <a:avLst/>
          </a:prstGeom>
        </p:spPr>
      </p:pic>
      <p:sp>
        <p:nvSpPr>
          <p:cNvPr id="6" name="TextBox 5">
            <a:extLst>
              <a:ext uri="{FF2B5EF4-FFF2-40B4-BE49-F238E27FC236}">
                <a16:creationId xmlns:a16="http://schemas.microsoft.com/office/drawing/2014/main" id="{4B83BFDF-8A9F-4ABB-8CB8-444335502960}"/>
              </a:ext>
            </a:extLst>
          </p:cNvPr>
          <p:cNvSpPr txBox="1"/>
          <p:nvPr/>
        </p:nvSpPr>
        <p:spPr>
          <a:xfrm>
            <a:off x="838200" y="5648714"/>
            <a:ext cx="10515600" cy="369332"/>
          </a:xfrm>
          <a:prstGeom prst="rect">
            <a:avLst/>
          </a:prstGeom>
          <a:noFill/>
        </p:spPr>
        <p:txBody>
          <a:bodyPr wrap="square">
            <a:spAutoFit/>
          </a:bodyPr>
          <a:lstStyle/>
          <a:p>
            <a:pPr marL="0" indent="0">
              <a:buNone/>
            </a:pPr>
            <a:r>
              <a:rPr lang="en-US" dirty="0"/>
              <a:t>The flight price were cheaper between 11 PM to 4 AM and costlier during other time periods in a day</a:t>
            </a:r>
            <a:endParaRPr lang="en-IN" dirty="0"/>
          </a:p>
        </p:txBody>
      </p:sp>
    </p:spTree>
    <p:extLst>
      <p:ext uri="{BB962C8B-B14F-4D97-AF65-F5344CB8AC3E}">
        <p14:creationId xmlns:p14="http://schemas.microsoft.com/office/powerpoint/2010/main" val="1733386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A0268-9CC9-49DA-81EC-E580643B50A3}"/>
              </a:ext>
            </a:extLst>
          </p:cNvPr>
          <p:cNvSpPr>
            <a:spLocks noGrp="1"/>
          </p:cNvSpPr>
          <p:nvPr>
            <p:ph type="title"/>
          </p:nvPr>
        </p:nvSpPr>
        <p:spPr/>
        <p:txBody>
          <a:bodyPr/>
          <a:lstStyle/>
          <a:p>
            <a:r>
              <a:rPr lang="en-IN" dirty="0"/>
              <a:t>Day of week v/s price</a:t>
            </a:r>
            <a:br>
              <a:rPr lang="en-IN" dirty="0"/>
            </a:br>
            <a:endParaRPr lang="en-US" dirty="0"/>
          </a:p>
        </p:txBody>
      </p:sp>
      <p:pic>
        <p:nvPicPr>
          <p:cNvPr id="4" name="Content Placeholder 3">
            <a:extLst>
              <a:ext uri="{FF2B5EF4-FFF2-40B4-BE49-F238E27FC236}">
                <a16:creationId xmlns:a16="http://schemas.microsoft.com/office/drawing/2014/main" id="{A4F0452E-12E4-4754-9FF6-C86A0F53C005}"/>
              </a:ext>
            </a:extLst>
          </p:cNvPr>
          <p:cNvPicPr>
            <a:picLocks noGrp="1" noChangeAspect="1"/>
          </p:cNvPicPr>
          <p:nvPr>
            <p:ph idx="1"/>
          </p:nvPr>
        </p:nvPicPr>
        <p:blipFill>
          <a:blip r:embed="rId2"/>
          <a:stretch>
            <a:fillRect/>
          </a:stretch>
        </p:blipFill>
        <p:spPr>
          <a:xfrm>
            <a:off x="2723713" y="1253331"/>
            <a:ext cx="6744573" cy="4351338"/>
          </a:xfrm>
          <a:prstGeom prst="rect">
            <a:avLst/>
          </a:prstGeom>
        </p:spPr>
      </p:pic>
      <p:sp>
        <p:nvSpPr>
          <p:cNvPr id="6" name="TextBox 5">
            <a:extLst>
              <a:ext uri="{FF2B5EF4-FFF2-40B4-BE49-F238E27FC236}">
                <a16:creationId xmlns:a16="http://schemas.microsoft.com/office/drawing/2014/main" id="{8FA47861-F3A1-4C55-80B3-26FABEA44A54}"/>
              </a:ext>
            </a:extLst>
          </p:cNvPr>
          <p:cNvSpPr txBox="1"/>
          <p:nvPr/>
        </p:nvSpPr>
        <p:spPr>
          <a:xfrm>
            <a:off x="838199" y="5604669"/>
            <a:ext cx="10515600" cy="369332"/>
          </a:xfrm>
          <a:prstGeom prst="rect">
            <a:avLst/>
          </a:prstGeom>
          <a:noFill/>
        </p:spPr>
        <p:txBody>
          <a:bodyPr wrap="square">
            <a:spAutoFit/>
          </a:bodyPr>
          <a:lstStyle/>
          <a:p>
            <a:pPr marL="0" indent="0">
              <a:buNone/>
            </a:pPr>
            <a:r>
              <a:rPr lang="en-US" dirty="0"/>
              <a:t>The flight charges were costlier during weekends (Friday, Saturday and Sunday) and cheaper on Mondays</a:t>
            </a:r>
            <a:endParaRPr lang="en-IN" dirty="0"/>
          </a:p>
        </p:txBody>
      </p:sp>
    </p:spTree>
    <p:extLst>
      <p:ext uri="{BB962C8B-B14F-4D97-AF65-F5344CB8AC3E}">
        <p14:creationId xmlns:p14="http://schemas.microsoft.com/office/powerpoint/2010/main" val="2036090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6E68A-CACA-4832-978B-69D436E1A5F6}"/>
              </a:ext>
            </a:extLst>
          </p:cNvPr>
          <p:cNvSpPr>
            <a:spLocks noGrp="1"/>
          </p:cNvSpPr>
          <p:nvPr>
            <p:ph type="title"/>
          </p:nvPr>
        </p:nvSpPr>
        <p:spPr/>
        <p:txBody>
          <a:bodyPr/>
          <a:lstStyle/>
          <a:p>
            <a:r>
              <a:rPr lang="en-IN" dirty="0"/>
              <a:t>Duration in minutes v/s price</a:t>
            </a:r>
            <a:br>
              <a:rPr lang="en-IN" dirty="0"/>
            </a:br>
            <a:endParaRPr lang="en-US" dirty="0"/>
          </a:p>
        </p:txBody>
      </p:sp>
      <p:pic>
        <p:nvPicPr>
          <p:cNvPr id="4" name="Content Placeholder 3">
            <a:extLst>
              <a:ext uri="{FF2B5EF4-FFF2-40B4-BE49-F238E27FC236}">
                <a16:creationId xmlns:a16="http://schemas.microsoft.com/office/drawing/2014/main" id="{311B0568-28A5-4548-8C73-DA3DA456B74E}"/>
              </a:ext>
            </a:extLst>
          </p:cNvPr>
          <p:cNvPicPr>
            <a:picLocks noGrp="1" noChangeAspect="1"/>
          </p:cNvPicPr>
          <p:nvPr>
            <p:ph idx="1"/>
          </p:nvPr>
        </p:nvPicPr>
        <p:blipFill>
          <a:blip r:embed="rId2"/>
          <a:stretch>
            <a:fillRect/>
          </a:stretch>
        </p:blipFill>
        <p:spPr>
          <a:xfrm>
            <a:off x="2727077" y="1253331"/>
            <a:ext cx="6737845" cy="4351338"/>
          </a:xfrm>
          <a:prstGeom prst="rect">
            <a:avLst/>
          </a:prstGeom>
        </p:spPr>
      </p:pic>
      <p:sp>
        <p:nvSpPr>
          <p:cNvPr id="6" name="TextBox 5">
            <a:extLst>
              <a:ext uri="{FF2B5EF4-FFF2-40B4-BE49-F238E27FC236}">
                <a16:creationId xmlns:a16="http://schemas.microsoft.com/office/drawing/2014/main" id="{28AA1A63-5AFF-485C-B805-8B0989CB420A}"/>
              </a:ext>
            </a:extLst>
          </p:cNvPr>
          <p:cNvSpPr txBox="1"/>
          <p:nvPr/>
        </p:nvSpPr>
        <p:spPr>
          <a:xfrm>
            <a:off x="838200" y="5722575"/>
            <a:ext cx="10515600" cy="646331"/>
          </a:xfrm>
          <a:prstGeom prst="rect">
            <a:avLst/>
          </a:prstGeom>
          <a:noFill/>
        </p:spPr>
        <p:txBody>
          <a:bodyPr wrap="square">
            <a:spAutoFit/>
          </a:bodyPr>
          <a:lstStyle/>
          <a:p>
            <a:pPr marL="0" indent="0">
              <a:buNone/>
            </a:pPr>
            <a:r>
              <a:rPr lang="en-US" dirty="0"/>
              <a:t>The duration of the flight is also related to the price, here when the flight duration increases, the price also increases</a:t>
            </a:r>
          </a:p>
        </p:txBody>
      </p:sp>
    </p:spTree>
    <p:extLst>
      <p:ext uri="{BB962C8B-B14F-4D97-AF65-F5344CB8AC3E}">
        <p14:creationId xmlns:p14="http://schemas.microsoft.com/office/powerpoint/2010/main" val="2579619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BE642-A643-4E4A-956D-9A59F9A25BB1}"/>
              </a:ext>
            </a:extLst>
          </p:cNvPr>
          <p:cNvSpPr>
            <a:spLocks noGrp="1"/>
          </p:cNvSpPr>
          <p:nvPr>
            <p:ph type="title"/>
          </p:nvPr>
        </p:nvSpPr>
        <p:spPr/>
        <p:txBody>
          <a:bodyPr/>
          <a:lstStyle/>
          <a:p>
            <a:r>
              <a:rPr lang="en-IN" dirty="0"/>
              <a:t>Session in a day v/s price</a:t>
            </a:r>
            <a:br>
              <a:rPr lang="en-IN" dirty="0"/>
            </a:br>
            <a:endParaRPr lang="en-US" dirty="0"/>
          </a:p>
        </p:txBody>
      </p:sp>
      <p:pic>
        <p:nvPicPr>
          <p:cNvPr id="4" name="Content Placeholder 3">
            <a:extLst>
              <a:ext uri="{FF2B5EF4-FFF2-40B4-BE49-F238E27FC236}">
                <a16:creationId xmlns:a16="http://schemas.microsoft.com/office/drawing/2014/main" id="{468B29A5-01F8-4501-B87A-169CB11FD68D}"/>
              </a:ext>
            </a:extLst>
          </p:cNvPr>
          <p:cNvPicPr>
            <a:picLocks noGrp="1" noChangeAspect="1"/>
          </p:cNvPicPr>
          <p:nvPr>
            <p:ph idx="1"/>
          </p:nvPr>
        </p:nvPicPr>
        <p:blipFill>
          <a:blip r:embed="rId2"/>
          <a:stretch>
            <a:fillRect/>
          </a:stretch>
        </p:blipFill>
        <p:spPr>
          <a:xfrm>
            <a:off x="2735650" y="1115506"/>
            <a:ext cx="6720700" cy="4351338"/>
          </a:xfrm>
          <a:prstGeom prst="rect">
            <a:avLst/>
          </a:prstGeom>
        </p:spPr>
      </p:pic>
      <p:sp>
        <p:nvSpPr>
          <p:cNvPr id="6" name="TextBox 5">
            <a:extLst>
              <a:ext uri="{FF2B5EF4-FFF2-40B4-BE49-F238E27FC236}">
                <a16:creationId xmlns:a16="http://schemas.microsoft.com/office/drawing/2014/main" id="{E17323D8-C70F-4062-965C-93459A7F9AD3}"/>
              </a:ext>
            </a:extLst>
          </p:cNvPr>
          <p:cNvSpPr txBox="1"/>
          <p:nvPr/>
        </p:nvSpPr>
        <p:spPr>
          <a:xfrm>
            <a:off x="838199" y="5570894"/>
            <a:ext cx="10515599" cy="369332"/>
          </a:xfrm>
          <a:prstGeom prst="rect">
            <a:avLst/>
          </a:prstGeom>
          <a:noFill/>
        </p:spPr>
        <p:txBody>
          <a:bodyPr wrap="square">
            <a:spAutoFit/>
          </a:bodyPr>
          <a:lstStyle/>
          <a:p>
            <a:r>
              <a:rPr lang="en-US" dirty="0"/>
              <a:t>The evening flights were costlier and late-night price were cheaper</a:t>
            </a:r>
          </a:p>
        </p:txBody>
      </p:sp>
    </p:spTree>
    <p:extLst>
      <p:ext uri="{BB962C8B-B14F-4D97-AF65-F5344CB8AC3E}">
        <p14:creationId xmlns:p14="http://schemas.microsoft.com/office/powerpoint/2010/main" val="4208307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0D14B7-F4D2-4338-87EC-2303E2A4C2DF}"/>
              </a:ext>
            </a:extLst>
          </p:cNvPr>
          <p:cNvSpPr>
            <a:spLocks noGrp="1"/>
          </p:cNvSpPr>
          <p:nvPr>
            <p:ph idx="1"/>
          </p:nvPr>
        </p:nvSpPr>
        <p:spPr>
          <a:xfrm>
            <a:off x="838200" y="642026"/>
            <a:ext cx="10515600" cy="5534937"/>
          </a:xfrm>
        </p:spPr>
        <p:txBody>
          <a:bodyPr>
            <a:normAutofit/>
          </a:bodyPr>
          <a:lstStyle/>
          <a:p>
            <a:pPr marL="0" indent="0" algn="just">
              <a:buNone/>
            </a:pPr>
            <a:r>
              <a:rPr lang="en-IN" sz="2400" dirty="0"/>
              <a:t>Before proceeding with the further steps, I’m encoding the categorical variables so that I can find the correlation coefficients and identify the multicollinearity issue with the dataset.</a:t>
            </a:r>
          </a:p>
          <a:p>
            <a:pPr marL="0" indent="0" algn="just">
              <a:buNone/>
            </a:pPr>
            <a:r>
              <a:rPr lang="en-IN" sz="2400" dirty="0"/>
              <a:t>In order to perform encoding, I’m using ordinal encoder to convert categorical variables into numeric variables.</a:t>
            </a:r>
          </a:p>
          <a:p>
            <a:endParaRPr lang="en-US" sz="2400" dirty="0"/>
          </a:p>
        </p:txBody>
      </p:sp>
      <p:pic>
        <p:nvPicPr>
          <p:cNvPr id="4" name="Picture 3">
            <a:extLst>
              <a:ext uri="{FF2B5EF4-FFF2-40B4-BE49-F238E27FC236}">
                <a16:creationId xmlns:a16="http://schemas.microsoft.com/office/drawing/2014/main" id="{4AA7B232-A8EC-43DA-BC19-58988F046F25}"/>
              </a:ext>
            </a:extLst>
          </p:cNvPr>
          <p:cNvPicPr>
            <a:picLocks noChangeAspect="1"/>
          </p:cNvPicPr>
          <p:nvPr/>
        </p:nvPicPr>
        <p:blipFill>
          <a:blip r:embed="rId2"/>
          <a:stretch>
            <a:fillRect/>
          </a:stretch>
        </p:blipFill>
        <p:spPr>
          <a:xfrm>
            <a:off x="1958878" y="3005366"/>
            <a:ext cx="8085788" cy="1215427"/>
          </a:xfrm>
          <a:prstGeom prst="rect">
            <a:avLst/>
          </a:prstGeom>
        </p:spPr>
      </p:pic>
    </p:spTree>
    <p:extLst>
      <p:ext uri="{BB962C8B-B14F-4D97-AF65-F5344CB8AC3E}">
        <p14:creationId xmlns:p14="http://schemas.microsoft.com/office/powerpoint/2010/main" val="4042185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28F348B-C9E5-48A7-8758-059864C05DF8}"/>
              </a:ext>
            </a:extLst>
          </p:cNvPr>
          <p:cNvSpPr>
            <a:spLocks noGrp="1"/>
          </p:cNvSpPr>
          <p:nvPr>
            <p:ph idx="1"/>
          </p:nvPr>
        </p:nvSpPr>
        <p:spPr>
          <a:xfrm>
            <a:off x="838200" y="563563"/>
            <a:ext cx="10515600" cy="5613400"/>
          </a:xfrm>
        </p:spPr>
        <p:txBody>
          <a:bodyPr/>
          <a:lstStyle/>
          <a:p>
            <a:r>
              <a:rPr lang="en-US" dirty="0"/>
              <a:t>Now that we have analyzed the correlation between the dependent and independent variables, we can move forward in analyzing the multi-collinearity. From the heat-map I can see some of the independent variables are correlated and I can see multi-collinearity in the dataset</a:t>
            </a:r>
          </a:p>
          <a:p>
            <a:endParaRPr lang="en-US" dirty="0"/>
          </a:p>
        </p:txBody>
      </p:sp>
      <p:pic>
        <p:nvPicPr>
          <p:cNvPr id="5" name="Picture 4">
            <a:extLst>
              <a:ext uri="{FF2B5EF4-FFF2-40B4-BE49-F238E27FC236}">
                <a16:creationId xmlns:a16="http://schemas.microsoft.com/office/drawing/2014/main" id="{A261B9AF-058C-4817-A6D2-82687857D708}"/>
              </a:ext>
            </a:extLst>
          </p:cNvPr>
          <p:cNvPicPr>
            <a:picLocks noChangeAspect="1"/>
          </p:cNvPicPr>
          <p:nvPr/>
        </p:nvPicPr>
        <p:blipFill>
          <a:blip r:embed="rId2"/>
          <a:stretch>
            <a:fillRect/>
          </a:stretch>
        </p:blipFill>
        <p:spPr>
          <a:xfrm>
            <a:off x="3565367" y="2379497"/>
            <a:ext cx="4892263" cy="3914940"/>
          </a:xfrm>
          <a:prstGeom prst="rect">
            <a:avLst/>
          </a:prstGeom>
        </p:spPr>
      </p:pic>
    </p:spTree>
    <p:extLst>
      <p:ext uri="{BB962C8B-B14F-4D97-AF65-F5344CB8AC3E}">
        <p14:creationId xmlns:p14="http://schemas.microsoft.com/office/powerpoint/2010/main" val="279820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33BDBF-A1C0-4DF6-88DE-7312920C2FD9}"/>
              </a:ext>
            </a:extLst>
          </p:cNvPr>
          <p:cNvSpPr>
            <a:spLocks noGrp="1"/>
          </p:cNvSpPr>
          <p:nvPr>
            <p:ph idx="1"/>
          </p:nvPr>
        </p:nvSpPr>
        <p:spPr>
          <a:xfrm>
            <a:off x="838200" y="466725"/>
            <a:ext cx="10515600" cy="5710238"/>
          </a:xfrm>
        </p:spPr>
        <p:txBody>
          <a:bodyPr>
            <a:normAutofit/>
          </a:bodyPr>
          <a:lstStyle/>
          <a:p>
            <a:pPr marL="0" indent="0" algn="just">
              <a:buNone/>
            </a:pPr>
            <a:r>
              <a:rPr lang="en-IN" sz="2400" dirty="0"/>
              <a:t>There is no multi-</a:t>
            </a:r>
            <a:r>
              <a:rPr lang="en-IN" sz="2400" dirty="0" err="1"/>
              <a:t>collinearlity</a:t>
            </a:r>
            <a:r>
              <a:rPr lang="en-IN" sz="2400" dirty="0"/>
              <a:t> issue with the dataset, Therefore I’m proceeding with </a:t>
            </a:r>
            <a:r>
              <a:rPr lang="en-US" sz="2400" dirty="0"/>
              <a:t>further analysis and checking for outliers in the continuous data variables within the dataset using boxplot</a:t>
            </a:r>
          </a:p>
        </p:txBody>
      </p:sp>
      <p:pic>
        <p:nvPicPr>
          <p:cNvPr id="5" name="Picture 4">
            <a:extLst>
              <a:ext uri="{FF2B5EF4-FFF2-40B4-BE49-F238E27FC236}">
                <a16:creationId xmlns:a16="http://schemas.microsoft.com/office/drawing/2014/main" id="{ACC937FD-67A4-4783-B03B-FC3D79B7FD0F}"/>
              </a:ext>
            </a:extLst>
          </p:cNvPr>
          <p:cNvPicPr>
            <a:picLocks noChangeAspect="1"/>
          </p:cNvPicPr>
          <p:nvPr/>
        </p:nvPicPr>
        <p:blipFill>
          <a:blip r:embed="rId2"/>
          <a:stretch>
            <a:fillRect/>
          </a:stretch>
        </p:blipFill>
        <p:spPr>
          <a:xfrm>
            <a:off x="3301711" y="1444809"/>
            <a:ext cx="6257925" cy="3923849"/>
          </a:xfrm>
          <a:prstGeom prst="rect">
            <a:avLst/>
          </a:prstGeom>
        </p:spPr>
      </p:pic>
      <p:sp>
        <p:nvSpPr>
          <p:cNvPr id="7" name="TextBox 6">
            <a:extLst>
              <a:ext uri="{FF2B5EF4-FFF2-40B4-BE49-F238E27FC236}">
                <a16:creationId xmlns:a16="http://schemas.microsoft.com/office/drawing/2014/main" id="{5529ED5F-76FB-4165-BB7D-E79FDDE0E948}"/>
              </a:ext>
            </a:extLst>
          </p:cNvPr>
          <p:cNvSpPr txBox="1"/>
          <p:nvPr/>
        </p:nvSpPr>
        <p:spPr>
          <a:xfrm>
            <a:off x="838200" y="5449645"/>
            <a:ext cx="10515600" cy="646331"/>
          </a:xfrm>
          <a:prstGeom prst="rect">
            <a:avLst/>
          </a:prstGeom>
          <a:noFill/>
        </p:spPr>
        <p:txBody>
          <a:bodyPr wrap="square">
            <a:spAutoFit/>
          </a:bodyPr>
          <a:lstStyle/>
          <a:p>
            <a:pPr marL="0" indent="0" algn="just">
              <a:buNone/>
            </a:pPr>
            <a:r>
              <a:rPr lang="en-US" dirty="0"/>
              <a:t>I can see that there are lot of outliers in the dataset. Hence I’m proceeding with handling the outliers with the z-score method.</a:t>
            </a:r>
          </a:p>
        </p:txBody>
      </p:sp>
    </p:spTree>
    <p:extLst>
      <p:ext uri="{BB962C8B-B14F-4D97-AF65-F5344CB8AC3E}">
        <p14:creationId xmlns:p14="http://schemas.microsoft.com/office/powerpoint/2010/main" val="579145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13564E-AF2A-4BB4-9B86-26C544F03403}"/>
              </a:ext>
            </a:extLst>
          </p:cNvPr>
          <p:cNvSpPr>
            <a:spLocks noGrp="1"/>
          </p:cNvSpPr>
          <p:nvPr>
            <p:ph idx="1"/>
          </p:nvPr>
        </p:nvSpPr>
        <p:spPr>
          <a:xfrm>
            <a:off x="838200" y="573932"/>
            <a:ext cx="10515600" cy="5603031"/>
          </a:xfrm>
        </p:spPr>
        <p:txBody>
          <a:bodyPr/>
          <a:lstStyle/>
          <a:p>
            <a:pPr marL="0" indent="0" algn="just">
              <a:buNone/>
            </a:pPr>
            <a:r>
              <a:rPr lang="en-US" dirty="0"/>
              <a:t>It is assumed that close to 99.7% data lies between -3 to +3 standard deviation. We can consider the remaining data (0.03) to be outlier. </a:t>
            </a:r>
          </a:p>
          <a:p>
            <a:pPr marL="0" indent="0" algn="just">
              <a:buNone/>
            </a:pPr>
            <a:r>
              <a:rPr lang="en-US" dirty="0"/>
              <a:t>Therefore using the z-score method, I’m taking the data within the range of -2.5 to +2.5 standard deviation to control the outlier.</a:t>
            </a:r>
          </a:p>
          <a:p>
            <a:endParaRPr lang="en-US" dirty="0"/>
          </a:p>
        </p:txBody>
      </p:sp>
      <p:pic>
        <p:nvPicPr>
          <p:cNvPr id="5" name="Picture 4">
            <a:extLst>
              <a:ext uri="{FF2B5EF4-FFF2-40B4-BE49-F238E27FC236}">
                <a16:creationId xmlns:a16="http://schemas.microsoft.com/office/drawing/2014/main" id="{A6FDF777-56EA-4FF5-B8D7-A6AA69943A42}"/>
              </a:ext>
            </a:extLst>
          </p:cNvPr>
          <p:cNvPicPr>
            <a:picLocks noChangeAspect="1"/>
          </p:cNvPicPr>
          <p:nvPr/>
        </p:nvPicPr>
        <p:blipFill>
          <a:blip r:embed="rId2"/>
          <a:stretch>
            <a:fillRect/>
          </a:stretch>
        </p:blipFill>
        <p:spPr>
          <a:xfrm>
            <a:off x="3974408" y="2563471"/>
            <a:ext cx="4249280" cy="3084843"/>
          </a:xfrm>
          <a:prstGeom prst="rect">
            <a:avLst/>
          </a:prstGeom>
        </p:spPr>
      </p:pic>
    </p:spTree>
    <p:extLst>
      <p:ext uri="{BB962C8B-B14F-4D97-AF65-F5344CB8AC3E}">
        <p14:creationId xmlns:p14="http://schemas.microsoft.com/office/powerpoint/2010/main" val="2081309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9B3D27-7B17-4F2B-8F6D-333FEB461A1B}"/>
              </a:ext>
            </a:extLst>
          </p:cNvPr>
          <p:cNvSpPr>
            <a:spLocks noGrp="1"/>
          </p:cNvSpPr>
          <p:nvPr>
            <p:ph idx="1"/>
          </p:nvPr>
        </p:nvSpPr>
        <p:spPr>
          <a:xfrm>
            <a:off x="838200" y="476655"/>
            <a:ext cx="10515600" cy="5700308"/>
          </a:xfrm>
        </p:spPr>
        <p:txBody>
          <a:bodyPr/>
          <a:lstStyle/>
          <a:p>
            <a:r>
              <a:rPr lang="en-US" dirty="0"/>
              <a:t>Checking for skewness for continuous variables in the dataset using the distribution plot from a seaborn library</a:t>
            </a:r>
          </a:p>
          <a:p>
            <a:endParaRPr lang="en-US" dirty="0"/>
          </a:p>
        </p:txBody>
      </p:sp>
      <p:pic>
        <p:nvPicPr>
          <p:cNvPr id="4" name="Picture 3">
            <a:extLst>
              <a:ext uri="{FF2B5EF4-FFF2-40B4-BE49-F238E27FC236}">
                <a16:creationId xmlns:a16="http://schemas.microsoft.com/office/drawing/2014/main" id="{D9CCDFC7-B4E3-4E67-BB87-96B3BCE372FE}"/>
              </a:ext>
            </a:extLst>
          </p:cNvPr>
          <p:cNvPicPr>
            <a:picLocks noChangeAspect="1"/>
          </p:cNvPicPr>
          <p:nvPr/>
        </p:nvPicPr>
        <p:blipFill>
          <a:blip r:embed="rId2"/>
          <a:stretch>
            <a:fillRect/>
          </a:stretch>
        </p:blipFill>
        <p:spPr>
          <a:xfrm>
            <a:off x="3096128" y="1323356"/>
            <a:ext cx="5999744" cy="3369719"/>
          </a:xfrm>
          <a:prstGeom prst="rect">
            <a:avLst/>
          </a:prstGeom>
        </p:spPr>
      </p:pic>
      <p:sp>
        <p:nvSpPr>
          <p:cNvPr id="6" name="Content Placeholder 2">
            <a:extLst>
              <a:ext uri="{FF2B5EF4-FFF2-40B4-BE49-F238E27FC236}">
                <a16:creationId xmlns:a16="http://schemas.microsoft.com/office/drawing/2014/main" id="{36781050-02FF-4295-AD35-37B58CD9C969}"/>
              </a:ext>
            </a:extLst>
          </p:cNvPr>
          <p:cNvSpPr txBox="1">
            <a:spLocks/>
          </p:cNvSpPr>
          <p:nvPr/>
        </p:nvSpPr>
        <p:spPr>
          <a:xfrm>
            <a:off x="838200" y="4786009"/>
            <a:ext cx="10515600" cy="13617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From the above distribution, we can clearly see that continuous data variables does contain outliers.</a:t>
            </a:r>
          </a:p>
          <a:p>
            <a:pPr marL="0" indent="0" algn="just">
              <a:buNone/>
            </a:pPr>
            <a:r>
              <a:rPr lang="en-US" dirty="0"/>
              <a:t>In order to be a good dataset, we assume that all the continuous variables follow normal distribution. However I can see that the continuous columns are skewed and we will have to control skewness to make data follow normal distribution.</a:t>
            </a:r>
            <a:endParaRPr lang="en-IN" dirty="0"/>
          </a:p>
        </p:txBody>
      </p:sp>
    </p:spTree>
    <p:extLst>
      <p:ext uri="{BB962C8B-B14F-4D97-AF65-F5344CB8AC3E}">
        <p14:creationId xmlns:p14="http://schemas.microsoft.com/office/powerpoint/2010/main" val="775183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C5A2-5BE2-463A-8B3B-B140888609D4}"/>
              </a:ext>
            </a:extLst>
          </p:cNvPr>
          <p:cNvSpPr>
            <a:spLocks noGrp="1"/>
          </p:cNvSpPr>
          <p:nvPr>
            <p:ph type="title"/>
          </p:nvPr>
        </p:nvSpPr>
        <p:spPr/>
        <p:txBody>
          <a:bodyPr/>
          <a:lstStyle/>
          <a:p>
            <a:r>
              <a:rPr lang="en-IN" dirty="0"/>
              <a:t>Table of Contents</a:t>
            </a:r>
            <a:endParaRPr lang="en-US" dirty="0"/>
          </a:p>
        </p:txBody>
      </p:sp>
      <p:sp>
        <p:nvSpPr>
          <p:cNvPr id="3" name="Content Placeholder 2">
            <a:extLst>
              <a:ext uri="{FF2B5EF4-FFF2-40B4-BE49-F238E27FC236}">
                <a16:creationId xmlns:a16="http://schemas.microsoft.com/office/drawing/2014/main" id="{CE42F617-6FB9-4EA8-96CE-336195A442B6}"/>
              </a:ext>
            </a:extLst>
          </p:cNvPr>
          <p:cNvSpPr>
            <a:spLocks noGrp="1"/>
          </p:cNvSpPr>
          <p:nvPr>
            <p:ph idx="1"/>
          </p:nvPr>
        </p:nvSpPr>
        <p:spPr/>
        <p:txBody>
          <a:bodyPr/>
          <a:lstStyle/>
          <a:p>
            <a:r>
              <a:rPr lang="en-US" dirty="0"/>
              <a:t>Introduction</a:t>
            </a:r>
          </a:p>
          <a:p>
            <a:r>
              <a:rPr lang="en-US" dirty="0"/>
              <a:t>Analytical Problem Framing</a:t>
            </a:r>
          </a:p>
          <a:p>
            <a:r>
              <a:rPr lang="en-US" dirty="0"/>
              <a:t>Data Analysis</a:t>
            </a:r>
          </a:p>
          <a:p>
            <a:r>
              <a:rPr lang="en-US" dirty="0"/>
              <a:t>Assumptions</a:t>
            </a:r>
          </a:p>
          <a:p>
            <a:r>
              <a:rPr lang="en-US" dirty="0"/>
              <a:t>Machine Learning Models</a:t>
            </a:r>
          </a:p>
          <a:p>
            <a:r>
              <a:rPr lang="en-US" dirty="0"/>
              <a:t>Results and Conclusion</a:t>
            </a:r>
          </a:p>
          <a:p>
            <a:r>
              <a:rPr lang="en-US" dirty="0"/>
              <a:t>Limitations and Scope for Future Work</a:t>
            </a:r>
          </a:p>
          <a:p>
            <a:endParaRPr lang="en-US" dirty="0"/>
          </a:p>
        </p:txBody>
      </p:sp>
    </p:spTree>
    <p:extLst>
      <p:ext uri="{BB962C8B-B14F-4D97-AF65-F5344CB8AC3E}">
        <p14:creationId xmlns:p14="http://schemas.microsoft.com/office/powerpoint/2010/main" val="1828053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F6A27D-CB3C-45F2-A01E-77CC57A1492E}"/>
              </a:ext>
            </a:extLst>
          </p:cNvPr>
          <p:cNvSpPr>
            <a:spLocks noGrp="1"/>
          </p:cNvSpPr>
          <p:nvPr>
            <p:ph idx="1"/>
          </p:nvPr>
        </p:nvSpPr>
        <p:spPr>
          <a:xfrm>
            <a:off x="838200" y="690664"/>
            <a:ext cx="10515600" cy="5486299"/>
          </a:xfrm>
        </p:spPr>
        <p:txBody>
          <a:bodyPr/>
          <a:lstStyle/>
          <a:p>
            <a:r>
              <a:rPr lang="en-US" dirty="0"/>
              <a:t>It is considered that the skewness co-efficient within the range of -0.5 to +0.5 is acceptable. Proceeding with the same assumption to get the skewness under control.</a:t>
            </a:r>
          </a:p>
          <a:p>
            <a:r>
              <a:rPr lang="en-US" dirty="0"/>
              <a:t>In order to perform the same we are using power transformation using yeo-Johnson method on the entire dataset excluding the target variable.</a:t>
            </a:r>
          </a:p>
          <a:p>
            <a:endParaRPr lang="en-US" dirty="0"/>
          </a:p>
        </p:txBody>
      </p:sp>
      <p:pic>
        <p:nvPicPr>
          <p:cNvPr id="4" name="Picture 3">
            <a:extLst>
              <a:ext uri="{FF2B5EF4-FFF2-40B4-BE49-F238E27FC236}">
                <a16:creationId xmlns:a16="http://schemas.microsoft.com/office/drawing/2014/main" id="{8E94B4B2-26DC-4473-9CEC-DE975B53E564}"/>
              </a:ext>
            </a:extLst>
          </p:cNvPr>
          <p:cNvPicPr>
            <a:picLocks noChangeAspect="1"/>
          </p:cNvPicPr>
          <p:nvPr/>
        </p:nvPicPr>
        <p:blipFill>
          <a:blip r:embed="rId2"/>
          <a:stretch>
            <a:fillRect/>
          </a:stretch>
        </p:blipFill>
        <p:spPr>
          <a:xfrm>
            <a:off x="2557620" y="3016329"/>
            <a:ext cx="7549783" cy="3160634"/>
          </a:xfrm>
          <a:prstGeom prst="rect">
            <a:avLst/>
          </a:prstGeom>
        </p:spPr>
      </p:pic>
    </p:spTree>
    <p:extLst>
      <p:ext uri="{BB962C8B-B14F-4D97-AF65-F5344CB8AC3E}">
        <p14:creationId xmlns:p14="http://schemas.microsoft.com/office/powerpoint/2010/main" val="894133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60095EF-682E-4CD7-99F9-26B352A153E4}"/>
              </a:ext>
            </a:extLst>
          </p:cNvPr>
          <p:cNvSpPr>
            <a:spLocks noGrp="1"/>
          </p:cNvSpPr>
          <p:nvPr>
            <p:ph idx="1"/>
          </p:nvPr>
        </p:nvSpPr>
        <p:spPr>
          <a:xfrm>
            <a:off x="838200" y="739302"/>
            <a:ext cx="10515600" cy="5437661"/>
          </a:xfrm>
        </p:spPr>
        <p:txBody>
          <a:bodyPr/>
          <a:lstStyle/>
          <a:p>
            <a:r>
              <a:rPr lang="en-US" dirty="0"/>
              <a:t>Skewness are under and we are proceeding with the model building. Checking for skewness after applying transformation technique</a:t>
            </a:r>
          </a:p>
          <a:p>
            <a:endParaRPr lang="en-US" dirty="0"/>
          </a:p>
        </p:txBody>
      </p:sp>
      <p:pic>
        <p:nvPicPr>
          <p:cNvPr id="5" name="Picture 4">
            <a:extLst>
              <a:ext uri="{FF2B5EF4-FFF2-40B4-BE49-F238E27FC236}">
                <a16:creationId xmlns:a16="http://schemas.microsoft.com/office/drawing/2014/main" id="{177F0B1D-882F-471E-98D5-49D9FF1AE54E}"/>
              </a:ext>
            </a:extLst>
          </p:cNvPr>
          <p:cNvPicPr>
            <a:picLocks noChangeAspect="1"/>
          </p:cNvPicPr>
          <p:nvPr/>
        </p:nvPicPr>
        <p:blipFill>
          <a:blip r:embed="rId2"/>
          <a:stretch>
            <a:fillRect/>
          </a:stretch>
        </p:blipFill>
        <p:spPr>
          <a:xfrm>
            <a:off x="4604153" y="1999012"/>
            <a:ext cx="2989790" cy="2886694"/>
          </a:xfrm>
          <a:prstGeom prst="rect">
            <a:avLst/>
          </a:prstGeom>
        </p:spPr>
      </p:pic>
    </p:spTree>
    <p:extLst>
      <p:ext uri="{BB962C8B-B14F-4D97-AF65-F5344CB8AC3E}">
        <p14:creationId xmlns:p14="http://schemas.microsoft.com/office/powerpoint/2010/main" val="3931458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5AB6-8EA4-44C4-A80F-43186439935B}"/>
              </a:ext>
            </a:extLst>
          </p:cNvPr>
          <p:cNvSpPr>
            <a:spLocks noGrp="1"/>
          </p:cNvSpPr>
          <p:nvPr>
            <p:ph type="title"/>
          </p:nvPr>
        </p:nvSpPr>
        <p:spPr/>
        <p:txBody>
          <a:bodyPr/>
          <a:lstStyle/>
          <a:p>
            <a:r>
              <a:rPr lang="en-IN" dirty="0"/>
              <a:t>Assumptions</a:t>
            </a:r>
            <a:endParaRPr lang="en-US" dirty="0"/>
          </a:p>
        </p:txBody>
      </p:sp>
      <p:sp>
        <p:nvSpPr>
          <p:cNvPr id="3" name="Content Placeholder 2">
            <a:extLst>
              <a:ext uri="{FF2B5EF4-FFF2-40B4-BE49-F238E27FC236}">
                <a16:creationId xmlns:a16="http://schemas.microsoft.com/office/drawing/2014/main" id="{8FDA7D05-AAE2-41DA-AEC7-E9466E3C7F7D}"/>
              </a:ext>
            </a:extLst>
          </p:cNvPr>
          <p:cNvSpPr>
            <a:spLocks noGrp="1"/>
          </p:cNvSpPr>
          <p:nvPr>
            <p:ph idx="1"/>
          </p:nvPr>
        </p:nvSpPr>
        <p:spPr/>
        <p:txBody>
          <a:bodyPr/>
          <a:lstStyle/>
          <a:p>
            <a:r>
              <a:rPr lang="en-US" dirty="0"/>
              <a:t>We assume that all the variables follow normal distribution</a:t>
            </a:r>
          </a:p>
          <a:p>
            <a:r>
              <a:rPr lang="en-US" dirty="0"/>
              <a:t>The multi-collinearity in the dataset will not affect the prediction.</a:t>
            </a:r>
          </a:p>
          <a:p>
            <a:endParaRPr lang="en-US" dirty="0"/>
          </a:p>
        </p:txBody>
      </p:sp>
    </p:spTree>
    <p:extLst>
      <p:ext uri="{BB962C8B-B14F-4D97-AF65-F5344CB8AC3E}">
        <p14:creationId xmlns:p14="http://schemas.microsoft.com/office/powerpoint/2010/main" val="3627167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A15A-EF05-4D44-BB1C-1A77BAE08345}"/>
              </a:ext>
            </a:extLst>
          </p:cNvPr>
          <p:cNvSpPr>
            <a:spLocks noGrp="1"/>
          </p:cNvSpPr>
          <p:nvPr>
            <p:ph type="title"/>
          </p:nvPr>
        </p:nvSpPr>
        <p:spPr/>
        <p:txBody>
          <a:bodyPr/>
          <a:lstStyle/>
          <a:p>
            <a:r>
              <a:rPr lang="en-IN" dirty="0"/>
              <a:t>Machine Learning  Models</a:t>
            </a:r>
            <a:endParaRPr lang="en-US" dirty="0"/>
          </a:p>
        </p:txBody>
      </p:sp>
      <p:graphicFrame>
        <p:nvGraphicFramePr>
          <p:cNvPr id="4" name="Content Placeholder 3">
            <a:extLst>
              <a:ext uri="{FF2B5EF4-FFF2-40B4-BE49-F238E27FC236}">
                <a16:creationId xmlns:a16="http://schemas.microsoft.com/office/drawing/2014/main" id="{09787460-6C96-4CE8-A746-A06453EC0D32}"/>
              </a:ext>
            </a:extLst>
          </p:cNvPr>
          <p:cNvGraphicFramePr>
            <a:graphicFrameLocks noGrp="1"/>
          </p:cNvGraphicFramePr>
          <p:nvPr>
            <p:ph idx="1"/>
            <p:extLst>
              <p:ext uri="{D42A27DB-BD31-4B8C-83A1-F6EECF244321}">
                <p14:modId xmlns:p14="http://schemas.microsoft.com/office/powerpoint/2010/main" val="1263107697"/>
              </p:ext>
            </p:extLst>
          </p:nvPr>
        </p:nvGraphicFramePr>
        <p:xfrm>
          <a:off x="1451043" y="2681659"/>
          <a:ext cx="8003969" cy="2374241"/>
        </p:xfrm>
        <a:graphic>
          <a:graphicData uri="http://schemas.openxmlformats.org/drawingml/2006/table">
            <a:tbl>
              <a:tblPr>
                <a:tableStyleId>{5C22544A-7EE6-4342-B048-85BDC9FD1C3A}</a:tableStyleId>
              </a:tblPr>
              <a:tblGrid>
                <a:gridCol w="1710772">
                  <a:extLst>
                    <a:ext uri="{9D8B030D-6E8A-4147-A177-3AD203B41FA5}">
                      <a16:colId xmlns:a16="http://schemas.microsoft.com/office/drawing/2014/main" val="20000"/>
                    </a:ext>
                  </a:extLst>
                </a:gridCol>
                <a:gridCol w="1130331">
                  <a:extLst>
                    <a:ext uri="{9D8B030D-6E8A-4147-A177-3AD203B41FA5}">
                      <a16:colId xmlns:a16="http://schemas.microsoft.com/office/drawing/2014/main" val="20001"/>
                    </a:ext>
                  </a:extLst>
                </a:gridCol>
                <a:gridCol w="1456193">
                  <a:extLst>
                    <a:ext uri="{9D8B030D-6E8A-4147-A177-3AD203B41FA5}">
                      <a16:colId xmlns:a16="http://schemas.microsoft.com/office/drawing/2014/main" val="20002"/>
                    </a:ext>
                  </a:extLst>
                </a:gridCol>
                <a:gridCol w="2118099">
                  <a:extLst>
                    <a:ext uri="{9D8B030D-6E8A-4147-A177-3AD203B41FA5}">
                      <a16:colId xmlns:a16="http://schemas.microsoft.com/office/drawing/2014/main" val="20003"/>
                    </a:ext>
                  </a:extLst>
                </a:gridCol>
                <a:gridCol w="1588574">
                  <a:extLst>
                    <a:ext uri="{9D8B030D-6E8A-4147-A177-3AD203B41FA5}">
                      <a16:colId xmlns:a16="http://schemas.microsoft.com/office/drawing/2014/main" val="20004"/>
                    </a:ext>
                  </a:extLst>
                </a:gridCol>
              </a:tblGrid>
              <a:tr h="649150">
                <a:tc>
                  <a:txBody>
                    <a:bodyPr/>
                    <a:lstStyle/>
                    <a:p>
                      <a:pPr algn="l" fontAlgn="b"/>
                      <a:r>
                        <a:rPr lang="en-IN" sz="1600" b="1" u="none" strike="noStrike" dirty="0">
                          <a:effectLst/>
                        </a:rPr>
                        <a:t>Machine Learning Models</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b="1" u="none" strike="noStrike" dirty="0">
                          <a:effectLst/>
                        </a:rPr>
                        <a:t>Model's R2 score</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b="1" u="none" strike="noStrike" dirty="0">
                          <a:effectLst/>
                        </a:rPr>
                        <a:t>Cross validation score</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b="1" u="none" strike="noStrike" dirty="0">
                          <a:effectLst/>
                        </a:rPr>
                        <a:t>Root Mean Squared Error (RMSE</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b="1" u="none" strike="noStrike" dirty="0">
                          <a:effectLst/>
                        </a:rPr>
                        <a:t>Difference of R2 and CV</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358647">
                <a:tc>
                  <a:txBody>
                    <a:bodyPr/>
                    <a:lstStyle/>
                    <a:p>
                      <a:pPr algn="l" fontAlgn="b"/>
                      <a:r>
                        <a:rPr lang="en-IN" sz="1400" b="1" u="none" strike="noStrike" dirty="0">
                          <a:effectLst/>
                        </a:rPr>
                        <a:t>Linear Regression</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0.56622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0.476358</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8379.761671</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0.089862</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649150">
                <a:tc>
                  <a:txBody>
                    <a:bodyPr/>
                    <a:lstStyle/>
                    <a:p>
                      <a:pPr algn="l" fontAlgn="b"/>
                      <a:r>
                        <a:rPr lang="en-IN" sz="1400" b="1" u="none" strike="noStrike" dirty="0">
                          <a:effectLst/>
                        </a:rPr>
                        <a:t>Random Forest </a:t>
                      </a:r>
                      <a:r>
                        <a:rPr lang="en-IN" sz="1400" b="1" u="none" strike="noStrike" dirty="0" err="1">
                          <a:effectLst/>
                        </a:rPr>
                        <a:t>Regressor</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0.951132</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0.854238</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2812.61413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0.096894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358647">
                <a:tc>
                  <a:txBody>
                    <a:bodyPr/>
                    <a:lstStyle/>
                    <a:p>
                      <a:pPr algn="l" fontAlgn="b"/>
                      <a:r>
                        <a:rPr lang="en-IN" sz="1400" b="1" u="none" strike="noStrike" dirty="0">
                          <a:effectLst/>
                        </a:rPr>
                        <a:t>Extra Trees </a:t>
                      </a:r>
                      <a:r>
                        <a:rPr lang="en-IN" sz="1400" b="1" u="none" strike="noStrike" dirty="0" err="1">
                          <a:effectLst/>
                        </a:rPr>
                        <a:t>Regressor</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0.956394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0.868088</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2656.868135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0.088306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358647">
                <a:tc>
                  <a:txBody>
                    <a:bodyPr/>
                    <a:lstStyle/>
                    <a:p>
                      <a:pPr algn="l" fontAlgn="b"/>
                      <a:r>
                        <a:rPr lang="en-IN" sz="1400" b="1" u="none" strike="noStrike" dirty="0">
                          <a:effectLst/>
                        </a:rPr>
                        <a:t>XG Boost </a:t>
                      </a:r>
                      <a:r>
                        <a:rPr lang="en-IN" sz="1400" b="1" u="none" strike="noStrike" dirty="0" err="1">
                          <a:effectLst/>
                        </a:rPr>
                        <a:t>Regressor</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0.944636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0.871989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2993.724686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0.072647</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89124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50C7C91-07E2-4556-B713-BBA0709863D4}"/>
              </a:ext>
            </a:extLst>
          </p:cNvPr>
          <p:cNvSpPr>
            <a:spLocks noGrp="1"/>
          </p:cNvSpPr>
          <p:nvPr>
            <p:ph idx="1"/>
          </p:nvPr>
        </p:nvSpPr>
        <p:spPr>
          <a:xfrm>
            <a:off x="838200" y="739775"/>
            <a:ext cx="10515600" cy="5437188"/>
          </a:xfrm>
        </p:spPr>
        <p:txBody>
          <a:bodyPr/>
          <a:lstStyle/>
          <a:p>
            <a:pPr marL="0" indent="0">
              <a:buNone/>
            </a:pPr>
            <a:r>
              <a:rPr lang="en-US" dirty="0"/>
              <a:t>As per the previous slide the chosen best model for the dataset is Extra Trees Regressor therefore performing Hyper Parameter Tuning on the same.</a:t>
            </a:r>
          </a:p>
          <a:p>
            <a:pPr marL="0" indent="0">
              <a:buNone/>
            </a:pPr>
            <a:r>
              <a:rPr lang="en-US" dirty="0"/>
              <a:t>Below is the plot for Actual and Predicted sale price for Hyper Tuned Extra trees Regressor</a:t>
            </a:r>
          </a:p>
          <a:p>
            <a:endParaRPr lang="en-US" dirty="0"/>
          </a:p>
        </p:txBody>
      </p:sp>
      <p:pic>
        <p:nvPicPr>
          <p:cNvPr id="5" name="Picture 4">
            <a:extLst>
              <a:ext uri="{FF2B5EF4-FFF2-40B4-BE49-F238E27FC236}">
                <a16:creationId xmlns:a16="http://schemas.microsoft.com/office/drawing/2014/main" id="{A21F8D28-D0D4-46A0-920A-8641A0746026}"/>
              </a:ext>
            </a:extLst>
          </p:cNvPr>
          <p:cNvPicPr>
            <a:picLocks noChangeAspect="1"/>
          </p:cNvPicPr>
          <p:nvPr/>
        </p:nvPicPr>
        <p:blipFill>
          <a:blip r:embed="rId2"/>
          <a:stretch>
            <a:fillRect/>
          </a:stretch>
        </p:blipFill>
        <p:spPr>
          <a:xfrm>
            <a:off x="4260900" y="2621073"/>
            <a:ext cx="5310542" cy="3555890"/>
          </a:xfrm>
          <a:prstGeom prst="rect">
            <a:avLst/>
          </a:prstGeom>
        </p:spPr>
      </p:pic>
    </p:spTree>
    <p:extLst>
      <p:ext uri="{BB962C8B-B14F-4D97-AF65-F5344CB8AC3E}">
        <p14:creationId xmlns:p14="http://schemas.microsoft.com/office/powerpoint/2010/main" val="2176790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3EC4-6416-4303-9D6E-AA0A4EC36498}"/>
              </a:ext>
            </a:extLst>
          </p:cNvPr>
          <p:cNvSpPr>
            <a:spLocks noGrp="1"/>
          </p:cNvSpPr>
          <p:nvPr>
            <p:ph type="title"/>
          </p:nvPr>
        </p:nvSpPr>
        <p:spPr/>
        <p:txBody>
          <a:bodyPr/>
          <a:lstStyle/>
          <a:p>
            <a:r>
              <a:rPr lang="en-IN" dirty="0"/>
              <a:t>Results and Conclusion</a:t>
            </a:r>
            <a:endParaRPr lang="en-US" dirty="0"/>
          </a:p>
        </p:txBody>
      </p:sp>
      <p:sp>
        <p:nvSpPr>
          <p:cNvPr id="3" name="Content Placeholder 2">
            <a:extLst>
              <a:ext uri="{FF2B5EF4-FFF2-40B4-BE49-F238E27FC236}">
                <a16:creationId xmlns:a16="http://schemas.microsoft.com/office/drawing/2014/main" id="{86DDACB1-ABC6-4B4C-BB59-F88FF7BB6EA7}"/>
              </a:ext>
            </a:extLst>
          </p:cNvPr>
          <p:cNvSpPr>
            <a:spLocks noGrp="1"/>
          </p:cNvSpPr>
          <p:nvPr>
            <p:ph idx="1"/>
          </p:nvPr>
        </p:nvSpPr>
        <p:spPr/>
        <p:txBody>
          <a:bodyPr/>
          <a:lstStyle/>
          <a:p>
            <a:r>
              <a:rPr lang="en-US" dirty="0"/>
              <a:t>We have successfully built a model using multiple models, we found that the Extra Trees Regressor model and performed hyper parameter tuning on the same. Below are the best parameters</a:t>
            </a:r>
          </a:p>
          <a:p>
            <a:endParaRPr lang="en-US" dirty="0"/>
          </a:p>
        </p:txBody>
      </p:sp>
      <p:pic>
        <p:nvPicPr>
          <p:cNvPr id="4" name="Picture 3">
            <a:extLst>
              <a:ext uri="{FF2B5EF4-FFF2-40B4-BE49-F238E27FC236}">
                <a16:creationId xmlns:a16="http://schemas.microsoft.com/office/drawing/2014/main" id="{AC986EB1-C048-4982-B472-C964078ABD54}"/>
              </a:ext>
            </a:extLst>
          </p:cNvPr>
          <p:cNvPicPr>
            <a:picLocks noChangeAspect="1"/>
          </p:cNvPicPr>
          <p:nvPr/>
        </p:nvPicPr>
        <p:blipFill>
          <a:blip r:embed="rId2"/>
          <a:stretch>
            <a:fillRect/>
          </a:stretch>
        </p:blipFill>
        <p:spPr>
          <a:xfrm>
            <a:off x="4504970" y="3180697"/>
            <a:ext cx="3182059" cy="1452995"/>
          </a:xfrm>
          <a:prstGeom prst="rect">
            <a:avLst/>
          </a:prstGeom>
        </p:spPr>
      </p:pic>
      <p:sp>
        <p:nvSpPr>
          <p:cNvPr id="6" name="TextBox 5">
            <a:extLst>
              <a:ext uri="{FF2B5EF4-FFF2-40B4-BE49-F238E27FC236}">
                <a16:creationId xmlns:a16="http://schemas.microsoft.com/office/drawing/2014/main" id="{A18A6459-D28A-49C8-BD0B-B137EFC33828}"/>
              </a:ext>
            </a:extLst>
          </p:cNvPr>
          <p:cNvSpPr txBox="1"/>
          <p:nvPr/>
        </p:nvSpPr>
        <p:spPr>
          <a:xfrm>
            <a:off x="838200" y="4805163"/>
            <a:ext cx="10368064" cy="923330"/>
          </a:xfrm>
          <a:prstGeom prst="rect">
            <a:avLst/>
          </a:prstGeom>
          <a:noFill/>
        </p:spPr>
        <p:txBody>
          <a:bodyPr wrap="square">
            <a:spAutoFit/>
          </a:bodyPr>
          <a:lstStyle/>
          <a:p>
            <a:pPr marL="0" indent="0">
              <a:buNone/>
            </a:pPr>
            <a:r>
              <a:rPr lang="en-US" dirty="0"/>
              <a:t>Below are the details of the model’s metrics predicting the dataset</a:t>
            </a:r>
          </a:p>
          <a:p>
            <a:pPr marL="0" indent="0">
              <a:buNone/>
            </a:pPr>
            <a:r>
              <a:rPr lang="en-US" dirty="0"/>
              <a:t>•	R2- score of 0.95</a:t>
            </a:r>
          </a:p>
          <a:p>
            <a:pPr marL="0" indent="0">
              <a:buNone/>
            </a:pPr>
            <a:r>
              <a:rPr lang="en-US" dirty="0"/>
              <a:t>•	RMSE of 2799</a:t>
            </a:r>
          </a:p>
        </p:txBody>
      </p:sp>
    </p:spTree>
    <p:extLst>
      <p:ext uri="{BB962C8B-B14F-4D97-AF65-F5344CB8AC3E}">
        <p14:creationId xmlns:p14="http://schemas.microsoft.com/office/powerpoint/2010/main" val="3873515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63A9-48B5-466A-9FE0-91973FBDB8DD}"/>
              </a:ext>
            </a:extLst>
          </p:cNvPr>
          <p:cNvSpPr>
            <a:spLocks noGrp="1"/>
          </p:cNvSpPr>
          <p:nvPr>
            <p:ph type="title"/>
          </p:nvPr>
        </p:nvSpPr>
        <p:spPr/>
        <p:txBody>
          <a:bodyPr/>
          <a:lstStyle/>
          <a:p>
            <a:r>
              <a:rPr lang="en-US" dirty="0"/>
              <a:t>Limitations of this work and Scope for Future Work.</a:t>
            </a:r>
          </a:p>
        </p:txBody>
      </p:sp>
      <p:sp>
        <p:nvSpPr>
          <p:cNvPr id="3" name="Content Placeholder 2">
            <a:extLst>
              <a:ext uri="{FF2B5EF4-FFF2-40B4-BE49-F238E27FC236}">
                <a16:creationId xmlns:a16="http://schemas.microsoft.com/office/drawing/2014/main" id="{578414FF-C096-4E32-B5C4-F47626F33DDB}"/>
              </a:ext>
            </a:extLst>
          </p:cNvPr>
          <p:cNvSpPr>
            <a:spLocks noGrp="1"/>
          </p:cNvSpPr>
          <p:nvPr>
            <p:ph idx="1"/>
          </p:nvPr>
        </p:nvSpPr>
        <p:spPr/>
        <p:txBody>
          <a:bodyPr>
            <a:normAutofit/>
          </a:bodyPr>
          <a:lstStyle/>
          <a:p>
            <a:pPr marL="457200" indent="-457200">
              <a:buAutoNum type="arabicPeriod"/>
            </a:pPr>
            <a:r>
              <a:rPr lang="en-US" sz="2400" dirty="0"/>
              <a:t>Due to unrealistic flight prices in the website, the error might be higher for certain regions and duration of flight. For example, We can see that Bangalore to Goa flights are in the range of 5000 to 6000 and for the same date and flight there are prices greater than 10000</a:t>
            </a:r>
          </a:p>
          <a:p>
            <a:pPr marL="457200" indent="-457200">
              <a:buAutoNum type="arabicPeriod"/>
            </a:pPr>
            <a:r>
              <a:rPr lang="en-US" sz="2400" dirty="0"/>
              <a:t>Due to this there might be good amount of difference than expected in the future prediction in a new dataset</a:t>
            </a:r>
            <a:endParaRPr lang="en-IN" sz="2400" dirty="0"/>
          </a:p>
          <a:p>
            <a:endParaRPr lang="en-US" sz="2400" dirty="0"/>
          </a:p>
        </p:txBody>
      </p:sp>
    </p:spTree>
    <p:extLst>
      <p:ext uri="{BB962C8B-B14F-4D97-AF65-F5344CB8AC3E}">
        <p14:creationId xmlns:p14="http://schemas.microsoft.com/office/powerpoint/2010/main" val="3384530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D396787-17BA-4CCC-8080-8D989111E9DF}"/>
              </a:ext>
            </a:extLst>
          </p:cNvPr>
          <p:cNvSpPr>
            <a:spLocks noGrp="1"/>
          </p:cNvSpPr>
          <p:nvPr>
            <p:ph idx="1"/>
          </p:nvPr>
        </p:nvSpPr>
        <p:spPr>
          <a:xfrm>
            <a:off x="3299298" y="2817846"/>
            <a:ext cx="4803843" cy="1603375"/>
          </a:xfrm>
        </p:spPr>
        <p:txBody>
          <a:bodyPr>
            <a:normAutofit fontScale="85000" lnSpcReduction="10000"/>
          </a:bodyPr>
          <a:lstStyle/>
          <a:p>
            <a:pPr marL="0" indent="0">
              <a:buNone/>
            </a:pPr>
            <a:r>
              <a:rPr lang="en-US" sz="12100" dirty="0">
                <a:latin typeface="Blackadder ITC" panose="04020505051007020D02" pitchFamily="82" charset="0"/>
              </a:rPr>
              <a:t>Thank you</a:t>
            </a:r>
          </a:p>
        </p:txBody>
      </p:sp>
    </p:spTree>
    <p:extLst>
      <p:ext uri="{BB962C8B-B14F-4D97-AF65-F5344CB8AC3E}">
        <p14:creationId xmlns:p14="http://schemas.microsoft.com/office/powerpoint/2010/main" val="3817829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91864-C893-49C8-9832-DC7BC0FE0873}"/>
              </a:ext>
            </a:extLst>
          </p:cNvPr>
          <p:cNvSpPr>
            <a:spLocks noGrp="1"/>
          </p:cNvSpPr>
          <p:nvPr>
            <p:ph type="title"/>
          </p:nvPr>
        </p:nvSpPr>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id="{0808DA22-9FBB-44E2-87D2-1AC08CC26B10}"/>
              </a:ext>
            </a:extLst>
          </p:cNvPr>
          <p:cNvSpPr>
            <a:spLocks noGrp="1"/>
          </p:cNvSpPr>
          <p:nvPr>
            <p:ph idx="1"/>
          </p:nvPr>
        </p:nvSpPr>
        <p:spPr/>
        <p:txBody>
          <a:bodyPr>
            <a:normAutofit fontScale="92500" lnSpcReduction="10000"/>
          </a:bodyPr>
          <a:lstStyle/>
          <a:p>
            <a:pPr marL="0" indent="0" algn="just">
              <a:buNone/>
            </a:pPr>
            <a:r>
              <a:rPr lang="en-US" dirty="0"/>
              <a:t>Airline companies use complex algorithms to calculate flight prices given various conditions present at that particular time. These methods take financial, marketing, and various social factors into account to predict flight prices.</a:t>
            </a:r>
          </a:p>
          <a:p>
            <a:pPr marL="0" indent="0" algn="just">
              <a:buNone/>
            </a:pPr>
            <a:r>
              <a:rPr lang="en-US" dirty="0"/>
              <a:t>Nowadays, the number of people using flights has increased significantly. It is difficult for airlines to maintain prices since prices change dynamically due to different conditions. That’s why we will try to use machine learning to solve this problem. This can help airlines by predicting what prices they can maintain. It can also help customers to predict future flight prices and plan their journey accordingly.</a:t>
            </a:r>
          </a:p>
          <a:p>
            <a:pPr marL="0" indent="0" algn="just">
              <a:buNone/>
            </a:pPr>
            <a:r>
              <a:rPr lang="en-US" dirty="0"/>
              <a:t>Data was collected from yatra.com for the period of two weeks for economy, premium and business classes.</a:t>
            </a:r>
            <a:endParaRPr lang="en-IN" dirty="0"/>
          </a:p>
          <a:p>
            <a:endParaRPr lang="en-US" dirty="0"/>
          </a:p>
        </p:txBody>
      </p:sp>
    </p:spTree>
    <p:extLst>
      <p:ext uri="{BB962C8B-B14F-4D97-AF65-F5344CB8AC3E}">
        <p14:creationId xmlns:p14="http://schemas.microsoft.com/office/powerpoint/2010/main" val="2495669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8E7FC-E4F9-4582-9F35-003A8B0E3FD5}"/>
              </a:ext>
            </a:extLst>
          </p:cNvPr>
          <p:cNvSpPr>
            <a:spLocks noGrp="1"/>
          </p:cNvSpPr>
          <p:nvPr>
            <p:ph type="title"/>
          </p:nvPr>
        </p:nvSpPr>
        <p:spPr/>
        <p:txBody>
          <a:bodyPr/>
          <a:lstStyle/>
          <a:p>
            <a:r>
              <a:rPr lang="en-IN" dirty="0"/>
              <a:t>Analytical Problem Framing</a:t>
            </a:r>
            <a:endParaRPr lang="en-US" dirty="0"/>
          </a:p>
        </p:txBody>
      </p:sp>
      <p:sp>
        <p:nvSpPr>
          <p:cNvPr id="3" name="Content Placeholder 2">
            <a:extLst>
              <a:ext uri="{FF2B5EF4-FFF2-40B4-BE49-F238E27FC236}">
                <a16:creationId xmlns:a16="http://schemas.microsoft.com/office/drawing/2014/main" id="{3AEDCA65-9E79-4697-BE2F-06FB1EF807DC}"/>
              </a:ext>
            </a:extLst>
          </p:cNvPr>
          <p:cNvSpPr>
            <a:spLocks noGrp="1"/>
          </p:cNvSpPr>
          <p:nvPr>
            <p:ph idx="1"/>
          </p:nvPr>
        </p:nvSpPr>
        <p:spPr/>
        <p:txBody>
          <a:bodyPr/>
          <a:lstStyle/>
          <a:p>
            <a:pPr algn="just"/>
            <a:r>
              <a:rPr lang="en-US" dirty="0"/>
              <a:t>In this analysis, we will be predicting the flight price for various class in domestic flights</a:t>
            </a:r>
          </a:p>
          <a:p>
            <a:pPr algn="just"/>
            <a:r>
              <a:rPr lang="en-US" dirty="0"/>
              <a:t>Using this as a base, I have collected the data from few websites. The data was collected the period of two weeks. I have included various features like flight class, duration, number of stops between destination and so on</a:t>
            </a:r>
          </a:p>
          <a:p>
            <a:pPr algn="just"/>
            <a:r>
              <a:rPr lang="en-US" dirty="0"/>
              <a:t>Once the data is collected, we will extract features from it, the data will be cleaned and pre-processed with all the necessary tools and the same will be used to build machine learning models in order to predict the price of the same</a:t>
            </a:r>
          </a:p>
          <a:p>
            <a:endParaRPr lang="en-US" dirty="0"/>
          </a:p>
        </p:txBody>
      </p:sp>
    </p:spTree>
    <p:extLst>
      <p:ext uri="{BB962C8B-B14F-4D97-AF65-F5344CB8AC3E}">
        <p14:creationId xmlns:p14="http://schemas.microsoft.com/office/powerpoint/2010/main" val="824935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46626-702C-4072-89BB-463772475E17}"/>
              </a:ext>
            </a:extLst>
          </p:cNvPr>
          <p:cNvSpPr>
            <a:spLocks noGrp="1"/>
          </p:cNvSpPr>
          <p:nvPr>
            <p:ph type="title"/>
          </p:nvPr>
        </p:nvSpPr>
        <p:spPr/>
        <p:txBody>
          <a:bodyPr/>
          <a:lstStyle/>
          <a:p>
            <a:r>
              <a:rPr lang="en-IN" dirty="0"/>
              <a:t>Data Analysis</a:t>
            </a:r>
            <a:endParaRPr lang="en-US" dirty="0"/>
          </a:p>
        </p:txBody>
      </p:sp>
      <p:sp>
        <p:nvSpPr>
          <p:cNvPr id="3" name="Content Placeholder 2">
            <a:extLst>
              <a:ext uri="{FF2B5EF4-FFF2-40B4-BE49-F238E27FC236}">
                <a16:creationId xmlns:a16="http://schemas.microsoft.com/office/drawing/2014/main" id="{9E246771-ABD6-4241-83B1-0D22E8A6C2EC}"/>
              </a:ext>
            </a:extLst>
          </p:cNvPr>
          <p:cNvSpPr>
            <a:spLocks noGrp="1"/>
          </p:cNvSpPr>
          <p:nvPr>
            <p:ph idx="1"/>
          </p:nvPr>
        </p:nvSpPr>
        <p:spPr/>
        <p:txBody>
          <a:bodyPr/>
          <a:lstStyle/>
          <a:p>
            <a:r>
              <a:rPr lang="en-US" dirty="0"/>
              <a:t>The dataset has 28830 rows and 10 columns. Using this dataset we will be training the Machine Learning models on 70% of the data and the models will be tested on 30% data. </a:t>
            </a:r>
          </a:p>
          <a:p>
            <a:r>
              <a:rPr lang="en-US" dirty="0"/>
              <a:t>There are no missing values in the dataset. However, we can expect outliers and un-realistic values for certain variables</a:t>
            </a:r>
          </a:p>
          <a:p>
            <a:r>
              <a:rPr lang="en-US" dirty="0"/>
              <a:t>I’m extracting features like day of week, sessions in a day (i.e., morning, afternoon, night and so on), month, day, departure hour, departure minute and total duration in minutes.</a:t>
            </a:r>
          </a:p>
          <a:p>
            <a:endParaRPr lang="en-IN" dirty="0"/>
          </a:p>
          <a:p>
            <a:endParaRPr lang="en-US" dirty="0"/>
          </a:p>
        </p:txBody>
      </p:sp>
    </p:spTree>
    <p:extLst>
      <p:ext uri="{BB962C8B-B14F-4D97-AF65-F5344CB8AC3E}">
        <p14:creationId xmlns:p14="http://schemas.microsoft.com/office/powerpoint/2010/main" val="1236064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97DE08-B113-4B52-9BE7-0148BA2609E4}"/>
              </a:ext>
            </a:extLst>
          </p:cNvPr>
          <p:cNvSpPr>
            <a:spLocks noGrp="1"/>
          </p:cNvSpPr>
          <p:nvPr>
            <p:ph idx="1"/>
          </p:nvPr>
        </p:nvSpPr>
        <p:spPr>
          <a:xfrm>
            <a:off x="838200" y="438150"/>
            <a:ext cx="10515600" cy="5738813"/>
          </a:xfrm>
        </p:spPr>
        <p:txBody>
          <a:bodyPr/>
          <a:lstStyle/>
          <a:p>
            <a:r>
              <a:rPr lang="en-US" dirty="0"/>
              <a:t>There are no null values in the dataset and there are some categorical data in the dataset. Below are the final features we gathered post feature extraction from the actual collected data</a:t>
            </a:r>
          </a:p>
          <a:p>
            <a:endParaRPr lang="en-US" dirty="0"/>
          </a:p>
        </p:txBody>
      </p:sp>
      <p:pic>
        <p:nvPicPr>
          <p:cNvPr id="6" name="Picture 5">
            <a:extLst>
              <a:ext uri="{FF2B5EF4-FFF2-40B4-BE49-F238E27FC236}">
                <a16:creationId xmlns:a16="http://schemas.microsoft.com/office/drawing/2014/main" id="{A3C365BD-3674-42BE-89AA-AA30175D9666}"/>
              </a:ext>
            </a:extLst>
          </p:cNvPr>
          <p:cNvPicPr>
            <a:picLocks noChangeAspect="1"/>
          </p:cNvPicPr>
          <p:nvPr/>
        </p:nvPicPr>
        <p:blipFill>
          <a:blip r:embed="rId2"/>
          <a:stretch>
            <a:fillRect/>
          </a:stretch>
        </p:blipFill>
        <p:spPr>
          <a:xfrm>
            <a:off x="2444179" y="1838528"/>
            <a:ext cx="7303641" cy="3721208"/>
          </a:xfrm>
          <a:prstGeom prst="rect">
            <a:avLst/>
          </a:prstGeom>
        </p:spPr>
      </p:pic>
    </p:spTree>
    <p:extLst>
      <p:ext uri="{BB962C8B-B14F-4D97-AF65-F5344CB8AC3E}">
        <p14:creationId xmlns:p14="http://schemas.microsoft.com/office/powerpoint/2010/main" val="1702310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4439B-45A0-443F-B0FC-37456AB4ECBC}"/>
              </a:ext>
            </a:extLst>
          </p:cNvPr>
          <p:cNvSpPr>
            <a:spLocks noGrp="1"/>
          </p:cNvSpPr>
          <p:nvPr>
            <p:ph idx="1"/>
          </p:nvPr>
        </p:nvSpPr>
        <p:spPr>
          <a:xfrm>
            <a:off x="838200" y="583660"/>
            <a:ext cx="10515600" cy="5593303"/>
          </a:xfrm>
        </p:spPr>
        <p:txBody>
          <a:bodyPr/>
          <a:lstStyle/>
          <a:p>
            <a:endParaRPr lang="en-US" dirty="0"/>
          </a:p>
          <a:p>
            <a:endParaRPr lang="en-US" dirty="0"/>
          </a:p>
          <a:p>
            <a:endParaRPr lang="en-US" dirty="0"/>
          </a:p>
        </p:txBody>
      </p:sp>
      <p:pic>
        <p:nvPicPr>
          <p:cNvPr id="5" name="Picture 4">
            <a:extLst>
              <a:ext uri="{FF2B5EF4-FFF2-40B4-BE49-F238E27FC236}">
                <a16:creationId xmlns:a16="http://schemas.microsoft.com/office/drawing/2014/main" id="{8F2FDD89-5C4D-4D9E-8596-98741E3ACDEA}"/>
              </a:ext>
            </a:extLst>
          </p:cNvPr>
          <p:cNvPicPr>
            <a:picLocks noChangeAspect="1"/>
          </p:cNvPicPr>
          <p:nvPr/>
        </p:nvPicPr>
        <p:blipFill>
          <a:blip r:embed="rId2"/>
          <a:stretch>
            <a:fillRect/>
          </a:stretch>
        </p:blipFill>
        <p:spPr>
          <a:xfrm>
            <a:off x="838199" y="1694373"/>
            <a:ext cx="9649938" cy="2704104"/>
          </a:xfrm>
          <a:prstGeom prst="rect">
            <a:avLst/>
          </a:prstGeom>
        </p:spPr>
      </p:pic>
      <p:sp>
        <p:nvSpPr>
          <p:cNvPr id="7" name="TextBox 6">
            <a:extLst>
              <a:ext uri="{FF2B5EF4-FFF2-40B4-BE49-F238E27FC236}">
                <a16:creationId xmlns:a16="http://schemas.microsoft.com/office/drawing/2014/main" id="{5C7D3451-BBE3-40A5-B4F4-D36ECDFF86C9}"/>
              </a:ext>
            </a:extLst>
          </p:cNvPr>
          <p:cNvSpPr txBox="1"/>
          <p:nvPr/>
        </p:nvSpPr>
        <p:spPr>
          <a:xfrm>
            <a:off x="838199" y="583660"/>
            <a:ext cx="9842625" cy="923330"/>
          </a:xfrm>
          <a:prstGeom prst="rect">
            <a:avLst/>
          </a:prstGeom>
          <a:noFill/>
        </p:spPr>
        <p:txBody>
          <a:bodyPr wrap="square">
            <a:spAutoFit/>
          </a:bodyPr>
          <a:lstStyle/>
          <a:p>
            <a:pPr marL="0" indent="0">
              <a:buNone/>
            </a:pPr>
            <a:r>
              <a:rPr lang="en-IN" dirty="0"/>
              <a:t>Looking at the glimpse of the dataset and proceeding with visualizing the relationship between the variables</a:t>
            </a:r>
          </a:p>
          <a:p>
            <a:pPr marL="0" indent="0">
              <a:buNone/>
            </a:pPr>
            <a:endParaRPr lang="en-IN" dirty="0"/>
          </a:p>
        </p:txBody>
      </p:sp>
    </p:spTree>
    <p:extLst>
      <p:ext uri="{BB962C8B-B14F-4D97-AF65-F5344CB8AC3E}">
        <p14:creationId xmlns:p14="http://schemas.microsoft.com/office/powerpoint/2010/main" val="2409024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C73D6F-FE95-4504-8080-612D92442014}"/>
              </a:ext>
            </a:extLst>
          </p:cNvPr>
          <p:cNvSpPr>
            <a:spLocks noGrp="1"/>
          </p:cNvSpPr>
          <p:nvPr>
            <p:ph idx="1"/>
          </p:nvPr>
        </p:nvSpPr>
        <p:spPr>
          <a:xfrm>
            <a:off x="838200" y="661481"/>
            <a:ext cx="10515600" cy="5515482"/>
          </a:xfrm>
        </p:spPr>
        <p:txBody>
          <a:bodyPr>
            <a:normAutofit/>
          </a:bodyPr>
          <a:lstStyle/>
          <a:p>
            <a:pPr marL="0" indent="0" algn="just">
              <a:buNone/>
            </a:pPr>
            <a:r>
              <a:rPr lang="en-US" sz="2400" dirty="0"/>
              <a:t>We can proceed with finding the correlation of the dependent variable with the independent variables. Let’s look at some of the highly correlated variables</a:t>
            </a:r>
          </a:p>
          <a:p>
            <a:pPr marL="0" indent="0" algn="just">
              <a:buNone/>
            </a:pPr>
            <a:r>
              <a:rPr lang="en-US" sz="2400" dirty="0"/>
              <a:t>Airlines v/s price</a:t>
            </a:r>
          </a:p>
          <a:p>
            <a:pPr marL="0" indent="0" algn="just">
              <a:buNone/>
            </a:pPr>
            <a:endParaRPr lang="en-US" sz="24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Vistara Business has the highest price and the lowest is </a:t>
            </a:r>
            <a:r>
              <a:rPr lang="en-US" sz="1800" dirty="0" err="1"/>
              <a:t>Trujet</a:t>
            </a:r>
            <a:r>
              <a:rPr lang="en-US" sz="1800" dirty="0"/>
              <a:t> (Economy)</a:t>
            </a:r>
          </a:p>
          <a:p>
            <a:endParaRPr lang="en-US" sz="2400" dirty="0"/>
          </a:p>
        </p:txBody>
      </p:sp>
      <p:pic>
        <p:nvPicPr>
          <p:cNvPr id="5" name="Picture 4">
            <a:extLst>
              <a:ext uri="{FF2B5EF4-FFF2-40B4-BE49-F238E27FC236}">
                <a16:creationId xmlns:a16="http://schemas.microsoft.com/office/drawing/2014/main" id="{1CDAD0EC-E655-4289-99CD-22938817A487}"/>
              </a:ext>
            </a:extLst>
          </p:cNvPr>
          <p:cNvPicPr>
            <a:picLocks noChangeAspect="1"/>
          </p:cNvPicPr>
          <p:nvPr/>
        </p:nvPicPr>
        <p:blipFill>
          <a:blip r:embed="rId2"/>
          <a:stretch>
            <a:fillRect/>
          </a:stretch>
        </p:blipFill>
        <p:spPr>
          <a:xfrm>
            <a:off x="3193967" y="1621444"/>
            <a:ext cx="5009020" cy="4019335"/>
          </a:xfrm>
          <a:prstGeom prst="rect">
            <a:avLst/>
          </a:prstGeom>
        </p:spPr>
      </p:pic>
    </p:spTree>
    <p:extLst>
      <p:ext uri="{BB962C8B-B14F-4D97-AF65-F5344CB8AC3E}">
        <p14:creationId xmlns:p14="http://schemas.microsoft.com/office/powerpoint/2010/main" val="3976426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226FF-3E5F-4017-BC19-7A11C4078357}"/>
              </a:ext>
            </a:extLst>
          </p:cNvPr>
          <p:cNvSpPr>
            <a:spLocks noGrp="1"/>
          </p:cNvSpPr>
          <p:nvPr>
            <p:ph type="title"/>
          </p:nvPr>
        </p:nvSpPr>
        <p:spPr/>
        <p:txBody>
          <a:bodyPr/>
          <a:lstStyle/>
          <a:p>
            <a:r>
              <a:rPr lang="en-IN" dirty="0"/>
              <a:t>Stops v/s price</a:t>
            </a:r>
            <a:br>
              <a:rPr lang="en-IN" dirty="0"/>
            </a:br>
            <a:endParaRPr lang="en-US" dirty="0"/>
          </a:p>
        </p:txBody>
      </p:sp>
      <p:pic>
        <p:nvPicPr>
          <p:cNvPr id="4" name="Content Placeholder 3">
            <a:extLst>
              <a:ext uri="{FF2B5EF4-FFF2-40B4-BE49-F238E27FC236}">
                <a16:creationId xmlns:a16="http://schemas.microsoft.com/office/drawing/2014/main" id="{0C994A81-06E1-4728-A476-7D65230210B4}"/>
              </a:ext>
            </a:extLst>
          </p:cNvPr>
          <p:cNvPicPr>
            <a:picLocks noGrp="1" noChangeAspect="1"/>
          </p:cNvPicPr>
          <p:nvPr>
            <p:ph idx="1"/>
          </p:nvPr>
        </p:nvPicPr>
        <p:blipFill>
          <a:blip r:embed="rId2"/>
          <a:stretch>
            <a:fillRect/>
          </a:stretch>
        </p:blipFill>
        <p:spPr>
          <a:xfrm>
            <a:off x="2806071" y="1253331"/>
            <a:ext cx="6579857" cy="4351338"/>
          </a:xfrm>
          <a:prstGeom prst="rect">
            <a:avLst/>
          </a:prstGeom>
        </p:spPr>
      </p:pic>
      <p:sp>
        <p:nvSpPr>
          <p:cNvPr id="6" name="TextBox 5">
            <a:extLst>
              <a:ext uri="{FF2B5EF4-FFF2-40B4-BE49-F238E27FC236}">
                <a16:creationId xmlns:a16="http://schemas.microsoft.com/office/drawing/2014/main" id="{E733B009-C0EA-4F82-86AD-34629F5B4C93}"/>
              </a:ext>
            </a:extLst>
          </p:cNvPr>
          <p:cNvSpPr txBox="1"/>
          <p:nvPr/>
        </p:nvSpPr>
        <p:spPr>
          <a:xfrm>
            <a:off x="838199" y="5604669"/>
            <a:ext cx="10515600" cy="646331"/>
          </a:xfrm>
          <a:prstGeom prst="rect">
            <a:avLst/>
          </a:prstGeom>
          <a:noFill/>
        </p:spPr>
        <p:txBody>
          <a:bodyPr wrap="square">
            <a:spAutoFit/>
          </a:bodyPr>
          <a:lstStyle/>
          <a:p>
            <a:pPr marL="0" indent="0">
              <a:buNone/>
            </a:pPr>
            <a:r>
              <a:rPr lang="en-US" dirty="0"/>
              <a:t>We can see that the nonstop flights and flights with 4 stops were cheaper when compared to flights with 1, 2 or 3 stops before reaching the destination</a:t>
            </a:r>
          </a:p>
        </p:txBody>
      </p:sp>
    </p:spTree>
    <p:extLst>
      <p:ext uri="{BB962C8B-B14F-4D97-AF65-F5344CB8AC3E}">
        <p14:creationId xmlns:p14="http://schemas.microsoft.com/office/powerpoint/2010/main" val="1912167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1223</Words>
  <Application>Microsoft Office PowerPoint</Application>
  <PresentationFormat>Widescreen</PresentationFormat>
  <Paragraphs>103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Blackadder ITC</vt:lpstr>
      <vt:lpstr>Calibri</vt:lpstr>
      <vt:lpstr>Calibri Light</vt:lpstr>
      <vt:lpstr>Office Theme</vt:lpstr>
      <vt:lpstr>Flight Price Prediction</vt:lpstr>
      <vt:lpstr>Table of Contents</vt:lpstr>
      <vt:lpstr>Introduction</vt:lpstr>
      <vt:lpstr>Analytical Problem Framing</vt:lpstr>
      <vt:lpstr>Data Analysis</vt:lpstr>
      <vt:lpstr>PowerPoint Presentation</vt:lpstr>
      <vt:lpstr>PowerPoint Presentation</vt:lpstr>
      <vt:lpstr>PowerPoint Presentation</vt:lpstr>
      <vt:lpstr>Stops v/s price </vt:lpstr>
      <vt:lpstr>Class v/s price </vt:lpstr>
      <vt:lpstr>Departure hour v/s price </vt:lpstr>
      <vt:lpstr>Day of week v/s price </vt:lpstr>
      <vt:lpstr>Duration in minutes v/s price </vt:lpstr>
      <vt:lpstr>Session in a day v/s price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Assumptions</vt:lpstr>
      <vt:lpstr>Machine Learning  Models</vt:lpstr>
      <vt:lpstr>PowerPoint Presentation</vt:lpstr>
      <vt:lpstr>Results and Conclusion</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Pittala, Dheerajkumar</dc:creator>
  <cp:lastModifiedBy>Pittala, Dheerajkumar</cp:lastModifiedBy>
  <cp:revision>22</cp:revision>
  <dcterms:created xsi:type="dcterms:W3CDTF">2022-02-06T06:08:54Z</dcterms:created>
  <dcterms:modified xsi:type="dcterms:W3CDTF">2022-02-06T06:31:49Z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4759c52-a6db-4813-b00f-5ea20e29646d_Enabled">
    <vt:lpwstr>true</vt:lpwstr>
  </property>
  <property fmtid="{D5CDD505-2E9C-101B-9397-08002B2CF9AE}" pid="3" name="MSIP_Label_34759c52-a6db-4813-b00f-5ea20e29646d_SetDate">
    <vt:lpwstr>2022-02-06T06:14:29Z</vt:lpwstr>
  </property>
  <property fmtid="{D5CDD505-2E9C-101B-9397-08002B2CF9AE}" pid="4" name="MSIP_Label_34759c52-a6db-4813-b00f-5ea20e29646d_Method">
    <vt:lpwstr>Privileged</vt:lpwstr>
  </property>
  <property fmtid="{D5CDD505-2E9C-101B-9397-08002B2CF9AE}" pid="5" name="MSIP_Label_34759c52-a6db-4813-b00f-5ea20e29646d_Name">
    <vt:lpwstr>Public</vt:lpwstr>
  </property>
  <property fmtid="{D5CDD505-2E9C-101B-9397-08002B2CF9AE}" pid="6" name="MSIP_Label_34759c52-a6db-4813-b00f-5ea20e29646d_SiteId">
    <vt:lpwstr>945c199a-83a2-4e80-9f8c-5a91be5752dd</vt:lpwstr>
  </property>
  <property fmtid="{D5CDD505-2E9C-101B-9397-08002B2CF9AE}" pid="7" name="MSIP_Label_34759c52-a6db-4813-b00f-5ea20e29646d_ActionId">
    <vt:lpwstr>6220c321-492c-47c9-9369-6410a6ec0324</vt:lpwstr>
  </property>
  <property fmtid="{D5CDD505-2E9C-101B-9397-08002B2CF9AE}" pid="8" name="MSIP_Label_34759c52-a6db-4813-b00f-5ea20e29646d_ContentBits">
    <vt:lpwstr>0</vt:lpwstr>
  </property>
</Properties>
</file>