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0A673-E8D2-4B3E-8317-690107B4DA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7F6203-BD3E-435C-A555-454841D92508}">
      <dgm:prSet/>
      <dgm:spPr/>
      <dgm:t>
        <a:bodyPr/>
        <a:lstStyle/>
        <a:p>
          <a:pPr>
            <a:lnSpc>
              <a:spcPct val="100000"/>
            </a:lnSpc>
          </a:pPr>
          <a:r>
            <a:rPr lang="en-IN"/>
            <a:t>Some very large length comments can be seen, in our dataset. </a:t>
          </a:r>
          <a:r>
            <a:rPr lang="en-US"/>
            <a:t> </a:t>
          </a:r>
          <a:r>
            <a:rPr lang="en-IN"/>
            <a:t>These pose serious problems like adding excessively more words to </a:t>
          </a:r>
          <a:r>
            <a:rPr lang="en-US"/>
            <a:t> </a:t>
          </a:r>
          <a:r>
            <a:rPr lang="en-IN"/>
            <a:t>the training dataset, causing training time to increase and accuracy </a:t>
          </a:r>
          <a:r>
            <a:rPr lang="en-US"/>
            <a:t> </a:t>
          </a:r>
          <a:r>
            <a:rPr lang="en-IN"/>
            <a:t>to decrease! Hence, a threshold of 400 characters will be created </a:t>
          </a:r>
          <a:r>
            <a:rPr lang="en-US"/>
            <a:t> </a:t>
          </a:r>
          <a:r>
            <a:rPr lang="en-IN"/>
            <a:t>and only comments which have length smaller than 400 will be </a:t>
          </a:r>
          <a:r>
            <a:rPr lang="en-US"/>
            <a:t> </a:t>
          </a:r>
          <a:r>
            <a:rPr lang="en-IN"/>
            <a:t>used further.</a:t>
          </a:r>
          <a:endParaRPr lang="en-US"/>
        </a:p>
      </dgm:t>
    </dgm:pt>
    <dgm:pt modelId="{58337239-0713-4EBB-9320-D2B1BCCD3CE2}" type="parTrans" cxnId="{3E31059E-D286-4D61-A309-1E2619E3BAAC}">
      <dgm:prSet/>
      <dgm:spPr/>
      <dgm:t>
        <a:bodyPr/>
        <a:lstStyle/>
        <a:p>
          <a:endParaRPr lang="en-US"/>
        </a:p>
      </dgm:t>
    </dgm:pt>
    <dgm:pt modelId="{6F010F47-820A-4066-9488-827594BFC008}" type="sibTrans" cxnId="{3E31059E-D286-4D61-A309-1E2619E3BAAC}">
      <dgm:prSet/>
      <dgm:spPr/>
      <dgm:t>
        <a:bodyPr/>
        <a:lstStyle/>
        <a:p>
          <a:endParaRPr lang="en-US"/>
        </a:p>
      </dgm:t>
    </dgm:pt>
    <dgm:pt modelId="{B6464189-2353-41AD-A9EF-703953428F90}">
      <dgm:prSet/>
      <dgm:spPr/>
      <dgm:t>
        <a:bodyPr/>
        <a:lstStyle/>
        <a:p>
          <a:pPr>
            <a:lnSpc>
              <a:spcPct val="100000"/>
            </a:lnSpc>
          </a:pPr>
          <a:r>
            <a:rPr lang="en-IN" dirty="0"/>
            <a:t>Hence, after removing comments longer than 400 characters, we </a:t>
          </a:r>
          <a:r>
            <a:rPr lang="en-US" dirty="0"/>
            <a:t> </a:t>
          </a:r>
          <a:r>
            <a:rPr lang="en-IN" dirty="0"/>
            <a:t>are still left with 115893 comments, which seems enough for </a:t>
          </a:r>
          <a:r>
            <a:rPr lang="en-US" dirty="0"/>
            <a:t> </a:t>
          </a:r>
          <a:r>
            <a:rPr lang="en-IN" dirty="0"/>
            <a:t>training purposes</a:t>
          </a:r>
          <a:endParaRPr lang="en-US" dirty="0"/>
        </a:p>
      </dgm:t>
    </dgm:pt>
    <dgm:pt modelId="{95462F54-F784-42D9-AB0F-30AE41ECFAE7}" type="parTrans" cxnId="{CE269DDA-2C9B-425E-AB1E-87F3E34DB230}">
      <dgm:prSet/>
      <dgm:spPr/>
      <dgm:t>
        <a:bodyPr/>
        <a:lstStyle/>
        <a:p>
          <a:endParaRPr lang="en-US"/>
        </a:p>
      </dgm:t>
    </dgm:pt>
    <dgm:pt modelId="{58414C9F-82FA-44E4-98AD-5E53BBFAB135}" type="sibTrans" cxnId="{CE269DDA-2C9B-425E-AB1E-87F3E34DB230}">
      <dgm:prSet/>
      <dgm:spPr/>
      <dgm:t>
        <a:bodyPr/>
        <a:lstStyle/>
        <a:p>
          <a:endParaRPr lang="en-US"/>
        </a:p>
      </dgm:t>
    </dgm:pt>
    <dgm:pt modelId="{22EB3B03-E258-43D4-95B5-F0C74C5D6C46}" type="pres">
      <dgm:prSet presAssocID="{1670A673-E8D2-4B3E-8317-690107B4DA87}" presName="root" presStyleCnt="0">
        <dgm:presLayoutVars>
          <dgm:dir/>
          <dgm:resizeHandles val="exact"/>
        </dgm:presLayoutVars>
      </dgm:prSet>
      <dgm:spPr/>
    </dgm:pt>
    <dgm:pt modelId="{D7864620-7A14-419B-83B4-5BD58641A742}" type="pres">
      <dgm:prSet presAssocID="{C17F6203-BD3E-435C-A555-454841D92508}" presName="compNode" presStyleCnt="0"/>
      <dgm:spPr/>
    </dgm:pt>
    <dgm:pt modelId="{167F080F-44E5-4134-93E5-D57DC7F8649F}" type="pres">
      <dgm:prSet presAssocID="{C17F6203-BD3E-435C-A555-454841D92508}" presName="bgRect" presStyleLbl="bgShp" presStyleIdx="0" presStyleCnt="2"/>
      <dgm:spPr/>
    </dgm:pt>
    <dgm:pt modelId="{8FE4D827-A262-4438-B636-A886F5DB50B1}" type="pres">
      <dgm:prSet presAssocID="{C17F6203-BD3E-435C-A555-454841D925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CAAE391E-A174-4855-8494-F87285D00A42}" type="pres">
      <dgm:prSet presAssocID="{C17F6203-BD3E-435C-A555-454841D92508}" presName="spaceRect" presStyleCnt="0"/>
      <dgm:spPr/>
    </dgm:pt>
    <dgm:pt modelId="{175120DF-6B7B-404E-8DF7-B4C81DAF0810}" type="pres">
      <dgm:prSet presAssocID="{C17F6203-BD3E-435C-A555-454841D92508}" presName="parTx" presStyleLbl="revTx" presStyleIdx="0" presStyleCnt="2">
        <dgm:presLayoutVars>
          <dgm:chMax val="0"/>
          <dgm:chPref val="0"/>
        </dgm:presLayoutVars>
      </dgm:prSet>
      <dgm:spPr/>
    </dgm:pt>
    <dgm:pt modelId="{CB7F055B-A77D-4F6F-A781-EEF00C2BD4FB}" type="pres">
      <dgm:prSet presAssocID="{6F010F47-820A-4066-9488-827594BFC008}" presName="sibTrans" presStyleCnt="0"/>
      <dgm:spPr/>
    </dgm:pt>
    <dgm:pt modelId="{09948EFA-3930-4935-97EF-4324B5DD9CAB}" type="pres">
      <dgm:prSet presAssocID="{B6464189-2353-41AD-A9EF-703953428F90}" presName="compNode" presStyleCnt="0"/>
      <dgm:spPr/>
    </dgm:pt>
    <dgm:pt modelId="{1B9FC8BF-E117-4AA2-9244-B988169CFBF5}" type="pres">
      <dgm:prSet presAssocID="{B6464189-2353-41AD-A9EF-703953428F90}" presName="bgRect" presStyleLbl="bgShp" presStyleIdx="1" presStyleCnt="2"/>
      <dgm:spPr/>
    </dgm:pt>
    <dgm:pt modelId="{B58C54B3-A2B6-404D-BD4F-F9BE81FC1D7F}" type="pres">
      <dgm:prSet presAssocID="{B6464189-2353-41AD-A9EF-703953428F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ch"/>
        </a:ext>
      </dgm:extLst>
    </dgm:pt>
    <dgm:pt modelId="{EC7C8149-2F35-424D-B385-278840D59956}" type="pres">
      <dgm:prSet presAssocID="{B6464189-2353-41AD-A9EF-703953428F90}" presName="spaceRect" presStyleCnt="0"/>
      <dgm:spPr/>
    </dgm:pt>
    <dgm:pt modelId="{4106DFF3-DA75-4063-A9CF-407304D4C4B3}" type="pres">
      <dgm:prSet presAssocID="{B6464189-2353-41AD-A9EF-703953428F90}" presName="parTx" presStyleLbl="revTx" presStyleIdx="1" presStyleCnt="2" custScaleX="101666" custScaleY="130198">
        <dgm:presLayoutVars>
          <dgm:chMax val="0"/>
          <dgm:chPref val="0"/>
        </dgm:presLayoutVars>
      </dgm:prSet>
      <dgm:spPr/>
    </dgm:pt>
  </dgm:ptLst>
  <dgm:cxnLst>
    <dgm:cxn modelId="{19AB7571-BDE5-42C4-8B17-87E00CE1A4BD}" type="presOf" srcId="{1670A673-E8D2-4B3E-8317-690107B4DA87}" destId="{22EB3B03-E258-43D4-95B5-F0C74C5D6C46}" srcOrd="0" destOrd="0" presId="urn:microsoft.com/office/officeart/2018/2/layout/IconVerticalSolidList"/>
    <dgm:cxn modelId="{27F0B698-8441-4318-B0C1-7DE7C2516B3C}" type="presOf" srcId="{C17F6203-BD3E-435C-A555-454841D92508}" destId="{175120DF-6B7B-404E-8DF7-B4C81DAF0810}" srcOrd="0" destOrd="0" presId="urn:microsoft.com/office/officeart/2018/2/layout/IconVerticalSolidList"/>
    <dgm:cxn modelId="{3E31059E-D286-4D61-A309-1E2619E3BAAC}" srcId="{1670A673-E8D2-4B3E-8317-690107B4DA87}" destId="{C17F6203-BD3E-435C-A555-454841D92508}" srcOrd="0" destOrd="0" parTransId="{58337239-0713-4EBB-9320-D2B1BCCD3CE2}" sibTransId="{6F010F47-820A-4066-9488-827594BFC008}"/>
    <dgm:cxn modelId="{0B5BF9AF-980F-479F-829F-542B1485908A}" type="presOf" srcId="{B6464189-2353-41AD-A9EF-703953428F90}" destId="{4106DFF3-DA75-4063-A9CF-407304D4C4B3}" srcOrd="0" destOrd="0" presId="urn:microsoft.com/office/officeart/2018/2/layout/IconVerticalSolidList"/>
    <dgm:cxn modelId="{CE269DDA-2C9B-425E-AB1E-87F3E34DB230}" srcId="{1670A673-E8D2-4B3E-8317-690107B4DA87}" destId="{B6464189-2353-41AD-A9EF-703953428F90}" srcOrd="1" destOrd="0" parTransId="{95462F54-F784-42D9-AB0F-30AE41ECFAE7}" sibTransId="{58414C9F-82FA-44E4-98AD-5E53BBFAB135}"/>
    <dgm:cxn modelId="{9236A2FF-D960-4999-A0CB-0BA605F052BB}" type="presParOf" srcId="{22EB3B03-E258-43D4-95B5-F0C74C5D6C46}" destId="{D7864620-7A14-419B-83B4-5BD58641A742}" srcOrd="0" destOrd="0" presId="urn:microsoft.com/office/officeart/2018/2/layout/IconVerticalSolidList"/>
    <dgm:cxn modelId="{BB54F62A-6F88-49F8-8891-A28205EA407B}" type="presParOf" srcId="{D7864620-7A14-419B-83B4-5BD58641A742}" destId="{167F080F-44E5-4134-93E5-D57DC7F8649F}" srcOrd="0" destOrd="0" presId="urn:microsoft.com/office/officeart/2018/2/layout/IconVerticalSolidList"/>
    <dgm:cxn modelId="{67DAD0F1-DA25-438B-A69C-438FE25A531D}" type="presParOf" srcId="{D7864620-7A14-419B-83B4-5BD58641A742}" destId="{8FE4D827-A262-4438-B636-A886F5DB50B1}" srcOrd="1" destOrd="0" presId="urn:microsoft.com/office/officeart/2018/2/layout/IconVerticalSolidList"/>
    <dgm:cxn modelId="{FAD8890F-3E4F-4DD2-82C0-8DF87A2009B8}" type="presParOf" srcId="{D7864620-7A14-419B-83B4-5BD58641A742}" destId="{CAAE391E-A174-4855-8494-F87285D00A42}" srcOrd="2" destOrd="0" presId="urn:microsoft.com/office/officeart/2018/2/layout/IconVerticalSolidList"/>
    <dgm:cxn modelId="{D027EDE5-2435-4F6A-9188-F21247C292CC}" type="presParOf" srcId="{D7864620-7A14-419B-83B4-5BD58641A742}" destId="{175120DF-6B7B-404E-8DF7-B4C81DAF0810}" srcOrd="3" destOrd="0" presId="urn:microsoft.com/office/officeart/2018/2/layout/IconVerticalSolidList"/>
    <dgm:cxn modelId="{6A58E103-3B42-4B24-BCB2-5F4DB63F6AE9}" type="presParOf" srcId="{22EB3B03-E258-43D4-95B5-F0C74C5D6C46}" destId="{CB7F055B-A77D-4F6F-A781-EEF00C2BD4FB}" srcOrd="1" destOrd="0" presId="urn:microsoft.com/office/officeart/2018/2/layout/IconVerticalSolidList"/>
    <dgm:cxn modelId="{1E79DF79-AB02-4685-BBC7-0654C5E468B1}" type="presParOf" srcId="{22EB3B03-E258-43D4-95B5-F0C74C5D6C46}" destId="{09948EFA-3930-4935-97EF-4324B5DD9CAB}" srcOrd="2" destOrd="0" presId="urn:microsoft.com/office/officeart/2018/2/layout/IconVerticalSolidList"/>
    <dgm:cxn modelId="{2CA2D268-DD66-4687-A8AD-8FBD91E69806}" type="presParOf" srcId="{09948EFA-3930-4935-97EF-4324B5DD9CAB}" destId="{1B9FC8BF-E117-4AA2-9244-B988169CFBF5}" srcOrd="0" destOrd="0" presId="urn:microsoft.com/office/officeart/2018/2/layout/IconVerticalSolidList"/>
    <dgm:cxn modelId="{CFE84A16-8F9C-49FD-B1C8-395AD7DFA521}" type="presParOf" srcId="{09948EFA-3930-4935-97EF-4324B5DD9CAB}" destId="{B58C54B3-A2B6-404D-BD4F-F9BE81FC1D7F}" srcOrd="1" destOrd="0" presId="urn:microsoft.com/office/officeart/2018/2/layout/IconVerticalSolidList"/>
    <dgm:cxn modelId="{E3475D97-C907-4E82-A114-84F40E6D43CD}" type="presParOf" srcId="{09948EFA-3930-4935-97EF-4324B5DD9CAB}" destId="{EC7C8149-2F35-424D-B385-278840D59956}" srcOrd="2" destOrd="0" presId="urn:microsoft.com/office/officeart/2018/2/layout/IconVerticalSolidList"/>
    <dgm:cxn modelId="{4F3102E0-BF9B-49E3-B921-6E76232278D5}" type="presParOf" srcId="{09948EFA-3930-4935-97EF-4324B5DD9CAB}" destId="{4106DFF3-DA75-4063-A9CF-407304D4C4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C0389-A56A-495A-930B-5EBB5C88BE0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B4E178D-7847-4184-B45C-5295D291054F}">
      <dgm:prSet/>
      <dgm:spPr/>
      <dgm:t>
        <a:bodyPr/>
        <a:lstStyle/>
        <a:p>
          <a:r>
            <a:rPr lang="en-IN"/>
            <a:t>By looking into the target variable label we assumed that it was  a  Multiclass classification type of problem.</a:t>
          </a:r>
          <a:endParaRPr lang="en-US"/>
        </a:p>
      </dgm:t>
    </dgm:pt>
    <dgm:pt modelId="{94AF14D3-F5CE-417D-B569-F4736C05ED5C}" type="parTrans" cxnId="{C97C0B96-257F-40E2-8632-AB2A38E3748B}">
      <dgm:prSet/>
      <dgm:spPr/>
      <dgm:t>
        <a:bodyPr/>
        <a:lstStyle/>
        <a:p>
          <a:endParaRPr lang="en-US"/>
        </a:p>
      </dgm:t>
    </dgm:pt>
    <dgm:pt modelId="{90065BAA-56CD-492B-B7E3-10DFA070C0AD}" type="sibTrans" cxnId="{C97C0B96-257F-40E2-8632-AB2A38E3748B}">
      <dgm:prSet/>
      <dgm:spPr/>
      <dgm:t>
        <a:bodyPr/>
        <a:lstStyle/>
        <a:p>
          <a:endParaRPr lang="en-US"/>
        </a:p>
      </dgm:t>
    </dgm:pt>
    <dgm:pt modelId="{9410F3C5-1021-4995-B759-9A1F769CC50D}">
      <dgm:prSet/>
      <dgm:spPr/>
      <dgm:t>
        <a:bodyPr/>
        <a:lstStyle/>
        <a:p>
          <a:r>
            <a:rPr lang="en-IN"/>
            <a:t>We observed that dataset was imbalance so we will have to balance </a:t>
          </a:r>
          <a:r>
            <a:rPr lang="en-US"/>
            <a:t> </a:t>
          </a:r>
          <a:r>
            <a:rPr lang="en-IN"/>
            <a:t>the dataset for better outcome.</a:t>
          </a:r>
          <a:endParaRPr lang="en-US"/>
        </a:p>
      </dgm:t>
    </dgm:pt>
    <dgm:pt modelId="{8A4FE611-4B60-4293-8F7A-319E10482974}" type="parTrans" cxnId="{2B61F3AD-0206-4F86-9534-44ED58DDC060}">
      <dgm:prSet/>
      <dgm:spPr/>
      <dgm:t>
        <a:bodyPr/>
        <a:lstStyle/>
        <a:p>
          <a:endParaRPr lang="en-US"/>
        </a:p>
      </dgm:t>
    </dgm:pt>
    <dgm:pt modelId="{F4402E37-5B35-4D6E-9256-2CC3DD024129}" type="sibTrans" cxnId="{2B61F3AD-0206-4F86-9534-44ED58DDC060}">
      <dgm:prSet/>
      <dgm:spPr/>
      <dgm:t>
        <a:bodyPr/>
        <a:lstStyle/>
        <a:p>
          <a:endParaRPr lang="en-US"/>
        </a:p>
      </dgm:t>
    </dgm:pt>
    <dgm:pt modelId="{74485DDB-FDA2-43E2-91D8-D1BBD2E74829}" type="pres">
      <dgm:prSet presAssocID="{A06C0389-A56A-495A-930B-5EBB5C88BE0F}" presName="linear" presStyleCnt="0">
        <dgm:presLayoutVars>
          <dgm:animLvl val="lvl"/>
          <dgm:resizeHandles val="exact"/>
        </dgm:presLayoutVars>
      </dgm:prSet>
      <dgm:spPr/>
    </dgm:pt>
    <dgm:pt modelId="{857C68DE-7D91-4CD0-A2DF-82DF7861AB88}" type="pres">
      <dgm:prSet presAssocID="{EB4E178D-7847-4184-B45C-5295D291054F}" presName="parentText" presStyleLbl="node1" presStyleIdx="0" presStyleCnt="2">
        <dgm:presLayoutVars>
          <dgm:chMax val="0"/>
          <dgm:bulletEnabled val="1"/>
        </dgm:presLayoutVars>
      </dgm:prSet>
      <dgm:spPr/>
    </dgm:pt>
    <dgm:pt modelId="{641CE7FD-59C7-4F00-B68C-20D4E5862EB3}" type="pres">
      <dgm:prSet presAssocID="{90065BAA-56CD-492B-B7E3-10DFA070C0AD}" presName="spacer" presStyleCnt="0"/>
      <dgm:spPr/>
    </dgm:pt>
    <dgm:pt modelId="{849C3CD9-3B79-46AA-AFC2-CFDEC6143829}" type="pres">
      <dgm:prSet presAssocID="{9410F3C5-1021-4995-B759-9A1F769CC50D}" presName="parentText" presStyleLbl="node1" presStyleIdx="1" presStyleCnt="2">
        <dgm:presLayoutVars>
          <dgm:chMax val="0"/>
          <dgm:bulletEnabled val="1"/>
        </dgm:presLayoutVars>
      </dgm:prSet>
      <dgm:spPr/>
    </dgm:pt>
  </dgm:ptLst>
  <dgm:cxnLst>
    <dgm:cxn modelId="{6D31DC36-CAD4-4232-82F5-39D68036D9A1}" type="presOf" srcId="{A06C0389-A56A-495A-930B-5EBB5C88BE0F}" destId="{74485DDB-FDA2-43E2-91D8-D1BBD2E74829}" srcOrd="0" destOrd="0" presId="urn:microsoft.com/office/officeart/2005/8/layout/vList2"/>
    <dgm:cxn modelId="{1E242282-80D2-4079-8470-7C8FE1FF1BA1}" type="presOf" srcId="{EB4E178D-7847-4184-B45C-5295D291054F}" destId="{857C68DE-7D91-4CD0-A2DF-82DF7861AB88}" srcOrd="0" destOrd="0" presId="urn:microsoft.com/office/officeart/2005/8/layout/vList2"/>
    <dgm:cxn modelId="{92D73E8F-D05B-4681-B5B3-684CEC8EAEF4}" type="presOf" srcId="{9410F3C5-1021-4995-B759-9A1F769CC50D}" destId="{849C3CD9-3B79-46AA-AFC2-CFDEC6143829}" srcOrd="0" destOrd="0" presId="urn:microsoft.com/office/officeart/2005/8/layout/vList2"/>
    <dgm:cxn modelId="{C97C0B96-257F-40E2-8632-AB2A38E3748B}" srcId="{A06C0389-A56A-495A-930B-5EBB5C88BE0F}" destId="{EB4E178D-7847-4184-B45C-5295D291054F}" srcOrd="0" destOrd="0" parTransId="{94AF14D3-F5CE-417D-B569-F4736C05ED5C}" sibTransId="{90065BAA-56CD-492B-B7E3-10DFA070C0AD}"/>
    <dgm:cxn modelId="{2B61F3AD-0206-4F86-9534-44ED58DDC060}" srcId="{A06C0389-A56A-495A-930B-5EBB5C88BE0F}" destId="{9410F3C5-1021-4995-B759-9A1F769CC50D}" srcOrd="1" destOrd="0" parTransId="{8A4FE611-4B60-4293-8F7A-319E10482974}" sibTransId="{F4402E37-5B35-4D6E-9256-2CC3DD024129}"/>
    <dgm:cxn modelId="{B3EF4D6C-C44F-475D-95A1-54CA93CA9863}" type="presParOf" srcId="{74485DDB-FDA2-43E2-91D8-D1BBD2E74829}" destId="{857C68DE-7D91-4CD0-A2DF-82DF7861AB88}" srcOrd="0" destOrd="0" presId="urn:microsoft.com/office/officeart/2005/8/layout/vList2"/>
    <dgm:cxn modelId="{25188320-C329-4D35-8BEC-F9083052217E}" type="presParOf" srcId="{74485DDB-FDA2-43E2-91D8-D1BBD2E74829}" destId="{641CE7FD-59C7-4F00-B68C-20D4E5862EB3}" srcOrd="1" destOrd="0" presId="urn:microsoft.com/office/officeart/2005/8/layout/vList2"/>
    <dgm:cxn modelId="{AA22581F-6907-491E-9459-6F26BD63811F}" type="presParOf" srcId="{74485DDB-FDA2-43E2-91D8-D1BBD2E74829}" destId="{849C3CD9-3B79-46AA-AFC2-CFDEC61438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080F-44E5-4134-93E5-D57DC7F8649F}">
      <dsp:nvSpPr>
        <dsp:cNvPr id="0" name=""/>
        <dsp:cNvSpPr/>
      </dsp:nvSpPr>
      <dsp:spPr>
        <a:xfrm>
          <a:off x="-35534" y="624657"/>
          <a:ext cx="10778247" cy="1572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4D827-A262-4438-B636-A886F5DB50B1}">
      <dsp:nvSpPr>
        <dsp:cNvPr id="0" name=""/>
        <dsp:cNvSpPr/>
      </dsp:nvSpPr>
      <dsp:spPr>
        <a:xfrm>
          <a:off x="440189" y="978501"/>
          <a:ext cx="864952" cy="864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120DF-6B7B-404E-8DF7-B4C81DAF0810}">
      <dsp:nvSpPr>
        <dsp:cNvPr id="0" name=""/>
        <dsp:cNvSpPr/>
      </dsp:nvSpPr>
      <dsp:spPr>
        <a:xfrm>
          <a:off x="1780865" y="624657"/>
          <a:ext cx="8958293" cy="157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38" tIns="166438" rIns="166438" bIns="166438" numCol="1" spcCol="1270" anchor="ctr" anchorCtr="0">
          <a:noAutofit/>
        </a:bodyPr>
        <a:lstStyle/>
        <a:p>
          <a:pPr marL="0" lvl="0" indent="0" algn="l" defTabSz="844550">
            <a:lnSpc>
              <a:spcPct val="100000"/>
            </a:lnSpc>
            <a:spcBef>
              <a:spcPct val="0"/>
            </a:spcBef>
            <a:spcAft>
              <a:spcPct val="35000"/>
            </a:spcAft>
            <a:buNone/>
          </a:pPr>
          <a:r>
            <a:rPr lang="en-IN" sz="1900" kern="1200"/>
            <a:t>Some very large length comments can be seen, in our dataset. </a:t>
          </a:r>
          <a:r>
            <a:rPr lang="en-US" sz="1900" kern="1200"/>
            <a:t> </a:t>
          </a:r>
          <a:r>
            <a:rPr lang="en-IN" sz="1900" kern="1200"/>
            <a:t>These pose serious problems like adding excessively more words to </a:t>
          </a:r>
          <a:r>
            <a:rPr lang="en-US" sz="1900" kern="1200"/>
            <a:t> </a:t>
          </a:r>
          <a:r>
            <a:rPr lang="en-IN" sz="1900" kern="1200"/>
            <a:t>the training dataset, causing training time to increase and accuracy </a:t>
          </a:r>
          <a:r>
            <a:rPr lang="en-US" sz="1900" kern="1200"/>
            <a:t> </a:t>
          </a:r>
          <a:r>
            <a:rPr lang="en-IN" sz="1900" kern="1200"/>
            <a:t>to decrease! Hence, a threshold of 400 characters will be created </a:t>
          </a:r>
          <a:r>
            <a:rPr lang="en-US" sz="1900" kern="1200"/>
            <a:t> </a:t>
          </a:r>
          <a:r>
            <a:rPr lang="en-IN" sz="1900" kern="1200"/>
            <a:t>and only comments which have length smaller than 400 will be </a:t>
          </a:r>
          <a:r>
            <a:rPr lang="en-US" sz="1900" kern="1200"/>
            <a:t> </a:t>
          </a:r>
          <a:r>
            <a:rPr lang="en-IN" sz="1900" kern="1200"/>
            <a:t>used further.</a:t>
          </a:r>
          <a:endParaRPr lang="en-US" sz="1900" kern="1200"/>
        </a:p>
      </dsp:txBody>
      <dsp:txXfrm>
        <a:off x="1780865" y="624657"/>
        <a:ext cx="8958293" cy="1572641"/>
      </dsp:txXfrm>
    </dsp:sp>
    <dsp:sp modelId="{1B9FC8BF-E117-4AA2-9244-B988169CFBF5}">
      <dsp:nvSpPr>
        <dsp:cNvPr id="0" name=""/>
        <dsp:cNvSpPr/>
      </dsp:nvSpPr>
      <dsp:spPr>
        <a:xfrm>
          <a:off x="-35534" y="2827912"/>
          <a:ext cx="10778247" cy="1572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C54B3-A2B6-404D-BD4F-F9BE81FC1D7F}">
      <dsp:nvSpPr>
        <dsp:cNvPr id="0" name=""/>
        <dsp:cNvSpPr/>
      </dsp:nvSpPr>
      <dsp:spPr>
        <a:xfrm>
          <a:off x="440189" y="3181756"/>
          <a:ext cx="864952" cy="864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6DFF3-DA75-4063-A9CF-407304D4C4B3}">
      <dsp:nvSpPr>
        <dsp:cNvPr id="0" name=""/>
        <dsp:cNvSpPr/>
      </dsp:nvSpPr>
      <dsp:spPr>
        <a:xfrm>
          <a:off x="1706242" y="2590459"/>
          <a:ext cx="9107538" cy="204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38" tIns="166438" rIns="166438" bIns="166438" numCol="1" spcCol="1270" anchor="ctr" anchorCtr="0">
          <a:noAutofit/>
        </a:bodyPr>
        <a:lstStyle/>
        <a:p>
          <a:pPr marL="0" lvl="0" indent="0" algn="l" defTabSz="844550">
            <a:lnSpc>
              <a:spcPct val="100000"/>
            </a:lnSpc>
            <a:spcBef>
              <a:spcPct val="0"/>
            </a:spcBef>
            <a:spcAft>
              <a:spcPct val="35000"/>
            </a:spcAft>
            <a:buNone/>
          </a:pPr>
          <a:r>
            <a:rPr lang="en-IN" sz="1900" kern="1200" dirty="0"/>
            <a:t>Hence, after removing comments longer than 400 characters, we </a:t>
          </a:r>
          <a:r>
            <a:rPr lang="en-US" sz="1900" kern="1200" dirty="0"/>
            <a:t> </a:t>
          </a:r>
          <a:r>
            <a:rPr lang="en-IN" sz="1900" kern="1200" dirty="0"/>
            <a:t>are still left with 115893 comments, which seems enough for </a:t>
          </a:r>
          <a:r>
            <a:rPr lang="en-US" sz="1900" kern="1200" dirty="0"/>
            <a:t> </a:t>
          </a:r>
          <a:r>
            <a:rPr lang="en-IN" sz="1900" kern="1200" dirty="0"/>
            <a:t>training purposes</a:t>
          </a:r>
          <a:endParaRPr lang="en-US" sz="1900" kern="1200" dirty="0"/>
        </a:p>
      </dsp:txBody>
      <dsp:txXfrm>
        <a:off x="1706242" y="2590459"/>
        <a:ext cx="9107538" cy="2047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C68DE-7D91-4CD0-A2DF-82DF7861AB88}">
      <dsp:nvSpPr>
        <dsp:cNvPr id="0" name=""/>
        <dsp:cNvSpPr/>
      </dsp:nvSpPr>
      <dsp:spPr>
        <a:xfrm>
          <a:off x="0" y="31329"/>
          <a:ext cx="10515600" cy="20896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By looking into the target variable label we assumed that it was  a  Multiclass classification type of problem.</a:t>
          </a:r>
          <a:endParaRPr lang="en-US" sz="3800" kern="1200"/>
        </a:p>
      </dsp:txBody>
      <dsp:txXfrm>
        <a:off x="102007" y="133336"/>
        <a:ext cx="10311586" cy="1885605"/>
      </dsp:txXfrm>
    </dsp:sp>
    <dsp:sp modelId="{849C3CD9-3B79-46AA-AFC2-CFDEC6143829}">
      <dsp:nvSpPr>
        <dsp:cNvPr id="0" name=""/>
        <dsp:cNvSpPr/>
      </dsp:nvSpPr>
      <dsp:spPr>
        <a:xfrm>
          <a:off x="0" y="2230389"/>
          <a:ext cx="10515600" cy="20896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We observed that dataset was imbalance so we will have to balance </a:t>
          </a:r>
          <a:r>
            <a:rPr lang="en-US" sz="3800" kern="1200"/>
            <a:t> </a:t>
          </a:r>
          <a:r>
            <a:rPr lang="en-IN" sz="3800" kern="1200"/>
            <a:t>the dataset for better outcome.</a:t>
          </a:r>
          <a:endParaRPr lang="en-US" sz="3800" kern="1200"/>
        </a:p>
      </dsp:txBody>
      <dsp:txXfrm>
        <a:off x="102007" y="2332396"/>
        <a:ext cx="10311586" cy="18856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0CCF-A4D3-4731-A82F-963572FE8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F3755-640C-40D6-8809-8D87807D6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DAC50-02D3-40B2-809D-A613FCE8E119}"/>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DDFB3D80-64A2-4BAC-ADC6-0335ED6A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3F722-2C74-4A4D-9E3A-6256ACDB2601}"/>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249450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6128-168F-4E43-A9D6-02D19C7C7F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39492-C08D-49CC-AC99-F45DA0265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10042-A657-49BC-83CF-5D8877C573C5}"/>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7BE3C15D-9D85-4AA8-9AFE-5299B760D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B5B8D-16EA-45DB-8706-63DE570516FC}"/>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398524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62456-DDE6-425E-A355-016AF0A880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56BB7-686B-42FF-92C0-498E067EA9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DA375-DED1-4407-AF17-C39F0C1D5B99}"/>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79454EC6-7BBB-4834-878F-B056C7956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9EF85-EEDE-47A8-AE60-BA997559BD0D}"/>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98630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3DAC-8B39-4053-B4A5-11CA9A015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2ADD8-65F8-4475-BC8D-E902FECA4E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2D3E-2964-4381-87B6-13EFC2D10FBC}"/>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F89D9503-FAB4-4877-AF2B-921A904E0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53A5C-7653-4366-B8D5-F80FC828F0B0}"/>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262155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5556-66DB-411B-8C44-37F4B7F32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BF971-34A9-4621-9B2D-17216814F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2EF17-F388-4F7D-BF4A-5EB18EB57EC6}"/>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257C31BF-BE02-4475-B3DF-5A0110B27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FF3E-FBA6-4E36-B3B0-0F05D671A17A}"/>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276321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47E8-D57C-4F3A-89EB-25F2A964C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733AA-DBCE-488C-9736-902420FB3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9D522-04F8-4DBA-8212-2B1BD0814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E9349-27BF-4C1A-82A7-5D7CB8F2D86C}"/>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6" name="Footer Placeholder 5">
            <a:extLst>
              <a:ext uri="{FF2B5EF4-FFF2-40B4-BE49-F238E27FC236}">
                <a16:creationId xmlns:a16="http://schemas.microsoft.com/office/drawing/2014/main" id="{8AEB89A9-A614-4093-A21B-2BAF21B27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16F1A-1A91-4C72-8399-C643ADCB12E7}"/>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27979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43F29-284E-4FD9-8D74-0F77BDAF44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2DABC-5031-4391-8841-DE82A0B40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58480-D32A-4F78-A55A-2A9877D97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63423-388D-4977-B438-88F206890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CBA7D-3C93-400E-BD82-354F50E49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663633-B31B-462A-9ED5-F9589DB195DB}"/>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8" name="Footer Placeholder 7">
            <a:extLst>
              <a:ext uri="{FF2B5EF4-FFF2-40B4-BE49-F238E27FC236}">
                <a16:creationId xmlns:a16="http://schemas.microsoft.com/office/drawing/2014/main" id="{3D2434E0-4146-4616-9975-2D056044A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1A2EC-94D4-41B9-900D-4F23202EC769}"/>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125196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00A5-23A2-4FE3-8631-B5A3E4913F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97DFF-5C85-48BF-A005-5A999BED4E41}"/>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4" name="Footer Placeholder 3">
            <a:extLst>
              <a:ext uri="{FF2B5EF4-FFF2-40B4-BE49-F238E27FC236}">
                <a16:creationId xmlns:a16="http://schemas.microsoft.com/office/drawing/2014/main" id="{67BB4DC8-EC28-443F-80CC-11041ADE5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44F073-23D6-4D6F-8AE0-34935B1B109A}"/>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88738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9B153-2560-47E6-B5D9-519DFCF2BF51}"/>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3" name="Footer Placeholder 2">
            <a:extLst>
              <a:ext uri="{FF2B5EF4-FFF2-40B4-BE49-F238E27FC236}">
                <a16:creationId xmlns:a16="http://schemas.microsoft.com/office/drawing/2014/main" id="{67DB7680-FD88-450E-B217-FC0D43C2C1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5D8ED-0245-4F79-8A47-47EA5521AD13}"/>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38202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69E3-4FE6-4BAE-A3FB-4085E94F3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346D8-1394-49AE-9915-489B87EB7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3E6FD-E6A9-44C1-9A26-3571A781C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4D21F-2347-4947-836B-CAB60CCF285B}"/>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6" name="Footer Placeholder 5">
            <a:extLst>
              <a:ext uri="{FF2B5EF4-FFF2-40B4-BE49-F238E27FC236}">
                <a16:creationId xmlns:a16="http://schemas.microsoft.com/office/drawing/2014/main" id="{1388AD6F-9E7F-49FF-99D1-D1304BCA8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92B-F09C-4709-8E10-CCF70F1BDD09}"/>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143296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8AA1-803F-4869-ABB6-265E5706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53F2B-A102-4760-BB83-DCB663F63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5C670-B461-4768-929E-4F8899214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12622-29AA-48CE-85D5-9C7C45BDB248}"/>
              </a:ext>
            </a:extLst>
          </p:cNvPr>
          <p:cNvSpPr>
            <a:spLocks noGrp="1"/>
          </p:cNvSpPr>
          <p:nvPr>
            <p:ph type="dt" sz="half" idx="10"/>
          </p:nvPr>
        </p:nvSpPr>
        <p:spPr/>
        <p:txBody>
          <a:bodyPr/>
          <a:lstStyle/>
          <a:p>
            <a:fld id="{CB83CC1C-E207-41CE-A455-E58397F28B96}" type="datetimeFigureOut">
              <a:rPr lang="en-US" smtClean="0"/>
              <a:t>1/15/2022</a:t>
            </a:fld>
            <a:endParaRPr lang="en-US"/>
          </a:p>
        </p:txBody>
      </p:sp>
      <p:sp>
        <p:nvSpPr>
          <p:cNvPr id="6" name="Footer Placeholder 5">
            <a:extLst>
              <a:ext uri="{FF2B5EF4-FFF2-40B4-BE49-F238E27FC236}">
                <a16:creationId xmlns:a16="http://schemas.microsoft.com/office/drawing/2014/main" id="{8F182FCC-1DBF-4E0E-B823-5D65C532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576E9-757C-4E38-A106-6638D83D6C31}"/>
              </a:ext>
            </a:extLst>
          </p:cNvPr>
          <p:cNvSpPr>
            <a:spLocks noGrp="1"/>
          </p:cNvSpPr>
          <p:nvPr>
            <p:ph type="sldNum" sz="quarter" idx="12"/>
          </p:nvPr>
        </p:nvSpPr>
        <p:spPr/>
        <p:txBody>
          <a:bodyPr/>
          <a:lstStyle/>
          <a:p>
            <a:fld id="{E36C01F7-86A1-4A31-8FF8-9BA3C519442F}" type="slidenum">
              <a:rPr lang="en-US" smtClean="0"/>
              <a:t>‹#›</a:t>
            </a:fld>
            <a:endParaRPr lang="en-US"/>
          </a:p>
        </p:txBody>
      </p:sp>
    </p:spTree>
    <p:extLst>
      <p:ext uri="{BB962C8B-B14F-4D97-AF65-F5344CB8AC3E}">
        <p14:creationId xmlns:p14="http://schemas.microsoft.com/office/powerpoint/2010/main" val="114103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C276A-CB9C-4567-A0E9-07C4323DD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E676E2-6867-4360-9D57-2DA7CED6B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5183-BB14-4BFC-9B61-B832AE85A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3CC1C-E207-41CE-A455-E58397F28B96}" type="datetimeFigureOut">
              <a:rPr lang="en-US" smtClean="0"/>
              <a:t>1/15/2022</a:t>
            </a:fld>
            <a:endParaRPr lang="en-US"/>
          </a:p>
        </p:txBody>
      </p:sp>
      <p:sp>
        <p:nvSpPr>
          <p:cNvPr id="5" name="Footer Placeholder 4">
            <a:extLst>
              <a:ext uri="{FF2B5EF4-FFF2-40B4-BE49-F238E27FC236}">
                <a16:creationId xmlns:a16="http://schemas.microsoft.com/office/drawing/2014/main" id="{5A4853C7-3001-489A-B9DC-B288A8A31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C3B4D-E002-404F-8E92-075C19E92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C01F7-86A1-4A31-8FF8-9BA3C519442F}" type="slidenum">
              <a:rPr lang="en-US" smtClean="0"/>
              <a:t>‹#›</a:t>
            </a:fld>
            <a:endParaRPr lang="en-US"/>
          </a:p>
        </p:txBody>
      </p:sp>
    </p:spTree>
    <p:extLst>
      <p:ext uri="{BB962C8B-B14F-4D97-AF65-F5344CB8AC3E}">
        <p14:creationId xmlns:p14="http://schemas.microsoft.com/office/powerpoint/2010/main" val="271654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110499-9732-44D0-B762-A6B462402CB7}"/>
              </a:ext>
            </a:extLst>
          </p:cNvPr>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cs typeface="Calibri Light"/>
              </a:rPr>
              <a:t>Ratings Prediction Project</a:t>
            </a:r>
            <a:endParaRPr lang="en-US" sz="4800">
              <a:solidFill>
                <a:srgbClr val="FFFFFF"/>
              </a:solidFill>
            </a:endParaRPr>
          </a:p>
        </p:txBody>
      </p:sp>
      <p:sp>
        <p:nvSpPr>
          <p:cNvPr id="3" name="Subtitle 2">
            <a:extLst>
              <a:ext uri="{FF2B5EF4-FFF2-40B4-BE49-F238E27FC236}">
                <a16:creationId xmlns:a16="http://schemas.microsoft.com/office/drawing/2014/main" id="{3624003A-FC0E-4D60-AB44-DC7599B86D62}"/>
              </a:ext>
            </a:extLst>
          </p:cNvPr>
          <p:cNvSpPr>
            <a:spLocks noGrp="1"/>
          </p:cNvSpPr>
          <p:nvPr>
            <p:ph type="subTitle" idx="1"/>
          </p:nvPr>
        </p:nvSpPr>
        <p:spPr>
          <a:xfrm>
            <a:off x="1350682" y="4870824"/>
            <a:ext cx="10005951" cy="1458258"/>
          </a:xfrm>
        </p:spPr>
        <p:txBody>
          <a:bodyPr anchor="ctr">
            <a:normAutofit/>
          </a:bodyPr>
          <a:lstStyle/>
          <a:p>
            <a:pPr algn="l"/>
            <a:r>
              <a:rPr lang="en-US" dirty="0">
                <a:cs typeface="Calibri"/>
              </a:rPr>
              <a:t>Submitted by :</a:t>
            </a:r>
            <a:endParaRPr lang="en-US">
              <a:cs typeface="Calibri"/>
            </a:endParaRPr>
          </a:p>
          <a:p>
            <a:pPr algn="l"/>
            <a:r>
              <a:rPr lang="en-US" dirty="0">
                <a:cs typeface="Calibri"/>
              </a:rPr>
              <a:t>Dheerajkumar Pittala</a:t>
            </a:r>
            <a:endParaRPr lang="en-US">
              <a:cs typeface="Calibri"/>
            </a:endParaRPr>
          </a:p>
          <a:p>
            <a:pPr algn="l"/>
            <a:endParaRPr lang="en-US"/>
          </a:p>
        </p:txBody>
      </p:sp>
    </p:spTree>
    <p:extLst>
      <p:ext uri="{BB962C8B-B14F-4D97-AF65-F5344CB8AC3E}">
        <p14:creationId xmlns:p14="http://schemas.microsoft.com/office/powerpoint/2010/main" val="251379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9B0F574-CF81-42F2-AF7B-390AC398F603}"/>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rgbClr val="FFFFFF"/>
                </a:solidFill>
                <a:latin typeface="+mj-lt"/>
                <a:ea typeface="+mj-ea"/>
                <a:cs typeface="+mj-cs"/>
              </a:rPr>
              <a:t>Getting sense of review Loud words in Rating 3: </a:t>
            </a: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2" descr="A picture containing text, outdoor&#10;&#10;Description automatically generated">
            <a:extLst>
              <a:ext uri="{FF2B5EF4-FFF2-40B4-BE49-F238E27FC236}">
                <a16:creationId xmlns:a16="http://schemas.microsoft.com/office/drawing/2014/main" id="{B4D2B758-4973-4218-9DEB-0A07E2EE5CC7}"/>
              </a:ext>
            </a:extLst>
          </p:cNvPr>
          <p:cNvPicPr>
            <a:picLocks noChangeAspect="1"/>
          </p:cNvPicPr>
          <p:nvPr/>
        </p:nvPicPr>
        <p:blipFill rotWithShape="1">
          <a:blip r:embed="rId2"/>
          <a:srcRect t="4445" r="3" b="5310"/>
          <a:stretch/>
        </p:blipFill>
        <p:spPr>
          <a:xfrm>
            <a:off x="1258859" y="1120046"/>
            <a:ext cx="5635819" cy="3509504"/>
          </a:xfrm>
          <a:prstGeom prst="rect">
            <a:avLst/>
          </a:prstGeom>
        </p:spPr>
      </p:pic>
    </p:spTree>
    <p:extLst>
      <p:ext uri="{BB962C8B-B14F-4D97-AF65-F5344CB8AC3E}">
        <p14:creationId xmlns:p14="http://schemas.microsoft.com/office/powerpoint/2010/main" val="326348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D6867CF3-1ECD-4B42-BBAC-FB3AF3E80875}"/>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rgbClr val="FFFFFF"/>
                </a:solidFill>
                <a:latin typeface="+mj-lt"/>
                <a:ea typeface="+mj-ea"/>
                <a:cs typeface="+mj-cs"/>
              </a:rPr>
              <a:t>Getting sense of review Loud words in Rating 4: </a:t>
            </a: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2" descr="Text&#10;&#10;Description automatically generated">
            <a:extLst>
              <a:ext uri="{FF2B5EF4-FFF2-40B4-BE49-F238E27FC236}">
                <a16:creationId xmlns:a16="http://schemas.microsoft.com/office/drawing/2014/main" id="{314AE5DC-EB9D-4A5A-B698-C2A69AE0BC51}"/>
              </a:ext>
            </a:extLst>
          </p:cNvPr>
          <p:cNvPicPr>
            <a:picLocks noChangeAspect="1"/>
          </p:cNvPicPr>
          <p:nvPr/>
        </p:nvPicPr>
        <p:blipFill rotWithShape="1">
          <a:blip r:embed="rId2"/>
          <a:srcRect t="5490" r="3" b="5554"/>
          <a:stretch/>
        </p:blipFill>
        <p:spPr>
          <a:xfrm>
            <a:off x="1258859" y="1120046"/>
            <a:ext cx="5635819" cy="3509504"/>
          </a:xfrm>
          <a:prstGeom prst="rect">
            <a:avLst/>
          </a:prstGeom>
        </p:spPr>
      </p:pic>
    </p:spTree>
    <p:extLst>
      <p:ext uri="{BB962C8B-B14F-4D97-AF65-F5344CB8AC3E}">
        <p14:creationId xmlns:p14="http://schemas.microsoft.com/office/powerpoint/2010/main" val="159344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7AE1F5-27AC-4166-A3F6-6877D340E732}"/>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Getting sense of review Loud words in Rating 5: </a:t>
            </a:r>
          </a:p>
        </p:txBody>
      </p:sp>
      <p:pic>
        <p:nvPicPr>
          <p:cNvPr id="4" name="Picture 2" descr="Text&#10;&#10;Description automatically generated">
            <a:extLst>
              <a:ext uri="{FF2B5EF4-FFF2-40B4-BE49-F238E27FC236}">
                <a16:creationId xmlns:a16="http://schemas.microsoft.com/office/drawing/2014/main" id="{D3D3E82F-E664-4DDD-AD70-D8E35FDDEAC8}"/>
              </a:ext>
            </a:extLst>
          </p:cNvPr>
          <p:cNvPicPr>
            <a:picLocks noChangeAspect="1"/>
          </p:cNvPicPr>
          <p:nvPr/>
        </p:nvPicPr>
        <p:blipFill>
          <a:blip r:embed="rId2"/>
          <a:stretch>
            <a:fillRect/>
          </a:stretch>
        </p:blipFill>
        <p:spPr>
          <a:xfrm>
            <a:off x="5153822" y="1147422"/>
            <a:ext cx="6553545" cy="4571097"/>
          </a:xfrm>
          <a:prstGeom prst="rect">
            <a:avLst/>
          </a:prstGeom>
        </p:spPr>
      </p:pic>
    </p:spTree>
    <p:extLst>
      <p:ext uri="{BB962C8B-B14F-4D97-AF65-F5344CB8AC3E}">
        <p14:creationId xmlns:p14="http://schemas.microsoft.com/office/powerpoint/2010/main" val="313836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9541DB-EEC0-4DE6-A46F-4A8AECD7C702}"/>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Calibri Light"/>
                <a:cs typeface="Calibri Light"/>
              </a:rPr>
              <a:t>Data Preprocessing Done</a:t>
            </a:r>
            <a:br>
              <a:rPr lang="en-IN" sz="4000" b="1">
                <a:solidFill>
                  <a:srgbClr val="FFFFFF"/>
                </a:solidFill>
                <a:ea typeface="+mn-lt"/>
                <a:cs typeface="+mn-lt"/>
              </a:rPr>
            </a:br>
            <a:endParaRPr lang="en-US" sz="4000">
              <a:solidFill>
                <a:srgbClr val="FFFFFF"/>
              </a:solidFill>
            </a:endParaRPr>
          </a:p>
        </p:txBody>
      </p:sp>
      <p:sp>
        <p:nvSpPr>
          <p:cNvPr id="3" name="Content Placeholder 2">
            <a:extLst>
              <a:ext uri="{FF2B5EF4-FFF2-40B4-BE49-F238E27FC236}">
                <a16:creationId xmlns:a16="http://schemas.microsoft.com/office/drawing/2014/main" id="{22B84C0A-3460-47BD-ADAC-F2A86482ADDC}"/>
              </a:ext>
            </a:extLst>
          </p:cNvPr>
          <p:cNvSpPr>
            <a:spLocks noGrp="1"/>
          </p:cNvSpPr>
          <p:nvPr>
            <p:ph idx="1"/>
          </p:nvPr>
        </p:nvSpPr>
        <p:spPr>
          <a:xfrm>
            <a:off x="1367624" y="2490436"/>
            <a:ext cx="9708995" cy="3567173"/>
          </a:xfrm>
        </p:spPr>
        <p:txBody>
          <a:bodyPr anchor="ctr">
            <a:normAutofit/>
          </a:bodyPr>
          <a:lstStyle/>
          <a:p>
            <a:pPr marL="0" indent="0">
              <a:buNone/>
            </a:pPr>
            <a:r>
              <a:rPr lang="en-US" sz="2400"/>
              <a:t>	We first looked for the null values present in the dataset. We  noticed that there were no null values present in our dataset. Then  we performed text processing. Data usually comes from a variety of sources and often in different formats. For this reason, transforming  your raw data is essential. However, this is not a simple process, as  text data often contains redundant and repetitive words. This  means that processing the text data is the first step in our solution. The fundamental steps involved in text preprocessing are, Cleaning  the raw data Tokenizing the cleaned data. </a:t>
            </a:r>
          </a:p>
        </p:txBody>
      </p:sp>
    </p:spTree>
    <p:extLst>
      <p:ext uri="{BB962C8B-B14F-4D97-AF65-F5344CB8AC3E}">
        <p14:creationId xmlns:p14="http://schemas.microsoft.com/office/powerpoint/2010/main" val="321550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AF5503-D06F-45A2-AB69-6B015F112936}"/>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Pre-processing involved the following steps: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Removing Punctuations and other special characters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Removing Stop Words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Stemming and Lemmatising</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Applying tfidf Vectorizer</a:t>
            </a:r>
          </a:p>
          <a:p>
            <a:pPr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Balancing the dataset through smote technique</a:t>
            </a:r>
          </a:p>
        </p:txBody>
      </p:sp>
    </p:spTree>
    <p:extLst>
      <p:ext uri="{BB962C8B-B14F-4D97-AF65-F5344CB8AC3E}">
        <p14:creationId xmlns:p14="http://schemas.microsoft.com/office/powerpoint/2010/main" val="78187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extBox 2">
            <a:extLst>
              <a:ext uri="{FF2B5EF4-FFF2-40B4-BE49-F238E27FC236}">
                <a16:creationId xmlns:a16="http://schemas.microsoft.com/office/drawing/2014/main" id="{001FC9EA-DF1A-4C86-B6CE-47F70B2A42C5}"/>
              </a:ext>
            </a:extLst>
          </p:cNvPr>
          <p:cNvGraphicFramePr/>
          <p:nvPr>
            <p:extLst>
              <p:ext uri="{D42A27DB-BD31-4B8C-83A1-F6EECF244321}">
                <p14:modId xmlns:p14="http://schemas.microsoft.com/office/powerpoint/2010/main" val="945804599"/>
              </p:ext>
            </p:extLst>
          </p:nvPr>
        </p:nvGraphicFramePr>
        <p:xfrm>
          <a:off x="706876" y="972766"/>
          <a:ext cx="10778247" cy="526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64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13AF66-60BB-4B4B-9903-21F20A9084A4}"/>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5B57A-E692-4F11-AC78-392D24C082F9}"/>
              </a:ext>
            </a:extLst>
          </p:cNvPr>
          <p:cNvSpPr>
            <a:spLocks noGrp="1"/>
          </p:cNvSpPr>
          <p:nvPr>
            <p:ph type="title"/>
          </p:nvPr>
        </p:nvSpPr>
        <p:spPr>
          <a:xfrm>
            <a:off x="838200" y="365125"/>
            <a:ext cx="10515600" cy="1325563"/>
          </a:xfrm>
        </p:spPr>
        <p:txBody>
          <a:bodyPr>
            <a:normAutofit/>
          </a:bodyPr>
          <a:lstStyle/>
          <a:p>
            <a:r>
              <a:rPr lang="en-IN" sz="3100" b="1"/>
              <a:t>Set of assumptions related to the problem under consideration</a:t>
            </a:r>
            <a:r>
              <a:rPr lang="en-US" sz="3100" b="1">
                <a:cs typeface="Calibri"/>
              </a:rPr>
              <a:t> </a:t>
            </a:r>
            <a:br>
              <a:rPr lang="en-US" sz="3100" b="1"/>
            </a:br>
            <a:endParaRPr lang="en-US" sz="3100"/>
          </a:p>
        </p:txBody>
      </p:sp>
      <p:graphicFrame>
        <p:nvGraphicFramePr>
          <p:cNvPr id="5" name="Content Placeholder 2">
            <a:extLst>
              <a:ext uri="{FF2B5EF4-FFF2-40B4-BE49-F238E27FC236}">
                <a16:creationId xmlns:a16="http://schemas.microsoft.com/office/drawing/2014/main" id="{5D65B41C-E9EB-42D3-8EF6-AB8E7DF6BFE8}"/>
              </a:ext>
            </a:extLst>
          </p:cNvPr>
          <p:cNvGraphicFramePr>
            <a:graphicFrameLocks noGrp="1"/>
          </p:cNvGraphicFramePr>
          <p:nvPr>
            <p:ph idx="1"/>
            <p:extLst>
              <p:ext uri="{D42A27DB-BD31-4B8C-83A1-F6EECF244321}">
                <p14:modId xmlns:p14="http://schemas.microsoft.com/office/powerpoint/2010/main" val="15946366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32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A0F2D94-F741-40B2-B5CB-BE040ACC24EC}"/>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Model Dashboard​</a:t>
            </a:r>
            <a:br>
              <a:rPr lang="en-US" sz="4000" b="1">
                <a:solidFill>
                  <a:srgbClr val="FFFFFF"/>
                </a:solidFill>
              </a:rPr>
            </a:br>
            <a:endParaRPr lang="en-US" sz="4000">
              <a:solidFill>
                <a:srgbClr val="FFFFFF"/>
              </a:solidFill>
            </a:endParaRPr>
          </a:p>
        </p:txBody>
      </p:sp>
      <p:sp>
        <p:nvSpPr>
          <p:cNvPr id="6" name="TextBox 5">
            <a:extLst>
              <a:ext uri="{FF2B5EF4-FFF2-40B4-BE49-F238E27FC236}">
                <a16:creationId xmlns:a16="http://schemas.microsoft.com/office/drawing/2014/main" id="{B49DFF20-B203-4C7D-9C41-8B4C06F80B25}"/>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We observe that Random forest classifier is giving is best results so we save it as our final model.</a:t>
            </a:r>
          </a:p>
        </p:txBody>
      </p:sp>
      <p:pic>
        <p:nvPicPr>
          <p:cNvPr id="4" name="Picture 5" descr="Table&#10;&#10;Description automatically generated">
            <a:extLst>
              <a:ext uri="{FF2B5EF4-FFF2-40B4-BE49-F238E27FC236}">
                <a16:creationId xmlns:a16="http://schemas.microsoft.com/office/drawing/2014/main" id="{AB2A0DC1-58BA-45EC-9E78-3EE57772781C}"/>
              </a:ext>
            </a:extLst>
          </p:cNvPr>
          <p:cNvPicPr>
            <a:picLocks noGrp="1" noChangeAspect="1"/>
          </p:cNvPicPr>
          <p:nvPr>
            <p:ph idx="1"/>
          </p:nvPr>
        </p:nvPicPr>
        <p:blipFill rotWithShape="1">
          <a:blip r:embed="rId2"/>
          <a:srcRect l="4433" r="13816" b="-1"/>
          <a:stretch/>
        </p:blipFill>
        <p:spPr>
          <a:xfrm>
            <a:off x="6098892" y="2492376"/>
            <a:ext cx="4802404" cy="3563372"/>
          </a:xfrm>
          <a:prstGeom prst="rect">
            <a:avLst/>
          </a:prstGeom>
        </p:spPr>
      </p:pic>
    </p:spTree>
    <p:extLst>
      <p:ext uri="{BB962C8B-B14F-4D97-AF65-F5344CB8AC3E}">
        <p14:creationId xmlns:p14="http://schemas.microsoft.com/office/powerpoint/2010/main" val="138007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F91A-AA71-4ECD-A524-BFC68EC85212}"/>
              </a:ext>
            </a:extLst>
          </p:cNvPr>
          <p:cNvSpPr>
            <a:spLocks noGrp="1"/>
          </p:cNvSpPr>
          <p:nvPr>
            <p:ph type="title"/>
          </p:nvPr>
        </p:nvSpPr>
        <p:spPr/>
        <p:txBody>
          <a:bodyPr/>
          <a:lstStyle/>
          <a:p>
            <a:pPr algn="ctr"/>
            <a:r>
              <a:rPr lang="en-US" b="1" dirty="0">
                <a:cs typeface="Calibri Light"/>
              </a:rPr>
              <a:t>Finalized Model</a:t>
            </a:r>
            <a:endParaRPr lang="en-US" dirty="0"/>
          </a:p>
        </p:txBody>
      </p:sp>
      <p:pic>
        <p:nvPicPr>
          <p:cNvPr id="4" name="Picture 7" descr="Table&#10;&#10;Description automatically generated">
            <a:extLst>
              <a:ext uri="{FF2B5EF4-FFF2-40B4-BE49-F238E27FC236}">
                <a16:creationId xmlns:a16="http://schemas.microsoft.com/office/drawing/2014/main" id="{D39CC09C-4570-4EFA-8DB4-40597C36BBEA}"/>
              </a:ext>
            </a:extLst>
          </p:cNvPr>
          <p:cNvPicPr>
            <a:picLocks noGrp="1" noChangeAspect="1"/>
          </p:cNvPicPr>
          <p:nvPr>
            <p:ph idx="1"/>
          </p:nvPr>
        </p:nvPicPr>
        <p:blipFill>
          <a:blip r:embed="rId2"/>
          <a:stretch>
            <a:fillRect/>
          </a:stretch>
        </p:blipFill>
        <p:spPr>
          <a:xfrm>
            <a:off x="838200" y="1690688"/>
            <a:ext cx="5968317" cy="3309329"/>
          </a:xfrm>
        </p:spPr>
      </p:pic>
      <p:pic>
        <p:nvPicPr>
          <p:cNvPr id="5" name="Picture 8" descr="A picture containing graphical user interface&#10;&#10;Description automatically generated">
            <a:extLst>
              <a:ext uri="{FF2B5EF4-FFF2-40B4-BE49-F238E27FC236}">
                <a16:creationId xmlns:a16="http://schemas.microsoft.com/office/drawing/2014/main" id="{0F0CC75A-2349-418D-B37C-44CB199F1CD5}"/>
              </a:ext>
            </a:extLst>
          </p:cNvPr>
          <p:cNvPicPr>
            <a:picLocks noChangeAspect="1"/>
          </p:cNvPicPr>
          <p:nvPr/>
        </p:nvPicPr>
        <p:blipFill>
          <a:blip r:embed="rId3"/>
          <a:stretch>
            <a:fillRect/>
          </a:stretch>
        </p:blipFill>
        <p:spPr>
          <a:xfrm>
            <a:off x="6806517" y="1690688"/>
            <a:ext cx="5008323" cy="2976421"/>
          </a:xfrm>
          <a:prstGeom prst="rect">
            <a:avLst/>
          </a:prstGeom>
        </p:spPr>
      </p:pic>
      <p:sp>
        <p:nvSpPr>
          <p:cNvPr id="7" name="TextBox 6">
            <a:extLst>
              <a:ext uri="{FF2B5EF4-FFF2-40B4-BE49-F238E27FC236}">
                <a16:creationId xmlns:a16="http://schemas.microsoft.com/office/drawing/2014/main" id="{AD9CE0AB-164A-4930-9EE4-5F4F423E19FB}"/>
              </a:ext>
            </a:extLst>
          </p:cNvPr>
          <p:cNvSpPr txBox="1"/>
          <p:nvPr/>
        </p:nvSpPr>
        <p:spPr>
          <a:xfrm>
            <a:off x="838200" y="5346341"/>
            <a:ext cx="11287328" cy="1200329"/>
          </a:xfrm>
          <a:prstGeom prst="rect">
            <a:avLst/>
          </a:prstGeom>
          <a:noFill/>
        </p:spPr>
        <p:txBody>
          <a:bodyPr wrap="square">
            <a:spAutoFit/>
          </a:bodyPr>
          <a:lstStyle/>
          <a:p>
            <a:r>
              <a:rPr lang="en-IN" sz="2400" dirty="0">
                <a:ea typeface="+mn-lt"/>
                <a:cs typeface="+mn-lt"/>
              </a:rPr>
              <a:t>We interpreted that Random forest classifier model was giving us the best results with the accuracy score of 60.97 and comparatively better f1-score so we saved it as our final model.</a:t>
            </a:r>
          </a:p>
        </p:txBody>
      </p:sp>
    </p:spTree>
    <p:extLst>
      <p:ext uri="{BB962C8B-B14F-4D97-AF65-F5344CB8AC3E}">
        <p14:creationId xmlns:p14="http://schemas.microsoft.com/office/powerpoint/2010/main" val="305766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B456810-8EE6-4DEF-8DCC-1232A43D61E4}"/>
              </a:ext>
            </a:extLst>
          </p:cNvPr>
          <p:cNvSpPr>
            <a:spLocks noGrp="1"/>
          </p:cNvSpPr>
          <p:nvPr>
            <p:ph type="title"/>
          </p:nvPr>
        </p:nvSpPr>
        <p:spPr>
          <a:xfrm>
            <a:off x="958506" y="800392"/>
            <a:ext cx="10264697" cy="1212102"/>
          </a:xfrm>
        </p:spPr>
        <p:txBody>
          <a:bodyPr>
            <a:normAutofit/>
          </a:bodyPr>
          <a:lstStyle/>
          <a:p>
            <a:r>
              <a:rPr lang="en-US" sz="4000" b="1">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31CBEB95-3A5F-42BE-9F6C-FC90C4F06F19}"/>
              </a:ext>
            </a:extLst>
          </p:cNvPr>
          <p:cNvSpPr>
            <a:spLocks noGrp="1"/>
          </p:cNvSpPr>
          <p:nvPr>
            <p:ph idx="1"/>
          </p:nvPr>
        </p:nvSpPr>
        <p:spPr>
          <a:xfrm>
            <a:off x="1367624" y="2490436"/>
            <a:ext cx="9708995" cy="3567173"/>
          </a:xfrm>
        </p:spPr>
        <p:txBody>
          <a:bodyPr anchor="ctr">
            <a:normAutofit/>
          </a:bodyPr>
          <a:lstStyle/>
          <a:p>
            <a:pPr marL="0" indent="0">
              <a:buNone/>
            </a:pPr>
            <a:r>
              <a:rPr lang="en-US" sz="2400"/>
              <a:t>	In this project we have tried to detect the Ratings in commercial websites on a scale of 1 to 5 based on the reviews given by the users. We made use of natural language processing and machine learning algorithms in order to do so. We interpreted that Random forest classifier model is giving us best results.</a:t>
            </a:r>
          </a:p>
        </p:txBody>
      </p:sp>
    </p:spTree>
    <p:extLst>
      <p:ext uri="{BB962C8B-B14F-4D97-AF65-F5344CB8AC3E}">
        <p14:creationId xmlns:p14="http://schemas.microsoft.com/office/powerpoint/2010/main" val="66058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444F33-8649-44BB-914C-4A86DA0B18A4}"/>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WordVisi_MSFontService"/>
                <a:cs typeface="Calibri"/>
              </a:rPr>
              <a:t>                         Acknowledgement</a:t>
            </a:r>
            <a:br>
              <a:rPr lang="en-IN" sz="4000" b="1">
                <a:solidFill>
                  <a:srgbClr val="FFFFFF"/>
                </a:solidFill>
                <a:latin typeface="WordVisi_MSFontService"/>
                <a:cs typeface="Calibri"/>
              </a:rPr>
            </a:br>
            <a:endParaRPr lang="en-US" sz="4000">
              <a:solidFill>
                <a:srgbClr val="FFFFFF"/>
              </a:solidFill>
            </a:endParaRPr>
          </a:p>
        </p:txBody>
      </p:sp>
      <p:sp>
        <p:nvSpPr>
          <p:cNvPr id="3" name="Content Placeholder 2">
            <a:extLst>
              <a:ext uri="{FF2B5EF4-FFF2-40B4-BE49-F238E27FC236}">
                <a16:creationId xmlns:a16="http://schemas.microsoft.com/office/drawing/2014/main" id="{1CB3D496-466B-438D-9A1E-F978560089B9}"/>
              </a:ext>
            </a:extLst>
          </p:cNvPr>
          <p:cNvSpPr>
            <a:spLocks noGrp="1"/>
          </p:cNvSpPr>
          <p:nvPr>
            <p:ph idx="1"/>
          </p:nvPr>
        </p:nvSpPr>
        <p:spPr>
          <a:xfrm>
            <a:off x="1367624" y="2490436"/>
            <a:ext cx="9708995" cy="3567173"/>
          </a:xfrm>
        </p:spPr>
        <p:txBody>
          <a:bodyPr anchor="ctr">
            <a:normAutofit/>
          </a:bodyPr>
          <a:lstStyle/>
          <a:p>
            <a:pPr marL="0" indent="0">
              <a:buNone/>
            </a:pPr>
            <a:r>
              <a:rPr lang="en-IN" sz="2400"/>
              <a:t>	I would like to express my special thanks of gratitude to the sources Medium, TowardsDataScience, StackOverflow, KrishNaik’s YouTube channel which helped me to accomplish this project.</a:t>
            </a:r>
            <a:r>
              <a:rPr lang="en-US" sz="2400">
                <a:cs typeface="Calibri"/>
              </a:rPr>
              <a:t> </a:t>
            </a:r>
          </a:p>
          <a:p>
            <a:endParaRPr lang="en-US" sz="2400"/>
          </a:p>
        </p:txBody>
      </p:sp>
    </p:spTree>
    <p:extLst>
      <p:ext uri="{BB962C8B-B14F-4D97-AF65-F5344CB8AC3E}">
        <p14:creationId xmlns:p14="http://schemas.microsoft.com/office/powerpoint/2010/main" val="3793836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B2F967-EFAB-4C02-8AD9-4B5C3FFAE9C9}"/>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sz="6600" kern="1200" dirty="0">
                <a:solidFill>
                  <a:srgbClr val="FFFFFF"/>
                </a:solidFill>
                <a:latin typeface="Pristina" panose="03060402040406080204" pitchFamily="66" charset="0"/>
              </a:rPr>
              <a:t>Thank you</a:t>
            </a:r>
          </a:p>
        </p:txBody>
      </p:sp>
      <p:sp>
        <p:nvSpPr>
          <p:cNvPr id="11" name="Rectangle 10">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99D2A1B3-A4CE-4AC9-AF2F-CE1AFEC323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71807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4101DA4-32F8-42DE-8B7A-725A354F82E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cs typeface="Calibri Light"/>
              </a:rPr>
              <a:t>Table Of Contents :-</a:t>
            </a:r>
            <a:endParaRPr lang="en-US" sz="4000">
              <a:solidFill>
                <a:srgbClr val="FFFFFF"/>
              </a:solidFill>
            </a:endParaRPr>
          </a:p>
        </p:txBody>
      </p:sp>
      <p:sp>
        <p:nvSpPr>
          <p:cNvPr id="3" name="Content Placeholder 2">
            <a:extLst>
              <a:ext uri="{FF2B5EF4-FFF2-40B4-BE49-F238E27FC236}">
                <a16:creationId xmlns:a16="http://schemas.microsoft.com/office/drawing/2014/main" id="{AF17CB47-DB54-4413-BC3D-1E76B4F342F6}"/>
              </a:ext>
            </a:extLst>
          </p:cNvPr>
          <p:cNvSpPr>
            <a:spLocks noGrp="1"/>
          </p:cNvSpPr>
          <p:nvPr>
            <p:ph idx="1"/>
          </p:nvPr>
        </p:nvSpPr>
        <p:spPr>
          <a:xfrm>
            <a:off x="1367624" y="2490436"/>
            <a:ext cx="9708995" cy="3567173"/>
          </a:xfrm>
        </p:spPr>
        <p:txBody>
          <a:bodyPr anchor="ctr">
            <a:normAutofit/>
          </a:bodyPr>
          <a:lstStyle/>
          <a:p>
            <a:pPr marL="0" indent="0">
              <a:buNone/>
            </a:pPr>
            <a:r>
              <a:rPr lang="en-US" sz="1700" dirty="0">
                <a:cs typeface="Calibri"/>
              </a:rPr>
              <a:t>1.   Introduction</a:t>
            </a:r>
          </a:p>
          <a:p>
            <a:pPr marL="0" indent="0">
              <a:buNone/>
            </a:pPr>
            <a:r>
              <a:rPr lang="en-US" sz="1700" dirty="0">
                <a:cs typeface="Calibri"/>
              </a:rPr>
              <a:t>    1.1 Problem Statement and understanding</a:t>
            </a:r>
          </a:p>
          <a:p>
            <a:pPr marL="0" indent="0">
              <a:buNone/>
            </a:pPr>
            <a:r>
              <a:rPr lang="en-US" sz="1700" dirty="0">
                <a:ea typeface="+mn-lt"/>
                <a:cs typeface="+mn-lt"/>
              </a:rPr>
              <a:t>2.   EDA steps and Visualization</a:t>
            </a:r>
            <a:endParaRPr lang="en-IN" sz="1700" dirty="0">
              <a:ea typeface="+mn-lt"/>
              <a:cs typeface="+mn-lt"/>
            </a:endParaRPr>
          </a:p>
          <a:p>
            <a:pPr marL="0" indent="0">
              <a:buNone/>
            </a:pPr>
            <a:r>
              <a:rPr lang="en-IN" sz="1700" dirty="0">
                <a:ea typeface="+mn-lt"/>
                <a:cs typeface="+mn-lt"/>
              </a:rPr>
              <a:t>3.   Steps and assumptions used to complete the project</a:t>
            </a:r>
            <a:endParaRPr lang="en-IN" sz="1700" dirty="0">
              <a:cs typeface="Calibri"/>
            </a:endParaRPr>
          </a:p>
          <a:p>
            <a:pPr marL="0" indent="0">
              <a:buNone/>
            </a:pPr>
            <a:r>
              <a:rPr lang="en-IN" sz="1700" dirty="0">
                <a:ea typeface="+mn-lt"/>
                <a:cs typeface="+mn-lt"/>
              </a:rPr>
              <a:t>    3.1 Data </a:t>
            </a:r>
            <a:r>
              <a:rPr lang="en-IN" sz="1700" dirty="0" err="1">
                <a:ea typeface="+mn-lt"/>
                <a:cs typeface="+mn-lt"/>
              </a:rPr>
              <a:t>Preprocessing</a:t>
            </a:r>
            <a:r>
              <a:rPr lang="en-IN" sz="1700" dirty="0">
                <a:ea typeface="+mn-lt"/>
                <a:cs typeface="+mn-lt"/>
              </a:rPr>
              <a:t> Done</a:t>
            </a:r>
          </a:p>
          <a:p>
            <a:pPr marL="0" indent="0">
              <a:buNone/>
            </a:pPr>
            <a:r>
              <a:rPr lang="en-IN" sz="1700" dirty="0">
                <a:ea typeface="+mn-lt"/>
                <a:cs typeface="+mn-lt"/>
              </a:rPr>
              <a:t>    3.2 Set of assumptions related to the problem under consideration</a:t>
            </a:r>
          </a:p>
          <a:p>
            <a:pPr marL="0" indent="0">
              <a:buNone/>
            </a:pPr>
            <a:r>
              <a:rPr lang="en-IN" sz="1700" dirty="0">
                <a:ea typeface="+mn-lt"/>
                <a:cs typeface="+mn-lt"/>
              </a:rPr>
              <a:t>4.   Model Dashboard</a:t>
            </a:r>
          </a:p>
          <a:p>
            <a:pPr marL="0" indent="0">
              <a:buNone/>
            </a:pPr>
            <a:r>
              <a:rPr lang="en-IN" sz="1700" dirty="0">
                <a:ea typeface="+mn-lt"/>
                <a:cs typeface="+mn-lt"/>
              </a:rPr>
              <a:t>5.   Finalized Model</a:t>
            </a:r>
          </a:p>
          <a:p>
            <a:pPr marL="0" indent="0">
              <a:buNone/>
            </a:pPr>
            <a:r>
              <a:rPr lang="en-IN" sz="1700" dirty="0">
                <a:ea typeface="+mn-lt"/>
                <a:cs typeface="+mn-lt"/>
              </a:rPr>
              <a:t>6.   Conclusion</a:t>
            </a:r>
          </a:p>
          <a:p>
            <a:pPr marL="0" indent="0">
              <a:buNone/>
            </a:pPr>
            <a:r>
              <a:rPr lang="en-IN" sz="1700" dirty="0">
                <a:ea typeface="+mn-lt"/>
                <a:cs typeface="+mn-lt"/>
              </a:rPr>
              <a:t>7.   Acknowledgement</a:t>
            </a:r>
          </a:p>
          <a:p>
            <a:endParaRPr lang="en-US" sz="1700" dirty="0"/>
          </a:p>
        </p:txBody>
      </p:sp>
    </p:spTree>
    <p:extLst>
      <p:ext uri="{BB962C8B-B14F-4D97-AF65-F5344CB8AC3E}">
        <p14:creationId xmlns:p14="http://schemas.microsoft.com/office/powerpoint/2010/main" val="388407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680D-A438-44BE-966D-82DA34430337}"/>
              </a:ext>
            </a:extLst>
          </p:cNvPr>
          <p:cNvSpPr>
            <a:spLocks noGrp="1"/>
          </p:cNvSpPr>
          <p:nvPr>
            <p:ph type="title"/>
          </p:nvPr>
        </p:nvSpPr>
        <p:spPr/>
        <p:txBody>
          <a:bodyPr/>
          <a:lstStyle/>
          <a:p>
            <a:pPr algn="ctr"/>
            <a:r>
              <a:rPr lang="en-IN" sz="4400" b="1" dirty="0"/>
              <a:t>Introduction</a:t>
            </a:r>
            <a:r>
              <a:rPr lang="en-US" sz="4400" dirty="0">
                <a:cs typeface="Calibri"/>
              </a:rPr>
              <a:t> </a:t>
            </a:r>
            <a:br>
              <a:rPr lang="en-US" sz="4400" dirty="0"/>
            </a:br>
            <a:endParaRPr lang="en-US" dirty="0"/>
          </a:p>
        </p:txBody>
      </p:sp>
      <p:sp>
        <p:nvSpPr>
          <p:cNvPr id="3" name="Content Placeholder 2">
            <a:extLst>
              <a:ext uri="{FF2B5EF4-FFF2-40B4-BE49-F238E27FC236}">
                <a16:creationId xmlns:a16="http://schemas.microsoft.com/office/drawing/2014/main" id="{B8836911-EAC0-4F55-86F9-E23B097AF0A5}"/>
              </a:ext>
            </a:extLst>
          </p:cNvPr>
          <p:cNvSpPr>
            <a:spLocks noGrp="1"/>
          </p:cNvSpPr>
          <p:nvPr>
            <p:ph idx="1"/>
          </p:nvPr>
        </p:nvSpPr>
        <p:spPr>
          <a:xfrm>
            <a:off x="838200" y="2080615"/>
            <a:ext cx="10515600" cy="3573226"/>
          </a:xfrm>
        </p:spPr>
        <p:txBody>
          <a:bodyPr/>
          <a:lstStyle/>
          <a:p>
            <a:pPr marL="0" indent="0" algn="just">
              <a:buNone/>
            </a:pPr>
            <a:r>
              <a:rPr lang="en-IN" sz="2800" dirty="0">
                <a:ea typeface="+mn-lt"/>
                <a:cs typeface="+mn-lt"/>
              </a:rPr>
              <a:t>	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must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a:p>
            <a:endParaRPr lang="en-US" dirty="0"/>
          </a:p>
        </p:txBody>
      </p:sp>
      <p:sp>
        <p:nvSpPr>
          <p:cNvPr id="5" name="TextBox 4">
            <a:extLst>
              <a:ext uri="{FF2B5EF4-FFF2-40B4-BE49-F238E27FC236}">
                <a16:creationId xmlns:a16="http://schemas.microsoft.com/office/drawing/2014/main" id="{E8EA7DCE-A41D-4E99-9B20-ACD8D358EFF4}"/>
              </a:ext>
            </a:extLst>
          </p:cNvPr>
          <p:cNvSpPr txBox="1"/>
          <p:nvPr/>
        </p:nvSpPr>
        <p:spPr>
          <a:xfrm>
            <a:off x="838200" y="1204159"/>
            <a:ext cx="6418634" cy="523220"/>
          </a:xfrm>
          <a:prstGeom prst="rect">
            <a:avLst/>
          </a:prstGeom>
          <a:noFill/>
        </p:spPr>
        <p:txBody>
          <a:bodyPr wrap="square">
            <a:spAutoFit/>
          </a:bodyPr>
          <a:lstStyle/>
          <a:p>
            <a:r>
              <a:rPr lang="en-IN" sz="2800" b="1" dirty="0"/>
              <a:t>Problem</a:t>
            </a:r>
            <a:r>
              <a:rPr lang="en-IN" sz="2800" b="1" dirty="0">
                <a:cs typeface="Calibri"/>
              </a:rPr>
              <a:t> statement and understanding</a:t>
            </a:r>
            <a:r>
              <a:rPr lang="en-US" sz="2800" dirty="0">
                <a:cs typeface="Calibri"/>
              </a:rPr>
              <a:t> </a:t>
            </a:r>
          </a:p>
        </p:txBody>
      </p:sp>
    </p:spTree>
    <p:extLst>
      <p:ext uri="{BB962C8B-B14F-4D97-AF65-F5344CB8AC3E}">
        <p14:creationId xmlns:p14="http://schemas.microsoft.com/office/powerpoint/2010/main" val="135334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357-0BE1-47CB-93A5-4AF028318B28}"/>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b="1" kern="1200">
                <a:solidFill>
                  <a:schemeClr val="tx1"/>
                </a:solidFill>
                <a:latin typeface="+mj-lt"/>
                <a:ea typeface="+mj-ea"/>
                <a:cs typeface="+mj-cs"/>
              </a:rPr>
              <a:t> EDA steps and Visualization</a:t>
            </a:r>
            <a:endParaRPr lang="en-US"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CDE3EED4-F176-478E-A22F-AF2DEE180EF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 Rating 1 and Rating 2 distribution after cleaning the reviews:</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06B12B1A-B23E-4395-9962-0A1CD6A48BE6}"/>
              </a:ext>
            </a:extLst>
          </p:cNvPr>
          <p:cNvPicPr>
            <a:picLocks noGrp="1" noChangeAspect="1"/>
          </p:cNvPicPr>
          <p:nvPr>
            <p:ph idx="1"/>
          </p:nvPr>
        </p:nvPicPr>
        <p:blipFill>
          <a:blip r:embed="rId2"/>
          <a:stretch>
            <a:fillRect/>
          </a:stretch>
        </p:blipFill>
        <p:spPr>
          <a:xfrm>
            <a:off x="5405862" y="1094886"/>
            <a:ext cx="6019331" cy="4664981"/>
          </a:xfrm>
          <a:prstGeom prst="rect">
            <a:avLst/>
          </a:prstGeom>
          <a:effectLst/>
        </p:spPr>
      </p:pic>
    </p:spTree>
    <p:extLst>
      <p:ext uri="{BB962C8B-B14F-4D97-AF65-F5344CB8AC3E}">
        <p14:creationId xmlns:p14="http://schemas.microsoft.com/office/powerpoint/2010/main" val="55563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15AEF-DD98-479A-B9E1-819395F558B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Rating 3 and Rating 4 distribution after cleaning the reviews:</a:t>
            </a:r>
          </a:p>
        </p:txBody>
      </p:sp>
      <p:pic>
        <p:nvPicPr>
          <p:cNvPr id="4" name="Picture 4">
            <a:extLst>
              <a:ext uri="{FF2B5EF4-FFF2-40B4-BE49-F238E27FC236}">
                <a16:creationId xmlns:a16="http://schemas.microsoft.com/office/drawing/2014/main" id="{557ACFC4-19EC-4C2D-85FD-9E8600CAE55C}"/>
              </a:ext>
            </a:extLst>
          </p:cNvPr>
          <p:cNvPicPr>
            <a:picLocks noGrp="1" noChangeAspect="1"/>
          </p:cNvPicPr>
          <p:nvPr>
            <p:ph idx="1"/>
          </p:nvPr>
        </p:nvPicPr>
        <p:blipFill>
          <a:blip r:embed="rId2"/>
          <a:stretch>
            <a:fillRect/>
          </a:stretch>
        </p:blipFill>
        <p:spPr>
          <a:xfrm>
            <a:off x="4901543" y="643466"/>
            <a:ext cx="6532246" cy="5568739"/>
          </a:xfrm>
          <a:prstGeom prst="rect">
            <a:avLst/>
          </a:prstGeom>
        </p:spPr>
      </p:pic>
    </p:spTree>
    <p:extLst>
      <p:ext uri="{BB962C8B-B14F-4D97-AF65-F5344CB8AC3E}">
        <p14:creationId xmlns:p14="http://schemas.microsoft.com/office/powerpoint/2010/main" val="58129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A0DE2-7C5C-4282-9E5D-65F7FAAD56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Rating 1 and Rating 5 distribution after cleaning reviews: </a:t>
            </a:r>
            <a:br>
              <a:rPr lang="en-US" sz="2800" kern="1200">
                <a:solidFill>
                  <a:srgbClr val="FFFFFF"/>
                </a:solidFill>
                <a:latin typeface="+mj-lt"/>
                <a:ea typeface="+mj-ea"/>
                <a:cs typeface="+mj-cs"/>
              </a:rPr>
            </a:br>
            <a:endParaRPr lang="en-US" sz="2800" kern="1200">
              <a:solidFill>
                <a:srgbClr val="FFFFFF"/>
              </a:solidFill>
              <a:latin typeface="+mj-lt"/>
              <a:ea typeface="+mj-ea"/>
              <a:cs typeface="+mj-cs"/>
            </a:endParaRPr>
          </a:p>
        </p:txBody>
      </p:sp>
      <p:pic>
        <p:nvPicPr>
          <p:cNvPr id="4" name="Picture 2">
            <a:extLst>
              <a:ext uri="{FF2B5EF4-FFF2-40B4-BE49-F238E27FC236}">
                <a16:creationId xmlns:a16="http://schemas.microsoft.com/office/drawing/2014/main" id="{E7A2525B-055D-43BE-B5B2-D28AD64F2C59}"/>
              </a:ext>
            </a:extLst>
          </p:cNvPr>
          <p:cNvPicPr>
            <a:picLocks noGrp="1" noChangeAspect="1"/>
          </p:cNvPicPr>
          <p:nvPr>
            <p:ph idx="1"/>
          </p:nvPr>
        </p:nvPicPr>
        <p:blipFill>
          <a:blip r:embed="rId2"/>
          <a:stretch>
            <a:fillRect/>
          </a:stretch>
        </p:blipFill>
        <p:spPr>
          <a:xfrm>
            <a:off x="4976411" y="643466"/>
            <a:ext cx="6382509" cy="5568739"/>
          </a:xfrm>
          <a:prstGeom prst="rect">
            <a:avLst/>
          </a:prstGeom>
        </p:spPr>
      </p:pic>
    </p:spTree>
    <p:extLst>
      <p:ext uri="{BB962C8B-B14F-4D97-AF65-F5344CB8AC3E}">
        <p14:creationId xmlns:p14="http://schemas.microsoft.com/office/powerpoint/2010/main" val="190645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ext&#10;&#10;Description automatically generated">
            <a:extLst>
              <a:ext uri="{FF2B5EF4-FFF2-40B4-BE49-F238E27FC236}">
                <a16:creationId xmlns:a16="http://schemas.microsoft.com/office/drawing/2014/main" id="{FEC36926-6884-478A-A0E2-6B8189265FFD}"/>
              </a:ext>
            </a:extLst>
          </p:cNvPr>
          <p:cNvPicPr>
            <a:picLocks noChangeAspect="1"/>
          </p:cNvPicPr>
          <p:nvPr/>
        </p:nvPicPr>
        <p:blipFill>
          <a:blip r:embed="rId2"/>
          <a:stretch>
            <a:fillRect/>
          </a:stretch>
        </p:blipFill>
        <p:spPr>
          <a:xfrm>
            <a:off x="804101" y="1236855"/>
            <a:ext cx="6519391" cy="4384290"/>
          </a:xfrm>
          <a:prstGeom prst="rect">
            <a:avLst/>
          </a:prstGeom>
        </p:spPr>
      </p:pic>
      <p:sp>
        <p:nvSpPr>
          <p:cNvPr id="11"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42C6DD4-407C-4422-A925-496F0ED1C43B}"/>
              </a:ext>
            </a:extLst>
          </p:cNvPr>
          <p:cNvSpPr>
            <a:spLocks noGrp="1"/>
          </p:cNvSpPr>
          <p:nvPr>
            <p:ph idx="1"/>
          </p:nvPr>
        </p:nvSpPr>
        <p:spPr>
          <a:xfrm>
            <a:off x="7835105" y="3072208"/>
            <a:ext cx="3264916" cy="2660684"/>
          </a:xfrm>
        </p:spPr>
        <p:txBody>
          <a:bodyPr anchor="t">
            <a:normAutofit/>
          </a:bodyPr>
          <a:lstStyle/>
          <a:p>
            <a:pPr marL="0" indent="0">
              <a:buNone/>
            </a:pPr>
            <a:r>
              <a:rPr lang="en-IN" sz="2000">
                <a:solidFill>
                  <a:srgbClr val="FFFFFF"/>
                </a:solidFill>
              </a:rPr>
              <a:t>Getting sense of review Loud words in Rating 1:</a:t>
            </a:r>
            <a:r>
              <a:rPr lang="en-US" sz="2000">
                <a:solidFill>
                  <a:srgbClr val="FFFFFF"/>
                </a:solidFill>
                <a:cs typeface="Calibri"/>
              </a:rPr>
              <a:t> </a:t>
            </a:r>
          </a:p>
          <a:p>
            <a:endParaRPr lang="en-US" sz="2000">
              <a:solidFill>
                <a:srgbClr val="FFFFFF"/>
              </a:solidFill>
            </a:endParaRPr>
          </a:p>
        </p:txBody>
      </p:sp>
      <p:sp>
        <p:nvSpPr>
          <p:cNvPr id="17"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372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31A5679A-F13B-416D-94C8-2A606AA98CA5}"/>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rgbClr val="FFFFFF"/>
                </a:solidFill>
                <a:latin typeface="+mj-lt"/>
                <a:ea typeface="+mj-ea"/>
                <a:cs typeface="+mj-cs"/>
              </a:rPr>
              <a:t>Getting sense of review Loud words in Rating 2:</a:t>
            </a:r>
          </a:p>
        </p:txBody>
      </p:sp>
      <p:sp>
        <p:nvSpPr>
          <p:cNvPr id="2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2">
            <a:extLst>
              <a:ext uri="{FF2B5EF4-FFF2-40B4-BE49-F238E27FC236}">
                <a16:creationId xmlns:a16="http://schemas.microsoft.com/office/drawing/2014/main" id="{5E07CCF6-AC5A-4EA7-A498-E282628DE9DC}"/>
              </a:ext>
            </a:extLst>
          </p:cNvPr>
          <p:cNvPicPr>
            <a:picLocks noChangeAspect="1"/>
          </p:cNvPicPr>
          <p:nvPr/>
        </p:nvPicPr>
        <p:blipFill rotWithShape="1">
          <a:blip r:embed="rId2"/>
          <a:srcRect t="4381" r="3" b="6979"/>
          <a:stretch/>
        </p:blipFill>
        <p:spPr>
          <a:xfrm>
            <a:off x="1258859" y="1120046"/>
            <a:ext cx="5635819" cy="3509504"/>
          </a:xfrm>
          <a:prstGeom prst="rect">
            <a:avLst/>
          </a:prstGeom>
        </p:spPr>
      </p:pic>
    </p:spTree>
    <p:extLst>
      <p:ext uri="{BB962C8B-B14F-4D97-AF65-F5344CB8AC3E}">
        <p14:creationId xmlns:p14="http://schemas.microsoft.com/office/powerpoint/2010/main" val="1469371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736</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Pristina</vt:lpstr>
      <vt:lpstr>WordVisi_MSFontService</vt:lpstr>
      <vt:lpstr>Office Theme</vt:lpstr>
      <vt:lpstr>Ratings Prediction Project</vt:lpstr>
      <vt:lpstr>                         Acknowledgement </vt:lpstr>
      <vt:lpstr>Table Of Contents :-</vt:lpstr>
      <vt:lpstr>Introduction  </vt:lpstr>
      <vt:lpstr> EDA steps and Visualization</vt:lpstr>
      <vt:lpstr>Rating 3 and Rating 4 distribution after cleaning the reviews:</vt:lpstr>
      <vt:lpstr>Rating 1 and Rating 5 distribution after cleaning reviews:  </vt:lpstr>
      <vt:lpstr>PowerPoint Presentation</vt:lpstr>
      <vt:lpstr>PowerPoint Presentation</vt:lpstr>
      <vt:lpstr>PowerPoint Presentation</vt:lpstr>
      <vt:lpstr>PowerPoint Presentation</vt:lpstr>
      <vt:lpstr>PowerPoint Presentation</vt:lpstr>
      <vt:lpstr>Data Preprocessing Done </vt:lpstr>
      <vt:lpstr>PowerPoint Presentation</vt:lpstr>
      <vt:lpstr>PowerPoint Presentation</vt:lpstr>
      <vt:lpstr>Set of assumptions related to the problem under consideration  </vt:lpstr>
      <vt:lpstr>Model Dashboard​ </vt:lpstr>
      <vt:lpstr>Finalized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RATINGS PREDICTION PROJECT</dc:title>
  <dc:creator>Pittala, Dheerajkumar</dc:creator>
  <cp:lastModifiedBy>Pittala, Dheerajkumar</cp:lastModifiedBy>
  <cp:revision>7</cp:revision>
  <dcterms:created xsi:type="dcterms:W3CDTF">2022-01-15T16:29:11Z</dcterms:created>
  <dcterms:modified xsi:type="dcterms:W3CDTF">2022-01-15T16:59:35Z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2022-01-15T16:30:59Z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e91d9e86-fd26-4291-986c-fbe5b38d86bf</vt:lpwstr>
  </property>
  <property fmtid="{D5CDD505-2E9C-101B-9397-08002B2CF9AE}" pid="8" name="MSIP_Label_34759c52-a6db-4813-b00f-5ea20e29646d_ContentBits">
    <vt:lpwstr>0</vt:lpwstr>
  </property>
</Properties>
</file>