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5" r:id="rId39"/>
    <p:sldId id="297" r:id="rId40"/>
    <p:sldId id="293" r:id="rId41"/>
    <p:sldId id="294"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F10394-02A1-421F-89C4-23C3252E5EE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60618C3-F113-49B8-AF30-960243993327}">
      <dgm:prSet/>
      <dgm:spPr/>
      <dgm:t>
        <a:bodyPr/>
        <a:lstStyle/>
        <a:p>
          <a:r>
            <a:rPr lang="en-US"/>
            <a:t>The data is collected from the Indian online shoppers. Results indicate the e-retail success factors, which are very much critical for customer satisfaction.</a:t>
          </a:r>
        </a:p>
      </dgm:t>
    </dgm:pt>
    <dgm:pt modelId="{8AC8A0C6-0BCD-4EB2-8BE5-4E4D35B13E0C}" type="parTrans" cxnId="{F9BE8B33-B909-461D-884C-0D5F619FFBC1}">
      <dgm:prSet/>
      <dgm:spPr/>
      <dgm:t>
        <a:bodyPr/>
        <a:lstStyle/>
        <a:p>
          <a:endParaRPr lang="en-US"/>
        </a:p>
      </dgm:t>
    </dgm:pt>
    <dgm:pt modelId="{0E0B97DD-91C4-48EA-950B-DBDF234A74D7}" type="sibTrans" cxnId="{F9BE8B33-B909-461D-884C-0D5F619FFBC1}">
      <dgm:prSet/>
      <dgm:spPr/>
      <dgm:t>
        <a:bodyPr/>
        <a:lstStyle/>
        <a:p>
          <a:endParaRPr lang="en-US"/>
        </a:p>
      </dgm:t>
    </dgm:pt>
    <dgm:pt modelId="{113E404D-68C9-4909-BEAA-3D6A8CED867B}">
      <dgm:prSet/>
      <dgm:spPr/>
      <dgm:t>
        <a:bodyPr/>
        <a:lstStyle/>
        <a:p>
          <a:r>
            <a:rPr lang="en-US"/>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dgm:t>
    </dgm:pt>
    <dgm:pt modelId="{FDAE0142-A076-4226-95F2-E5507EA7A1EC}" type="parTrans" cxnId="{2187526E-F675-4316-8342-D6255FFCFAFE}">
      <dgm:prSet/>
      <dgm:spPr/>
      <dgm:t>
        <a:bodyPr/>
        <a:lstStyle/>
        <a:p>
          <a:endParaRPr lang="en-US"/>
        </a:p>
      </dgm:t>
    </dgm:pt>
    <dgm:pt modelId="{8A41FD20-0F8E-4D33-9ED3-2E766C5CB8CB}" type="sibTrans" cxnId="{2187526E-F675-4316-8342-D6255FFCFAFE}">
      <dgm:prSet/>
      <dgm:spPr/>
      <dgm:t>
        <a:bodyPr/>
        <a:lstStyle/>
        <a:p>
          <a:endParaRPr lang="en-US"/>
        </a:p>
      </dgm:t>
    </dgm:pt>
    <dgm:pt modelId="{FE0A1BBB-A950-4AD8-A947-FF28F86EA581}" type="pres">
      <dgm:prSet presAssocID="{D3F10394-02A1-421F-89C4-23C3252E5EE0}" presName="vert0" presStyleCnt="0">
        <dgm:presLayoutVars>
          <dgm:dir/>
          <dgm:animOne val="branch"/>
          <dgm:animLvl val="lvl"/>
        </dgm:presLayoutVars>
      </dgm:prSet>
      <dgm:spPr/>
    </dgm:pt>
    <dgm:pt modelId="{30DBA272-5AD7-4CB1-999C-FC6DF4B1040F}" type="pres">
      <dgm:prSet presAssocID="{E60618C3-F113-49B8-AF30-960243993327}" presName="thickLine" presStyleLbl="alignNode1" presStyleIdx="0" presStyleCnt="2"/>
      <dgm:spPr/>
    </dgm:pt>
    <dgm:pt modelId="{30B7A4BB-40F9-410E-869E-0861A090446B}" type="pres">
      <dgm:prSet presAssocID="{E60618C3-F113-49B8-AF30-960243993327}" presName="horz1" presStyleCnt="0"/>
      <dgm:spPr/>
    </dgm:pt>
    <dgm:pt modelId="{54E7C2EB-6462-4F33-8B22-38D8E829B58E}" type="pres">
      <dgm:prSet presAssocID="{E60618C3-F113-49B8-AF30-960243993327}" presName="tx1" presStyleLbl="revTx" presStyleIdx="0" presStyleCnt="2"/>
      <dgm:spPr/>
    </dgm:pt>
    <dgm:pt modelId="{A7747D05-FF18-4D09-820A-F9B6FD3ACBDE}" type="pres">
      <dgm:prSet presAssocID="{E60618C3-F113-49B8-AF30-960243993327}" presName="vert1" presStyleCnt="0"/>
      <dgm:spPr/>
    </dgm:pt>
    <dgm:pt modelId="{4E26A595-C1D0-44E0-93FD-DE1265B24136}" type="pres">
      <dgm:prSet presAssocID="{113E404D-68C9-4909-BEAA-3D6A8CED867B}" presName="thickLine" presStyleLbl="alignNode1" presStyleIdx="1" presStyleCnt="2"/>
      <dgm:spPr/>
    </dgm:pt>
    <dgm:pt modelId="{AA9EF35B-C7A5-475D-AC6F-8ECF636CB1D3}" type="pres">
      <dgm:prSet presAssocID="{113E404D-68C9-4909-BEAA-3D6A8CED867B}" presName="horz1" presStyleCnt="0"/>
      <dgm:spPr/>
    </dgm:pt>
    <dgm:pt modelId="{3ADBCFBB-CCF4-4D22-BCE6-1CC05AFC147E}" type="pres">
      <dgm:prSet presAssocID="{113E404D-68C9-4909-BEAA-3D6A8CED867B}" presName="tx1" presStyleLbl="revTx" presStyleIdx="1" presStyleCnt="2"/>
      <dgm:spPr/>
    </dgm:pt>
    <dgm:pt modelId="{B05F0CAB-D434-4E41-B2D5-3699DE562082}" type="pres">
      <dgm:prSet presAssocID="{113E404D-68C9-4909-BEAA-3D6A8CED867B}" presName="vert1" presStyleCnt="0"/>
      <dgm:spPr/>
    </dgm:pt>
  </dgm:ptLst>
  <dgm:cxnLst>
    <dgm:cxn modelId="{A999B60B-DF02-4B7E-951C-A7709A1AABF1}" type="presOf" srcId="{113E404D-68C9-4909-BEAA-3D6A8CED867B}" destId="{3ADBCFBB-CCF4-4D22-BCE6-1CC05AFC147E}" srcOrd="0" destOrd="0" presId="urn:microsoft.com/office/officeart/2008/layout/LinedList"/>
    <dgm:cxn modelId="{F9BE8B33-B909-461D-884C-0D5F619FFBC1}" srcId="{D3F10394-02A1-421F-89C4-23C3252E5EE0}" destId="{E60618C3-F113-49B8-AF30-960243993327}" srcOrd="0" destOrd="0" parTransId="{8AC8A0C6-0BCD-4EB2-8BE5-4E4D35B13E0C}" sibTransId="{0E0B97DD-91C4-48EA-950B-DBDF234A74D7}"/>
    <dgm:cxn modelId="{78BA334D-BAA9-4489-93AA-D03F159C93F5}" type="presOf" srcId="{E60618C3-F113-49B8-AF30-960243993327}" destId="{54E7C2EB-6462-4F33-8B22-38D8E829B58E}" srcOrd="0" destOrd="0" presId="urn:microsoft.com/office/officeart/2008/layout/LinedList"/>
    <dgm:cxn modelId="{2187526E-F675-4316-8342-D6255FFCFAFE}" srcId="{D3F10394-02A1-421F-89C4-23C3252E5EE0}" destId="{113E404D-68C9-4909-BEAA-3D6A8CED867B}" srcOrd="1" destOrd="0" parTransId="{FDAE0142-A076-4226-95F2-E5507EA7A1EC}" sibTransId="{8A41FD20-0F8E-4D33-9ED3-2E766C5CB8CB}"/>
    <dgm:cxn modelId="{360F36BB-C18A-434A-8B00-2723500EC797}" type="presOf" srcId="{D3F10394-02A1-421F-89C4-23C3252E5EE0}" destId="{FE0A1BBB-A950-4AD8-A947-FF28F86EA581}" srcOrd="0" destOrd="0" presId="urn:microsoft.com/office/officeart/2008/layout/LinedList"/>
    <dgm:cxn modelId="{A48D4597-819A-495E-9D58-4745AC38C42A}" type="presParOf" srcId="{FE0A1BBB-A950-4AD8-A947-FF28F86EA581}" destId="{30DBA272-5AD7-4CB1-999C-FC6DF4B1040F}" srcOrd="0" destOrd="0" presId="urn:microsoft.com/office/officeart/2008/layout/LinedList"/>
    <dgm:cxn modelId="{15208066-EA3D-4CDB-A28E-64A3748B38D7}" type="presParOf" srcId="{FE0A1BBB-A950-4AD8-A947-FF28F86EA581}" destId="{30B7A4BB-40F9-410E-869E-0861A090446B}" srcOrd="1" destOrd="0" presId="urn:microsoft.com/office/officeart/2008/layout/LinedList"/>
    <dgm:cxn modelId="{DB7B1913-AA72-4022-8DBF-EACF7F8DFFE6}" type="presParOf" srcId="{30B7A4BB-40F9-410E-869E-0861A090446B}" destId="{54E7C2EB-6462-4F33-8B22-38D8E829B58E}" srcOrd="0" destOrd="0" presId="urn:microsoft.com/office/officeart/2008/layout/LinedList"/>
    <dgm:cxn modelId="{E6A5E3DD-D4B2-43BF-8AA0-5DDDA0B7C97A}" type="presParOf" srcId="{30B7A4BB-40F9-410E-869E-0861A090446B}" destId="{A7747D05-FF18-4D09-820A-F9B6FD3ACBDE}" srcOrd="1" destOrd="0" presId="urn:microsoft.com/office/officeart/2008/layout/LinedList"/>
    <dgm:cxn modelId="{F8EF8A97-3120-43EF-B54C-374C42160DA3}" type="presParOf" srcId="{FE0A1BBB-A950-4AD8-A947-FF28F86EA581}" destId="{4E26A595-C1D0-44E0-93FD-DE1265B24136}" srcOrd="2" destOrd="0" presId="urn:microsoft.com/office/officeart/2008/layout/LinedList"/>
    <dgm:cxn modelId="{3EFD8CAC-D391-4AF1-969B-BE265677689E}" type="presParOf" srcId="{FE0A1BBB-A950-4AD8-A947-FF28F86EA581}" destId="{AA9EF35B-C7A5-475D-AC6F-8ECF636CB1D3}" srcOrd="3" destOrd="0" presId="urn:microsoft.com/office/officeart/2008/layout/LinedList"/>
    <dgm:cxn modelId="{E7AD20AB-69DF-47B6-A133-CD6DC3583DE9}" type="presParOf" srcId="{AA9EF35B-C7A5-475D-AC6F-8ECF636CB1D3}" destId="{3ADBCFBB-CCF4-4D22-BCE6-1CC05AFC147E}" srcOrd="0" destOrd="0" presId="urn:microsoft.com/office/officeart/2008/layout/LinedList"/>
    <dgm:cxn modelId="{7B08D6F7-D3CB-4633-B37F-4EF22BC8C9F7}" type="presParOf" srcId="{AA9EF35B-C7A5-475D-AC6F-8ECF636CB1D3}" destId="{B05F0CAB-D434-4E41-B2D5-3699DE5620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A6413A-1790-4D98-BDEF-8E26B8DFB6AF}"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B3065EC7-05BA-40D6-815A-3900322FEDA1}">
      <dgm:prSet custT="1"/>
      <dgm:spPr/>
      <dgm:t>
        <a:bodyPr/>
        <a:lstStyle/>
        <a:p>
          <a:pPr>
            <a:lnSpc>
              <a:spcPct val="100000"/>
            </a:lnSpc>
          </a:pPr>
          <a:r>
            <a:rPr lang="en-US" sz="1600" b="0" i="0" dirty="0"/>
            <a:t>Improve Conversion Rate.</a:t>
          </a:r>
          <a:endParaRPr lang="en-US" sz="1600" dirty="0"/>
        </a:p>
      </dgm:t>
    </dgm:pt>
    <dgm:pt modelId="{5905AC15-5F51-4438-B10D-940828925563}" type="parTrans" cxnId="{469196E3-FEDF-4F1F-B999-B12A72F7F644}">
      <dgm:prSet/>
      <dgm:spPr/>
      <dgm:t>
        <a:bodyPr/>
        <a:lstStyle/>
        <a:p>
          <a:endParaRPr lang="en-US"/>
        </a:p>
      </dgm:t>
    </dgm:pt>
    <dgm:pt modelId="{B1DA5D10-988D-4D64-B64F-C113CC0EB91C}" type="sibTrans" cxnId="{469196E3-FEDF-4F1F-B999-B12A72F7F644}">
      <dgm:prSet/>
      <dgm:spPr/>
      <dgm:t>
        <a:bodyPr/>
        <a:lstStyle/>
        <a:p>
          <a:endParaRPr lang="en-US"/>
        </a:p>
      </dgm:t>
    </dgm:pt>
    <dgm:pt modelId="{1674EB42-C66B-40A6-AD43-1B5DBF34FC0C}">
      <dgm:prSet custT="1"/>
      <dgm:spPr/>
      <dgm:t>
        <a:bodyPr/>
        <a:lstStyle/>
        <a:p>
          <a:pPr>
            <a:lnSpc>
              <a:spcPct val="100000"/>
            </a:lnSpc>
          </a:pPr>
          <a:r>
            <a:rPr lang="en-US" sz="1600" b="0" i="0" dirty="0"/>
            <a:t>Old Customers Buy More.</a:t>
          </a:r>
          <a:endParaRPr lang="en-US" sz="1600" dirty="0"/>
        </a:p>
      </dgm:t>
    </dgm:pt>
    <dgm:pt modelId="{5FD8ADF3-A291-4954-ACA9-5D3795C4E637}" type="parTrans" cxnId="{04A49BBB-9F12-49BC-A712-D84FED9D7172}">
      <dgm:prSet/>
      <dgm:spPr/>
      <dgm:t>
        <a:bodyPr/>
        <a:lstStyle/>
        <a:p>
          <a:endParaRPr lang="en-US"/>
        </a:p>
      </dgm:t>
    </dgm:pt>
    <dgm:pt modelId="{23CF96D3-7D63-4428-8D39-A092771E4695}" type="sibTrans" cxnId="{04A49BBB-9F12-49BC-A712-D84FED9D7172}">
      <dgm:prSet/>
      <dgm:spPr/>
      <dgm:t>
        <a:bodyPr/>
        <a:lstStyle/>
        <a:p>
          <a:endParaRPr lang="en-US"/>
        </a:p>
      </dgm:t>
    </dgm:pt>
    <dgm:pt modelId="{27835FBE-4E51-47BA-8512-DB9706EC8EE3}">
      <dgm:prSet custT="1"/>
      <dgm:spPr/>
      <dgm:t>
        <a:bodyPr/>
        <a:lstStyle/>
        <a:p>
          <a:pPr>
            <a:lnSpc>
              <a:spcPct val="100000"/>
            </a:lnSpc>
          </a:pPr>
          <a:r>
            <a:rPr lang="en-US" sz="1600" b="0" i="0" dirty="0"/>
            <a:t>Reduce Marketing Cost.</a:t>
          </a:r>
          <a:endParaRPr lang="en-US" sz="1600" dirty="0"/>
        </a:p>
      </dgm:t>
    </dgm:pt>
    <dgm:pt modelId="{97864160-7120-452A-90CC-18D39C1AC9A6}" type="parTrans" cxnId="{80429C05-6635-4224-97E0-78F91B98DEBE}">
      <dgm:prSet/>
      <dgm:spPr/>
      <dgm:t>
        <a:bodyPr/>
        <a:lstStyle/>
        <a:p>
          <a:endParaRPr lang="en-US"/>
        </a:p>
      </dgm:t>
    </dgm:pt>
    <dgm:pt modelId="{A42D922E-5918-41C0-94CE-7CB08D70C496}" type="sibTrans" cxnId="{80429C05-6635-4224-97E0-78F91B98DEBE}">
      <dgm:prSet/>
      <dgm:spPr/>
      <dgm:t>
        <a:bodyPr/>
        <a:lstStyle/>
        <a:p>
          <a:endParaRPr lang="en-US"/>
        </a:p>
      </dgm:t>
    </dgm:pt>
    <dgm:pt modelId="{3CEE809D-D9C0-434C-9808-604ECC88F2C7}">
      <dgm:prSet custT="1"/>
      <dgm:spPr/>
      <dgm:t>
        <a:bodyPr/>
        <a:lstStyle/>
        <a:p>
          <a:pPr>
            <a:lnSpc>
              <a:spcPct val="100000"/>
            </a:lnSpc>
          </a:pPr>
          <a:r>
            <a:rPr lang="en-US" sz="1600" b="0" i="0" dirty="0"/>
            <a:t>Get More Feedback From Engaged Customers.</a:t>
          </a:r>
          <a:endParaRPr lang="en-US" sz="1600" dirty="0"/>
        </a:p>
      </dgm:t>
    </dgm:pt>
    <dgm:pt modelId="{2F360A71-A36D-401C-999F-4F7ECBA1B725}" type="parTrans" cxnId="{9CCE8B3C-EC53-43FB-A71F-5C83FF952A91}">
      <dgm:prSet/>
      <dgm:spPr/>
      <dgm:t>
        <a:bodyPr/>
        <a:lstStyle/>
        <a:p>
          <a:endParaRPr lang="en-US"/>
        </a:p>
      </dgm:t>
    </dgm:pt>
    <dgm:pt modelId="{859A4D52-EDDD-4170-A57C-578C559B4B8D}" type="sibTrans" cxnId="{9CCE8B3C-EC53-43FB-A71F-5C83FF952A91}">
      <dgm:prSet/>
      <dgm:spPr/>
      <dgm:t>
        <a:bodyPr/>
        <a:lstStyle/>
        <a:p>
          <a:endParaRPr lang="en-US"/>
        </a:p>
      </dgm:t>
    </dgm:pt>
    <dgm:pt modelId="{11A457CA-3F29-464D-985A-6D020C90ECAC}">
      <dgm:prSet custT="1"/>
      <dgm:spPr/>
      <dgm:t>
        <a:bodyPr/>
        <a:lstStyle/>
        <a:p>
          <a:pPr>
            <a:lnSpc>
              <a:spcPct val="100000"/>
            </a:lnSpc>
          </a:pPr>
          <a:r>
            <a:rPr lang="en-US" sz="1600" b="0" i="0" dirty="0"/>
            <a:t>Word of Mouth – Referral Marketing</a:t>
          </a:r>
          <a:r>
            <a:rPr lang="en-US" sz="1500" b="0" i="0" dirty="0"/>
            <a:t>.</a:t>
          </a:r>
          <a:endParaRPr lang="en-US" sz="1500" dirty="0"/>
        </a:p>
      </dgm:t>
    </dgm:pt>
    <dgm:pt modelId="{B30C05F8-1B31-4BAA-BA18-9FEDC4B96FB8}" type="parTrans" cxnId="{8BC6B2CF-C753-43B1-A6B8-D84B45157436}">
      <dgm:prSet/>
      <dgm:spPr/>
      <dgm:t>
        <a:bodyPr/>
        <a:lstStyle/>
        <a:p>
          <a:endParaRPr lang="en-US"/>
        </a:p>
      </dgm:t>
    </dgm:pt>
    <dgm:pt modelId="{56161428-8881-43D7-9317-F19E049AC734}" type="sibTrans" cxnId="{8BC6B2CF-C753-43B1-A6B8-D84B45157436}">
      <dgm:prSet/>
      <dgm:spPr/>
      <dgm:t>
        <a:bodyPr/>
        <a:lstStyle/>
        <a:p>
          <a:endParaRPr lang="en-US"/>
        </a:p>
      </dgm:t>
    </dgm:pt>
    <dgm:pt modelId="{8BA0EF9B-E301-4789-BA37-FF30739A629D}" type="pres">
      <dgm:prSet presAssocID="{93A6413A-1790-4D98-BDEF-8E26B8DFB6AF}" presName="root" presStyleCnt="0">
        <dgm:presLayoutVars>
          <dgm:dir/>
          <dgm:resizeHandles val="exact"/>
        </dgm:presLayoutVars>
      </dgm:prSet>
      <dgm:spPr/>
    </dgm:pt>
    <dgm:pt modelId="{46F85B9E-BD45-4050-96B0-FEB1D4CAF71D}" type="pres">
      <dgm:prSet presAssocID="{B3065EC7-05BA-40D6-815A-3900322FEDA1}" presName="compNode" presStyleCnt="0"/>
      <dgm:spPr/>
    </dgm:pt>
    <dgm:pt modelId="{F1988AC8-59C2-48F0-A285-1F6796169105}" type="pres">
      <dgm:prSet presAssocID="{B3065EC7-05BA-40D6-815A-3900322FEDA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C6867DB-38C2-4347-8D3A-7378337C27C3}" type="pres">
      <dgm:prSet presAssocID="{B3065EC7-05BA-40D6-815A-3900322FEDA1}" presName="spaceRect" presStyleCnt="0"/>
      <dgm:spPr/>
    </dgm:pt>
    <dgm:pt modelId="{D11760B5-5EBD-4FF4-B260-7C593B91FF37}" type="pres">
      <dgm:prSet presAssocID="{B3065EC7-05BA-40D6-815A-3900322FEDA1}" presName="textRect" presStyleLbl="revTx" presStyleIdx="0" presStyleCnt="5">
        <dgm:presLayoutVars>
          <dgm:chMax val="1"/>
          <dgm:chPref val="1"/>
        </dgm:presLayoutVars>
      </dgm:prSet>
      <dgm:spPr/>
    </dgm:pt>
    <dgm:pt modelId="{EB84130F-551E-40E2-AAC6-975DD93A883F}" type="pres">
      <dgm:prSet presAssocID="{B1DA5D10-988D-4D64-B64F-C113CC0EB91C}" presName="sibTrans" presStyleCnt="0"/>
      <dgm:spPr/>
    </dgm:pt>
    <dgm:pt modelId="{F8F3DB78-497B-4B3D-8E6C-D499ECEA4F65}" type="pres">
      <dgm:prSet presAssocID="{1674EB42-C66B-40A6-AD43-1B5DBF34FC0C}" presName="compNode" presStyleCnt="0"/>
      <dgm:spPr/>
    </dgm:pt>
    <dgm:pt modelId="{28A3717E-66B8-438A-807B-B5E04058A99A}" type="pres">
      <dgm:prSet presAssocID="{1674EB42-C66B-40A6-AD43-1B5DBF34FC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61CD3BFF-D4C2-4658-B26C-C61868C33A1E}" type="pres">
      <dgm:prSet presAssocID="{1674EB42-C66B-40A6-AD43-1B5DBF34FC0C}" presName="spaceRect" presStyleCnt="0"/>
      <dgm:spPr/>
    </dgm:pt>
    <dgm:pt modelId="{5F70797F-D5D9-4FE5-8F5E-C344123E6AA3}" type="pres">
      <dgm:prSet presAssocID="{1674EB42-C66B-40A6-AD43-1B5DBF34FC0C}" presName="textRect" presStyleLbl="revTx" presStyleIdx="1" presStyleCnt="5">
        <dgm:presLayoutVars>
          <dgm:chMax val="1"/>
          <dgm:chPref val="1"/>
        </dgm:presLayoutVars>
      </dgm:prSet>
      <dgm:spPr/>
    </dgm:pt>
    <dgm:pt modelId="{433957C8-FA0D-47BB-8E7A-96EC5B13923D}" type="pres">
      <dgm:prSet presAssocID="{23CF96D3-7D63-4428-8D39-A092771E4695}" presName="sibTrans" presStyleCnt="0"/>
      <dgm:spPr/>
    </dgm:pt>
    <dgm:pt modelId="{32830AF5-892F-450C-A224-8F870C5F039A}" type="pres">
      <dgm:prSet presAssocID="{27835FBE-4E51-47BA-8512-DB9706EC8EE3}" presName="compNode" presStyleCnt="0"/>
      <dgm:spPr/>
    </dgm:pt>
    <dgm:pt modelId="{F5E35A35-3190-4163-999A-16802E3FC1CB}" type="pres">
      <dgm:prSet presAssocID="{27835FBE-4E51-47BA-8512-DB9706EC8E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2E9BC8CB-C57D-454E-8DD5-744E9E227411}" type="pres">
      <dgm:prSet presAssocID="{27835FBE-4E51-47BA-8512-DB9706EC8EE3}" presName="spaceRect" presStyleCnt="0"/>
      <dgm:spPr/>
    </dgm:pt>
    <dgm:pt modelId="{0EF8AF89-7F7B-4BD6-BFAA-10841604BA42}" type="pres">
      <dgm:prSet presAssocID="{27835FBE-4E51-47BA-8512-DB9706EC8EE3}" presName="textRect" presStyleLbl="revTx" presStyleIdx="2" presStyleCnt="5">
        <dgm:presLayoutVars>
          <dgm:chMax val="1"/>
          <dgm:chPref val="1"/>
        </dgm:presLayoutVars>
      </dgm:prSet>
      <dgm:spPr/>
    </dgm:pt>
    <dgm:pt modelId="{FDCC70C5-396F-4A02-BDF0-B950730569E5}" type="pres">
      <dgm:prSet presAssocID="{A42D922E-5918-41C0-94CE-7CB08D70C496}" presName="sibTrans" presStyleCnt="0"/>
      <dgm:spPr/>
    </dgm:pt>
    <dgm:pt modelId="{6E3F9F40-2C85-44AE-BA04-844B47E537D6}" type="pres">
      <dgm:prSet presAssocID="{3CEE809D-D9C0-434C-9808-604ECC88F2C7}" presName="compNode" presStyleCnt="0"/>
      <dgm:spPr/>
    </dgm:pt>
    <dgm:pt modelId="{476E347B-D142-4316-A9DD-7B202894F5FE}" type="pres">
      <dgm:prSet presAssocID="{3CEE809D-D9C0-434C-9808-604ECC88F2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ch"/>
        </a:ext>
      </dgm:extLst>
    </dgm:pt>
    <dgm:pt modelId="{5F15D9A1-13BD-4CA9-A383-B244B1D4DF8A}" type="pres">
      <dgm:prSet presAssocID="{3CEE809D-D9C0-434C-9808-604ECC88F2C7}" presName="spaceRect" presStyleCnt="0"/>
      <dgm:spPr/>
    </dgm:pt>
    <dgm:pt modelId="{42C63DA6-6E94-4F26-977F-8ECD150E4437}" type="pres">
      <dgm:prSet presAssocID="{3CEE809D-D9C0-434C-9808-604ECC88F2C7}" presName="textRect" presStyleLbl="revTx" presStyleIdx="3" presStyleCnt="5">
        <dgm:presLayoutVars>
          <dgm:chMax val="1"/>
          <dgm:chPref val="1"/>
        </dgm:presLayoutVars>
      </dgm:prSet>
      <dgm:spPr/>
    </dgm:pt>
    <dgm:pt modelId="{BD4EC5AA-0CBE-45CB-B01B-4A55F87771A2}" type="pres">
      <dgm:prSet presAssocID="{859A4D52-EDDD-4170-A57C-578C559B4B8D}" presName="sibTrans" presStyleCnt="0"/>
      <dgm:spPr/>
    </dgm:pt>
    <dgm:pt modelId="{C3D12D45-6EEF-407C-BC4D-94BE745916DF}" type="pres">
      <dgm:prSet presAssocID="{11A457CA-3F29-464D-985A-6D020C90ECAC}" presName="compNode" presStyleCnt="0"/>
      <dgm:spPr/>
    </dgm:pt>
    <dgm:pt modelId="{4D1BADCE-B24A-413F-BAF0-4CF8A463D41B}" type="pres">
      <dgm:prSet presAssocID="{11A457CA-3F29-464D-985A-6D020C90ECA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ngue"/>
        </a:ext>
      </dgm:extLst>
    </dgm:pt>
    <dgm:pt modelId="{0B0033BA-E1A7-40D0-B3A6-1A0803C155A3}" type="pres">
      <dgm:prSet presAssocID="{11A457CA-3F29-464D-985A-6D020C90ECAC}" presName="spaceRect" presStyleCnt="0"/>
      <dgm:spPr/>
    </dgm:pt>
    <dgm:pt modelId="{8EA46CE4-8A1E-47CE-93EB-802D5BC966E4}" type="pres">
      <dgm:prSet presAssocID="{11A457CA-3F29-464D-985A-6D020C90ECAC}" presName="textRect" presStyleLbl="revTx" presStyleIdx="4" presStyleCnt="5">
        <dgm:presLayoutVars>
          <dgm:chMax val="1"/>
          <dgm:chPref val="1"/>
        </dgm:presLayoutVars>
      </dgm:prSet>
      <dgm:spPr/>
    </dgm:pt>
  </dgm:ptLst>
  <dgm:cxnLst>
    <dgm:cxn modelId="{80429C05-6635-4224-97E0-78F91B98DEBE}" srcId="{93A6413A-1790-4D98-BDEF-8E26B8DFB6AF}" destId="{27835FBE-4E51-47BA-8512-DB9706EC8EE3}" srcOrd="2" destOrd="0" parTransId="{97864160-7120-452A-90CC-18D39C1AC9A6}" sibTransId="{A42D922E-5918-41C0-94CE-7CB08D70C496}"/>
    <dgm:cxn modelId="{2ACD0D0B-65A1-4013-8DEE-5E7E5F3B53D0}" type="presOf" srcId="{B3065EC7-05BA-40D6-815A-3900322FEDA1}" destId="{D11760B5-5EBD-4FF4-B260-7C593B91FF37}" srcOrd="0" destOrd="0" presId="urn:microsoft.com/office/officeart/2018/2/layout/IconLabelList"/>
    <dgm:cxn modelId="{F27D870F-4F14-4D06-B030-07F6C650BDCE}" type="presOf" srcId="{1674EB42-C66B-40A6-AD43-1B5DBF34FC0C}" destId="{5F70797F-D5D9-4FE5-8F5E-C344123E6AA3}" srcOrd="0" destOrd="0" presId="urn:microsoft.com/office/officeart/2018/2/layout/IconLabelList"/>
    <dgm:cxn modelId="{FC47B421-DD34-44AB-9E03-0CAC15002569}" type="presOf" srcId="{27835FBE-4E51-47BA-8512-DB9706EC8EE3}" destId="{0EF8AF89-7F7B-4BD6-BFAA-10841604BA42}" srcOrd="0" destOrd="0" presId="urn:microsoft.com/office/officeart/2018/2/layout/IconLabelList"/>
    <dgm:cxn modelId="{9CCE8B3C-EC53-43FB-A71F-5C83FF952A91}" srcId="{93A6413A-1790-4D98-BDEF-8E26B8DFB6AF}" destId="{3CEE809D-D9C0-434C-9808-604ECC88F2C7}" srcOrd="3" destOrd="0" parTransId="{2F360A71-A36D-401C-999F-4F7ECBA1B725}" sibTransId="{859A4D52-EDDD-4170-A57C-578C559B4B8D}"/>
    <dgm:cxn modelId="{CA57976F-8755-463E-AFE0-457E545A5E8A}" type="presOf" srcId="{3CEE809D-D9C0-434C-9808-604ECC88F2C7}" destId="{42C63DA6-6E94-4F26-977F-8ECD150E4437}" srcOrd="0" destOrd="0" presId="urn:microsoft.com/office/officeart/2018/2/layout/IconLabelList"/>
    <dgm:cxn modelId="{A105EFB8-C37C-4637-9153-7D42A8F6EF5F}" type="presOf" srcId="{93A6413A-1790-4D98-BDEF-8E26B8DFB6AF}" destId="{8BA0EF9B-E301-4789-BA37-FF30739A629D}" srcOrd="0" destOrd="0" presId="urn:microsoft.com/office/officeart/2018/2/layout/IconLabelList"/>
    <dgm:cxn modelId="{04A49BBB-9F12-49BC-A712-D84FED9D7172}" srcId="{93A6413A-1790-4D98-BDEF-8E26B8DFB6AF}" destId="{1674EB42-C66B-40A6-AD43-1B5DBF34FC0C}" srcOrd="1" destOrd="0" parTransId="{5FD8ADF3-A291-4954-ACA9-5D3795C4E637}" sibTransId="{23CF96D3-7D63-4428-8D39-A092771E4695}"/>
    <dgm:cxn modelId="{8BC6B2CF-C753-43B1-A6B8-D84B45157436}" srcId="{93A6413A-1790-4D98-BDEF-8E26B8DFB6AF}" destId="{11A457CA-3F29-464D-985A-6D020C90ECAC}" srcOrd="4" destOrd="0" parTransId="{B30C05F8-1B31-4BAA-BA18-9FEDC4B96FB8}" sibTransId="{56161428-8881-43D7-9317-F19E049AC734}"/>
    <dgm:cxn modelId="{469196E3-FEDF-4F1F-B999-B12A72F7F644}" srcId="{93A6413A-1790-4D98-BDEF-8E26B8DFB6AF}" destId="{B3065EC7-05BA-40D6-815A-3900322FEDA1}" srcOrd="0" destOrd="0" parTransId="{5905AC15-5F51-4438-B10D-940828925563}" sibTransId="{B1DA5D10-988D-4D64-B64F-C113CC0EB91C}"/>
    <dgm:cxn modelId="{6BDFE0F2-C14C-46BA-87FC-873ECCCABDDA}" type="presOf" srcId="{11A457CA-3F29-464D-985A-6D020C90ECAC}" destId="{8EA46CE4-8A1E-47CE-93EB-802D5BC966E4}" srcOrd="0" destOrd="0" presId="urn:microsoft.com/office/officeart/2018/2/layout/IconLabelList"/>
    <dgm:cxn modelId="{227FDE8C-FBD2-4822-82E1-AE8513E8E214}" type="presParOf" srcId="{8BA0EF9B-E301-4789-BA37-FF30739A629D}" destId="{46F85B9E-BD45-4050-96B0-FEB1D4CAF71D}" srcOrd="0" destOrd="0" presId="urn:microsoft.com/office/officeart/2018/2/layout/IconLabelList"/>
    <dgm:cxn modelId="{AD8F3675-4C2A-411E-B269-74F9631CF888}" type="presParOf" srcId="{46F85B9E-BD45-4050-96B0-FEB1D4CAF71D}" destId="{F1988AC8-59C2-48F0-A285-1F6796169105}" srcOrd="0" destOrd="0" presId="urn:microsoft.com/office/officeart/2018/2/layout/IconLabelList"/>
    <dgm:cxn modelId="{52E822BF-EBBF-43F7-A8B3-02F5154D5544}" type="presParOf" srcId="{46F85B9E-BD45-4050-96B0-FEB1D4CAF71D}" destId="{8C6867DB-38C2-4347-8D3A-7378337C27C3}" srcOrd="1" destOrd="0" presId="urn:microsoft.com/office/officeart/2018/2/layout/IconLabelList"/>
    <dgm:cxn modelId="{E8FDBA90-2D56-4979-8D13-4BE9830E9227}" type="presParOf" srcId="{46F85B9E-BD45-4050-96B0-FEB1D4CAF71D}" destId="{D11760B5-5EBD-4FF4-B260-7C593B91FF37}" srcOrd="2" destOrd="0" presId="urn:microsoft.com/office/officeart/2018/2/layout/IconLabelList"/>
    <dgm:cxn modelId="{A60E0F7D-1010-4EF1-B398-68A27DD68118}" type="presParOf" srcId="{8BA0EF9B-E301-4789-BA37-FF30739A629D}" destId="{EB84130F-551E-40E2-AAC6-975DD93A883F}" srcOrd="1" destOrd="0" presId="urn:microsoft.com/office/officeart/2018/2/layout/IconLabelList"/>
    <dgm:cxn modelId="{53AE10BB-50E8-4F3C-8FD1-C345C3ED8269}" type="presParOf" srcId="{8BA0EF9B-E301-4789-BA37-FF30739A629D}" destId="{F8F3DB78-497B-4B3D-8E6C-D499ECEA4F65}" srcOrd="2" destOrd="0" presId="urn:microsoft.com/office/officeart/2018/2/layout/IconLabelList"/>
    <dgm:cxn modelId="{948D0F1A-7F91-4B6D-BB76-AB9A5401F640}" type="presParOf" srcId="{F8F3DB78-497B-4B3D-8E6C-D499ECEA4F65}" destId="{28A3717E-66B8-438A-807B-B5E04058A99A}" srcOrd="0" destOrd="0" presId="urn:microsoft.com/office/officeart/2018/2/layout/IconLabelList"/>
    <dgm:cxn modelId="{7FC6C9F5-4EBC-4E92-87AB-920517273D12}" type="presParOf" srcId="{F8F3DB78-497B-4B3D-8E6C-D499ECEA4F65}" destId="{61CD3BFF-D4C2-4658-B26C-C61868C33A1E}" srcOrd="1" destOrd="0" presId="urn:microsoft.com/office/officeart/2018/2/layout/IconLabelList"/>
    <dgm:cxn modelId="{517D9B51-F6BE-4D04-B4F4-DF8BDFACB17D}" type="presParOf" srcId="{F8F3DB78-497B-4B3D-8E6C-D499ECEA4F65}" destId="{5F70797F-D5D9-4FE5-8F5E-C344123E6AA3}" srcOrd="2" destOrd="0" presId="urn:microsoft.com/office/officeart/2018/2/layout/IconLabelList"/>
    <dgm:cxn modelId="{25F8CDBD-6B71-430D-9E32-66F18F797211}" type="presParOf" srcId="{8BA0EF9B-E301-4789-BA37-FF30739A629D}" destId="{433957C8-FA0D-47BB-8E7A-96EC5B13923D}" srcOrd="3" destOrd="0" presId="urn:microsoft.com/office/officeart/2018/2/layout/IconLabelList"/>
    <dgm:cxn modelId="{0A91BB59-93C5-4301-8A9F-7402986FA03B}" type="presParOf" srcId="{8BA0EF9B-E301-4789-BA37-FF30739A629D}" destId="{32830AF5-892F-450C-A224-8F870C5F039A}" srcOrd="4" destOrd="0" presId="urn:microsoft.com/office/officeart/2018/2/layout/IconLabelList"/>
    <dgm:cxn modelId="{5A0B0824-3D89-4A2D-BBD3-D625DE934D46}" type="presParOf" srcId="{32830AF5-892F-450C-A224-8F870C5F039A}" destId="{F5E35A35-3190-4163-999A-16802E3FC1CB}" srcOrd="0" destOrd="0" presId="urn:microsoft.com/office/officeart/2018/2/layout/IconLabelList"/>
    <dgm:cxn modelId="{080460EA-1328-438B-82D5-D443366371CE}" type="presParOf" srcId="{32830AF5-892F-450C-A224-8F870C5F039A}" destId="{2E9BC8CB-C57D-454E-8DD5-744E9E227411}" srcOrd="1" destOrd="0" presId="urn:microsoft.com/office/officeart/2018/2/layout/IconLabelList"/>
    <dgm:cxn modelId="{24C0A2CE-6997-4120-9F97-58231D71186D}" type="presParOf" srcId="{32830AF5-892F-450C-A224-8F870C5F039A}" destId="{0EF8AF89-7F7B-4BD6-BFAA-10841604BA42}" srcOrd="2" destOrd="0" presId="urn:microsoft.com/office/officeart/2018/2/layout/IconLabelList"/>
    <dgm:cxn modelId="{036AAAB9-894D-423D-A2D3-8BA7A969B18F}" type="presParOf" srcId="{8BA0EF9B-E301-4789-BA37-FF30739A629D}" destId="{FDCC70C5-396F-4A02-BDF0-B950730569E5}" srcOrd="5" destOrd="0" presId="urn:microsoft.com/office/officeart/2018/2/layout/IconLabelList"/>
    <dgm:cxn modelId="{A3BA4C38-AD1B-4F30-A659-79A1A7E5FCA6}" type="presParOf" srcId="{8BA0EF9B-E301-4789-BA37-FF30739A629D}" destId="{6E3F9F40-2C85-44AE-BA04-844B47E537D6}" srcOrd="6" destOrd="0" presId="urn:microsoft.com/office/officeart/2018/2/layout/IconLabelList"/>
    <dgm:cxn modelId="{F6E071A0-712B-40F0-8BF1-E4D3C72868F8}" type="presParOf" srcId="{6E3F9F40-2C85-44AE-BA04-844B47E537D6}" destId="{476E347B-D142-4316-A9DD-7B202894F5FE}" srcOrd="0" destOrd="0" presId="urn:microsoft.com/office/officeart/2018/2/layout/IconLabelList"/>
    <dgm:cxn modelId="{39E1BA2D-9B68-4A36-B98D-7A7FDAD8DC37}" type="presParOf" srcId="{6E3F9F40-2C85-44AE-BA04-844B47E537D6}" destId="{5F15D9A1-13BD-4CA9-A383-B244B1D4DF8A}" srcOrd="1" destOrd="0" presId="urn:microsoft.com/office/officeart/2018/2/layout/IconLabelList"/>
    <dgm:cxn modelId="{40F7C0BC-FD53-46FE-8D60-EFF0696E09C1}" type="presParOf" srcId="{6E3F9F40-2C85-44AE-BA04-844B47E537D6}" destId="{42C63DA6-6E94-4F26-977F-8ECD150E4437}" srcOrd="2" destOrd="0" presId="urn:microsoft.com/office/officeart/2018/2/layout/IconLabelList"/>
    <dgm:cxn modelId="{394CF751-DBAB-422B-8637-AFAEE4B4E934}" type="presParOf" srcId="{8BA0EF9B-E301-4789-BA37-FF30739A629D}" destId="{BD4EC5AA-0CBE-45CB-B01B-4A55F87771A2}" srcOrd="7" destOrd="0" presId="urn:microsoft.com/office/officeart/2018/2/layout/IconLabelList"/>
    <dgm:cxn modelId="{58B5289F-1021-4582-913F-0092CF2E3046}" type="presParOf" srcId="{8BA0EF9B-E301-4789-BA37-FF30739A629D}" destId="{C3D12D45-6EEF-407C-BC4D-94BE745916DF}" srcOrd="8" destOrd="0" presId="urn:microsoft.com/office/officeart/2018/2/layout/IconLabelList"/>
    <dgm:cxn modelId="{7CA649D8-9561-423C-ADAF-66F45CF5EE71}" type="presParOf" srcId="{C3D12D45-6EEF-407C-BC4D-94BE745916DF}" destId="{4D1BADCE-B24A-413F-BAF0-4CF8A463D41B}" srcOrd="0" destOrd="0" presId="urn:microsoft.com/office/officeart/2018/2/layout/IconLabelList"/>
    <dgm:cxn modelId="{AC4FEF08-49C7-4D7F-B767-7A2D407CD3D2}" type="presParOf" srcId="{C3D12D45-6EEF-407C-BC4D-94BE745916DF}" destId="{0B0033BA-E1A7-40D0-B3A6-1A0803C155A3}" srcOrd="1" destOrd="0" presId="urn:microsoft.com/office/officeart/2018/2/layout/IconLabelList"/>
    <dgm:cxn modelId="{1C5C709A-11EA-4CEF-879C-51047DEC2725}" type="presParOf" srcId="{C3D12D45-6EEF-407C-BC4D-94BE745916DF}" destId="{8EA46CE4-8A1E-47CE-93EB-802D5BC966E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8CC6ED-5A3B-4926-93D1-B628AA4F2CB8}"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86AB312-CD3D-4A2C-A021-8A928D8F0565}">
      <dgm:prSet custT="1"/>
      <dgm:spPr/>
      <dgm:t>
        <a:bodyPr/>
        <a:lstStyle/>
        <a:p>
          <a:pPr>
            <a:defRPr b="1"/>
          </a:pPr>
          <a:r>
            <a:rPr lang="en-IN" sz="1600" dirty="0"/>
            <a:t>The gathered data contains 269 surveyors and 47 answers from each one of them</a:t>
          </a:r>
          <a:endParaRPr lang="en-US" sz="1600" dirty="0"/>
        </a:p>
      </dgm:t>
    </dgm:pt>
    <dgm:pt modelId="{B5499B45-8B18-4BFE-851B-43836A4FB1E5}" type="parTrans" cxnId="{06211C98-908D-433F-8489-F39A1720D1F2}">
      <dgm:prSet/>
      <dgm:spPr/>
      <dgm:t>
        <a:bodyPr/>
        <a:lstStyle/>
        <a:p>
          <a:endParaRPr lang="en-US"/>
        </a:p>
      </dgm:t>
    </dgm:pt>
    <dgm:pt modelId="{E5EF59C7-414E-42D5-ADCE-9D4759EC7AAC}" type="sibTrans" cxnId="{06211C98-908D-433F-8489-F39A1720D1F2}">
      <dgm:prSet/>
      <dgm:spPr/>
      <dgm:t>
        <a:bodyPr/>
        <a:lstStyle/>
        <a:p>
          <a:endParaRPr lang="en-US"/>
        </a:p>
      </dgm:t>
    </dgm:pt>
    <dgm:pt modelId="{CF2D0AA2-2A26-48C3-9C3B-382163035DA9}">
      <dgm:prSet custT="1"/>
      <dgm:spPr/>
      <dgm:t>
        <a:bodyPr/>
        <a:lstStyle/>
        <a:p>
          <a:pPr>
            <a:defRPr b="1"/>
          </a:pPr>
          <a:r>
            <a:rPr lang="en-IN" sz="1600" dirty="0"/>
            <a:t>We have asked questions and recorded answers on 4 major categories.</a:t>
          </a:r>
          <a:endParaRPr lang="en-US" sz="1600" dirty="0"/>
        </a:p>
      </dgm:t>
    </dgm:pt>
    <dgm:pt modelId="{8F89F8F2-BD93-4A6C-A56F-3C943D544EE7}" type="parTrans" cxnId="{5DCF0C0B-97DE-41B8-AED7-58CF12534677}">
      <dgm:prSet/>
      <dgm:spPr/>
      <dgm:t>
        <a:bodyPr/>
        <a:lstStyle/>
        <a:p>
          <a:endParaRPr lang="en-US"/>
        </a:p>
      </dgm:t>
    </dgm:pt>
    <dgm:pt modelId="{FD29B8EF-8E82-4946-BB2A-7198B8A65B2C}" type="sibTrans" cxnId="{5DCF0C0B-97DE-41B8-AED7-58CF12534677}">
      <dgm:prSet/>
      <dgm:spPr/>
      <dgm:t>
        <a:bodyPr/>
        <a:lstStyle/>
        <a:p>
          <a:endParaRPr lang="en-US"/>
        </a:p>
      </dgm:t>
    </dgm:pt>
    <dgm:pt modelId="{BC064BEA-EA3F-48FE-9A6A-AB33B2AE718D}">
      <dgm:prSet custT="1"/>
      <dgm:spPr/>
      <dgm:t>
        <a:bodyPr/>
        <a:lstStyle/>
        <a:p>
          <a:pPr>
            <a:buFont typeface="Arial" panose="020B0604020202020204" pitchFamily="34" charset="0"/>
            <a:buChar char="•"/>
          </a:pPr>
          <a:r>
            <a:rPr lang="en-IN" sz="1400" dirty="0"/>
            <a:t>The basic information of the population.</a:t>
          </a:r>
          <a:endParaRPr lang="en-US" sz="1400" dirty="0"/>
        </a:p>
      </dgm:t>
    </dgm:pt>
    <dgm:pt modelId="{C6FE9ED4-B0E5-4F29-96B3-68B3558D3D4A}" type="parTrans" cxnId="{0289CF66-46C5-48EF-933E-A7A6BA1F0C48}">
      <dgm:prSet/>
      <dgm:spPr/>
      <dgm:t>
        <a:bodyPr/>
        <a:lstStyle/>
        <a:p>
          <a:endParaRPr lang="en-US"/>
        </a:p>
      </dgm:t>
    </dgm:pt>
    <dgm:pt modelId="{EB7CC3A1-7F69-49EA-9436-3C43F41CD14B}" type="sibTrans" cxnId="{0289CF66-46C5-48EF-933E-A7A6BA1F0C48}">
      <dgm:prSet/>
      <dgm:spPr/>
      <dgm:t>
        <a:bodyPr/>
        <a:lstStyle/>
        <a:p>
          <a:endParaRPr lang="en-US"/>
        </a:p>
      </dgm:t>
    </dgm:pt>
    <dgm:pt modelId="{F8D00453-A5A4-4A46-A090-5B3AE1C2290F}">
      <dgm:prSet custT="1"/>
      <dgm:spPr/>
      <dgm:t>
        <a:bodyPr/>
        <a:lstStyle/>
        <a:p>
          <a:pPr>
            <a:buFont typeface="Arial" panose="020B0604020202020204" pitchFamily="34" charset="0"/>
            <a:buChar char="•"/>
          </a:pPr>
          <a:r>
            <a:rPr lang="en-IN" sz="1400" dirty="0"/>
            <a:t>How was the online purchase made.</a:t>
          </a:r>
          <a:endParaRPr lang="en-US" sz="1400" dirty="0"/>
        </a:p>
      </dgm:t>
    </dgm:pt>
    <dgm:pt modelId="{E0C6037A-DA15-495D-8982-707016F35260}" type="parTrans" cxnId="{B2B23FA6-BE62-4B83-BAD5-7ACB44166984}">
      <dgm:prSet/>
      <dgm:spPr/>
      <dgm:t>
        <a:bodyPr/>
        <a:lstStyle/>
        <a:p>
          <a:endParaRPr lang="en-US"/>
        </a:p>
      </dgm:t>
    </dgm:pt>
    <dgm:pt modelId="{7DFE24D7-86A1-453C-ACE5-C1E55B9B99D1}" type="sibTrans" cxnId="{B2B23FA6-BE62-4B83-BAD5-7ACB44166984}">
      <dgm:prSet/>
      <dgm:spPr/>
      <dgm:t>
        <a:bodyPr/>
        <a:lstStyle/>
        <a:p>
          <a:endParaRPr lang="en-US"/>
        </a:p>
      </dgm:t>
    </dgm:pt>
    <dgm:pt modelId="{43D41802-60FC-4BE3-B4C8-B019CF303706}">
      <dgm:prSet custT="1"/>
      <dgm:spPr/>
      <dgm:t>
        <a:bodyPr/>
        <a:lstStyle/>
        <a:p>
          <a:pPr>
            <a:buFont typeface="Arial" panose="020B0604020202020204" pitchFamily="34" charset="0"/>
            <a:buChar char="•"/>
          </a:pPr>
          <a:r>
            <a:rPr lang="en-IN" sz="1400" dirty="0"/>
            <a:t>Important factors for making purchase decision and drives satisfaction.</a:t>
          </a:r>
          <a:endParaRPr lang="en-US" sz="1400" dirty="0"/>
        </a:p>
      </dgm:t>
    </dgm:pt>
    <dgm:pt modelId="{D3C8F71F-DA95-4DD6-A5D5-F5A22BF72B35}" type="parTrans" cxnId="{AD30FA74-8EF9-4396-8DF6-DF58E17CE725}">
      <dgm:prSet/>
      <dgm:spPr/>
      <dgm:t>
        <a:bodyPr/>
        <a:lstStyle/>
        <a:p>
          <a:endParaRPr lang="en-US"/>
        </a:p>
      </dgm:t>
    </dgm:pt>
    <dgm:pt modelId="{A53F7BC4-5ECF-433C-904B-F6C63C76C2EF}" type="sibTrans" cxnId="{AD30FA74-8EF9-4396-8DF6-DF58E17CE725}">
      <dgm:prSet/>
      <dgm:spPr/>
      <dgm:t>
        <a:bodyPr/>
        <a:lstStyle/>
        <a:p>
          <a:endParaRPr lang="en-US"/>
        </a:p>
      </dgm:t>
    </dgm:pt>
    <dgm:pt modelId="{09437066-8D35-46DD-AC50-645D74CFE795}">
      <dgm:prSet custT="1"/>
      <dgm:spPr/>
      <dgm:t>
        <a:bodyPr/>
        <a:lstStyle/>
        <a:p>
          <a:pPr>
            <a:buFont typeface="Arial" panose="020B0604020202020204" pitchFamily="34" charset="0"/>
            <a:buChar char="•"/>
          </a:pPr>
          <a:r>
            <a:rPr lang="en-IN" sz="1400" dirty="0"/>
            <a:t>Which e-commerce sites satisfies the above factors to make purchase decision and drives satisfaction.</a:t>
          </a:r>
          <a:endParaRPr lang="en-US" sz="1400" dirty="0"/>
        </a:p>
      </dgm:t>
    </dgm:pt>
    <dgm:pt modelId="{F41E88AC-7D6D-4189-A7BE-DE20BC14CE3E}" type="parTrans" cxnId="{2D7074A2-E8A3-4923-882F-E7DA95CBC315}">
      <dgm:prSet/>
      <dgm:spPr/>
      <dgm:t>
        <a:bodyPr/>
        <a:lstStyle/>
        <a:p>
          <a:endParaRPr lang="en-US"/>
        </a:p>
      </dgm:t>
    </dgm:pt>
    <dgm:pt modelId="{6E771DD7-51D4-4504-A3A3-DD2EA11DC2D1}" type="sibTrans" cxnId="{2D7074A2-E8A3-4923-882F-E7DA95CBC315}">
      <dgm:prSet/>
      <dgm:spPr/>
      <dgm:t>
        <a:bodyPr/>
        <a:lstStyle/>
        <a:p>
          <a:endParaRPr lang="en-US"/>
        </a:p>
      </dgm:t>
    </dgm:pt>
    <dgm:pt modelId="{A563F235-E3FE-4128-A9F6-7D80AA65BFBC}">
      <dgm:prSet custT="1"/>
      <dgm:spPr/>
      <dgm:t>
        <a:bodyPr/>
        <a:lstStyle/>
        <a:p>
          <a:pPr>
            <a:defRPr b="1"/>
          </a:pPr>
          <a:r>
            <a:rPr lang="en-US" sz="1600" dirty="0"/>
            <a:t>The Assumption for this analysis is that, when we recommend something to a friend, it is most likely that we are using it, we will be using it in future, and we are satisfied with the service/experience we’ve received.</a:t>
          </a:r>
        </a:p>
      </dgm:t>
    </dgm:pt>
    <dgm:pt modelId="{E453BE40-4EFE-45EE-9C0D-F5D5B8BD13D6}" type="parTrans" cxnId="{E5B204D4-8EB8-4F68-BBC1-70B43FAB430A}">
      <dgm:prSet/>
      <dgm:spPr/>
      <dgm:t>
        <a:bodyPr/>
        <a:lstStyle/>
        <a:p>
          <a:endParaRPr lang="en-US"/>
        </a:p>
      </dgm:t>
    </dgm:pt>
    <dgm:pt modelId="{CE906A22-4315-48BE-9331-BB1007D829E3}" type="sibTrans" cxnId="{E5B204D4-8EB8-4F68-BBC1-70B43FAB430A}">
      <dgm:prSet/>
      <dgm:spPr/>
      <dgm:t>
        <a:bodyPr/>
        <a:lstStyle/>
        <a:p>
          <a:endParaRPr lang="en-US"/>
        </a:p>
      </dgm:t>
    </dgm:pt>
    <dgm:pt modelId="{AF833256-8B4C-46BD-88B1-985B648D4D61}" type="pres">
      <dgm:prSet presAssocID="{458CC6ED-5A3B-4926-93D1-B628AA4F2CB8}" presName="root" presStyleCnt="0">
        <dgm:presLayoutVars>
          <dgm:dir/>
          <dgm:resizeHandles val="exact"/>
        </dgm:presLayoutVars>
      </dgm:prSet>
      <dgm:spPr/>
    </dgm:pt>
    <dgm:pt modelId="{6A42093F-294E-4ABE-9DC2-B22D1E449039}" type="pres">
      <dgm:prSet presAssocID="{886AB312-CD3D-4A2C-A021-8A928D8F0565}" presName="compNode" presStyleCnt="0"/>
      <dgm:spPr/>
    </dgm:pt>
    <dgm:pt modelId="{691BBD3B-D640-4CB8-B6E1-5A52503F0E42}" type="pres">
      <dgm:prSet presAssocID="{886AB312-CD3D-4A2C-A021-8A928D8F0565}" presName="iconRect" presStyleLbl="node1" presStyleIdx="0" presStyleCnt="3" custLinFactNeighborX="15972" custLinFactNeighborY="-5514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DA00452-9943-45A0-BF0D-360205B88606}" type="pres">
      <dgm:prSet presAssocID="{886AB312-CD3D-4A2C-A021-8A928D8F0565}" presName="iconSpace" presStyleCnt="0"/>
      <dgm:spPr/>
    </dgm:pt>
    <dgm:pt modelId="{C594B85A-2C4E-4B51-B690-22EB554012F4}" type="pres">
      <dgm:prSet presAssocID="{886AB312-CD3D-4A2C-A021-8A928D8F0565}" presName="parTx" presStyleLbl="revTx" presStyleIdx="0" presStyleCnt="6" custLinFactNeighborY="-42152">
        <dgm:presLayoutVars>
          <dgm:chMax val="0"/>
          <dgm:chPref val="0"/>
        </dgm:presLayoutVars>
      </dgm:prSet>
      <dgm:spPr/>
    </dgm:pt>
    <dgm:pt modelId="{56FC7F61-27C3-4659-9715-8A8F78D77464}" type="pres">
      <dgm:prSet presAssocID="{886AB312-CD3D-4A2C-A021-8A928D8F0565}" presName="txSpace" presStyleCnt="0"/>
      <dgm:spPr/>
    </dgm:pt>
    <dgm:pt modelId="{B76A33D3-8D9F-4630-A54F-095B8241F38D}" type="pres">
      <dgm:prSet presAssocID="{886AB312-CD3D-4A2C-A021-8A928D8F0565}" presName="desTx" presStyleLbl="revTx" presStyleIdx="1" presStyleCnt="6">
        <dgm:presLayoutVars/>
      </dgm:prSet>
      <dgm:spPr/>
    </dgm:pt>
    <dgm:pt modelId="{FAAD9A7D-6AFE-4451-A565-4B002163B595}" type="pres">
      <dgm:prSet presAssocID="{E5EF59C7-414E-42D5-ADCE-9D4759EC7AAC}" presName="sibTrans" presStyleCnt="0"/>
      <dgm:spPr/>
    </dgm:pt>
    <dgm:pt modelId="{79DEB4AE-156A-4D25-8FCF-C29A0AA846EE}" type="pres">
      <dgm:prSet presAssocID="{CF2D0AA2-2A26-48C3-9C3B-382163035DA9}" presName="compNode" presStyleCnt="0"/>
      <dgm:spPr/>
    </dgm:pt>
    <dgm:pt modelId="{3E63AD57-9FAF-4923-81A6-9195030702E3}" type="pres">
      <dgm:prSet presAssocID="{CF2D0AA2-2A26-48C3-9C3B-382163035D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43E4CE61-1AC0-49F0-B91D-5AC809779DE6}" type="pres">
      <dgm:prSet presAssocID="{CF2D0AA2-2A26-48C3-9C3B-382163035DA9}" presName="iconSpace" presStyleCnt="0"/>
      <dgm:spPr/>
    </dgm:pt>
    <dgm:pt modelId="{08580A6D-EFAD-449A-BCBC-1443FAD7FFA5}" type="pres">
      <dgm:prSet presAssocID="{CF2D0AA2-2A26-48C3-9C3B-382163035DA9}" presName="parTx" presStyleLbl="revTx" presStyleIdx="2" presStyleCnt="6" custLinFactNeighborY="-17959">
        <dgm:presLayoutVars>
          <dgm:chMax val="0"/>
          <dgm:chPref val="0"/>
        </dgm:presLayoutVars>
      </dgm:prSet>
      <dgm:spPr/>
    </dgm:pt>
    <dgm:pt modelId="{43D49958-C4E1-402D-BDAC-A281C198D1EE}" type="pres">
      <dgm:prSet presAssocID="{CF2D0AA2-2A26-48C3-9C3B-382163035DA9}" presName="txSpace" presStyleCnt="0"/>
      <dgm:spPr/>
    </dgm:pt>
    <dgm:pt modelId="{71C8AFC4-917F-41D4-BD1F-636B387710D2}" type="pres">
      <dgm:prSet presAssocID="{CF2D0AA2-2A26-48C3-9C3B-382163035DA9}" presName="desTx" presStyleLbl="revTx" presStyleIdx="3" presStyleCnt="6" custLinFactNeighborX="-2479" custLinFactNeighborY="-59818">
        <dgm:presLayoutVars/>
      </dgm:prSet>
      <dgm:spPr/>
    </dgm:pt>
    <dgm:pt modelId="{0F2D14F4-CD6B-4B90-80AB-362C88F552A6}" type="pres">
      <dgm:prSet presAssocID="{FD29B8EF-8E82-4946-BB2A-7198B8A65B2C}" presName="sibTrans" presStyleCnt="0"/>
      <dgm:spPr/>
    </dgm:pt>
    <dgm:pt modelId="{8088A7E8-E96C-4F07-BF9A-37A9A71146B9}" type="pres">
      <dgm:prSet presAssocID="{A563F235-E3FE-4128-A9F6-7D80AA65BFBC}" presName="compNode" presStyleCnt="0"/>
      <dgm:spPr/>
    </dgm:pt>
    <dgm:pt modelId="{9F9BC3BA-A829-40BD-9969-9C7C643468F7}" type="pres">
      <dgm:prSet presAssocID="{A563F235-E3FE-4128-A9F6-7D80AA65BFBC}" presName="iconRect" presStyleLbl="node1" presStyleIdx="2" presStyleCnt="3" custLinFactNeighborX="-1771" custLinFactNeighborY="-120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C7AF95F-BE66-45ED-B1E2-46DE73410779}" type="pres">
      <dgm:prSet presAssocID="{A563F235-E3FE-4128-A9F6-7D80AA65BFBC}" presName="iconSpace" presStyleCnt="0"/>
      <dgm:spPr/>
    </dgm:pt>
    <dgm:pt modelId="{6D1C4873-8830-445C-A8F5-B511266A160B}" type="pres">
      <dgm:prSet presAssocID="{A563F235-E3FE-4128-A9F6-7D80AA65BFBC}" presName="parTx" presStyleLbl="revTx" presStyleIdx="4" presStyleCnt="6" custLinFactNeighborX="698" custLinFactNeighborY="-17959">
        <dgm:presLayoutVars>
          <dgm:chMax val="0"/>
          <dgm:chPref val="0"/>
        </dgm:presLayoutVars>
      </dgm:prSet>
      <dgm:spPr/>
    </dgm:pt>
    <dgm:pt modelId="{B9FF1693-7EFC-4BAD-8C0C-D8CC1C6476B5}" type="pres">
      <dgm:prSet presAssocID="{A563F235-E3FE-4128-A9F6-7D80AA65BFBC}" presName="txSpace" presStyleCnt="0"/>
      <dgm:spPr/>
    </dgm:pt>
    <dgm:pt modelId="{3F8E54A9-A7D6-4082-88D2-C13F2C0079D0}" type="pres">
      <dgm:prSet presAssocID="{A563F235-E3FE-4128-A9F6-7D80AA65BFBC}" presName="desTx" presStyleLbl="revTx" presStyleIdx="5" presStyleCnt="6">
        <dgm:presLayoutVars/>
      </dgm:prSet>
      <dgm:spPr/>
    </dgm:pt>
  </dgm:ptLst>
  <dgm:cxnLst>
    <dgm:cxn modelId="{5DCF0C0B-97DE-41B8-AED7-58CF12534677}" srcId="{458CC6ED-5A3B-4926-93D1-B628AA4F2CB8}" destId="{CF2D0AA2-2A26-48C3-9C3B-382163035DA9}" srcOrd="1" destOrd="0" parTransId="{8F89F8F2-BD93-4A6C-A56F-3C943D544EE7}" sibTransId="{FD29B8EF-8E82-4946-BB2A-7198B8A65B2C}"/>
    <dgm:cxn modelId="{2FB0230D-1E0F-4BD3-A767-4F6495A94AE1}" type="presOf" srcId="{CF2D0AA2-2A26-48C3-9C3B-382163035DA9}" destId="{08580A6D-EFAD-449A-BCBC-1443FAD7FFA5}" srcOrd="0" destOrd="0" presId="urn:microsoft.com/office/officeart/2018/2/layout/IconLabelDescriptionList"/>
    <dgm:cxn modelId="{5BB0BB1C-FBCC-494E-8A74-68B11214CAA2}" type="presOf" srcId="{BC064BEA-EA3F-48FE-9A6A-AB33B2AE718D}" destId="{71C8AFC4-917F-41D4-BD1F-636B387710D2}" srcOrd="0" destOrd="0" presId="urn:microsoft.com/office/officeart/2018/2/layout/IconLabelDescriptionList"/>
    <dgm:cxn modelId="{3E9C7736-D8A3-4DFE-A3B6-F8478F825BCF}" type="presOf" srcId="{886AB312-CD3D-4A2C-A021-8A928D8F0565}" destId="{C594B85A-2C4E-4B51-B690-22EB554012F4}" srcOrd="0" destOrd="0" presId="urn:microsoft.com/office/officeart/2018/2/layout/IconLabelDescriptionList"/>
    <dgm:cxn modelId="{0289CF66-46C5-48EF-933E-A7A6BA1F0C48}" srcId="{CF2D0AA2-2A26-48C3-9C3B-382163035DA9}" destId="{BC064BEA-EA3F-48FE-9A6A-AB33B2AE718D}" srcOrd="0" destOrd="0" parTransId="{C6FE9ED4-B0E5-4F29-96B3-68B3558D3D4A}" sibTransId="{EB7CC3A1-7F69-49EA-9436-3C43F41CD14B}"/>
    <dgm:cxn modelId="{AD30FA74-8EF9-4396-8DF6-DF58E17CE725}" srcId="{CF2D0AA2-2A26-48C3-9C3B-382163035DA9}" destId="{43D41802-60FC-4BE3-B4C8-B019CF303706}" srcOrd="2" destOrd="0" parTransId="{D3C8F71F-DA95-4DD6-A5D5-F5A22BF72B35}" sibTransId="{A53F7BC4-5ECF-433C-904B-F6C63C76C2EF}"/>
    <dgm:cxn modelId="{E848435A-5790-4822-94AB-EAA94896FDD0}" type="presOf" srcId="{43D41802-60FC-4BE3-B4C8-B019CF303706}" destId="{71C8AFC4-917F-41D4-BD1F-636B387710D2}" srcOrd="0" destOrd="2" presId="urn:microsoft.com/office/officeart/2018/2/layout/IconLabelDescriptionList"/>
    <dgm:cxn modelId="{4D59CE83-32E4-4717-9E9B-04D99AB9EB07}" type="presOf" srcId="{09437066-8D35-46DD-AC50-645D74CFE795}" destId="{71C8AFC4-917F-41D4-BD1F-636B387710D2}" srcOrd="0" destOrd="3" presId="urn:microsoft.com/office/officeart/2018/2/layout/IconLabelDescriptionList"/>
    <dgm:cxn modelId="{FFEEF689-CBEF-46F6-A48A-1D1DEFDC81AF}" type="presOf" srcId="{458CC6ED-5A3B-4926-93D1-B628AA4F2CB8}" destId="{AF833256-8B4C-46BD-88B1-985B648D4D61}" srcOrd="0" destOrd="0" presId="urn:microsoft.com/office/officeart/2018/2/layout/IconLabelDescriptionList"/>
    <dgm:cxn modelId="{06211C98-908D-433F-8489-F39A1720D1F2}" srcId="{458CC6ED-5A3B-4926-93D1-B628AA4F2CB8}" destId="{886AB312-CD3D-4A2C-A021-8A928D8F0565}" srcOrd="0" destOrd="0" parTransId="{B5499B45-8B18-4BFE-851B-43836A4FB1E5}" sibTransId="{E5EF59C7-414E-42D5-ADCE-9D4759EC7AAC}"/>
    <dgm:cxn modelId="{FA5B1899-CF0E-474A-A33E-F6D55D912E58}" type="presOf" srcId="{F8D00453-A5A4-4A46-A090-5B3AE1C2290F}" destId="{71C8AFC4-917F-41D4-BD1F-636B387710D2}" srcOrd="0" destOrd="1" presId="urn:microsoft.com/office/officeart/2018/2/layout/IconLabelDescriptionList"/>
    <dgm:cxn modelId="{2D7074A2-E8A3-4923-882F-E7DA95CBC315}" srcId="{CF2D0AA2-2A26-48C3-9C3B-382163035DA9}" destId="{09437066-8D35-46DD-AC50-645D74CFE795}" srcOrd="3" destOrd="0" parTransId="{F41E88AC-7D6D-4189-A7BE-DE20BC14CE3E}" sibTransId="{6E771DD7-51D4-4504-A3A3-DD2EA11DC2D1}"/>
    <dgm:cxn modelId="{B2B23FA6-BE62-4B83-BAD5-7ACB44166984}" srcId="{CF2D0AA2-2A26-48C3-9C3B-382163035DA9}" destId="{F8D00453-A5A4-4A46-A090-5B3AE1C2290F}" srcOrd="1" destOrd="0" parTransId="{E0C6037A-DA15-495D-8982-707016F35260}" sibTransId="{7DFE24D7-86A1-453C-ACE5-C1E55B9B99D1}"/>
    <dgm:cxn modelId="{E5B204D4-8EB8-4F68-BBC1-70B43FAB430A}" srcId="{458CC6ED-5A3B-4926-93D1-B628AA4F2CB8}" destId="{A563F235-E3FE-4128-A9F6-7D80AA65BFBC}" srcOrd="2" destOrd="0" parTransId="{E453BE40-4EFE-45EE-9C0D-F5D5B8BD13D6}" sibTransId="{CE906A22-4315-48BE-9331-BB1007D829E3}"/>
    <dgm:cxn modelId="{054032FE-342C-4AAD-981F-A1EAE1D8CBA5}" type="presOf" srcId="{A563F235-E3FE-4128-A9F6-7D80AA65BFBC}" destId="{6D1C4873-8830-445C-A8F5-B511266A160B}" srcOrd="0" destOrd="0" presId="urn:microsoft.com/office/officeart/2018/2/layout/IconLabelDescriptionList"/>
    <dgm:cxn modelId="{5C583F1A-81DB-4C7D-A76F-151F8588F5B9}" type="presParOf" srcId="{AF833256-8B4C-46BD-88B1-985B648D4D61}" destId="{6A42093F-294E-4ABE-9DC2-B22D1E449039}" srcOrd="0" destOrd="0" presId="urn:microsoft.com/office/officeart/2018/2/layout/IconLabelDescriptionList"/>
    <dgm:cxn modelId="{2C614C13-9A4E-4038-9942-2B35598693E6}" type="presParOf" srcId="{6A42093F-294E-4ABE-9DC2-B22D1E449039}" destId="{691BBD3B-D640-4CB8-B6E1-5A52503F0E42}" srcOrd="0" destOrd="0" presId="urn:microsoft.com/office/officeart/2018/2/layout/IconLabelDescriptionList"/>
    <dgm:cxn modelId="{7030EBB0-C939-4614-AF3F-BD4BBE89551E}" type="presParOf" srcId="{6A42093F-294E-4ABE-9DC2-B22D1E449039}" destId="{6DA00452-9943-45A0-BF0D-360205B88606}" srcOrd="1" destOrd="0" presId="urn:microsoft.com/office/officeart/2018/2/layout/IconLabelDescriptionList"/>
    <dgm:cxn modelId="{7D2D7A80-22EF-43EF-9E0A-7C2918F954A2}" type="presParOf" srcId="{6A42093F-294E-4ABE-9DC2-B22D1E449039}" destId="{C594B85A-2C4E-4B51-B690-22EB554012F4}" srcOrd="2" destOrd="0" presId="urn:microsoft.com/office/officeart/2018/2/layout/IconLabelDescriptionList"/>
    <dgm:cxn modelId="{38690333-A691-4BA8-A5C3-9BBEE2B0364C}" type="presParOf" srcId="{6A42093F-294E-4ABE-9DC2-B22D1E449039}" destId="{56FC7F61-27C3-4659-9715-8A8F78D77464}" srcOrd="3" destOrd="0" presId="urn:microsoft.com/office/officeart/2018/2/layout/IconLabelDescriptionList"/>
    <dgm:cxn modelId="{94A14436-67A9-47A6-A158-1C3BFA15DA06}" type="presParOf" srcId="{6A42093F-294E-4ABE-9DC2-B22D1E449039}" destId="{B76A33D3-8D9F-4630-A54F-095B8241F38D}" srcOrd="4" destOrd="0" presId="urn:microsoft.com/office/officeart/2018/2/layout/IconLabelDescriptionList"/>
    <dgm:cxn modelId="{2607FEF9-A8DE-40C9-9B3F-1F5919AF61D1}" type="presParOf" srcId="{AF833256-8B4C-46BD-88B1-985B648D4D61}" destId="{FAAD9A7D-6AFE-4451-A565-4B002163B595}" srcOrd="1" destOrd="0" presId="urn:microsoft.com/office/officeart/2018/2/layout/IconLabelDescriptionList"/>
    <dgm:cxn modelId="{6437AAA4-0566-4276-85AF-FF429D7BEF15}" type="presParOf" srcId="{AF833256-8B4C-46BD-88B1-985B648D4D61}" destId="{79DEB4AE-156A-4D25-8FCF-C29A0AA846EE}" srcOrd="2" destOrd="0" presId="urn:microsoft.com/office/officeart/2018/2/layout/IconLabelDescriptionList"/>
    <dgm:cxn modelId="{A22A473C-6AD2-4EF1-91FF-4795774A6DDE}" type="presParOf" srcId="{79DEB4AE-156A-4D25-8FCF-C29A0AA846EE}" destId="{3E63AD57-9FAF-4923-81A6-9195030702E3}" srcOrd="0" destOrd="0" presId="urn:microsoft.com/office/officeart/2018/2/layout/IconLabelDescriptionList"/>
    <dgm:cxn modelId="{45033609-804A-4E09-BFBE-3F370981C11A}" type="presParOf" srcId="{79DEB4AE-156A-4D25-8FCF-C29A0AA846EE}" destId="{43E4CE61-1AC0-49F0-B91D-5AC809779DE6}" srcOrd="1" destOrd="0" presId="urn:microsoft.com/office/officeart/2018/2/layout/IconLabelDescriptionList"/>
    <dgm:cxn modelId="{7AF95437-DDEA-4DA0-8E6C-906357019D0E}" type="presParOf" srcId="{79DEB4AE-156A-4D25-8FCF-C29A0AA846EE}" destId="{08580A6D-EFAD-449A-BCBC-1443FAD7FFA5}" srcOrd="2" destOrd="0" presId="urn:microsoft.com/office/officeart/2018/2/layout/IconLabelDescriptionList"/>
    <dgm:cxn modelId="{5147960D-61D6-4889-BCCA-9CA64C21CF2C}" type="presParOf" srcId="{79DEB4AE-156A-4D25-8FCF-C29A0AA846EE}" destId="{43D49958-C4E1-402D-BDAC-A281C198D1EE}" srcOrd="3" destOrd="0" presId="urn:microsoft.com/office/officeart/2018/2/layout/IconLabelDescriptionList"/>
    <dgm:cxn modelId="{43F09C5D-4CC1-40B6-9D22-09C25596A1A0}" type="presParOf" srcId="{79DEB4AE-156A-4D25-8FCF-C29A0AA846EE}" destId="{71C8AFC4-917F-41D4-BD1F-636B387710D2}" srcOrd="4" destOrd="0" presId="urn:microsoft.com/office/officeart/2018/2/layout/IconLabelDescriptionList"/>
    <dgm:cxn modelId="{EE0AB94E-053C-4070-9738-7A6C8F348BE3}" type="presParOf" srcId="{AF833256-8B4C-46BD-88B1-985B648D4D61}" destId="{0F2D14F4-CD6B-4B90-80AB-362C88F552A6}" srcOrd="3" destOrd="0" presId="urn:microsoft.com/office/officeart/2018/2/layout/IconLabelDescriptionList"/>
    <dgm:cxn modelId="{D04E437B-3E9C-401A-9271-41F95145EF0E}" type="presParOf" srcId="{AF833256-8B4C-46BD-88B1-985B648D4D61}" destId="{8088A7E8-E96C-4F07-BF9A-37A9A71146B9}" srcOrd="4" destOrd="0" presId="urn:microsoft.com/office/officeart/2018/2/layout/IconLabelDescriptionList"/>
    <dgm:cxn modelId="{CC760AEC-8484-4576-8684-00D5691EA250}" type="presParOf" srcId="{8088A7E8-E96C-4F07-BF9A-37A9A71146B9}" destId="{9F9BC3BA-A829-40BD-9969-9C7C643468F7}" srcOrd="0" destOrd="0" presId="urn:microsoft.com/office/officeart/2018/2/layout/IconLabelDescriptionList"/>
    <dgm:cxn modelId="{8668FCD5-9E33-4FD4-85B1-202FED38B4D8}" type="presParOf" srcId="{8088A7E8-E96C-4F07-BF9A-37A9A71146B9}" destId="{7C7AF95F-BE66-45ED-B1E2-46DE73410779}" srcOrd="1" destOrd="0" presId="urn:microsoft.com/office/officeart/2018/2/layout/IconLabelDescriptionList"/>
    <dgm:cxn modelId="{9306055A-330E-4357-A369-1BA194D23D71}" type="presParOf" srcId="{8088A7E8-E96C-4F07-BF9A-37A9A71146B9}" destId="{6D1C4873-8830-445C-A8F5-B511266A160B}" srcOrd="2" destOrd="0" presId="urn:microsoft.com/office/officeart/2018/2/layout/IconLabelDescriptionList"/>
    <dgm:cxn modelId="{A6AE44E2-A396-4DEC-AF36-D9A4AD28AED1}" type="presParOf" srcId="{8088A7E8-E96C-4F07-BF9A-37A9A71146B9}" destId="{B9FF1693-7EFC-4BAD-8C0C-D8CC1C6476B5}" srcOrd="3" destOrd="0" presId="urn:microsoft.com/office/officeart/2018/2/layout/IconLabelDescriptionList"/>
    <dgm:cxn modelId="{CE96E741-DD4B-47BE-8A0F-776EA7E78F76}" type="presParOf" srcId="{8088A7E8-E96C-4F07-BF9A-37A9A71146B9}" destId="{3F8E54A9-A7D6-4082-88D2-C13F2C0079D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0A44C9-D0BC-4789-9A0C-0A5903446EEA}"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4EA22E7E-8A4A-42C1-9DDA-F14122D37551}">
      <dgm:prSet/>
      <dgm:spPr/>
      <dgm:t>
        <a:bodyPr/>
        <a:lstStyle/>
        <a:p>
          <a:r>
            <a:rPr lang="en-US" b="0" i="0"/>
            <a:t>Easy to read and understandable content.</a:t>
          </a:r>
          <a:endParaRPr lang="en-US"/>
        </a:p>
      </dgm:t>
    </dgm:pt>
    <dgm:pt modelId="{2445BE1A-C51F-43E0-A4A0-FF77AA24EA1A}" type="parTrans" cxnId="{1FEAA208-1AA2-47CB-8B29-0484E288B9F8}">
      <dgm:prSet/>
      <dgm:spPr/>
      <dgm:t>
        <a:bodyPr/>
        <a:lstStyle/>
        <a:p>
          <a:endParaRPr lang="en-US"/>
        </a:p>
      </dgm:t>
    </dgm:pt>
    <dgm:pt modelId="{058E1CA4-0716-46A9-95B5-313DABA8AC9E}" type="sibTrans" cxnId="{1FEAA208-1AA2-47CB-8B29-0484E288B9F8}">
      <dgm:prSet/>
      <dgm:spPr/>
      <dgm:t>
        <a:bodyPr/>
        <a:lstStyle/>
        <a:p>
          <a:endParaRPr lang="en-US"/>
        </a:p>
      </dgm:t>
    </dgm:pt>
    <dgm:pt modelId="{25A5C464-AA89-4AE4-B3B3-CAB3C4D60AE7}">
      <dgm:prSet/>
      <dgm:spPr/>
      <dgm:t>
        <a:bodyPr/>
        <a:lstStyle/>
        <a:p>
          <a:r>
            <a:rPr lang="en-US" b="0" i="0"/>
            <a:t>Relevant information on all the products.</a:t>
          </a:r>
          <a:endParaRPr lang="en-US"/>
        </a:p>
      </dgm:t>
    </dgm:pt>
    <dgm:pt modelId="{13179CA4-3287-4A2F-8FF3-A51E3A007286}" type="parTrans" cxnId="{0C555CC6-4E46-4772-89E5-E7A0991FCA16}">
      <dgm:prSet/>
      <dgm:spPr/>
      <dgm:t>
        <a:bodyPr/>
        <a:lstStyle/>
        <a:p>
          <a:endParaRPr lang="en-US"/>
        </a:p>
      </dgm:t>
    </dgm:pt>
    <dgm:pt modelId="{11A7EF94-5A65-4D5A-8234-B0C676EB3B5F}" type="sibTrans" cxnId="{0C555CC6-4E46-4772-89E5-E7A0991FCA16}">
      <dgm:prSet/>
      <dgm:spPr/>
      <dgm:t>
        <a:bodyPr/>
        <a:lstStyle/>
        <a:p>
          <a:endParaRPr lang="en-US"/>
        </a:p>
      </dgm:t>
    </dgm:pt>
    <dgm:pt modelId="{7D0EAB31-67C2-4E26-AF71-1F5BE8C1A8D9}">
      <dgm:prSet/>
      <dgm:spPr/>
      <dgm:t>
        <a:bodyPr/>
        <a:lstStyle/>
        <a:p>
          <a:r>
            <a:rPr lang="en-US" b="0" i="0"/>
            <a:t>Easier website design and navigation.</a:t>
          </a:r>
          <a:endParaRPr lang="en-US"/>
        </a:p>
      </dgm:t>
    </dgm:pt>
    <dgm:pt modelId="{2A39A1B5-794B-4F6C-A0D4-4EB4C760CD43}" type="parTrans" cxnId="{607E7161-7E2A-4E85-A107-94DF1DDC7DCF}">
      <dgm:prSet/>
      <dgm:spPr/>
      <dgm:t>
        <a:bodyPr/>
        <a:lstStyle/>
        <a:p>
          <a:endParaRPr lang="en-US"/>
        </a:p>
      </dgm:t>
    </dgm:pt>
    <dgm:pt modelId="{29F66391-CB05-4082-8A7D-A24D072E28D3}" type="sibTrans" cxnId="{607E7161-7E2A-4E85-A107-94DF1DDC7DCF}">
      <dgm:prSet/>
      <dgm:spPr/>
      <dgm:t>
        <a:bodyPr/>
        <a:lstStyle/>
        <a:p>
          <a:endParaRPr lang="en-US"/>
        </a:p>
      </dgm:t>
    </dgm:pt>
    <dgm:pt modelId="{7AC9EB50-80E6-45DF-8518-3D0A721CB2F0}">
      <dgm:prSet/>
      <dgm:spPr/>
      <dgm:t>
        <a:bodyPr/>
        <a:lstStyle/>
        <a:p>
          <a:r>
            <a:rPr lang="en-US" b="0" i="0"/>
            <a:t>User friendly Interface.</a:t>
          </a:r>
          <a:endParaRPr lang="en-US"/>
        </a:p>
      </dgm:t>
    </dgm:pt>
    <dgm:pt modelId="{FA3577FF-A4CD-461A-8369-9415B7922221}" type="parTrans" cxnId="{10D5EADD-1B5A-48D3-883F-112756C50B44}">
      <dgm:prSet/>
      <dgm:spPr/>
      <dgm:t>
        <a:bodyPr/>
        <a:lstStyle/>
        <a:p>
          <a:endParaRPr lang="en-US"/>
        </a:p>
      </dgm:t>
    </dgm:pt>
    <dgm:pt modelId="{2D34D9AC-BF84-4AFA-A708-B4A129C1AA2A}" type="sibTrans" cxnId="{10D5EADD-1B5A-48D3-883F-112756C50B44}">
      <dgm:prSet/>
      <dgm:spPr/>
      <dgm:t>
        <a:bodyPr/>
        <a:lstStyle/>
        <a:p>
          <a:endParaRPr lang="en-US"/>
        </a:p>
      </dgm:t>
    </dgm:pt>
    <dgm:pt modelId="{DDA15DD7-64FE-4A0C-8805-44B7C975844E}">
      <dgm:prSet/>
      <dgm:spPr/>
      <dgm:t>
        <a:bodyPr/>
        <a:lstStyle/>
        <a:p>
          <a:r>
            <a:rPr lang="en-US" b="0" i="0"/>
            <a:t>Convenience in payment methods</a:t>
          </a:r>
          <a:endParaRPr lang="en-US"/>
        </a:p>
      </dgm:t>
    </dgm:pt>
    <dgm:pt modelId="{547275A0-C531-4EDE-A9C5-93779F11F1C8}" type="parTrans" cxnId="{CF86AE65-E6E9-4DF6-9D55-48C2886CF673}">
      <dgm:prSet/>
      <dgm:spPr/>
      <dgm:t>
        <a:bodyPr/>
        <a:lstStyle/>
        <a:p>
          <a:endParaRPr lang="en-US"/>
        </a:p>
      </dgm:t>
    </dgm:pt>
    <dgm:pt modelId="{36E7587D-6FFE-49E4-B80C-A842F51EB569}" type="sibTrans" cxnId="{CF86AE65-E6E9-4DF6-9D55-48C2886CF673}">
      <dgm:prSet/>
      <dgm:spPr/>
      <dgm:t>
        <a:bodyPr/>
        <a:lstStyle/>
        <a:p>
          <a:endParaRPr lang="en-US"/>
        </a:p>
      </dgm:t>
    </dgm:pt>
    <dgm:pt modelId="{84BBF132-7530-46C1-965D-91C29F7403BE}">
      <dgm:prSet/>
      <dgm:spPr/>
      <dgm:t>
        <a:bodyPr/>
        <a:lstStyle/>
        <a:p>
          <a:r>
            <a:rPr lang="en-US" b="0" i="0"/>
            <a:t>Trust and On time delivery.</a:t>
          </a:r>
          <a:endParaRPr lang="en-US"/>
        </a:p>
      </dgm:t>
    </dgm:pt>
    <dgm:pt modelId="{419D0B10-3773-4A9C-8086-FEDA0C0C0998}" type="parTrans" cxnId="{7C973970-6119-417B-9372-1DE35BABD93A}">
      <dgm:prSet/>
      <dgm:spPr/>
      <dgm:t>
        <a:bodyPr/>
        <a:lstStyle/>
        <a:p>
          <a:endParaRPr lang="en-US"/>
        </a:p>
      </dgm:t>
    </dgm:pt>
    <dgm:pt modelId="{071AA916-9471-4FF2-B28A-A26B0144F7B3}" type="sibTrans" cxnId="{7C973970-6119-417B-9372-1DE35BABD93A}">
      <dgm:prSet/>
      <dgm:spPr/>
      <dgm:t>
        <a:bodyPr/>
        <a:lstStyle/>
        <a:p>
          <a:endParaRPr lang="en-US"/>
        </a:p>
      </dgm:t>
    </dgm:pt>
    <dgm:pt modelId="{3005727F-0404-41CB-9EA4-16D7CE0327B7}">
      <dgm:prSet/>
      <dgm:spPr/>
      <dgm:t>
        <a:bodyPr/>
        <a:lstStyle/>
        <a:p>
          <a:r>
            <a:rPr lang="en-US" b="0" i="0"/>
            <a:t>Better Customer Service.</a:t>
          </a:r>
          <a:endParaRPr lang="en-US"/>
        </a:p>
      </dgm:t>
    </dgm:pt>
    <dgm:pt modelId="{6289F8B1-96BD-4BC5-B86A-23EB47FC9D2E}" type="parTrans" cxnId="{1723A9CB-2A5E-4DA4-9DB9-9D3D16AC1C6E}">
      <dgm:prSet/>
      <dgm:spPr/>
      <dgm:t>
        <a:bodyPr/>
        <a:lstStyle/>
        <a:p>
          <a:endParaRPr lang="en-US"/>
        </a:p>
      </dgm:t>
    </dgm:pt>
    <dgm:pt modelId="{8CDBFD33-5A5E-4125-B70D-6965207EA0A9}" type="sibTrans" cxnId="{1723A9CB-2A5E-4DA4-9DB9-9D3D16AC1C6E}">
      <dgm:prSet/>
      <dgm:spPr/>
      <dgm:t>
        <a:bodyPr/>
        <a:lstStyle/>
        <a:p>
          <a:endParaRPr lang="en-US"/>
        </a:p>
      </dgm:t>
    </dgm:pt>
    <dgm:pt modelId="{F29CBE4B-8CAC-42D1-85BA-6C5E5F0CB74B}">
      <dgm:prSet/>
      <dgm:spPr/>
      <dgm:t>
        <a:bodyPr/>
        <a:lstStyle/>
        <a:p>
          <a:r>
            <a:rPr lang="en-US" b="0" i="0"/>
            <a:t>Secure and offers complete privacy to their customers.</a:t>
          </a:r>
          <a:endParaRPr lang="en-US"/>
        </a:p>
      </dgm:t>
    </dgm:pt>
    <dgm:pt modelId="{454A172A-34D4-4316-87BC-DB49967CD3D7}" type="parTrans" cxnId="{311B3AA6-F977-4624-B9CD-EEC5193540AF}">
      <dgm:prSet/>
      <dgm:spPr/>
      <dgm:t>
        <a:bodyPr/>
        <a:lstStyle/>
        <a:p>
          <a:endParaRPr lang="en-US"/>
        </a:p>
      </dgm:t>
    </dgm:pt>
    <dgm:pt modelId="{FA7FF259-0298-480A-A290-A0F846F957D6}" type="sibTrans" cxnId="{311B3AA6-F977-4624-B9CD-EEC5193540AF}">
      <dgm:prSet/>
      <dgm:spPr/>
      <dgm:t>
        <a:bodyPr/>
        <a:lstStyle/>
        <a:p>
          <a:endParaRPr lang="en-US"/>
        </a:p>
      </dgm:t>
    </dgm:pt>
    <dgm:pt modelId="{308655F4-BE56-421C-928D-13653FDB5E35}">
      <dgm:prSet/>
      <dgm:spPr/>
      <dgm:t>
        <a:bodyPr/>
        <a:lstStyle/>
        <a:p>
          <a:r>
            <a:rPr lang="en-US" b="0" i="0"/>
            <a:t>Discounts and Monetary Benefits.</a:t>
          </a:r>
          <a:endParaRPr lang="en-US"/>
        </a:p>
      </dgm:t>
    </dgm:pt>
    <dgm:pt modelId="{13F8A245-6703-430B-B126-FA100DA38954}" type="parTrans" cxnId="{E3C4E857-B8DC-40CF-80E9-FC774A8BE3BB}">
      <dgm:prSet/>
      <dgm:spPr/>
      <dgm:t>
        <a:bodyPr/>
        <a:lstStyle/>
        <a:p>
          <a:endParaRPr lang="en-US"/>
        </a:p>
      </dgm:t>
    </dgm:pt>
    <dgm:pt modelId="{F5DBCBB6-DDE4-47E5-AE1C-59F564C424C2}" type="sibTrans" cxnId="{E3C4E857-B8DC-40CF-80E9-FC774A8BE3BB}">
      <dgm:prSet/>
      <dgm:spPr/>
      <dgm:t>
        <a:bodyPr/>
        <a:lstStyle/>
        <a:p>
          <a:endParaRPr lang="en-US"/>
        </a:p>
      </dgm:t>
    </dgm:pt>
    <dgm:pt modelId="{08618BD3-CB62-4584-8808-46DB25891343}">
      <dgm:prSet/>
      <dgm:spPr/>
      <dgm:t>
        <a:bodyPr/>
        <a:lstStyle/>
        <a:p>
          <a:r>
            <a:rPr lang="en-US" b="0" i="0"/>
            <a:t>Wide range of options and product selections.</a:t>
          </a:r>
          <a:endParaRPr lang="en-US"/>
        </a:p>
      </dgm:t>
    </dgm:pt>
    <dgm:pt modelId="{BB4F37F8-515D-4D2B-AFCE-075A3CED4432}" type="parTrans" cxnId="{2B22959E-0EA5-4B2F-B42B-EE187D7FBD9F}">
      <dgm:prSet/>
      <dgm:spPr/>
      <dgm:t>
        <a:bodyPr/>
        <a:lstStyle/>
        <a:p>
          <a:endParaRPr lang="en-US"/>
        </a:p>
      </dgm:t>
    </dgm:pt>
    <dgm:pt modelId="{838D1E14-9229-41F7-9C98-34686C8ECC1B}" type="sibTrans" cxnId="{2B22959E-0EA5-4B2F-B42B-EE187D7FBD9F}">
      <dgm:prSet/>
      <dgm:spPr/>
      <dgm:t>
        <a:bodyPr/>
        <a:lstStyle/>
        <a:p>
          <a:endParaRPr lang="en-US"/>
        </a:p>
      </dgm:t>
    </dgm:pt>
    <dgm:pt modelId="{9EA1F4E2-31ED-49CC-B37E-0AB18A5D6B55}">
      <dgm:prSet/>
      <dgm:spPr/>
      <dgm:t>
        <a:bodyPr/>
        <a:lstStyle/>
        <a:p>
          <a:r>
            <a:rPr lang="en-US" b="0" i="0"/>
            <a:t>Flexibility in their offers and services.</a:t>
          </a:r>
          <a:endParaRPr lang="en-US"/>
        </a:p>
      </dgm:t>
    </dgm:pt>
    <dgm:pt modelId="{092054A2-67B1-4190-BA7F-5AFF7C09EB8E}" type="parTrans" cxnId="{81C341E5-6B36-4345-A5E6-3CC7767DADC0}">
      <dgm:prSet/>
      <dgm:spPr/>
      <dgm:t>
        <a:bodyPr/>
        <a:lstStyle/>
        <a:p>
          <a:endParaRPr lang="en-US"/>
        </a:p>
      </dgm:t>
    </dgm:pt>
    <dgm:pt modelId="{6F72B16E-3951-4F90-AE2D-6B2EED094EC1}" type="sibTrans" cxnId="{81C341E5-6B36-4345-A5E6-3CC7767DADC0}">
      <dgm:prSet/>
      <dgm:spPr/>
      <dgm:t>
        <a:bodyPr/>
        <a:lstStyle/>
        <a:p>
          <a:endParaRPr lang="en-US"/>
        </a:p>
      </dgm:t>
    </dgm:pt>
    <dgm:pt modelId="{7497133D-7F6A-41E5-A8F4-1AB6DCA27576}">
      <dgm:prSet/>
      <dgm:spPr/>
      <dgm:t>
        <a:bodyPr/>
        <a:lstStyle/>
        <a:p>
          <a:r>
            <a:rPr lang="en-US" b="0" i="0"/>
            <a:t>Return and Replacement policies.</a:t>
          </a:r>
          <a:endParaRPr lang="en-US"/>
        </a:p>
      </dgm:t>
    </dgm:pt>
    <dgm:pt modelId="{03E81A50-89DD-4E66-A901-01F9424D8343}" type="parTrans" cxnId="{59CE6FAF-17DB-4023-8102-E4E23C1B14D0}">
      <dgm:prSet/>
      <dgm:spPr/>
      <dgm:t>
        <a:bodyPr/>
        <a:lstStyle/>
        <a:p>
          <a:endParaRPr lang="en-US"/>
        </a:p>
      </dgm:t>
    </dgm:pt>
    <dgm:pt modelId="{DAB76532-010C-4B9F-9F1F-BA1085843E4D}" type="sibTrans" cxnId="{59CE6FAF-17DB-4023-8102-E4E23C1B14D0}">
      <dgm:prSet/>
      <dgm:spPr/>
      <dgm:t>
        <a:bodyPr/>
        <a:lstStyle/>
        <a:p>
          <a:endParaRPr lang="en-US"/>
        </a:p>
      </dgm:t>
    </dgm:pt>
    <dgm:pt modelId="{AAE5044B-D66D-4E7B-91D5-CA2A68A89310}">
      <dgm:prSet/>
      <dgm:spPr/>
      <dgm:t>
        <a:bodyPr/>
        <a:lstStyle/>
        <a:p>
          <a:r>
            <a:rPr lang="en-US" b="0" i="0"/>
            <a:t>Quality information on websites.</a:t>
          </a:r>
          <a:endParaRPr lang="en-US"/>
        </a:p>
      </dgm:t>
    </dgm:pt>
    <dgm:pt modelId="{A84B9A7E-B7C6-4503-8811-FCF69816FB61}" type="parTrans" cxnId="{9918447D-D73F-4B9E-9E56-A5251287E783}">
      <dgm:prSet/>
      <dgm:spPr/>
      <dgm:t>
        <a:bodyPr/>
        <a:lstStyle/>
        <a:p>
          <a:endParaRPr lang="en-US"/>
        </a:p>
      </dgm:t>
    </dgm:pt>
    <dgm:pt modelId="{26502B13-C78A-43FE-8D8B-FD3AA728C290}" type="sibTrans" cxnId="{9918447D-D73F-4B9E-9E56-A5251287E783}">
      <dgm:prSet/>
      <dgm:spPr/>
      <dgm:t>
        <a:bodyPr/>
        <a:lstStyle/>
        <a:p>
          <a:endParaRPr lang="en-US"/>
        </a:p>
      </dgm:t>
    </dgm:pt>
    <dgm:pt modelId="{A94DFAC4-7F83-4CB7-A870-FB6185372B85}">
      <dgm:prSet/>
      <dgm:spPr/>
      <dgm:t>
        <a:bodyPr/>
        <a:lstStyle/>
        <a:p>
          <a:r>
            <a:rPr lang="en-US" b="0" i="0"/>
            <a:t>Website Quality.</a:t>
          </a:r>
          <a:endParaRPr lang="en-US"/>
        </a:p>
      </dgm:t>
    </dgm:pt>
    <dgm:pt modelId="{32B881B1-E372-4D75-A8AA-C46237966F1C}" type="parTrans" cxnId="{22A2A15A-B69B-4E1B-9CB5-E8A37A2022A9}">
      <dgm:prSet/>
      <dgm:spPr/>
      <dgm:t>
        <a:bodyPr/>
        <a:lstStyle/>
        <a:p>
          <a:endParaRPr lang="en-US"/>
        </a:p>
      </dgm:t>
    </dgm:pt>
    <dgm:pt modelId="{3005B046-B147-407C-8EC0-5A3E3677B22F}" type="sibTrans" cxnId="{22A2A15A-B69B-4E1B-9CB5-E8A37A2022A9}">
      <dgm:prSet/>
      <dgm:spPr/>
      <dgm:t>
        <a:bodyPr/>
        <a:lstStyle/>
        <a:p>
          <a:endParaRPr lang="en-US"/>
        </a:p>
      </dgm:t>
    </dgm:pt>
    <dgm:pt modelId="{3536AC1B-CF51-4292-93AE-FDD11DDCCC5B}">
      <dgm:prSet/>
      <dgm:spPr/>
      <dgm:t>
        <a:bodyPr/>
        <a:lstStyle/>
        <a:p>
          <a:r>
            <a:rPr lang="en-US" b="0" i="0"/>
            <a:t>Value for the money spent.</a:t>
          </a:r>
          <a:endParaRPr lang="en-US"/>
        </a:p>
      </dgm:t>
    </dgm:pt>
    <dgm:pt modelId="{189D5228-E613-422C-86CB-7D43B37E604D}" type="parTrans" cxnId="{07FB4340-DD88-4D7B-A03C-2F2754E64DA8}">
      <dgm:prSet/>
      <dgm:spPr/>
      <dgm:t>
        <a:bodyPr/>
        <a:lstStyle/>
        <a:p>
          <a:endParaRPr lang="en-US"/>
        </a:p>
      </dgm:t>
    </dgm:pt>
    <dgm:pt modelId="{746D9969-14EF-48E6-A9E6-119DCA4DA283}" type="sibTrans" cxnId="{07FB4340-DD88-4D7B-A03C-2F2754E64DA8}">
      <dgm:prSet/>
      <dgm:spPr/>
      <dgm:t>
        <a:bodyPr/>
        <a:lstStyle/>
        <a:p>
          <a:endParaRPr lang="en-US"/>
        </a:p>
      </dgm:t>
    </dgm:pt>
    <dgm:pt modelId="{900C0DD4-829F-4F58-BBBE-C448EC9D1925}" type="pres">
      <dgm:prSet presAssocID="{BE0A44C9-D0BC-4789-9A0C-0A5903446EEA}" presName="diagram" presStyleCnt="0">
        <dgm:presLayoutVars>
          <dgm:dir/>
          <dgm:resizeHandles val="exact"/>
        </dgm:presLayoutVars>
      </dgm:prSet>
      <dgm:spPr/>
    </dgm:pt>
    <dgm:pt modelId="{AA57F5FF-95A7-42C7-837A-9FD8351FE900}" type="pres">
      <dgm:prSet presAssocID="{4EA22E7E-8A4A-42C1-9DDA-F14122D37551}" presName="node" presStyleLbl="node1" presStyleIdx="0" presStyleCnt="15">
        <dgm:presLayoutVars>
          <dgm:bulletEnabled val="1"/>
        </dgm:presLayoutVars>
      </dgm:prSet>
      <dgm:spPr/>
    </dgm:pt>
    <dgm:pt modelId="{304778C9-0234-4CE3-A308-135FC6840FE5}" type="pres">
      <dgm:prSet presAssocID="{058E1CA4-0716-46A9-95B5-313DABA8AC9E}" presName="sibTrans" presStyleCnt="0"/>
      <dgm:spPr/>
    </dgm:pt>
    <dgm:pt modelId="{6C2F34F3-1EBE-4BE3-A7DD-9AE161F94F6D}" type="pres">
      <dgm:prSet presAssocID="{25A5C464-AA89-4AE4-B3B3-CAB3C4D60AE7}" presName="node" presStyleLbl="node1" presStyleIdx="1" presStyleCnt="15">
        <dgm:presLayoutVars>
          <dgm:bulletEnabled val="1"/>
        </dgm:presLayoutVars>
      </dgm:prSet>
      <dgm:spPr/>
    </dgm:pt>
    <dgm:pt modelId="{062587ED-2BBC-4A57-A562-AB3F9B1E05ED}" type="pres">
      <dgm:prSet presAssocID="{11A7EF94-5A65-4D5A-8234-B0C676EB3B5F}" presName="sibTrans" presStyleCnt="0"/>
      <dgm:spPr/>
    </dgm:pt>
    <dgm:pt modelId="{99CEB308-0D77-4BB8-AB59-FEE934150D00}" type="pres">
      <dgm:prSet presAssocID="{7D0EAB31-67C2-4E26-AF71-1F5BE8C1A8D9}" presName="node" presStyleLbl="node1" presStyleIdx="2" presStyleCnt="15">
        <dgm:presLayoutVars>
          <dgm:bulletEnabled val="1"/>
        </dgm:presLayoutVars>
      </dgm:prSet>
      <dgm:spPr/>
    </dgm:pt>
    <dgm:pt modelId="{A486222E-DEDD-46C5-B918-4B6E92B01C9A}" type="pres">
      <dgm:prSet presAssocID="{29F66391-CB05-4082-8A7D-A24D072E28D3}" presName="sibTrans" presStyleCnt="0"/>
      <dgm:spPr/>
    </dgm:pt>
    <dgm:pt modelId="{7370CCDA-404C-43FE-8CBB-4683CF384758}" type="pres">
      <dgm:prSet presAssocID="{7AC9EB50-80E6-45DF-8518-3D0A721CB2F0}" presName="node" presStyleLbl="node1" presStyleIdx="3" presStyleCnt="15">
        <dgm:presLayoutVars>
          <dgm:bulletEnabled val="1"/>
        </dgm:presLayoutVars>
      </dgm:prSet>
      <dgm:spPr/>
    </dgm:pt>
    <dgm:pt modelId="{B15A08F4-0082-4639-8254-EDD0895B436D}" type="pres">
      <dgm:prSet presAssocID="{2D34D9AC-BF84-4AFA-A708-B4A129C1AA2A}" presName="sibTrans" presStyleCnt="0"/>
      <dgm:spPr/>
    </dgm:pt>
    <dgm:pt modelId="{4948EC81-8409-4D61-835C-C6E3B420E3FD}" type="pres">
      <dgm:prSet presAssocID="{DDA15DD7-64FE-4A0C-8805-44B7C975844E}" presName="node" presStyleLbl="node1" presStyleIdx="4" presStyleCnt="15">
        <dgm:presLayoutVars>
          <dgm:bulletEnabled val="1"/>
        </dgm:presLayoutVars>
      </dgm:prSet>
      <dgm:spPr/>
    </dgm:pt>
    <dgm:pt modelId="{F27456E2-46A9-4534-AF83-DDAB964CAFC3}" type="pres">
      <dgm:prSet presAssocID="{36E7587D-6FFE-49E4-B80C-A842F51EB569}" presName="sibTrans" presStyleCnt="0"/>
      <dgm:spPr/>
    </dgm:pt>
    <dgm:pt modelId="{F4C716AC-9DF6-4D74-A411-4C4BFCA2A401}" type="pres">
      <dgm:prSet presAssocID="{84BBF132-7530-46C1-965D-91C29F7403BE}" presName="node" presStyleLbl="node1" presStyleIdx="5" presStyleCnt="15">
        <dgm:presLayoutVars>
          <dgm:bulletEnabled val="1"/>
        </dgm:presLayoutVars>
      </dgm:prSet>
      <dgm:spPr/>
    </dgm:pt>
    <dgm:pt modelId="{8AF46F0D-4DBE-473C-A569-DFB7C0B2A4DF}" type="pres">
      <dgm:prSet presAssocID="{071AA916-9471-4FF2-B28A-A26B0144F7B3}" presName="sibTrans" presStyleCnt="0"/>
      <dgm:spPr/>
    </dgm:pt>
    <dgm:pt modelId="{B51C0DC5-95A8-49BB-90BD-2226202D6D44}" type="pres">
      <dgm:prSet presAssocID="{3005727F-0404-41CB-9EA4-16D7CE0327B7}" presName="node" presStyleLbl="node1" presStyleIdx="6" presStyleCnt="15">
        <dgm:presLayoutVars>
          <dgm:bulletEnabled val="1"/>
        </dgm:presLayoutVars>
      </dgm:prSet>
      <dgm:spPr/>
    </dgm:pt>
    <dgm:pt modelId="{34FDC3E0-2150-4DA7-8F6B-F49DBD0D11C8}" type="pres">
      <dgm:prSet presAssocID="{8CDBFD33-5A5E-4125-B70D-6965207EA0A9}" presName="sibTrans" presStyleCnt="0"/>
      <dgm:spPr/>
    </dgm:pt>
    <dgm:pt modelId="{9A427F42-956C-4B61-A961-C82C266C684C}" type="pres">
      <dgm:prSet presAssocID="{F29CBE4B-8CAC-42D1-85BA-6C5E5F0CB74B}" presName="node" presStyleLbl="node1" presStyleIdx="7" presStyleCnt="15">
        <dgm:presLayoutVars>
          <dgm:bulletEnabled val="1"/>
        </dgm:presLayoutVars>
      </dgm:prSet>
      <dgm:spPr/>
    </dgm:pt>
    <dgm:pt modelId="{B06885A1-D203-45C0-ACF9-CA39725B7860}" type="pres">
      <dgm:prSet presAssocID="{FA7FF259-0298-480A-A290-A0F846F957D6}" presName="sibTrans" presStyleCnt="0"/>
      <dgm:spPr/>
    </dgm:pt>
    <dgm:pt modelId="{642FF082-E553-4741-83DC-5BAC83C2AB95}" type="pres">
      <dgm:prSet presAssocID="{308655F4-BE56-421C-928D-13653FDB5E35}" presName="node" presStyleLbl="node1" presStyleIdx="8" presStyleCnt="15">
        <dgm:presLayoutVars>
          <dgm:bulletEnabled val="1"/>
        </dgm:presLayoutVars>
      </dgm:prSet>
      <dgm:spPr/>
    </dgm:pt>
    <dgm:pt modelId="{128C3DAA-105F-432C-B3F5-51939A514695}" type="pres">
      <dgm:prSet presAssocID="{F5DBCBB6-DDE4-47E5-AE1C-59F564C424C2}" presName="sibTrans" presStyleCnt="0"/>
      <dgm:spPr/>
    </dgm:pt>
    <dgm:pt modelId="{6F6A782B-CFA4-440C-A5F8-6AE70BDC5B73}" type="pres">
      <dgm:prSet presAssocID="{08618BD3-CB62-4584-8808-46DB25891343}" presName="node" presStyleLbl="node1" presStyleIdx="9" presStyleCnt="15">
        <dgm:presLayoutVars>
          <dgm:bulletEnabled val="1"/>
        </dgm:presLayoutVars>
      </dgm:prSet>
      <dgm:spPr/>
    </dgm:pt>
    <dgm:pt modelId="{DE8770D0-2432-4194-85E6-333D9BEA8D87}" type="pres">
      <dgm:prSet presAssocID="{838D1E14-9229-41F7-9C98-34686C8ECC1B}" presName="sibTrans" presStyleCnt="0"/>
      <dgm:spPr/>
    </dgm:pt>
    <dgm:pt modelId="{0DCC4B22-7127-43CC-8550-727B9BAA9DDA}" type="pres">
      <dgm:prSet presAssocID="{9EA1F4E2-31ED-49CC-B37E-0AB18A5D6B55}" presName="node" presStyleLbl="node1" presStyleIdx="10" presStyleCnt="15">
        <dgm:presLayoutVars>
          <dgm:bulletEnabled val="1"/>
        </dgm:presLayoutVars>
      </dgm:prSet>
      <dgm:spPr/>
    </dgm:pt>
    <dgm:pt modelId="{5D9BD0F2-F24C-4810-B79B-263992F130C2}" type="pres">
      <dgm:prSet presAssocID="{6F72B16E-3951-4F90-AE2D-6B2EED094EC1}" presName="sibTrans" presStyleCnt="0"/>
      <dgm:spPr/>
    </dgm:pt>
    <dgm:pt modelId="{A35FC14F-71EF-4CBB-A94E-FABD1238AB3C}" type="pres">
      <dgm:prSet presAssocID="{7497133D-7F6A-41E5-A8F4-1AB6DCA27576}" presName="node" presStyleLbl="node1" presStyleIdx="11" presStyleCnt="15">
        <dgm:presLayoutVars>
          <dgm:bulletEnabled val="1"/>
        </dgm:presLayoutVars>
      </dgm:prSet>
      <dgm:spPr/>
    </dgm:pt>
    <dgm:pt modelId="{53125A3C-8A63-45F0-B669-0E1A43A212C8}" type="pres">
      <dgm:prSet presAssocID="{DAB76532-010C-4B9F-9F1F-BA1085843E4D}" presName="sibTrans" presStyleCnt="0"/>
      <dgm:spPr/>
    </dgm:pt>
    <dgm:pt modelId="{BC5CF591-E0C1-41CD-9141-2EF118AA98D5}" type="pres">
      <dgm:prSet presAssocID="{AAE5044B-D66D-4E7B-91D5-CA2A68A89310}" presName="node" presStyleLbl="node1" presStyleIdx="12" presStyleCnt="15">
        <dgm:presLayoutVars>
          <dgm:bulletEnabled val="1"/>
        </dgm:presLayoutVars>
      </dgm:prSet>
      <dgm:spPr/>
    </dgm:pt>
    <dgm:pt modelId="{5901465A-C34B-4CC1-9357-754F676EAF76}" type="pres">
      <dgm:prSet presAssocID="{26502B13-C78A-43FE-8D8B-FD3AA728C290}" presName="sibTrans" presStyleCnt="0"/>
      <dgm:spPr/>
    </dgm:pt>
    <dgm:pt modelId="{19E24B67-FB70-4A54-BF15-5A0A3B2B8ECA}" type="pres">
      <dgm:prSet presAssocID="{A94DFAC4-7F83-4CB7-A870-FB6185372B85}" presName="node" presStyleLbl="node1" presStyleIdx="13" presStyleCnt="15">
        <dgm:presLayoutVars>
          <dgm:bulletEnabled val="1"/>
        </dgm:presLayoutVars>
      </dgm:prSet>
      <dgm:spPr/>
    </dgm:pt>
    <dgm:pt modelId="{62AC9119-4ADC-46E6-A9D7-255788E5B999}" type="pres">
      <dgm:prSet presAssocID="{3005B046-B147-407C-8EC0-5A3E3677B22F}" presName="sibTrans" presStyleCnt="0"/>
      <dgm:spPr/>
    </dgm:pt>
    <dgm:pt modelId="{FD5AAEFE-14E5-421A-86D1-4E6A8772295D}" type="pres">
      <dgm:prSet presAssocID="{3536AC1B-CF51-4292-93AE-FDD11DDCCC5B}" presName="node" presStyleLbl="node1" presStyleIdx="14" presStyleCnt="15">
        <dgm:presLayoutVars>
          <dgm:bulletEnabled val="1"/>
        </dgm:presLayoutVars>
      </dgm:prSet>
      <dgm:spPr/>
    </dgm:pt>
  </dgm:ptLst>
  <dgm:cxnLst>
    <dgm:cxn modelId="{86709707-269A-4566-99DA-B82E72FAA45D}" type="presOf" srcId="{7497133D-7F6A-41E5-A8F4-1AB6DCA27576}" destId="{A35FC14F-71EF-4CBB-A94E-FABD1238AB3C}" srcOrd="0" destOrd="0" presId="urn:microsoft.com/office/officeart/2005/8/layout/default"/>
    <dgm:cxn modelId="{1FEAA208-1AA2-47CB-8B29-0484E288B9F8}" srcId="{BE0A44C9-D0BC-4789-9A0C-0A5903446EEA}" destId="{4EA22E7E-8A4A-42C1-9DDA-F14122D37551}" srcOrd="0" destOrd="0" parTransId="{2445BE1A-C51F-43E0-A4A0-FF77AA24EA1A}" sibTransId="{058E1CA4-0716-46A9-95B5-313DABA8AC9E}"/>
    <dgm:cxn modelId="{D7A8FE19-83C3-4D1D-88C0-0326CC05A17D}" type="presOf" srcId="{DDA15DD7-64FE-4A0C-8805-44B7C975844E}" destId="{4948EC81-8409-4D61-835C-C6E3B420E3FD}" srcOrd="0" destOrd="0" presId="urn:microsoft.com/office/officeart/2005/8/layout/default"/>
    <dgm:cxn modelId="{AA153834-907D-479B-836E-B853A7FD4077}" type="presOf" srcId="{308655F4-BE56-421C-928D-13653FDB5E35}" destId="{642FF082-E553-4741-83DC-5BAC83C2AB95}" srcOrd="0" destOrd="0" presId="urn:microsoft.com/office/officeart/2005/8/layout/default"/>
    <dgm:cxn modelId="{07FB4340-DD88-4D7B-A03C-2F2754E64DA8}" srcId="{BE0A44C9-D0BC-4789-9A0C-0A5903446EEA}" destId="{3536AC1B-CF51-4292-93AE-FDD11DDCCC5B}" srcOrd="14" destOrd="0" parTransId="{189D5228-E613-422C-86CB-7D43B37E604D}" sibTransId="{746D9969-14EF-48E6-A9E6-119DCA4DA283}"/>
    <dgm:cxn modelId="{607E7161-7E2A-4E85-A107-94DF1DDC7DCF}" srcId="{BE0A44C9-D0BC-4789-9A0C-0A5903446EEA}" destId="{7D0EAB31-67C2-4E26-AF71-1F5BE8C1A8D9}" srcOrd="2" destOrd="0" parTransId="{2A39A1B5-794B-4F6C-A0D4-4EB4C760CD43}" sibTransId="{29F66391-CB05-4082-8A7D-A24D072E28D3}"/>
    <dgm:cxn modelId="{CF86AE65-E6E9-4DF6-9D55-48C2886CF673}" srcId="{BE0A44C9-D0BC-4789-9A0C-0A5903446EEA}" destId="{DDA15DD7-64FE-4A0C-8805-44B7C975844E}" srcOrd="4" destOrd="0" parTransId="{547275A0-C531-4EDE-A9C5-93779F11F1C8}" sibTransId="{36E7587D-6FFE-49E4-B80C-A842F51EB569}"/>
    <dgm:cxn modelId="{ACA3984D-4946-4450-84E5-3E0D56D09BA2}" type="presOf" srcId="{4EA22E7E-8A4A-42C1-9DDA-F14122D37551}" destId="{AA57F5FF-95A7-42C7-837A-9FD8351FE900}" srcOrd="0" destOrd="0" presId="urn:microsoft.com/office/officeart/2005/8/layout/default"/>
    <dgm:cxn modelId="{7C973970-6119-417B-9372-1DE35BABD93A}" srcId="{BE0A44C9-D0BC-4789-9A0C-0A5903446EEA}" destId="{84BBF132-7530-46C1-965D-91C29F7403BE}" srcOrd="5" destOrd="0" parTransId="{419D0B10-3773-4A9C-8086-FEDA0C0C0998}" sibTransId="{071AA916-9471-4FF2-B28A-A26B0144F7B3}"/>
    <dgm:cxn modelId="{89578770-70C8-48DD-AEFC-96FFC12EFF5B}" type="presOf" srcId="{F29CBE4B-8CAC-42D1-85BA-6C5E5F0CB74B}" destId="{9A427F42-956C-4B61-A961-C82C266C684C}" srcOrd="0" destOrd="0" presId="urn:microsoft.com/office/officeart/2005/8/layout/default"/>
    <dgm:cxn modelId="{2F1CAB54-B0F1-4136-8C7B-6F0FCF7591B2}" type="presOf" srcId="{84BBF132-7530-46C1-965D-91C29F7403BE}" destId="{F4C716AC-9DF6-4D74-A411-4C4BFCA2A401}" srcOrd="0" destOrd="0" presId="urn:microsoft.com/office/officeart/2005/8/layout/default"/>
    <dgm:cxn modelId="{E3C4E857-B8DC-40CF-80E9-FC774A8BE3BB}" srcId="{BE0A44C9-D0BC-4789-9A0C-0A5903446EEA}" destId="{308655F4-BE56-421C-928D-13653FDB5E35}" srcOrd="8" destOrd="0" parTransId="{13F8A245-6703-430B-B126-FA100DA38954}" sibTransId="{F5DBCBB6-DDE4-47E5-AE1C-59F564C424C2}"/>
    <dgm:cxn modelId="{22A2A15A-B69B-4E1B-9CB5-E8A37A2022A9}" srcId="{BE0A44C9-D0BC-4789-9A0C-0A5903446EEA}" destId="{A94DFAC4-7F83-4CB7-A870-FB6185372B85}" srcOrd="13" destOrd="0" parTransId="{32B881B1-E372-4D75-A8AA-C46237966F1C}" sibTransId="{3005B046-B147-407C-8EC0-5A3E3677B22F}"/>
    <dgm:cxn modelId="{9918447D-D73F-4B9E-9E56-A5251287E783}" srcId="{BE0A44C9-D0BC-4789-9A0C-0A5903446EEA}" destId="{AAE5044B-D66D-4E7B-91D5-CA2A68A89310}" srcOrd="12" destOrd="0" parTransId="{A84B9A7E-B7C6-4503-8811-FCF69816FB61}" sibTransId="{26502B13-C78A-43FE-8D8B-FD3AA728C290}"/>
    <dgm:cxn modelId="{3C934C88-0757-408E-973E-6FA17A4E2F8E}" type="presOf" srcId="{AAE5044B-D66D-4E7B-91D5-CA2A68A89310}" destId="{BC5CF591-E0C1-41CD-9141-2EF118AA98D5}" srcOrd="0" destOrd="0" presId="urn:microsoft.com/office/officeart/2005/8/layout/default"/>
    <dgm:cxn modelId="{BAC9B68E-33DC-469C-96DB-7C9E85F8B789}" type="presOf" srcId="{3536AC1B-CF51-4292-93AE-FDD11DDCCC5B}" destId="{FD5AAEFE-14E5-421A-86D1-4E6A8772295D}" srcOrd="0" destOrd="0" presId="urn:microsoft.com/office/officeart/2005/8/layout/default"/>
    <dgm:cxn modelId="{C13AA493-73C1-4059-B986-39832FFCA32C}" type="presOf" srcId="{25A5C464-AA89-4AE4-B3B3-CAB3C4D60AE7}" destId="{6C2F34F3-1EBE-4BE3-A7DD-9AE161F94F6D}" srcOrd="0" destOrd="0" presId="urn:microsoft.com/office/officeart/2005/8/layout/default"/>
    <dgm:cxn modelId="{02632B98-D5DC-49F3-833B-79D15BDF6080}" type="presOf" srcId="{7D0EAB31-67C2-4E26-AF71-1F5BE8C1A8D9}" destId="{99CEB308-0D77-4BB8-AB59-FEE934150D00}" srcOrd="0" destOrd="0" presId="urn:microsoft.com/office/officeart/2005/8/layout/default"/>
    <dgm:cxn modelId="{6FB7C29C-F75A-415D-AD48-CD0284AD952C}" type="presOf" srcId="{08618BD3-CB62-4584-8808-46DB25891343}" destId="{6F6A782B-CFA4-440C-A5F8-6AE70BDC5B73}" srcOrd="0" destOrd="0" presId="urn:microsoft.com/office/officeart/2005/8/layout/default"/>
    <dgm:cxn modelId="{2B22959E-0EA5-4B2F-B42B-EE187D7FBD9F}" srcId="{BE0A44C9-D0BC-4789-9A0C-0A5903446EEA}" destId="{08618BD3-CB62-4584-8808-46DB25891343}" srcOrd="9" destOrd="0" parTransId="{BB4F37F8-515D-4D2B-AFCE-075A3CED4432}" sibTransId="{838D1E14-9229-41F7-9C98-34686C8ECC1B}"/>
    <dgm:cxn modelId="{311B3AA6-F977-4624-B9CD-EEC5193540AF}" srcId="{BE0A44C9-D0BC-4789-9A0C-0A5903446EEA}" destId="{F29CBE4B-8CAC-42D1-85BA-6C5E5F0CB74B}" srcOrd="7" destOrd="0" parTransId="{454A172A-34D4-4316-87BC-DB49967CD3D7}" sibTransId="{FA7FF259-0298-480A-A290-A0F846F957D6}"/>
    <dgm:cxn modelId="{59CE6FAF-17DB-4023-8102-E4E23C1B14D0}" srcId="{BE0A44C9-D0BC-4789-9A0C-0A5903446EEA}" destId="{7497133D-7F6A-41E5-A8F4-1AB6DCA27576}" srcOrd="11" destOrd="0" parTransId="{03E81A50-89DD-4E66-A901-01F9424D8343}" sibTransId="{DAB76532-010C-4B9F-9F1F-BA1085843E4D}"/>
    <dgm:cxn modelId="{83F1CCB6-61A3-4E35-996A-3FE4782EFEF3}" type="presOf" srcId="{BE0A44C9-D0BC-4789-9A0C-0A5903446EEA}" destId="{900C0DD4-829F-4F58-BBBE-C448EC9D1925}" srcOrd="0" destOrd="0" presId="urn:microsoft.com/office/officeart/2005/8/layout/default"/>
    <dgm:cxn modelId="{0C555CC6-4E46-4772-89E5-E7A0991FCA16}" srcId="{BE0A44C9-D0BC-4789-9A0C-0A5903446EEA}" destId="{25A5C464-AA89-4AE4-B3B3-CAB3C4D60AE7}" srcOrd="1" destOrd="0" parTransId="{13179CA4-3287-4A2F-8FF3-A51E3A007286}" sibTransId="{11A7EF94-5A65-4D5A-8234-B0C676EB3B5F}"/>
    <dgm:cxn modelId="{A3AE97C6-F1EE-4EBE-A2CA-61D650FB9010}" type="presOf" srcId="{7AC9EB50-80E6-45DF-8518-3D0A721CB2F0}" destId="{7370CCDA-404C-43FE-8CBB-4683CF384758}" srcOrd="0" destOrd="0" presId="urn:microsoft.com/office/officeart/2005/8/layout/default"/>
    <dgm:cxn modelId="{1723A9CB-2A5E-4DA4-9DB9-9D3D16AC1C6E}" srcId="{BE0A44C9-D0BC-4789-9A0C-0A5903446EEA}" destId="{3005727F-0404-41CB-9EA4-16D7CE0327B7}" srcOrd="6" destOrd="0" parTransId="{6289F8B1-96BD-4BC5-B86A-23EB47FC9D2E}" sibTransId="{8CDBFD33-5A5E-4125-B70D-6965207EA0A9}"/>
    <dgm:cxn modelId="{10D5EADD-1B5A-48D3-883F-112756C50B44}" srcId="{BE0A44C9-D0BC-4789-9A0C-0A5903446EEA}" destId="{7AC9EB50-80E6-45DF-8518-3D0A721CB2F0}" srcOrd="3" destOrd="0" parTransId="{FA3577FF-A4CD-461A-8369-9415B7922221}" sibTransId="{2D34D9AC-BF84-4AFA-A708-B4A129C1AA2A}"/>
    <dgm:cxn modelId="{194C7DDF-3915-45AE-ACD8-42ABC9B3A5E6}" type="presOf" srcId="{A94DFAC4-7F83-4CB7-A870-FB6185372B85}" destId="{19E24B67-FB70-4A54-BF15-5A0A3B2B8ECA}" srcOrd="0" destOrd="0" presId="urn:microsoft.com/office/officeart/2005/8/layout/default"/>
    <dgm:cxn modelId="{7634C5E2-E599-4B68-B1CF-109C1B3FAB87}" type="presOf" srcId="{9EA1F4E2-31ED-49CC-B37E-0AB18A5D6B55}" destId="{0DCC4B22-7127-43CC-8550-727B9BAA9DDA}" srcOrd="0" destOrd="0" presId="urn:microsoft.com/office/officeart/2005/8/layout/default"/>
    <dgm:cxn modelId="{81C341E5-6B36-4345-A5E6-3CC7767DADC0}" srcId="{BE0A44C9-D0BC-4789-9A0C-0A5903446EEA}" destId="{9EA1F4E2-31ED-49CC-B37E-0AB18A5D6B55}" srcOrd="10" destOrd="0" parTransId="{092054A2-67B1-4190-BA7F-5AFF7C09EB8E}" sibTransId="{6F72B16E-3951-4F90-AE2D-6B2EED094EC1}"/>
    <dgm:cxn modelId="{1644A1F5-A4A6-40C9-8A7B-F76994DFD5B0}" type="presOf" srcId="{3005727F-0404-41CB-9EA4-16D7CE0327B7}" destId="{B51C0DC5-95A8-49BB-90BD-2226202D6D44}" srcOrd="0" destOrd="0" presId="urn:microsoft.com/office/officeart/2005/8/layout/default"/>
    <dgm:cxn modelId="{970003A2-5427-44A4-BC08-CC6B9802F7AD}" type="presParOf" srcId="{900C0DD4-829F-4F58-BBBE-C448EC9D1925}" destId="{AA57F5FF-95A7-42C7-837A-9FD8351FE900}" srcOrd="0" destOrd="0" presId="urn:microsoft.com/office/officeart/2005/8/layout/default"/>
    <dgm:cxn modelId="{7D8F36A4-48B6-4980-B56B-1ACFF16C6AA0}" type="presParOf" srcId="{900C0DD4-829F-4F58-BBBE-C448EC9D1925}" destId="{304778C9-0234-4CE3-A308-135FC6840FE5}" srcOrd="1" destOrd="0" presId="urn:microsoft.com/office/officeart/2005/8/layout/default"/>
    <dgm:cxn modelId="{AE23D8E8-9D99-498E-8AEA-F4A0A5FC0809}" type="presParOf" srcId="{900C0DD4-829F-4F58-BBBE-C448EC9D1925}" destId="{6C2F34F3-1EBE-4BE3-A7DD-9AE161F94F6D}" srcOrd="2" destOrd="0" presId="urn:microsoft.com/office/officeart/2005/8/layout/default"/>
    <dgm:cxn modelId="{A39BD2F2-8B95-4937-9DC9-010B0897862A}" type="presParOf" srcId="{900C0DD4-829F-4F58-BBBE-C448EC9D1925}" destId="{062587ED-2BBC-4A57-A562-AB3F9B1E05ED}" srcOrd="3" destOrd="0" presId="urn:microsoft.com/office/officeart/2005/8/layout/default"/>
    <dgm:cxn modelId="{71CFDA38-BC66-4054-8474-C48BD5FA3078}" type="presParOf" srcId="{900C0DD4-829F-4F58-BBBE-C448EC9D1925}" destId="{99CEB308-0D77-4BB8-AB59-FEE934150D00}" srcOrd="4" destOrd="0" presId="urn:microsoft.com/office/officeart/2005/8/layout/default"/>
    <dgm:cxn modelId="{1B2AF570-1BAE-4310-9E51-999B5AB2F4A5}" type="presParOf" srcId="{900C0DD4-829F-4F58-BBBE-C448EC9D1925}" destId="{A486222E-DEDD-46C5-B918-4B6E92B01C9A}" srcOrd="5" destOrd="0" presId="urn:microsoft.com/office/officeart/2005/8/layout/default"/>
    <dgm:cxn modelId="{5B4A4879-272F-4AEE-BC68-AF7002A21F92}" type="presParOf" srcId="{900C0DD4-829F-4F58-BBBE-C448EC9D1925}" destId="{7370CCDA-404C-43FE-8CBB-4683CF384758}" srcOrd="6" destOrd="0" presId="urn:microsoft.com/office/officeart/2005/8/layout/default"/>
    <dgm:cxn modelId="{1AB8BDF3-4902-49D6-9FAE-8A377E4678B3}" type="presParOf" srcId="{900C0DD4-829F-4F58-BBBE-C448EC9D1925}" destId="{B15A08F4-0082-4639-8254-EDD0895B436D}" srcOrd="7" destOrd="0" presId="urn:microsoft.com/office/officeart/2005/8/layout/default"/>
    <dgm:cxn modelId="{947876A9-EF12-4A42-80FF-3AF22E95E3CF}" type="presParOf" srcId="{900C0DD4-829F-4F58-BBBE-C448EC9D1925}" destId="{4948EC81-8409-4D61-835C-C6E3B420E3FD}" srcOrd="8" destOrd="0" presId="urn:microsoft.com/office/officeart/2005/8/layout/default"/>
    <dgm:cxn modelId="{7461A31E-A7B7-49C3-B87C-7EBBC623E0F6}" type="presParOf" srcId="{900C0DD4-829F-4F58-BBBE-C448EC9D1925}" destId="{F27456E2-46A9-4534-AF83-DDAB964CAFC3}" srcOrd="9" destOrd="0" presId="urn:microsoft.com/office/officeart/2005/8/layout/default"/>
    <dgm:cxn modelId="{1EB99B58-4481-4D9D-B9CA-C91AFBFE077B}" type="presParOf" srcId="{900C0DD4-829F-4F58-BBBE-C448EC9D1925}" destId="{F4C716AC-9DF6-4D74-A411-4C4BFCA2A401}" srcOrd="10" destOrd="0" presId="urn:microsoft.com/office/officeart/2005/8/layout/default"/>
    <dgm:cxn modelId="{E298EF58-6275-4227-8DAE-0E947C050D9E}" type="presParOf" srcId="{900C0DD4-829F-4F58-BBBE-C448EC9D1925}" destId="{8AF46F0D-4DBE-473C-A569-DFB7C0B2A4DF}" srcOrd="11" destOrd="0" presId="urn:microsoft.com/office/officeart/2005/8/layout/default"/>
    <dgm:cxn modelId="{D8D6A6CA-AAF6-468A-9F87-C8AC31FAAF45}" type="presParOf" srcId="{900C0DD4-829F-4F58-BBBE-C448EC9D1925}" destId="{B51C0DC5-95A8-49BB-90BD-2226202D6D44}" srcOrd="12" destOrd="0" presId="urn:microsoft.com/office/officeart/2005/8/layout/default"/>
    <dgm:cxn modelId="{36893982-4605-40AE-865D-E9EF314C0147}" type="presParOf" srcId="{900C0DD4-829F-4F58-BBBE-C448EC9D1925}" destId="{34FDC3E0-2150-4DA7-8F6B-F49DBD0D11C8}" srcOrd="13" destOrd="0" presId="urn:microsoft.com/office/officeart/2005/8/layout/default"/>
    <dgm:cxn modelId="{532562B6-282F-4982-A83F-1BB7194B13E4}" type="presParOf" srcId="{900C0DD4-829F-4F58-BBBE-C448EC9D1925}" destId="{9A427F42-956C-4B61-A961-C82C266C684C}" srcOrd="14" destOrd="0" presId="urn:microsoft.com/office/officeart/2005/8/layout/default"/>
    <dgm:cxn modelId="{E4645A72-1BC0-45BF-BDCD-F6D626031568}" type="presParOf" srcId="{900C0DD4-829F-4F58-BBBE-C448EC9D1925}" destId="{B06885A1-D203-45C0-ACF9-CA39725B7860}" srcOrd="15" destOrd="0" presId="urn:microsoft.com/office/officeart/2005/8/layout/default"/>
    <dgm:cxn modelId="{9B15E51A-03BF-47D5-BDF5-68CAB6E9AD32}" type="presParOf" srcId="{900C0DD4-829F-4F58-BBBE-C448EC9D1925}" destId="{642FF082-E553-4741-83DC-5BAC83C2AB95}" srcOrd="16" destOrd="0" presId="urn:microsoft.com/office/officeart/2005/8/layout/default"/>
    <dgm:cxn modelId="{42E218AB-5E54-4D1C-A95E-AA4A457439A0}" type="presParOf" srcId="{900C0DD4-829F-4F58-BBBE-C448EC9D1925}" destId="{128C3DAA-105F-432C-B3F5-51939A514695}" srcOrd="17" destOrd="0" presId="urn:microsoft.com/office/officeart/2005/8/layout/default"/>
    <dgm:cxn modelId="{43EDD558-C17F-436F-AA1A-76123B759A6C}" type="presParOf" srcId="{900C0DD4-829F-4F58-BBBE-C448EC9D1925}" destId="{6F6A782B-CFA4-440C-A5F8-6AE70BDC5B73}" srcOrd="18" destOrd="0" presId="urn:microsoft.com/office/officeart/2005/8/layout/default"/>
    <dgm:cxn modelId="{44971BD9-C7BB-4B1F-9DBD-10D869C515BA}" type="presParOf" srcId="{900C0DD4-829F-4F58-BBBE-C448EC9D1925}" destId="{DE8770D0-2432-4194-85E6-333D9BEA8D87}" srcOrd="19" destOrd="0" presId="urn:microsoft.com/office/officeart/2005/8/layout/default"/>
    <dgm:cxn modelId="{EAB995A2-D5B1-4D76-B3AD-C32A668BA04D}" type="presParOf" srcId="{900C0DD4-829F-4F58-BBBE-C448EC9D1925}" destId="{0DCC4B22-7127-43CC-8550-727B9BAA9DDA}" srcOrd="20" destOrd="0" presId="urn:microsoft.com/office/officeart/2005/8/layout/default"/>
    <dgm:cxn modelId="{56D4FA01-EA63-4458-9D31-8FC9274AE94A}" type="presParOf" srcId="{900C0DD4-829F-4F58-BBBE-C448EC9D1925}" destId="{5D9BD0F2-F24C-4810-B79B-263992F130C2}" srcOrd="21" destOrd="0" presId="urn:microsoft.com/office/officeart/2005/8/layout/default"/>
    <dgm:cxn modelId="{ED1EC4EB-C10F-417F-80B4-0F8FD0C33EEA}" type="presParOf" srcId="{900C0DD4-829F-4F58-BBBE-C448EC9D1925}" destId="{A35FC14F-71EF-4CBB-A94E-FABD1238AB3C}" srcOrd="22" destOrd="0" presId="urn:microsoft.com/office/officeart/2005/8/layout/default"/>
    <dgm:cxn modelId="{77972F06-1FD3-44AB-A814-BDFB32839D8B}" type="presParOf" srcId="{900C0DD4-829F-4F58-BBBE-C448EC9D1925}" destId="{53125A3C-8A63-45F0-B669-0E1A43A212C8}" srcOrd="23" destOrd="0" presId="urn:microsoft.com/office/officeart/2005/8/layout/default"/>
    <dgm:cxn modelId="{FC5293BF-F0F2-4EB8-AEDD-5B899F427E9A}" type="presParOf" srcId="{900C0DD4-829F-4F58-BBBE-C448EC9D1925}" destId="{BC5CF591-E0C1-41CD-9141-2EF118AA98D5}" srcOrd="24" destOrd="0" presId="urn:microsoft.com/office/officeart/2005/8/layout/default"/>
    <dgm:cxn modelId="{3E227589-DF11-451F-9532-563CAD6456F2}" type="presParOf" srcId="{900C0DD4-829F-4F58-BBBE-C448EC9D1925}" destId="{5901465A-C34B-4CC1-9357-754F676EAF76}" srcOrd="25" destOrd="0" presId="urn:microsoft.com/office/officeart/2005/8/layout/default"/>
    <dgm:cxn modelId="{FBDE6ED0-7AB5-4CAE-90E5-EAD17F1D34C6}" type="presParOf" srcId="{900C0DD4-829F-4F58-BBBE-C448EC9D1925}" destId="{19E24B67-FB70-4A54-BF15-5A0A3B2B8ECA}" srcOrd="26" destOrd="0" presId="urn:microsoft.com/office/officeart/2005/8/layout/default"/>
    <dgm:cxn modelId="{33D9BC23-7889-43FA-8BC4-A1D496AD6658}" type="presParOf" srcId="{900C0DD4-829F-4F58-BBBE-C448EC9D1925}" destId="{62AC9119-4ADC-46E6-A9D7-255788E5B999}" srcOrd="27" destOrd="0" presId="urn:microsoft.com/office/officeart/2005/8/layout/default"/>
    <dgm:cxn modelId="{4DD12E8B-CC37-486F-B7A7-1E27C62AE5D4}" type="presParOf" srcId="{900C0DD4-829F-4F58-BBBE-C448EC9D1925}" destId="{FD5AAEFE-14E5-421A-86D1-4E6A8772295D}"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B6F7E3-5163-4D68-A112-4B19DC4E1F80}"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109436A1-BC1A-494F-86E5-CDBDCA4BE0C0}">
      <dgm:prSet/>
      <dgm:spPr/>
      <dgm:t>
        <a:bodyPr/>
        <a:lstStyle/>
        <a:p>
          <a:r>
            <a:rPr lang="en-US" b="1" dirty="0"/>
            <a:t>Amazon</a:t>
          </a:r>
          <a:r>
            <a:rPr lang="en-US" dirty="0"/>
            <a:t> - The most recommended websites with attractive web-page layout, easy to use, relevant descriptive information, product offers, reliability of website, quickness to complete purchase, trust worthiness. </a:t>
          </a:r>
        </a:p>
      </dgm:t>
    </dgm:pt>
    <dgm:pt modelId="{2935423B-387A-413F-8359-44B8DD1EB0C5}" type="parTrans" cxnId="{1EBADA1B-DB91-4230-B731-9983BC419380}">
      <dgm:prSet/>
      <dgm:spPr/>
      <dgm:t>
        <a:bodyPr/>
        <a:lstStyle/>
        <a:p>
          <a:endParaRPr lang="en-US"/>
        </a:p>
      </dgm:t>
    </dgm:pt>
    <dgm:pt modelId="{A911D481-F9BB-4454-B07E-6E7FA1FD5E80}" type="sibTrans" cxnId="{1EBADA1B-DB91-4230-B731-9983BC419380}">
      <dgm:prSet/>
      <dgm:spPr/>
      <dgm:t>
        <a:bodyPr/>
        <a:lstStyle/>
        <a:p>
          <a:endParaRPr lang="en-US"/>
        </a:p>
      </dgm:t>
    </dgm:pt>
    <dgm:pt modelId="{AC735C1C-1E0F-45E4-94B2-0A927F417A89}">
      <dgm:prSet/>
      <dgm:spPr/>
      <dgm:t>
        <a:bodyPr/>
        <a:lstStyle/>
        <a:p>
          <a:r>
            <a:rPr lang="en-US" b="1" dirty="0"/>
            <a:t>Improvements: </a:t>
          </a:r>
          <a:r>
            <a:rPr lang="en-US" dirty="0"/>
            <a:t>Takes longer time to login, Late declaration or price during sales and promotion, frequent disruption when moving from one page to another, Limited mode of payment on most of products.</a:t>
          </a:r>
        </a:p>
      </dgm:t>
    </dgm:pt>
    <dgm:pt modelId="{ED49C0A4-B87A-4AA9-B843-6FC60308B28E}" type="parTrans" cxnId="{4952B2E6-EEBF-4B49-84C5-A18D87CA9118}">
      <dgm:prSet/>
      <dgm:spPr/>
      <dgm:t>
        <a:bodyPr/>
        <a:lstStyle/>
        <a:p>
          <a:endParaRPr lang="en-US"/>
        </a:p>
      </dgm:t>
    </dgm:pt>
    <dgm:pt modelId="{7780CCB4-062B-445C-8A14-99A69C3C2502}" type="sibTrans" cxnId="{4952B2E6-EEBF-4B49-84C5-A18D87CA9118}">
      <dgm:prSet/>
      <dgm:spPr/>
      <dgm:t>
        <a:bodyPr/>
        <a:lstStyle/>
        <a:p>
          <a:endParaRPr lang="en-US"/>
        </a:p>
      </dgm:t>
    </dgm:pt>
    <dgm:pt modelId="{C3141819-B87C-4C56-8FA3-07156D68A4E9}">
      <dgm:prSet/>
      <dgm:spPr/>
      <dgm:t>
        <a:bodyPr/>
        <a:lstStyle/>
        <a:p>
          <a:r>
            <a:rPr lang="en-US" b="1" dirty="0"/>
            <a:t>Flipkart:</a:t>
          </a:r>
          <a:r>
            <a:rPr lang="en-US" dirty="0"/>
            <a:t> This is the 2nd most recommended website with fast loading page, security of financial information, trust worthiness, several payments modes, website is as efficient as before.</a:t>
          </a:r>
        </a:p>
      </dgm:t>
    </dgm:pt>
    <dgm:pt modelId="{FAA54F09-DEA6-4E98-AFD0-9D6277D2A165}" type="parTrans" cxnId="{D49DC0D7-D018-455E-8714-CE75A5AB4415}">
      <dgm:prSet/>
      <dgm:spPr/>
      <dgm:t>
        <a:bodyPr/>
        <a:lstStyle/>
        <a:p>
          <a:endParaRPr lang="en-US"/>
        </a:p>
      </dgm:t>
    </dgm:pt>
    <dgm:pt modelId="{8D8767D9-2BC0-4DFC-A41C-213BCBDEC66C}" type="sibTrans" cxnId="{D49DC0D7-D018-455E-8714-CE75A5AB4415}">
      <dgm:prSet/>
      <dgm:spPr/>
      <dgm:t>
        <a:bodyPr/>
        <a:lstStyle/>
        <a:p>
          <a:endParaRPr lang="en-US"/>
        </a:p>
      </dgm:t>
    </dgm:pt>
    <dgm:pt modelId="{61638240-50ED-4E59-BD77-B8F238A2972E}">
      <dgm:prSet/>
      <dgm:spPr/>
      <dgm:t>
        <a:bodyPr/>
        <a:lstStyle/>
        <a:p>
          <a:r>
            <a:rPr lang="en-US" b="1"/>
            <a:t>Improvements:</a:t>
          </a:r>
          <a:r>
            <a:rPr lang="en-US"/>
            <a:t> Takes longer time in displaying graphics, late declaration of price during sales and promotion. privacy information, reliability of website, offers on product, and must be an attractive web-page layout.</a:t>
          </a:r>
        </a:p>
      </dgm:t>
    </dgm:pt>
    <dgm:pt modelId="{51AC9237-ECCC-4196-9B78-A2097BEDC4AE}" type="parTrans" cxnId="{92C2AD60-6757-4DEB-AEAC-C9965FC635A3}">
      <dgm:prSet/>
      <dgm:spPr/>
      <dgm:t>
        <a:bodyPr/>
        <a:lstStyle/>
        <a:p>
          <a:endParaRPr lang="en-US"/>
        </a:p>
      </dgm:t>
    </dgm:pt>
    <dgm:pt modelId="{CB707469-3C89-4F25-BF57-7BB670458D6E}" type="sibTrans" cxnId="{92C2AD60-6757-4DEB-AEAC-C9965FC635A3}">
      <dgm:prSet/>
      <dgm:spPr/>
      <dgm:t>
        <a:bodyPr/>
        <a:lstStyle/>
        <a:p>
          <a:endParaRPr lang="en-US"/>
        </a:p>
      </dgm:t>
    </dgm:pt>
    <dgm:pt modelId="{DD749E6F-57BB-4087-8542-9398DAD037B7}" type="pres">
      <dgm:prSet presAssocID="{9CB6F7E3-5163-4D68-A112-4B19DC4E1F80}" presName="Name0" presStyleCnt="0">
        <dgm:presLayoutVars>
          <dgm:dir/>
          <dgm:animLvl val="lvl"/>
          <dgm:resizeHandles val="exact"/>
        </dgm:presLayoutVars>
      </dgm:prSet>
      <dgm:spPr/>
    </dgm:pt>
    <dgm:pt modelId="{B2BB6F76-DDD2-44BE-86BE-4F5A6E49D838}" type="pres">
      <dgm:prSet presAssocID="{109436A1-BC1A-494F-86E5-CDBDCA4BE0C0}" presName="composite" presStyleCnt="0"/>
      <dgm:spPr/>
    </dgm:pt>
    <dgm:pt modelId="{63CE764C-5E80-4FB0-8013-DB36F8D1076F}" type="pres">
      <dgm:prSet presAssocID="{109436A1-BC1A-494F-86E5-CDBDCA4BE0C0}" presName="parTx" presStyleLbl="alignNode1" presStyleIdx="0" presStyleCnt="2">
        <dgm:presLayoutVars>
          <dgm:chMax val="0"/>
          <dgm:chPref val="0"/>
          <dgm:bulletEnabled val="1"/>
        </dgm:presLayoutVars>
      </dgm:prSet>
      <dgm:spPr/>
    </dgm:pt>
    <dgm:pt modelId="{AABD0D5F-7A4F-4F1E-93E0-C48A32F7A8A9}" type="pres">
      <dgm:prSet presAssocID="{109436A1-BC1A-494F-86E5-CDBDCA4BE0C0}" presName="desTx" presStyleLbl="alignAccFollowNode1" presStyleIdx="0" presStyleCnt="2">
        <dgm:presLayoutVars>
          <dgm:bulletEnabled val="1"/>
        </dgm:presLayoutVars>
      </dgm:prSet>
      <dgm:spPr/>
    </dgm:pt>
    <dgm:pt modelId="{447FAC1D-2AEB-4627-8439-EAEE6CE0C7DF}" type="pres">
      <dgm:prSet presAssocID="{A911D481-F9BB-4454-B07E-6E7FA1FD5E80}" presName="space" presStyleCnt="0"/>
      <dgm:spPr/>
    </dgm:pt>
    <dgm:pt modelId="{738115E5-6C6E-474E-AF01-6341839780AE}" type="pres">
      <dgm:prSet presAssocID="{C3141819-B87C-4C56-8FA3-07156D68A4E9}" presName="composite" presStyleCnt="0"/>
      <dgm:spPr/>
    </dgm:pt>
    <dgm:pt modelId="{E4CFAF86-EA0F-433B-B41A-55684DD5377B}" type="pres">
      <dgm:prSet presAssocID="{C3141819-B87C-4C56-8FA3-07156D68A4E9}" presName="parTx" presStyleLbl="alignNode1" presStyleIdx="1" presStyleCnt="2">
        <dgm:presLayoutVars>
          <dgm:chMax val="0"/>
          <dgm:chPref val="0"/>
          <dgm:bulletEnabled val="1"/>
        </dgm:presLayoutVars>
      </dgm:prSet>
      <dgm:spPr/>
    </dgm:pt>
    <dgm:pt modelId="{5156AE71-ECBF-4B57-B504-CD2844FA9589}" type="pres">
      <dgm:prSet presAssocID="{C3141819-B87C-4C56-8FA3-07156D68A4E9}" presName="desTx" presStyleLbl="alignAccFollowNode1" presStyleIdx="1" presStyleCnt="2">
        <dgm:presLayoutVars>
          <dgm:bulletEnabled val="1"/>
        </dgm:presLayoutVars>
      </dgm:prSet>
      <dgm:spPr/>
    </dgm:pt>
  </dgm:ptLst>
  <dgm:cxnLst>
    <dgm:cxn modelId="{60214E05-ADEB-4CE8-9A81-508DCA2C6B25}" type="presOf" srcId="{9CB6F7E3-5163-4D68-A112-4B19DC4E1F80}" destId="{DD749E6F-57BB-4087-8542-9398DAD037B7}" srcOrd="0" destOrd="0" presId="urn:microsoft.com/office/officeart/2005/8/layout/hList1"/>
    <dgm:cxn modelId="{A51D9E15-D12F-4203-ABDD-A8F5CFABF0C9}" type="presOf" srcId="{AC735C1C-1E0F-45E4-94B2-0A927F417A89}" destId="{AABD0D5F-7A4F-4F1E-93E0-C48A32F7A8A9}" srcOrd="0" destOrd="0" presId="urn:microsoft.com/office/officeart/2005/8/layout/hList1"/>
    <dgm:cxn modelId="{1EBADA1B-DB91-4230-B731-9983BC419380}" srcId="{9CB6F7E3-5163-4D68-A112-4B19DC4E1F80}" destId="{109436A1-BC1A-494F-86E5-CDBDCA4BE0C0}" srcOrd="0" destOrd="0" parTransId="{2935423B-387A-413F-8359-44B8DD1EB0C5}" sibTransId="{A911D481-F9BB-4454-B07E-6E7FA1FD5E80}"/>
    <dgm:cxn modelId="{92C2AD60-6757-4DEB-AEAC-C9965FC635A3}" srcId="{C3141819-B87C-4C56-8FA3-07156D68A4E9}" destId="{61638240-50ED-4E59-BD77-B8F238A2972E}" srcOrd="0" destOrd="0" parTransId="{51AC9237-ECCC-4196-9B78-A2097BEDC4AE}" sibTransId="{CB707469-3C89-4F25-BF57-7BB670458D6E}"/>
    <dgm:cxn modelId="{4C907559-2746-42C1-8120-15EE1CAD4375}" type="presOf" srcId="{C3141819-B87C-4C56-8FA3-07156D68A4E9}" destId="{E4CFAF86-EA0F-433B-B41A-55684DD5377B}" srcOrd="0" destOrd="0" presId="urn:microsoft.com/office/officeart/2005/8/layout/hList1"/>
    <dgm:cxn modelId="{C188A05A-EF5F-4DFA-88CA-4397450DD557}" type="presOf" srcId="{61638240-50ED-4E59-BD77-B8F238A2972E}" destId="{5156AE71-ECBF-4B57-B504-CD2844FA9589}" srcOrd="0" destOrd="0" presId="urn:microsoft.com/office/officeart/2005/8/layout/hList1"/>
    <dgm:cxn modelId="{6100CB81-0EF6-45AF-8B62-FA1557073863}" type="presOf" srcId="{109436A1-BC1A-494F-86E5-CDBDCA4BE0C0}" destId="{63CE764C-5E80-4FB0-8013-DB36F8D1076F}" srcOrd="0" destOrd="0" presId="urn:microsoft.com/office/officeart/2005/8/layout/hList1"/>
    <dgm:cxn modelId="{D49DC0D7-D018-455E-8714-CE75A5AB4415}" srcId="{9CB6F7E3-5163-4D68-A112-4B19DC4E1F80}" destId="{C3141819-B87C-4C56-8FA3-07156D68A4E9}" srcOrd="1" destOrd="0" parTransId="{FAA54F09-DEA6-4E98-AFD0-9D6277D2A165}" sibTransId="{8D8767D9-2BC0-4DFC-A41C-213BCBDEC66C}"/>
    <dgm:cxn modelId="{4952B2E6-EEBF-4B49-84C5-A18D87CA9118}" srcId="{109436A1-BC1A-494F-86E5-CDBDCA4BE0C0}" destId="{AC735C1C-1E0F-45E4-94B2-0A927F417A89}" srcOrd="0" destOrd="0" parTransId="{ED49C0A4-B87A-4AA9-B843-6FC60308B28E}" sibTransId="{7780CCB4-062B-445C-8A14-99A69C3C2502}"/>
    <dgm:cxn modelId="{A321A557-76CC-409F-819C-C3D9D5E3C85B}" type="presParOf" srcId="{DD749E6F-57BB-4087-8542-9398DAD037B7}" destId="{B2BB6F76-DDD2-44BE-86BE-4F5A6E49D838}" srcOrd="0" destOrd="0" presId="urn:microsoft.com/office/officeart/2005/8/layout/hList1"/>
    <dgm:cxn modelId="{0E8A3278-2CF4-4D92-ABC5-F903A86A99C8}" type="presParOf" srcId="{B2BB6F76-DDD2-44BE-86BE-4F5A6E49D838}" destId="{63CE764C-5E80-4FB0-8013-DB36F8D1076F}" srcOrd="0" destOrd="0" presId="urn:microsoft.com/office/officeart/2005/8/layout/hList1"/>
    <dgm:cxn modelId="{05C35C75-F733-447C-9B13-AAA3E84682C7}" type="presParOf" srcId="{B2BB6F76-DDD2-44BE-86BE-4F5A6E49D838}" destId="{AABD0D5F-7A4F-4F1E-93E0-C48A32F7A8A9}" srcOrd="1" destOrd="0" presId="urn:microsoft.com/office/officeart/2005/8/layout/hList1"/>
    <dgm:cxn modelId="{B1B39A2E-D596-42AC-971F-F6D3913DA695}" type="presParOf" srcId="{DD749E6F-57BB-4087-8542-9398DAD037B7}" destId="{447FAC1D-2AEB-4627-8439-EAEE6CE0C7DF}" srcOrd="1" destOrd="0" presId="urn:microsoft.com/office/officeart/2005/8/layout/hList1"/>
    <dgm:cxn modelId="{C4EBD603-2BED-4592-BCA6-C3FB16E561B8}" type="presParOf" srcId="{DD749E6F-57BB-4087-8542-9398DAD037B7}" destId="{738115E5-6C6E-474E-AF01-6341839780AE}" srcOrd="2" destOrd="0" presId="urn:microsoft.com/office/officeart/2005/8/layout/hList1"/>
    <dgm:cxn modelId="{8A74C70F-CD92-4AEA-88D9-FE1A9B30BC81}" type="presParOf" srcId="{738115E5-6C6E-474E-AF01-6341839780AE}" destId="{E4CFAF86-EA0F-433B-B41A-55684DD5377B}" srcOrd="0" destOrd="0" presId="urn:microsoft.com/office/officeart/2005/8/layout/hList1"/>
    <dgm:cxn modelId="{66017671-A037-43DB-9A8C-0C8D6DF5966A}" type="presParOf" srcId="{738115E5-6C6E-474E-AF01-6341839780AE}" destId="{5156AE71-ECBF-4B57-B504-CD2844FA958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5071B3-FB56-4EE2-B03A-24F802D93D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8DDB8E-2F56-4FDA-93A0-7138E6A8D1FC}">
      <dgm:prSet/>
      <dgm:spPr/>
      <dgm:t>
        <a:bodyPr/>
        <a:lstStyle/>
        <a:p>
          <a:r>
            <a:rPr lang="en-US" b="1"/>
            <a:t>Myntra:</a:t>
          </a:r>
          <a:r>
            <a:rPr lang="en-US"/>
            <a:t> Myntra stands on 3rd most recommended websites with easy to use, wild variety of product offers, several payment methods, attractive visual appealing web-page layout.</a:t>
          </a:r>
        </a:p>
      </dgm:t>
    </dgm:pt>
    <dgm:pt modelId="{DA86A3F4-5D15-4D1D-AB70-ABE33DB0975A}" type="parTrans" cxnId="{44AA554E-058F-46C2-853A-B87991E8B2E9}">
      <dgm:prSet/>
      <dgm:spPr/>
      <dgm:t>
        <a:bodyPr/>
        <a:lstStyle/>
        <a:p>
          <a:endParaRPr lang="en-US"/>
        </a:p>
      </dgm:t>
    </dgm:pt>
    <dgm:pt modelId="{BE2E3806-FE67-436B-B1AB-CF0591211DDF}" type="sibTrans" cxnId="{44AA554E-058F-46C2-853A-B87991E8B2E9}">
      <dgm:prSet/>
      <dgm:spPr/>
      <dgm:t>
        <a:bodyPr/>
        <a:lstStyle/>
        <a:p>
          <a:endParaRPr lang="en-US"/>
        </a:p>
      </dgm:t>
    </dgm:pt>
    <dgm:pt modelId="{F5BF5661-4795-4BEE-86FD-3DEA0CF171B4}">
      <dgm:prSet/>
      <dgm:spPr/>
      <dgm:t>
        <a:bodyPr/>
        <a:lstStyle/>
        <a:p>
          <a:r>
            <a:rPr lang="en-US" b="1"/>
            <a:t>Improvements: </a:t>
          </a:r>
          <a:r>
            <a:rPr lang="en-US"/>
            <a:t>Relevant information about product, website loading speed, speedy delivery of products, websites is not much efficient as before.</a:t>
          </a:r>
        </a:p>
      </dgm:t>
    </dgm:pt>
    <dgm:pt modelId="{D76602A4-D73B-4C63-BC9B-2D3A6B3427ED}" type="parTrans" cxnId="{C2F05155-D470-4B90-A015-51FAECF1117B}">
      <dgm:prSet/>
      <dgm:spPr/>
      <dgm:t>
        <a:bodyPr/>
        <a:lstStyle/>
        <a:p>
          <a:endParaRPr lang="en-US"/>
        </a:p>
      </dgm:t>
    </dgm:pt>
    <dgm:pt modelId="{08575C85-9175-48E5-B0EF-C042A08DF48A}" type="sibTrans" cxnId="{C2F05155-D470-4B90-A015-51FAECF1117B}">
      <dgm:prSet/>
      <dgm:spPr/>
      <dgm:t>
        <a:bodyPr/>
        <a:lstStyle/>
        <a:p>
          <a:endParaRPr lang="en-US"/>
        </a:p>
      </dgm:t>
    </dgm:pt>
    <dgm:pt modelId="{8D4512AD-6156-4F42-8D58-21F2D84D2F9A}">
      <dgm:prSet/>
      <dgm:spPr/>
      <dgm:t>
        <a:bodyPr/>
        <a:lstStyle/>
        <a:p>
          <a:r>
            <a:rPr lang="en-US" b="1"/>
            <a:t>Paytm</a:t>
          </a:r>
          <a:r>
            <a:rPr lang="en-US"/>
            <a:t>: Reliability of website, speedy delivery of products, quickness in purchase.</a:t>
          </a:r>
        </a:p>
      </dgm:t>
    </dgm:pt>
    <dgm:pt modelId="{23EB5022-13B9-4A8D-8BA0-1331DBC7F74F}" type="parTrans" cxnId="{CE640927-42BE-43F8-83F8-ADAC967C3E98}">
      <dgm:prSet/>
      <dgm:spPr/>
      <dgm:t>
        <a:bodyPr/>
        <a:lstStyle/>
        <a:p>
          <a:endParaRPr lang="en-US"/>
        </a:p>
      </dgm:t>
    </dgm:pt>
    <dgm:pt modelId="{6FE91F04-86E2-43D5-A5F7-C52374998A15}" type="sibTrans" cxnId="{CE640927-42BE-43F8-83F8-ADAC967C3E98}">
      <dgm:prSet/>
      <dgm:spPr/>
      <dgm:t>
        <a:bodyPr/>
        <a:lstStyle/>
        <a:p>
          <a:endParaRPr lang="en-US"/>
        </a:p>
      </dgm:t>
    </dgm:pt>
    <dgm:pt modelId="{8ECEDCDC-A873-4DEA-A040-9ED6CF33EB00}">
      <dgm:prSet/>
      <dgm:spPr/>
      <dgm:t>
        <a:bodyPr/>
        <a:lstStyle/>
        <a:p>
          <a:r>
            <a:rPr lang="en-US" b="1"/>
            <a:t>Improvements: </a:t>
          </a:r>
          <a:r>
            <a:rPr lang="en-US"/>
            <a:t>Longer page loading time, Longer delivery period , late declaration of price during sales and promotion.</a:t>
          </a:r>
        </a:p>
      </dgm:t>
    </dgm:pt>
    <dgm:pt modelId="{BB9E4D91-7CE7-4E6F-B330-34EA64739884}" type="parTrans" cxnId="{595AE334-1E60-4214-8807-50C60FE97DB4}">
      <dgm:prSet/>
      <dgm:spPr/>
      <dgm:t>
        <a:bodyPr/>
        <a:lstStyle/>
        <a:p>
          <a:endParaRPr lang="en-US"/>
        </a:p>
      </dgm:t>
    </dgm:pt>
    <dgm:pt modelId="{1F3295F6-EB5B-47B3-87B3-E40B0A92771A}" type="sibTrans" cxnId="{595AE334-1E60-4214-8807-50C60FE97DB4}">
      <dgm:prSet/>
      <dgm:spPr/>
      <dgm:t>
        <a:bodyPr/>
        <a:lstStyle/>
        <a:p>
          <a:endParaRPr lang="en-US"/>
        </a:p>
      </dgm:t>
    </dgm:pt>
    <dgm:pt modelId="{A53C101B-59A8-4C69-982C-4EEE68F2D374}">
      <dgm:prSet/>
      <dgm:spPr/>
      <dgm:t>
        <a:bodyPr/>
        <a:lstStyle/>
        <a:p>
          <a:r>
            <a:rPr lang="en-US" b="1"/>
            <a:t>Snapdeal:</a:t>
          </a:r>
          <a:r>
            <a:rPr lang="en-US"/>
            <a:t> Least recommended website having less page loading time.</a:t>
          </a:r>
        </a:p>
      </dgm:t>
    </dgm:pt>
    <dgm:pt modelId="{A1FAF4A3-2E4D-432B-B306-A25A71A25030}" type="parTrans" cxnId="{97DFE351-8427-49FA-ABB2-313FDE2B13B7}">
      <dgm:prSet/>
      <dgm:spPr/>
      <dgm:t>
        <a:bodyPr/>
        <a:lstStyle/>
        <a:p>
          <a:endParaRPr lang="en-US"/>
        </a:p>
      </dgm:t>
    </dgm:pt>
    <dgm:pt modelId="{A0BDC6E5-1CC1-457C-AC78-19461AE27637}" type="sibTrans" cxnId="{97DFE351-8427-49FA-ABB2-313FDE2B13B7}">
      <dgm:prSet/>
      <dgm:spPr/>
      <dgm:t>
        <a:bodyPr/>
        <a:lstStyle/>
        <a:p>
          <a:endParaRPr lang="en-US"/>
        </a:p>
      </dgm:t>
    </dgm:pt>
    <dgm:pt modelId="{D254DF6F-859D-4DFE-9009-B6B43DF018D1}">
      <dgm:prSet/>
      <dgm:spPr/>
      <dgm:t>
        <a:bodyPr/>
        <a:lstStyle/>
        <a:p>
          <a:r>
            <a:rPr lang="en-US" b="1"/>
            <a:t>Improvements:</a:t>
          </a:r>
          <a:r>
            <a:rPr lang="en-US"/>
            <a:t> Limited mode of payments, frequent disruption while moving from one page to another, Longer delivery period, customer’s </a:t>
          </a:r>
        </a:p>
      </dgm:t>
    </dgm:pt>
    <dgm:pt modelId="{564A2091-6803-4252-BE97-10184C100F2F}" type="parTrans" cxnId="{1B0BD508-9AC5-461B-A870-7AE512E177E5}">
      <dgm:prSet/>
      <dgm:spPr/>
      <dgm:t>
        <a:bodyPr/>
        <a:lstStyle/>
        <a:p>
          <a:endParaRPr lang="en-US"/>
        </a:p>
      </dgm:t>
    </dgm:pt>
    <dgm:pt modelId="{2CB8F637-CA54-4650-8C88-EAA456706994}" type="sibTrans" cxnId="{1B0BD508-9AC5-461B-A870-7AE512E177E5}">
      <dgm:prSet/>
      <dgm:spPr/>
      <dgm:t>
        <a:bodyPr/>
        <a:lstStyle/>
        <a:p>
          <a:endParaRPr lang="en-US"/>
        </a:p>
      </dgm:t>
    </dgm:pt>
    <dgm:pt modelId="{B91B38B0-E1C1-4EC9-804E-F5C1CD378C1D}" type="pres">
      <dgm:prSet presAssocID="{055071B3-FB56-4EE2-B03A-24F802D93D39}" presName="linear" presStyleCnt="0">
        <dgm:presLayoutVars>
          <dgm:animLvl val="lvl"/>
          <dgm:resizeHandles val="exact"/>
        </dgm:presLayoutVars>
      </dgm:prSet>
      <dgm:spPr/>
    </dgm:pt>
    <dgm:pt modelId="{E1CBD8EC-24C3-4362-86DC-71A57BC0FB51}" type="pres">
      <dgm:prSet presAssocID="{DF8DDB8E-2F56-4FDA-93A0-7138E6A8D1FC}" presName="parentText" presStyleLbl="node1" presStyleIdx="0" presStyleCnt="3">
        <dgm:presLayoutVars>
          <dgm:chMax val="0"/>
          <dgm:bulletEnabled val="1"/>
        </dgm:presLayoutVars>
      </dgm:prSet>
      <dgm:spPr/>
    </dgm:pt>
    <dgm:pt modelId="{2CE783D9-1269-4517-992F-04A8B151DA5B}" type="pres">
      <dgm:prSet presAssocID="{DF8DDB8E-2F56-4FDA-93A0-7138E6A8D1FC}" presName="childText" presStyleLbl="revTx" presStyleIdx="0" presStyleCnt="3">
        <dgm:presLayoutVars>
          <dgm:bulletEnabled val="1"/>
        </dgm:presLayoutVars>
      </dgm:prSet>
      <dgm:spPr/>
    </dgm:pt>
    <dgm:pt modelId="{6CB3F1EF-3656-49B5-AC3C-A89CDA60E2EC}" type="pres">
      <dgm:prSet presAssocID="{8D4512AD-6156-4F42-8D58-21F2D84D2F9A}" presName="parentText" presStyleLbl="node1" presStyleIdx="1" presStyleCnt="3">
        <dgm:presLayoutVars>
          <dgm:chMax val="0"/>
          <dgm:bulletEnabled val="1"/>
        </dgm:presLayoutVars>
      </dgm:prSet>
      <dgm:spPr/>
    </dgm:pt>
    <dgm:pt modelId="{2784054D-4A82-4267-A631-732F2996BE34}" type="pres">
      <dgm:prSet presAssocID="{8D4512AD-6156-4F42-8D58-21F2D84D2F9A}" presName="childText" presStyleLbl="revTx" presStyleIdx="1" presStyleCnt="3">
        <dgm:presLayoutVars>
          <dgm:bulletEnabled val="1"/>
        </dgm:presLayoutVars>
      </dgm:prSet>
      <dgm:spPr/>
    </dgm:pt>
    <dgm:pt modelId="{7AB0639B-CB8E-4B7F-9613-83D74E15F2EF}" type="pres">
      <dgm:prSet presAssocID="{A53C101B-59A8-4C69-982C-4EEE68F2D374}" presName="parentText" presStyleLbl="node1" presStyleIdx="2" presStyleCnt="3">
        <dgm:presLayoutVars>
          <dgm:chMax val="0"/>
          <dgm:bulletEnabled val="1"/>
        </dgm:presLayoutVars>
      </dgm:prSet>
      <dgm:spPr/>
    </dgm:pt>
    <dgm:pt modelId="{82561099-3939-4CF3-BD48-F2A9AB3DDF2C}" type="pres">
      <dgm:prSet presAssocID="{A53C101B-59A8-4C69-982C-4EEE68F2D374}" presName="childText" presStyleLbl="revTx" presStyleIdx="2" presStyleCnt="3">
        <dgm:presLayoutVars>
          <dgm:bulletEnabled val="1"/>
        </dgm:presLayoutVars>
      </dgm:prSet>
      <dgm:spPr/>
    </dgm:pt>
  </dgm:ptLst>
  <dgm:cxnLst>
    <dgm:cxn modelId="{CF4BEC06-A692-429D-8D9D-BF2D5363A937}" type="presOf" srcId="{D254DF6F-859D-4DFE-9009-B6B43DF018D1}" destId="{82561099-3939-4CF3-BD48-F2A9AB3DDF2C}" srcOrd="0" destOrd="0" presId="urn:microsoft.com/office/officeart/2005/8/layout/vList2"/>
    <dgm:cxn modelId="{1B0BD508-9AC5-461B-A870-7AE512E177E5}" srcId="{A53C101B-59A8-4C69-982C-4EEE68F2D374}" destId="{D254DF6F-859D-4DFE-9009-B6B43DF018D1}" srcOrd="0" destOrd="0" parTransId="{564A2091-6803-4252-BE97-10184C100F2F}" sibTransId="{2CB8F637-CA54-4650-8C88-EAA456706994}"/>
    <dgm:cxn modelId="{CE640927-42BE-43F8-83F8-ADAC967C3E98}" srcId="{055071B3-FB56-4EE2-B03A-24F802D93D39}" destId="{8D4512AD-6156-4F42-8D58-21F2D84D2F9A}" srcOrd="1" destOrd="0" parTransId="{23EB5022-13B9-4A8D-8BA0-1331DBC7F74F}" sibTransId="{6FE91F04-86E2-43D5-A5F7-C52374998A15}"/>
    <dgm:cxn modelId="{595AE334-1E60-4214-8807-50C60FE97DB4}" srcId="{8D4512AD-6156-4F42-8D58-21F2D84D2F9A}" destId="{8ECEDCDC-A873-4DEA-A040-9ED6CF33EB00}" srcOrd="0" destOrd="0" parTransId="{BB9E4D91-7CE7-4E6F-B330-34EA64739884}" sibTransId="{1F3295F6-EB5B-47B3-87B3-E40B0A92771A}"/>
    <dgm:cxn modelId="{4AD03344-D384-46EB-8DC0-60D20B1C151F}" type="presOf" srcId="{055071B3-FB56-4EE2-B03A-24F802D93D39}" destId="{B91B38B0-E1C1-4EC9-804E-F5C1CD378C1D}" srcOrd="0" destOrd="0" presId="urn:microsoft.com/office/officeart/2005/8/layout/vList2"/>
    <dgm:cxn modelId="{44AA554E-058F-46C2-853A-B87991E8B2E9}" srcId="{055071B3-FB56-4EE2-B03A-24F802D93D39}" destId="{DF8DDB8E-2F56-4FDA-93A0-7138E6A8D1FC}" srcOrd="0" destOrd="0" parTransId="{DA86A3F4-5D15-4D1D-AB70-ABE33DB0975A}" sibTransId="{BE2E3806-FE67-436B-B1AB-CF0591211DDF}"/>
    <dgm:cxn modelId="{97DFE351-8427-49FA-ABB2-313FDE2B13B7}" srcId="{055071B3-FB56-4EE2-B03A-24F802D93D39}" destId="{A53C101B-59A8-4C69-982C-4EEE68F2D374}" srcOrd="2" destOrd="0" parTransId="{A1FAF4A3-2E4D-432B-B306-A25A71A25030}" sibTransId="{A0BDC6E5-1CC1-457C-AC78-19461AE27637}"/>
    <dgm:cxn modelId="{C2F05155-D470-4B90-A015-51FAECF1117B}" srcId="{DF8DDB8E-2F56-4FDA-93A0-7138E6A8D1FC}" destId="{F5BF5661-4795-4BEE-86FD-3DEA0CF171B4}" srcOrd="0" destOrd="0" parTransId="{D76602A4-D73B-4C63-BC9B-2D3A6B3427ED}" sibTransId="{08575C85-9175-48E5-B0EF-C042A08DF48A}"/>
    <dgm:cxn modelId="{320CBF56-1F9A-4498-B103-1C31977189CC}" type="presOf" srcId="{A53C101B-59A8-4C69-982C-4EEE68F2D374}" destId="{7AB0639B-CB8E-4B7F-9613-83D74E15F2EF}" srcOrd="0" destOrd="0" presId="urn:microsoft.com/office/officeart/2005/8/layout/vList2"/>
    <dgm:cxn modelId="{BC0F7778-8447-414C-AB16-039BD2E6E792}" type="presOf" srcId="{F5BF5661-4795-4BEE-86FD-3DEA0CF171B4}" destId="{2CE783D9-1269-4517-992F-04A8B151DA5B}" srcOrd="0" destOrd="0" presId="urn:microsoft.com/office/officeart/2005/8/layout/vList2"/>
    <dgm:cxn modelId="{D6E52CD0-DA6E-49B8-8979-461B9DE222D9}" type="presOf" srcId="{8ECEDCDC-A873-4DEA-A040-9ED6CF33EB00}" destId="{2784054D-4A82-4267-A631-732F2996BE34}" srcOrd="0" destOrd="0" presId="urn:microsoft.com/office/officeart/2005/8/layout/vList2"/>
    <dgm:cxn modelId="{D8E64ED3-17E7-48FF-B22B-AF605E0A67B2}" type="presOf" srcId="{8D4512AD-6156-4F42-8D58-21F2D84D2F9A}" destId="{6CB3F1EF-3656-49B5-AC3C-A89CDA60E2EC}" srcOrd="0" destOrd="0" presId="urn:microsoft.com/office/officeart/2005/8/layout/vList2"/>
    <dgm:cxn modelId="{BF373FFA-9E34-4957-91B4-CAD8675079F6}" type="presOf" srcId="{DF8DDB8E-2F56-4FDA-93A0-7138E6A8D1FC}" destId="{E1CBD8EC-24C3-4362-86DC-71A57BC0FB51}" srcOrd="0" destOrd="0" presId="urn:microsoft.com/office/officeart/2005/8/layout/vList2"/>
    <dgm:cxn modelId="{F3259C55-4232-41CC-B086-B11262FE79B2}" type="presParOf" srcId="{B91B38B0-E1C1-4EC9-804E-F5C1CD378C1D}" destId="{E1CBD8EC-24C3-4362-86DC-71A57BC0FB51}" srcOrd="0" destOrd="0" presId="urn:microsoft.com/office/officeart/2005/8/layout/vList2"/>
    <dgm:cxn modelId="{4E09B468-1197-4954-9E21-76009A262AB7}" type="presParOf" srcId="{B91B38B0-E1C1-4EC9-804E-F5C1CD378C1D}" destId="{2CE783D9-1269-4517-992F-04A8B151DA5B}" srcOrd="1" destOrd="0" presId="urn:microsoft.com/office/officeart/2005/8/layout/vList2"/>
    <dgm:cxn modelId="{C969C057-320C-4F70-8554-BF28C88AA87B}" type="presParOf" srcId="{B91B38B0-E1C1-4EC9-804E-F5C1CD378C1D}" destId="{6CB3F1EF-3656-49B5-AC3C-A89CDA60E2EC}" srcOrd="2" destOrd="0" presId="urn:microsoft.com/office/officeart/2005/8/layout/vList2"/>
    <dgm:cxn modelId="{D1AD827F-FC29-4326-8935-8938E652AFE7}" type="presParOf" srcId="{B91B38B0-E1C1-4EC9-804E-F5C1CD378C1D}" destId="{2784054D-4A82-4267-A631-732F2996BE34}" srcOrd="3" destOrd="0" presId="urn:microsoft.com/office/officeart/2005/8/layout/vList2"/>
    <dgm:cxn modelId="{3927A3D6-F6FF-46EC-B8ED-93C83AE90BA0}" type="presParOf" srcId="{B91B38B0-E1C1-4EC9-804E-F5C1CD378C1D}" destId="{7AB0639B-CB8E-4B7F-9613-83D74E15F2EF}" srcOrd="4" destOrd="0" presId="urn:microsoft.com/office/officeart/2005/8/layout/vList2"/>
    <dgm:cxn modelId="{28404814-D081-4816-8A70-7737EFA2F247}" type="presParOf" srcId="{B91B38B0-E1C1-4EC9-804E-F5C1CD378C1D}" destId="{82561099-3939-4CF3-BD48-F2A9AB3DDF2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C6ABB1-0C9B-429A-B10B-B72BD8CDE0A6}" type="doc">
      <dgm:prSet loTypeId="urn:microsoft.com/office/officeart/2005/8/layout/hierarchy1" loCatId="hierarchy" qsTypeId="urn:microsoft.com/office/officeart/2005/8/quickstyle/simple1" qsCatId="simple" csTypeId="urn:microsoft.com/office/officeart/2005/8/colors/accent3_2" csCatId="accent3"/>
      <dgm:spPr/>
      <dgm:t>
        <a:bodyPr/>
        <a:lstStyle/>
        <a:p>
          <a:endParaRPr lang="en-US"/>
        </a:p>
      </dgm:t>
    </dgm:pt>
    <dgm:pt modelId="{596D9F99-B56B-48E1-92A4-EDD20333D874}">
      <dgm:prSet custT="1"/>
      <dgm:spPr/>
      <dgm:t>
        <a:bodyPr/>
        <a:lstStyle/>
        <a:p>
          <a:r>
            <a:rPr lang="en-US" sz="2400" b="0" i="0" baseline="0" dirty="0"/>
            <a:t>There is one major limitation to the analysis, due to the minimum data there are 50% more female surveyors when compared to male and this margin is huge</a:t>
          </a:r>
          <a:r>
            <a:rPr lang="en-US" sz="2200" b="0" i="0" baseline="0" dirty="0"/>
            <a:t>. </a:t>
          </a:r>
          <a:endParaRPr lang="en-US" sz="2200" dirty="0"/>
        </a:p>
      </dgm:t>
    </dgm:pt>
    <dgm:pt modelId="{D317272E-FA4D-4148-85F2-5BA4697029BC}" type="parTrans" cxnId="{F1FFBFBE-4E40-4F04-801F-2FAF09A5BCA6}">
      <dgm:prSet/>
      <dgm:spPr/>
      <dgm:t>
        <a:bodyPr/>
        <a:lstStyle/>
        <a:p>
          <a:endParaRPr lang="en-US"/>
        </a:p>
      </dgm:t>
    </dgm:pt>
    <dgm:pt modelId="{E02A3A59-9AEB-4033-9F11-EA3395F7456D}" type="sibTrans" cxnId="{F1FFBFBE-4E40-4F04-801F-2FAF09A5BCA6}">
      <dgm:prSet/>
      <dgm:spPr/>
      <dgm:t>
        <a:bodyPr/>
        <a:lstStyle/>
        <a:p>
          <a:endParaRPr lang="en-US"/>
        </a:p>
      </dgm:t>
    </dgm:pt>
    <dgm:pt modelId="{41C84A6A-C7BB-4F5D-B1EA-70F26E25E33F}">
      <dgm:prSet/>
      <dgm:spPr/>
      <dgm:t>
        <a:bodyPr/>
        <a:lstStyle/>
        <a:p>
          <a:r>
            <a:rPr lang="en-US" b="0" i="0" baseline="0" dirty="0"/>
            <a:t>Further the data is very less to come to a sure conclusion on the retention rate. And if we are analyzing the retention, it would be fair to ask the surveyors the direct question on which websites are they are likely to buy from the websites in future. </a:t>
          </a:r>
          <a:endParaRPr lang="en-US" dirty="0"/>
        </a:p>
      </dgm:t>
    </dgm:pt>
    <dgm:pt modelId="{E4D80CDF-5426-426D-8D3E-063FD6C4A011}" type="parTrans" cxnId="{D47AD565-126B-4409-BE92-8914E1827F5D}">
      <dgm:prSet/>
      <dgm:spPr/>
      <dgm:t>
        <a:bodyPr/>
        <a:lstStyle/>
        <a:p>
          <a:endParaRPr lang="en-US"/>
        </a:p>
      </dgm:t>
    </dgm:pt>
    <dgm:pt modelId="{9C4D05C7-1EB8-4DF0-943E-460EC62FF151}" type="sibTrans" cxnId="{D47AD565-126B-4409-BE92-8914E1827F5D}">
      <dgm:prSet/>
      <dgm:spPr/>
      <dgm:t>
        <a:bodyPr/>
        <a:lstStyle/>
        <a:p>
          <a:endParaRPr lang="en-US"/>
        </a:p>
      </dgm:t>
    </dgm:pt>
    <dgm:pt modelId="{0CA6DEEA-68D2-453F-AD9E-3017E15F5463}" type="pres">
      <dgm:prSet presAssocID="{A1C6ABB1-0C9B-429A-B10B-B72BD8CDE0A6}" presName="hierChild1" presStyleCnt="0">
        <dgm:presLayoutVars>
          <dgm:chPref val="1"/>
          <dgm:dir/>
          <dgm:animOne val="branch"/>
          <dgm:animLvl val="lvl"/>
          <dgm:resizeHandles/>
        </dgm:presLayoutVars>
      </dgm:prSet>
      <dgm:spPr/>
    </dgm:pt>
    <dgm:pt modelId="{1A310C17-22F1-4657-9B4A-3A42A6A879D5}" type="pres">
      <dgm:prSet presAssocID="{596D9F99-B56B-48E1-92A4-EDD20333D874}" presName="hierRoot1" presStyleCnt="0"/>
      <dgm:spPr/>
    </dgm:pt>
    <dgm:pt modelId="{3FE1260C-FB7B-41A2-8FCE-82CB91A356A1}" type="pres">
      <dgm:prSet presAssocID="{596D9F99-B56B-48E1-92A4-EDD20333D874}" presName="composite" presStyleCnt="0"/>
      <dgm:spPr/>
    </dgm:pt>
    <dgm:pt modelId="{028E2833-2B5C-4028-80B3-9E99E6FEF065}" type="pres">
      <dgm:prSet presAssocID="{596D9F99-B56B-48E1-92A4-EDD20333D874}" presName="background" presStyleLbl="node0" presStyleIdx="0" presStyleCnt="2"/>
      <dgm:spPr/>
    </dgm:pt>
    <dgm:pt modelId="{9A2A6436-E333-441E-86BB-938AD295F13E}" type="pres">
      <dgm:prSet presAssocID="{596D9F99-B56B-48E1-92A4-EDD20333D874}" presName="text" presStyleLbl="fgAcc0" presStyleIdx="0" presStyleCnt="2">
        <dgm:presLayoutVars>
          <dgm:chPref val="3"/>
        </dgm:presLayoutVars>
      </dgm:prSet>
      <dgm:spPr/>
    </dgm:pt>
    <dgm:pt modelId="{592526F1-57F2-489F-A61C-7669379B7580}" type="pres">
      <dgm:prSet presAssocID="{596D9F99-B56B-48E1-92A4-EDD20333D874}" presName="hierChild2" presStyleCnt="0"/>
      <dgm:spPr/>
    </dgm:pt>
    <dgm:pt modelId="{1B61A3FD-B0A9-45BF-94D8-2296CDBF0C41}" type="pres">
      <dgm:prSet presAssocID="{41C84A6A-C7BB-4F5D-B1EA-70F26E25E33F}" presName="hierRoot1" presStyleCnt="0"/>
      <dgm:spPr/>
    </dgm:pt>
    <dgm:pt modelId="{04AA88AB-93A8-4C1C-BB4B-7A3B711D0FA6}" type="pres">
      <dgm:prSet presAssocID="{41C84A6A-C7BB-4F5D-B1EA-70F26E25E33F}" presName="composite" presStyleCnt="0"/>
      <dgm:spPr/>
    </dgm:pt>
    <dgm:pt modelId="{D85FD012-3E8F-429D-BF5A-784C183C9B4C}" type="pres">
      <dgm:prSet presAssocID="{41C84A6A-C7BB-4F5D-B1EA-70F26E25E33F}" presName="background" presStyleLbl="node0" presStyleIdx="1" presStyleCnt="2"/>
      <dgm:spPr/>
    </dgm:pt>
    <dgm:pt modelId="{9D5CA6F5-247D-4240-BCF0-C095F229055F}" type="pres">
      <dgm:prSet presAssocID="{41C84A6A-C7BB-4F5D-B1EA-70F26E25E33F}" presName="text" presStyleLbl="fgAcc0" presStyleIdx="1" presStyleCnt="2">
        <dgm:presLayoutVars>
          <dgm:chPref val="3"/>
        </dgm:presLayoutVars>
      </dgm:prSet>
      <dgm:spPr/>
    </dgm:pt>
    <dgm:pt modelId="{8AC62AA4-7C1C-42CC-94B0-4ABAC7AB294D}" type="pres">
      <dgm:prSet presAssocID="{41C84A6A-C7BB-4F5D-B1EA-70F26E25E33F}" presName="hierChild2" presStyleCnt="0"/>
      <dgm:spPr/>
    </dgm:pt>
  </dgm:ptLst>
  <dgm:cxnLst>
    <dgm:cxn modelId="{8766EA13-8843-4C1E-82A3-DDA2EF2F6D5C}" type="presOf" srcId="{A1C6ABB1-0C9B-429A-B10B-B72BD8CDE0A6}" destId="{0CA6DEEA-68D2-453F-AD9E-3017E15F5463}" srcOrd="0" destOrd="0" presId="urn:microsoft.com/office/officeart/2005/8/layout/hierarchy1"/>
    <dgm:cxn modelId="{D47AD565-126B-4409-BE92-8914E1827F5D}" srcId="{A1C6ABB1-0C9B-429A-B10B-B72BD8CDE0A6}" destId="{41C84A6A-C7BB-4F5D-B1EA-70F26E25E33F}" srcOrd="1" destOrd="0" parTransId="{E4D80CDF-5426-426D-8D3E-063FD6C4A011}" sibTransId="{9C4D05C7-1EB8-4DF0-943E-460EC62FF151}"/>
    <dgm:cxn modelId="{E3D0D77C-A64A-4A54-80E3-D1F0E099E5BA}" type="presOf" srcId="{596D9F99-B56B-48E1-92A4-EDD20333D874}" destId="{9A2A6436-E333-441E-86BB-938AD295F13E}" srcOrd="0" destOrd="0" presId="urn:microsoft.com/office/officeart/2005/8/layout/hierarchy1"/>
    <dgm:cxn modelId="{F1FFBFBE-4E40-4F04-801F-2FAF09A5BCA6}" srcId="{A1C6ABB1-0C9B-429A-B10B-B72BD8CDE0A6}" destId="{596D9F99-B56B-48E1-92A4-EDD20333D874}" srcOrd="0" destOrd="0" parTransId="{D317272E-FA4D-4148-85F2-5BA4697029BC}" sibTransId="{E02A3A59-9AEB-4033-9F11-EA3395F7456D}"/>
    <dgm:cxn modelId="{66FC96D2-9D35-4A45-BA42-76463C1A807A}" type="presOf" srcId="{41C84A6A-C7BB-4F5D-B1EA-70F26E25E33F}" destId="{9D5CA6F5-247D-4240-BCF0-C095F229055F}" srcOrd="0" destOrd="0" presId="urn:microsoft.com/office/officeart/2005/8/layout/hierarchy1"/>
    <dgm:cxn modelId="{CE8FA47F-6D15-4459-832F-B810DC86096A}" type="presParOf" srcId="{0CA6DEEA-68D2-453F-AD9E-3017E15F5463}" destId="{1A310C17-22F1-4657-9B4A-3A42A6A879D5}" srcOrd="0" destOrd="0" presId="urn:microsoft.com/office/officeart/2005/8/layout/hierarchy1"/>
    <dgm:cxn modelId="{E7A40563-6780-4711-AB47-7DE3BA40A548}" type="presParOf" srcId="{1A310C17-22F1-4657-9B4A-3A42A6A879D5}" destId="{3FE1260C-FB7B-41A2-8FCE-82CB91A356A1}" srcOrd="0" destOrd="0" presId="urn:microsoft.com/office/officeart/2005/8/layout/hierarchy1"/>
    <dgm:cxn modelId="{5539AE7A-48BF-4024-AE40-8EB22FB84FAC}" type="presParOf" srcId="{3FE1260C-FB7B-41A2-8FCE-82CB91A356A1}" destId="{028E2833-2B5C-4028-80B3-9E99E6FEF065}" srcOrd="0" destOrd="0" presId="urn:microsoft.com/office/officeart/2005/8/layout/hierarchy1"/>
    <dgm:cxn modelId="{F9B12E76-EB67-4105-974B-EA8927D5E2B9}" type="presParOf" srcId="{3FE1260C-FB7B-41A2-8FCE-82CB91A356A1}" destId="{9A2A6436-E333-441E-86BB-938AD295F13E}" srcOrd="1" destOrd="0" presId="urn:microsoft.com/office/officeart/2005/8/layout/hierarchy1"/>
    <dgm:cxn modelId="{B37ACD3F-1511-4A5B-B3CF-C1E48EFEBDD3}" type="presParOf" srcId="{1A310C17-22F1-4657-9B4A-3A42A6A879D5}" destId="{592526F1-57F2-489F-A61C-7669379B7580}" srcOrd="1" destOrd="0" presId="urn:microsoft.com/office/officeart/2005/8/layout/hierarchy1"/>
    <dgm:cxn modelId="{309F20FA-589A-4F21-8F0F-2B505E13189C}" type="presParOf" srcId="{0CA6DEEA-68D2-453F-AD9E-3017E15F5463}" destId="{1B61A3FD-B0A9-45BF-94D8-2296CDBF0C41}" srcOrd="1" destOrd="0" presId="urn:microsoft.com/office/officeart/2005/8/layout/hierarchy1"/>
    <dgm:cxn modelId="{1CC1C214-EA7A-48D1-9F0B-511EDF5678C7}" type="presParOf" srcId="{1B61A3FD-B0A9-45BF-94D8-2296CDBF0C41}" destId="{04AA88AB-93A8-4C1C-BB4B-7A3B711D0FA6}" srcOrd="0" destOrd="0" presId="urn:microsoft.com/office/officeart/2005/8/layout/hierarchy1"/>
    <dgm:cxn modelId="{7DAEA457-757D-4713-93BA-2ABB03125E92}" type="presParOf" srcId="{04AA88AB-93A8-4C1C-BB4B-7A3B711D0FA6}" destId="{D85FD012-3E8F-429D-BF5A-784C183C9B4C}" srcOrd="0" destOrd="0" presId="urn:microsoft.com/office/officeart/2005/8/layout/hierarchy1"/>
    <dgm:cxn modelId="{B8AEA088-D701-47D7-983B-68058B66B3C6}" type="presParOf" srcId="{04AA88AB-93A8-4C1C-BB4B-7A3B711D0FA6}" destId="{9D5CA6F5-247D-4240-BCF0-C095F229055F}" srcOrd="1" destOrd="0" presId="urn:microsoft.com/office/officeart/2005/8/layout/hierarchy1"/>
    <dgm:cxn modelId="{E25FEC6D-7667-42D4-B0C7-D495A0A8404F}" type="presParOf" srcId="{1B61A3FD-B0A9-45BF-94D8-2296CDBF0C41}" destId="{8AC62AA4-7C1C-42CC-94B0-4ABAC7AB29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BA272-5AD7-4CB1-999C-FC6DF4B1040F}">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7C2EB-6462-4F33-8B22-38D8E829B58E}">
      <dsp:nvSpPr>
        <dsp:cNvPr id="0" name=""/>
        <dsp:cNvSpPr/>
      </dsp:nvSpPr>
      <dsp:spPr>
        <a:xfrm>
          <a:off x="0" y="0"/>
          <a:ext cx="10515600" cy="2176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data is collected from the Indian online shoppers. Results indicate the e-retail success factors, which are very much critical for customer satisfaction.</a:t>
          </a:r>
        </a:p>
      </dsp:txBody>
      <dsp:txXfrm>
        <a:off x="0" y="0"/>
        <a:ext cx="10515600" cy="2176272"/>
      </dsp:txXfrm>
    </dsp:sp>
    <dsp:sp modelId="{4E26A595-C1D0-44E0-93FD-DE1265B24136}">
      <dsp:nvSpPr>
        <dsp:cNvPr id="0" name=""/>
        <dsp:cNvSpPr/>
      </dsp:nvSpPr>
      <dsp:spPr>
        <a:xfrm>
          <a:off x="0" y="2176272"/>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DBCFBB-CCF4-4D22-BCE6-1CC05AFC147E}">
      <dsp:nvSpPr>
        <dsp:cNvPr id="0" name=""/>
        <dsp:cNvSpPr/>
      </dsp:nvSpPr>
      <dsp:spPr>
        <a:xfrm>
          <a:off x="0" y="2176272"/>
          <a:ext cx="10515600" cy="2176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dsp:txBody>
      <dsp:txXfrm>
        <a:off x="0" y="2176272"/>
        <a:ext cx="10515600" cy="2176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88AC8-59C2-48F0-A285-1F6796169105}">
      <dsp:nvSpPr>
        <dsp:cNvPr id="0" name=""/>
        <dsp:cNvSpPr/>
      </dsp:nvSpPr>
      <dsp:spPr>
        <a:xfrm>
          <a:off x="834716" y="257965"/>
          <a:ext cx="677900" cy="677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1760B5-5EBD-4FF4-B260-7C593B91FF37}">
      <dsp:nvSpPr>
        <dsp:cNvPr id="0" name=""/>
        <dsp:cNvSpPr/>
      </dsp:nvSpPr>
      <dsp:spPr>
        <a:xfrm>
          <a:off x="420443" y="1176467"/>
          <a:ext cx="1506445" cy="64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Improve Conversion Rate.</a:t>
          </a:r>
          <a:endParaRPr lang="en-US" sz="1600" kern="1200" dirty="0"/>
        </a:p>
      </dsp:txBody>
      <dsp:txXfrm>
        <a:off x="420443" y="1176467"/>
        <a:ext cx="1506445" cy="640239"/>
      </dsp:txXfrm>
    </dsp:sp>
    <dsp:sp modelId="{28A3717E-66B8-438A-807B-B5E04058A99A}">
      <dsp:nvSpPr>
        <dsp:cNvPr id="0" name=""/>
        <dsp:cNvSpPr/>
      </dsp:nvSpPr>
      <dsp:spPr>
        <a:xfrm>
          <a:off x="2604789" y="257965"/>
          <a:ext cx="677900" cy="677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70797F-D5D9-4FE5-8F5E-C344123E6AA3}">
      <dsp:nvSpPr>
        <dsp:cNvPr id="0" name=""/>
        <dsp:cNvSpPr/>
      </dsp:nvSpPr>
      <dsp:spPr>
        <a:xfrm>
          <a:off x="2190516" y="1176467"/>
          <a:ext cx="1506445" cy="64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Old Customers Buy More.</a:t>
          </a:r>
          <a:endParaRPr lang="en-US" sz="1600" kern="1200" dirty="0"/>
        </a:p>
      </dsp:txBody>
      <dsp:txXfrm>
        <a:off x="2190516" y="1176467"/>
        <a:ext cx="1506445" cy="640239"/>
      </dsp:txXfrm>
    </dsp:sp>
    <dsp:sp modelId="{F5E35A35-3190-4163-999A-16802E3FC1CB}">
      <dsp:nvSpPr>
        <dsp:cNvPr id="0" name=""/>
        <dsp:cNvSpPr/>
      </dsp:nvSpPr>
      <dsp:spPr>
        <a:xfrm>
          <a:off x="4374862" y="257965"/>
          <a:ext cx="677900" cy="6779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F8AF89-7F7B-4BD6-BFAA-10841604BA42}">
      <dsp:nvSpPr>
        <dsp:cNvPr id="0" name=""/>
        <dsp:cNvSpPr/>
      </dsp:nvSpPr>
      <dsp:spPr>
        <a:xfrm>
          <a:off x="3960590" y="1176467"/>
          <a:ext cx="1506445" cy="64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Reduce Marketing Cost.</a:t>
          </a:r>
          <a:endParaRPr lang="en-US" sz="1600" kern="1200" dirty="0"/>
        </a:p>
      </dsp:txBody>
      <dsp:txXfrm>
        <a:off x="3960590" y="1176467"/>
        <a:ext cx="1506445" cy="640239"/>
      </dsp:txXfrm>
    </dsp:sp>
    <dsp:sp modelId="{476E347B-D142-4316-A9DD-7B202894F5FE}">
      <dsp:nvSpPr>
        <dsp:cNvPr id="0" name=""/>
        <dsp:cNvSpPr/>
      </dsp:nvSpPr>
      <dsp:spPr>
        <a:xfrm>
          <a:off x="1719752" y="2193318"/>
          <a:ext cx="677900" cy="6779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C63DA6-6E94-4F26-977F-8ECD150E4437}">
      <dsp:nvSpPr>
        <dsp:cNvPr id="0" name=""/>
        <dsp:cNvSpPr/>
      </dsp:nvSpPr>
      <dsp:spPr>
        <a:xfrm>
          <a:off x="1305480" y="3111820"/>
          <a:ext cx="1506445" cy="64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Get More Feedback From Engaged Customers.</a:t>
          </a:r>
          <a:endParaRPr lang="en-US" sz="1600" kern="1200" dirty="0"/>
        </a:p>
      </dsp:txBody>
      <dsp:txXfrm>
        <a:off x="1305480" y="3111820"/>
        <a:ext cx="1506445" cy="640239"/>
      </dsp:txXfrm>
    </dsp:sp>
    <dsp:sp modelId="{4D1BADCE-B24A-413F-BAF0-4CF8A463D41B}">
      <dsp:nvSpPr>
        <dsp:cNvPr id="0" name=""/>
        <dsp:cNvSpPr/>
      </dsp:nvSpPr>
      <dsp:spPr>
        <a:xfrm>
          <a:off x="3489825" y="2193318"/>
          <a:ext cx="677900" cy="6779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46CE4-8A1E-47CE-93EB-802D5BC966E4}">
      <dsp:nvSpPr>
        <dsp:cNvPr id="0" name=""/>
        <dsp:cNvSpPr/>
      </dsp:nvSpPr>
      <dsp:spPr>
        <a:xfrm>
          <a:off x="3075553" y="3111820"/>
          <a:ext cx="1506445" cy="64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Word of Mouth – Referral Marketing</a:t>
          </a:r>
          <a:r>
            <a:rPr lang="en-US" sz="1500" b="0" i="0" kern="1200" dirty="0"/>
            <a:t>.</a:t>
          </a:r>
          <a:endParaRPr lang="en-US" sz="1500" kern="1200" dirty="0"/>
        </a:p>
      </dsp:txBody>
      <dsp:txXfrm>
        <a:off x="3075553" y="3111820"/>
        <a:ext cx="1506445" cy="640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BBD3B-D640-4CB8-B6E1-5A52503F0E42}">
      <dsp:nvSpPr>
        <dsp:cNvPr id="0" name=""/>
        <dsp:cNvSpPr/>
      </dsp:nvSpPr>
      <dsp:spPr>
        <a:xfrm>
          <a:off x="175856" y="153965"/>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94B85A-2C4E-4B51-B690-22EB554012F4}">
      <dsp:nvSpPr>
        <dsp:cNvPr id="0" name=""/>
        <dsp:cNvSpPr/>
      </dsp:nvSpPr>
      <dsp:spPr>
        <a:xfrm>
          <a:off x="393" y="1342487"/>
          <a:ext cx="3138750" cy="156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IN" sz="1600" kern="1200" dirty="0"/>
            <a:t>The gathered data contains 269 surveyors and 47 answers from each one of them</a:t>
          </a:r>
          <a:endParaRPr lang="en-US" sz="1600" kern="1200" dirty="0"/>
        </a:p>
      </dsp:txBody>
      <dsp:txXfrm>
        <a:off x="393" y="1342487"/>
        <a:ext cx="3138750" cy="1566003"/>
      </dsp:txXfrm>
    </dsp:sp>
    <dsp:sp modelId="{B76A33D3-8D9F-4630-A54F-095B8241F38D}">
      <dsp:nvSpPr>
        <dsp:cNvPr id="0" name=""/>
        <dsp:cNvSpPr/>
      </dsp:nvSpPr>
      <dsp:spPr>
        <a:xfrm>
          <a:off x="393" y="3635669"/>
          <a:ext cx="3138750" cy="477975"/>
        </a:xfrm>
        <a:prstGeom prst="rect">
          <a:avLst/>
        </a:prstGeom>
        <a:noFill/>
        <a:ln>
          <a:noFill/>
        </a:ln>
        <a:effectLst/>
      </dsp:spPr>
      <dsp:style>
        <a:lnRef idx="0">
          <a:scrgbClr r="0" g="0" b="0"/>
        </a:lnRef>
        <a:fillRef idx="0">
          <a:scrgbClr r="0" g="0" b="0"/>
        </a:fillRef>
        <a:effectRef idx="0">
          <a:scrgbClr r="0" g="0" b="0"/>
        </a:effectRef>
        <a:fontRef idx="minor"/>
      </dsp:style>
    </dsp:sp>
    <dsp:sp modelId="{3E63AD57-9FAF-4923-81A6-9195030702E3}">
      <dsp:nvSpPr>
        <dsp:cNvPr id="0" name=""/>
        <dsp:cNvSpPr/>
      </dsp:nvSpPr>
      <dsp:spPr>
        <a:xfrm>
          <a:off x="3688425" y="285900"/>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580A6D-EFAD-449A-BCBC-1443FAD7FFA5}">
      <dsp:nvSpPr>
        <dsp:cNvPr id="0" name=""/>
        <dsp:cNvSpPr/>
      </dsp:nvSpPr>
      <dsp:spPr>
        <a:xfrm>
          <a:off x="3688425" y="1288229"/>
          <a:ext cx="3138750" cy="156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IN" sz="1600" kern="1200" dirty="0"/>
            <a:t>We have asked questions and recorded answers on 4 major categories.</a:t>
          </a:r>
          <a:endParaRPr lang="en-US" sz="1600" kern="1200" dirty="0"/>
        </a:p>
      </dsp:txBody>
      <dsp:txXfrm>
        <a:off x="3688425" y="1288229"/>
        <a:ext cx="3138750" cy="1566003"/>
      </dsp:txXfrm>
    </dsp:sp>
    <dsp:sp modelId="{71C8AFC4-917F-41D4-BD1F-636B387710D2}">
      <dsp:nvSpPr>
        <dsp:cNvPr id="0" name=""/>
        <dsp:cNvSpPr/>
      </dsp:nvSpPr>
      <dsp:spPr>
        <a:xfrm>
          <a:off x="3610615" y="2404383"/>
          <a:ext cx="3138750" cy="1366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IN" sz="1400" kern="1200" dirty="0"/>
            <a:t>The basic information of the population.</a:t>
          </a:r>
          <a:endParaRPr lang="en-US" sz="1400" kern="1200" dirty="0"/>
        </a:p>
        <a:p>
          <a:pPr marL="0" lvl="0" indent="0" algn="l" defTabSz="622300">
            <a:lnSpc>
              <a:spcPct val="90000"/>
            </a:lnSpc>
            <a:spcBef>
              <a:spcPct val="0"/>
            </a:spcBef>
            <a:spcAft>
              <a:spcPct val="35000"/>
            </a:spcAft>
            <a:buFont typeface="Arial" panose="020B0604020202020204" pitchFamily="34" charset="0"/>
            <a:buNone/>
          </a:pPr>
          <a:r>
            <a:rPr lang="en-IN" sz="1400" kern="1200" dirty="0"/>
            <a:t>How was the online purchase made.</a:t>
          </a:r>
          <a:endParaRPr lang="en-US" sz="1400" kern="1200" dirty="0"/>
        </a:p>
        <a:p>
          <a:pPr marL="0" lvl="0" indent="0" algn="l" defTabSz="622300">
            <a:lnSpc>
              <a:spcPct val="90000"/>
            </a:lnSpc>
            <a:spcBef>
              <a:spcPct val="0"/>
            </a:spcBef>
            <a:spcAft>
              <a:spcPct val="35000"/>
            </a:spcAft>
            <a:buFont typeface="Arial" panose="020B0604020202020204" pitchFamily="34" charset="0"/>
            <a:buNone/>
          </a:pPr>
          <a:r>
            <a:rPr lang="en-IN" sz="1400" kern="1200" dirty="0"/>
            <a:t>Important factors for making purchase decision and drives satisfaction.</a:t>
          </a:r>
          <a:endParaRPr lang="en-US" sz="1400" kern="1200" dirty="0"/>
        </a:p>
        <a:p>
          <a:pPr marL="0" lvl="0" indent="0" algn="l" defTabSz="622300">
            <a:lnSpc>
              <a:spcPct val="90000"/>
            </a:lnSpc>
            <a:spcBef>
              <a:spcPct val="0"/>
            </a:spcBef>
            <a:spcAft>
              <a:spcPct val="35000"/>
            </a:spcAft>
            <a:buFont typeface="Arial" panose="020B0604020202020204" pitchFamily="34" charset="0"/>
            <a:buNone/>
          </a:pPr>
          <a:r>
            <a:rPr lang="en-IN" sz="1400" kern="1200" dirty="0"/>
            <a:t>Which e-commerce sites satisfies the above factors to make purchase decision and drives satisfaction.</a:t>
          </a:r>
          <a:endParaRPr lang="en-US" sz="1400" kern="1200" dirty="0"/>
        </a:p>
      </dsp:txBody>
      <dsp:txXfrm>
        <a:off x="3610615" y="2404383"/>
        <a:ext cx="3138750" cy="1366037"/>
      </dsp:txXfrm>
    </dsp:sp>
    <dsp:sp modelId="{9F9BC3BA-A829-40BD-9969-9C7C643468F7}">
      <dsp:nvSpPr>
        <dsp:cNvPr id="0" name=""/>
        <dsp:cNvSpPr/>
      </dsp:nvSpPr>
      <dsp:spPr>
        <a:xfrm>
          <a:off x="7357000" y="15396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1C4873-8830-445C-A8F5-B511266A160B}">
      <dsp:nvSpPr>
        <dsp:cNvPr id="0" name=""/>
        <dsp:cNvSpPr/>
      </dsp:nvSpPr>
      <dsp:spPr>
        <a:xfrm>
          <a:off x="7376850" y="1288229"/>
          <a:ext cx="3138750" cy="156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dirty="0"/>
            <a:t>The Assumption for this analysis is that, when we recommend something to a friend, it is most likely that we are using it, we will be using it in future, and we are satisfied with the service/experience we’ve received.</a:t>
          </a:r>
        </a:p>
      </dsp:txBody>
      <dsp:txXfrm>
        <a:off x="7376850" y="1288229"/>
        <a:ext cx="3138750" cy="1566003"/>
      </dsp:txXfrm>
    </dsp:sp>
    <dsp:sp modelId="{3F8E54A9-A7D6-4082-88D2-C13F2C0079D0}">
      <dsp:nvSpPr>
        <dsp:cNvPr id="0" name=""/>
        <dsp:cNvSpPr/>
      </dsp:nvSpPr>
      <dsp:spPr>
        <a:xfrm>
          <a:off x="7376456" y="3221519"/>
          <a:ext cx="3138750" cy="136603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7F5FF-95A7-42C7-837A-9FD8351FE900}">
      <dsp:nvSpPr>
        <dsp:cNvPr id="0" name=""/>
        <dsp:cNvSpPr/>
      </dsp:nvSpPr>
      <dsp:spPr>
        <a:xfrm>
          <a:off x="3594" y="229666"/>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Easy to read and understandable content.</a:t>
          </a:r>
          <a:endParaRPr lang="en-US" sz="1800" kern="1200"/>
        </a:p>
      </dsp:txBody>
      <dsp:txXfrm>
        <a:off x="3594" y="229666"/>
        <a:ext cx="1946002" cy="1167601"/>
      </dsp:txXfrm>
    </dsp:sp>
    <dsp:sp modelId="{6C2F34F3-1EBE-4BE3-A7DD-9AE161F94F6D}">
      <dsp:nvSpPr>
        <dsp:cNvPr id="0" name=""/>
        <dsp:cNvSpPr/>
      </dsp:nvSpPr>
      <dsp:spPr>
        <a:xfrm>
          <a:off x="2144196" y="229666"/>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Relevant information on all the products.</a:t>
          </a:r>
          <a:endParaRPr lang="en-US" sz="1800" kern="1200"/>
        </a:p>
      </dsp:txBody>
      <dsp:txXfrm>
        <a:off x="2144196" y="229666"/>
        <a:ext cx="1946002" cy="1167601"/>
      </dsp:txXfrm>
    </dsp:sp>
    <dsp:sp modelId="{99CEB308-0D77-4BB8-AB59-FEE934150D00}">
      <dsp:nvSpPr>
        <dsp:cNvPr id="0" name=""/>
        <dsp:cNvSpPr/>
      </dsp:nvSpPr>
      <dsp:spPr>
        <a:xfrm>
          <a:off x="4284798" y="229666"/>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Easier website design and navigation.</a:t>
          </a:r>
          <a:endParaRPr lang="en-US" sz="1800" kern="1200"/>
        </a:p>
      </dsp:txBody>
      <dsp:txXfrm>
        <a:off x="4284798" y="229666"/>
        <a:ext cx="1946002" cy="1167601"/>
      </dsp:txXfrm>
    </dsp:sp>
    <dsp:sp modelId="{7370CCDA-404C-43FE-8CBB-4683CF384758}">
      <dsp:nvSpPr>
        <dsp:cNvPr id="0" name=""/>
        <dsp:cNvSpPr/>
      </dsp:nvSpPr>
      <dsp:spPr>
        <a:xfrm>
          <a:off x="6425401" y="229666"/>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User friendly Interface.</a:t>
          </a:r>
          <a:endParaRPr lang="en-US" sz="1800" kern="1200"/>
        </a:p>
      </dsp:txBody>
      <dsp:txXfrm>
        <a:off x="6425401" y="229666"/>
        <a:ext cx="1946002" cy="1167601"/>
      </dsp:txXfrm>
    </dsp:sp>
    <dsp:sp modelId="{4948EC81-8409-4D61-835C-C6E3B420E3FD}">
      <dsp:nvSpPr>
        <dsp:cNvPr id="0" name=""/>
        <dsp:cNvSpPr/>
      </dsp:nvSpPr>
      <dsp:spPr>
        <a:xfrm>
          <a:off x="8566003" y="229666"/>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Convenience in payment methods</a:t>
          </a:r>
          <a:endParaRPr lang="en-US" sz="1800" kern="1200"/>
        </a:p>
      </dsp:txBody>
      <dsp:txXfrm>
        <a:off x="8566003" y="229666"/>
        <a:ext cx="1946002" cy="1167601"/>
      </dsp:txXfrm>
    </dsp:sp>
    <dsp:sp modelId="{F4C716AC-9DF6-4D74-A411-4C4BFCA2A401}">
      <dsp:nvSpPr>
        <dsp:cNvPr id="0" name=""/>
        <dsp:cNvSpPr/>
      </dsp:nvSpPr>
      <dsp:spPr>
        <a:xfrm>
          <a:off x="3594" y="1591868"/>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Trust and On time delivery.</a:t>
          </a:r>
          <a:endParaRPr lang="en-US" sz="1800" kern="1200"/>
        </a:p>
      </dsp:txBody>
      <dsp:txXfrm>
        <a:off x="3594" y="1591868"/>
        <a:ext cx="1946002" cy="1167601"/>
      </dsp:txXfrm>
    </dsp:sp>
    <dsp:sp modelId="{B51C0DC5-95A8-49BB-90BD-2226202D6D44}">
      <dsp:nvSpPr>
        <dsp:cNvPr id="0" name=""/>
        <dsp:cNvSpPr/>
      </dsp:nvSpPr>
      <dsp:spPr>
        <a:xfrm>
          <a:off x="2144196" y="1591868"/>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Better Customer Service.</a:t>
          </a:r>
          <a:endParaRPr lang="en-US" sz="1800" kern="1200"/>
        </a:p>
      </dsp:txBody>
      <dsp:txXfrm>
        <a:off x="2144196" y="1591868"/>
        <a:ext cx="1946002" cy="1167601"/>
      </dsp:txXfrm>
    </dsp:sp>
    <dsp:sp modelId="{9A427F42-956C-4B61-A961-C82C266C684C}">
      <dsp:nvSpPr>
        <dsp:cNvPr id="0" name=""/>
        <dsp:cNvSpPr/>
      </dsp:nvSpPr>
      <dsp:spPr>
        <a:xfrm>
          <a:off x="4284798" y="1591868"/>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Secure and offers complete privacy to their customers.</a:t>
          </a:r>
          <a:endParaRPr lang="en-US" sz="1800" kern="1200"/>
        </a:p>
      </dsp:txBody>
      <dsp:txXfrm>
        <a:off x="4284798" y="1591868"/>
        <a:ext cx="1946002" cy="1167601"/>
      </dsp:txXfrm>
    </dsp:sp>
    <dsp:sp modelId="{642FF082-E553-4741-83DC-5BAC83C2AB95}">
      <dsp:nvSpPr>
        <dsp:cNvPr id="0" name=""/>
        <dsp:cNvSpPr/>
      </dsp:nvSpPr>
      <dsp:spPr>
        <a:xfrm>
          <a:off x="6425401" y="1591868"/>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Discounts and Monetary Benefits.</a:t>
          </a:r>
          <a:endParaRPr lang="en-US" sz="1800" kern="1200"/>
        </a:p>
      </dsp:txBody>
      <dsp:txXfrm>
        <a:off x="6425401" y="1591868"/>
        <a:ext cx="1946002" cy="1167601"/>
      </dsp:txXfrm>
    </dsp:sp>
    <dsp:sp modelId="{6F6A782B-CFA4-440C-A5F8-6AE70BDC5B73}">
      <dsp:nvSpPr>
        <dsp:cNvPr id="0" name=""/>
        <dsp:cNvSpPr/>
      </dsp:nvSpPr>
      <dsp:spPr>
        <a:xfrm>
          <a:off x="8566003" y="1591868"/>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Wide range of options and product selections.</a:t>
          </a:r>
          <a:endParaRPr lang="en-US" sz="1800" kern="1200"/>
        </a:p>
      </dsp:txBody>
      <dsp:txXfrm>
        <a:off x="8566003" y="1591868"/>
        <a:ext cx="1946002" cy="1167601"/>
      </dsp:txXfrm>
    </dsp:sp>
    <dsp:sp modelId="{0DCC4B22-7127-43CC-8550-727B9BAA9DDA}">
      <dsp:nvSpPr>
        <dsp:cNvPr id="0" name=""/>
        <dsp:cNvSpPr/>
      </dsp:nvSpPr>
      <dsp:spPr>
        <a:xfrm>
          <a:off x="3594" y="2954069"/>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Flexibility in their offers and services.</a:t>
          </a:r>
          <a:endParaRPr lang="en-US" sz="1800" kern="1200"/>
        </a:p>
      </dsp:txBody>
      <dsp:txXfrm>
        <a:off x="3594" y="2954069"/>
        <a:ext cx="1946002" cy="1167601"/>
      </dsp:txXfrm>
    </dsp:sp>
    <dsp:sp modelId="{A35FC14F-71EF-4CBB-A94E-FABD1238AB3C}">
      <dsp:nvSpPr>
        <dsp:cNvPr id="0" name=""/>
        <dsp:cNvSpPr/>
      </dsp:nvSpPr>
      <dsp:spPr>
        <a:xfrm>
          <a:off x="2144196" y="2954069"/>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Return and Replacement policies.</a:t>
          </a:r>
          <a:endParaRPr lang="en-US" sz="1800" kern="1200"/>
        </a:p>
      </dsp:txBody>
      <dsp:txXfrm>
        <a:off x="2144196" y="2954069"/>
        <a:ext cx="1946002" cy="1167601"/>
      </dsp:txXfrm>
    </dsp:sp>
    <dsp:sp modelId="{BC5CF591-E0C1-41CD-9141-2EF118AA98D5}">
      <dsp:nvSpPr>
        <dsp:cNvPr id="0" name=""/>
        <dsp:cNvSpPr/>
      </dsp:nvSpPr>
      <dsp:spPr>
        <a:xfrm>
          <a:off x="4284798" y="2954069"/>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Quality information on websites.</a:t>
          </a:r>
          <a:endParaRPr lang="en-US" sz="1800" kern="1200"/>
        </a:p>
      </dsp:txBody>
      <dsp:txXfrm>
        <a:off x="4284798" y="2954069"/>
        <a:ext cx="1946002" cy="1167601"/>
      </dsp:txXfrm>
    </dsp:sp>
    <dsp:sp modelId="{19E24B67-FB70-4A54-BF15-5A0A3B2B8ECA}">
      <dsp:nvSpPr>
        <dsp:cNvPr id="0" name=""/>
        <dsp:cNvSpPr/>
      </dsp:nvSpPr>
      <dsp:spPr>
        <a:xfrm>
          <a:off x="6425401" y="2954069"/>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Website Quality.</a:t>
          </a:r>
          <a:endParaRPr lang="en-US" sz="1800" kern="1200"/>
        </a:p>
      </dsp:txBody>
      <dsp:txXfrm>
        <a:off x="6425401" y="2954069"/>
        <a:ext cx="1946002" cy="1167601"/>
      </dsp:txXfrm>
    </dsp:sp>
    <dsp:sp modelId="{FD5AAEFE-14E5-421A-86D1-4E6A8772295D}">
      <dsp:nvSpPr>
        <dsp:cNvPr id="0" name=""/>
        <dsp:cNvSpPr/>
      </dsp:nvSpPr>
      <dsp:spPr>
        <a:xfrm>
          <a:off x="8566003" y="2954069"/>
          <a:ext cx="1946002" cy="11676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Value for the money spent.</a:t>
          </a:r>
          <a:endParaRPr lang="en-US" sz="1800" kern="1200"/>
        </a:p>
      </dsp:txBody>
      <dsp:txXfrm>
        <a:off x="8566003" y="2954069"/>
        <a:ext cx="1946002" cy="11676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E764C-5E80-4FB0-8013-DB36F8D1076F}">
      <dsp:nvSpPr>
        <dsp:cNvPr id="0" name=""/>
        <dsp:cNvSpPr/>
      </dsp:nvSpPr>
      <dsp:spPr>
        <a:xfrm>
          <a:off x="55" y="916487"/>
          <a:ext cx="5272885" cy="206304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Amazon</a:t>
          </a:r>
          <a:r>
            <a:rPr lang="en-US" sz="2200" kern="1200" dirty="0"/>
            <a:t> - The most recommended websites with attractive web-page layout, easy to use, relevant descriptive information, product offers, reliability of website, quickness to complete purchase, trust worthiness. </a:t>
          </a:r>
        </a:p>
      </dsp:txBody>
      <dsp:txXfrm>
        <a:off x="55" y="916487"/>
        <a:ext cx="5272885" cy="2063043"/>
      </dsp:txXfrm>
    </dsp:sp>
    <dsp:sp modelId="{AABD0D5F-7A4F-4F1E-93E0-C48A32F7A8A9}">
      <dsp:nvSpPr>
        <dsp:cNvPr id="0" name=""/>
        <dsp:cNvSpPr/>
      </dsp:nvSpPr>
      <dsp:spPr>
        <a:xfrm>
          <a:off x="55" y="2979531"/>
          <a:ext cx="5272885" cy="217403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Improvements: </a:t>
          </a:r>
          <a:r>
            <a:rPr lang="en-US" sz="2200" kern="1200" dirty="0"/>
            <a:t>Takes longer time to login, Late declaration or price during sales and promotion, frequent disruption when moving from one page to another, Limited mode of payment on most of products.</a:t>
          </a:r>
        </a:p>
      </dsp:txBody>
      <dsp:txXfrm>
        <a:off x="55" y="2979531"/>
        <a:ext cx="5272885" cy="2174039"/>
      </dsp:txXfrm>
    </dsp:sp>
    <dsp:sp modelId="{E4CFAF86-EA0F-433B-B41A-55684DD5377B}">
      <dsp:nvSpPr>
        <dsp:cNvPr id="0" name=""/>
        <dsp:cNvSpPr/>
      </dsp:nvSpPr>
      <dsp:spPr>
        <a:xfrm>
          <a:off x="6011144" y="916487"/>
          <a:ext cx="5272885" cy="206304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Flipkart:</a:t>
          </a:r>
          <a:r>
            <a:rPr lang="en-US" sz="2200" kern="1200" dirty="0"/>
            <a:t> This is the 2nd most recommended website with fast loading page, security of financial information, trust worthiness, several payments modes, website is as efficient as before.</a:t>
          </a:r>
        </a:p>
      </dsp:txBody>
      <dsp:txXfrm>
        <a:off x="6011144" y="916487"/>
        <a:ext cx="5272885" cy="2063043"/>
      </dsp:txXfrm>
    </dsp:sp>
    <dsp:sp modelId="{5156AE71-ECBF-4B57-B504-CD2844FA9589}">
      <dsp:nvSpPr>
        <dsp:cNvPr id="0" name=""/>
        <dsp:cNvSpPr/>
      </dsp:nvSpPr>
      <dsp:spPr>
        <a:xfrm>
          <a:off x="6011144" y="2979531"/>
          <a:ext cx="5272885" cy="217403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a:t>Improvements:</a:t>
          </a:r>
          <a:r>
            <a:rPr lang="en-US" sz="2200" kern="1200"/>
            <a:t> Takes longer time in displaying graphics, late declaration of price during sales and promotion. privacy information, reliability of website, offers on product, and must be an attractive web-page layout.</a:t>
          </a:r>
        </a:p>
      </dsp:txBody>
      <dsp:txXfrm>
        <a:off x="6011144" y="2979531"/>
        <a:ext cx="5272885" cy="2174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BD8EC-24C3-4362-86DC-71A57BC0FB51}">
      <dsp:nvSpPr>
        <dsp:cNvPr id="0" name=""/>
        <dsp:cNvSpPr/>
      </dsp:nvSpPr>
      <dsp:spPr>
        <a:xfrm>
          <a:off x="0" y="118962"/>
          <a:ext cx="11185187"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Myntra:</a:t>
          </a:r>
          <a:r>
            <a:rPr lang="en-US" sz="2400" kern="1200"/>
            <a:t> Myntra stands on 3rd most recommended websites with easy to use, wild variety of product offers, several payment methods, attractive visual appealing web-page layout.</a:t>
          </a:r>
        </a:p>
      </dsp:txBody>
      <dsp:txXfrm>
        <a:off x="64425" y="183387"/>
        <a:ext cx="11056337" cy="1190909"/>
      </dsp:txXfrm>
    </dsp:sp>
    <dsp:sp modelId="{2CE783D9-1269-4517-992F-04A8B151DA5B}">
      <dsp:nvSpPr>
        <dsp:cNvPr id="0" name=""/>
        <dsp:cNvSpPr/>
      </dsp:nvSpPr>
      <dsp:spPr>
        <a:xfrm>
          <a:off x="0" y="1438722"/>
          <a:ext cx="11185187"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13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Improvements: </a:t>
          </a:r>
          <a:r>
            <a:rPr lang="en-US" sz="1900" kern="1200"/>
            <a:t>Relevant information about product, website loading speed, speedy delivery of products, websites is not much efficient as before.</a:t>
          </a:r>
        </a:p>
      </dsp:txBody>
      <dsp:txXfrm>
        <a:off x="0" y="1438722"/>
        <a:ext cx="11185187" cy="596160"/>
      </dsp:txXfrm>
    </dsp:sp>
    <dsp:sp modelId="{6CB3F1EF-3656-49B5-AC3C-A89CDA60E2EC}">
      <dsp:nvSpPr>
        <dsp:cNvPr id="0" name=""/>
        <dsp:cNvSpPr/>
      </dsp:nvSpPr>
      <dsp:spPr>
        <a:xfrm>
          <a:off x="0" y="2034882"/>
          <a:ext cx="11185187"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Paytm</a:t>
          </a:r>
          <a:r>
            <a:rPr lang="en-US" sz="2400" kern="1200"/>
            <a:t>: Reliability of website, speedy delivery of products, quickness in purchase.</a:t>
          </a:r>
        </a:p>
      </dsp:txBody>
      <dsp:txXfrm>
        <a:off x="64425" y="2099307"/>
        <a:ext cx="11056337" cy="1190909"/>
      </dsp:txXfrm>
    </dsp:sp>
    <dsp:sp modelId="{2784054D-4A82-4267-A631-732F2996BE34}">
      <dsp:nvSpPr>
        <dsp:cNvPr id="0" name=""/>
        <dsp:cNvSpPr/>
      </dsp:nvSpPr>
      <dsp:spPr>
        <a:xfrm>
          <a:off x="0" y="3354642"/>
          <a:ext cx="11185187"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13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Improvements: </a:t>
          </a:r>
          <a:r>
            <a:rPr lang="en-US" sz="1900" kern="1200"/>
            <a:t>Longer page loading time, Longer delivery period , late declaration of price during sales and promotion.</a:t>
          </a:r>
        </a:p>
      </dsp:txBody>
      <dsp:txXfrm>
        <a:off x="0" y="3354642"/>
        <a:ext cx="11185187" cy="596160"/>
      </dsp:txXfrm>
    </dsp:sp>
    <dsp:sp modelId="{7AB0639B-CB8E-4B7F-9613-83D74E15F2EF}">
      <dsp:nvSpPr>
        <dsp:cNvPr id="0" name=""/>
        <dsp:cNvSpPr/>
      </dsp:nvSpPr>
      <dsp:spPr>
        <a:xfrm>
          <a:off x="0" y="3950802"/>
          <a:ext cx="11185187"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Snapdeal:</a:t>
          </a:r>
          <a:r>
            <a:rPr lang="en-US" sz="2400" kern="1200"/>
            <a:t> Least recommended website having less page loading time.</a:t>
          </a:r>
        </a:p>
      </dsp:txBody>
      <dsp:txXfrm>
        <a:off x="64425" y="4015227"/>
        <a:ext cx="11056337" cy="1190909"/>
      </dsp:txXfrm>
    </dsp:sp>
    <dsp:sp modelId="{82561099-3939-4CF3-BD48-F2A9AB3DDF2C}">
      <dsp:nvSpPr>
        <dsp:cNvPr id="0" name=""/>
        <dsp:cNvSpPr/>
      </dsp:nvSpPr>
      <dsp:spPr>
        <a:xfrm>
          <a:off x="0" y="5270562"/>
          <a:ext cx="11185187"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13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Improvements:</a:t>
          </a:r>
          <a:r>
            <a:rPr lang="en-US" sz="1900" kern="1200"/>
            <a:t> Limited mode of payments, frequent disruption while moving from one page to another, Longer delivery period, customer’s </a:t>
          </a:r>
        </a:p>
      </dsp:txBody>
      <dsp:txXfrm>
        <a:off x="0" y="5270562"/>
        <a:ext cx="11185187" cy="596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E2833-2B5C-4028-80B3-9E99E6FEF065}">
      <dsp:nvSpPr>
        <dsp:cNvPr id="0" name=""/>
        <dsp:cNvSpPr/>
      </dsp:nvSpPr>
      <dsp:spPr>
        <a:xfrm>
          <a:off x="1283" y="507953"/>
          <a:ext cx="4505585" cy="28610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A6436-E333-441E-86BB-938AD295F13E}">
      <dsp:nvSpPr>
        <dsp:cNvPr id="0" name=""/>
        <dsp:cNvSpPr/>
      </dsp:nvSpPr>
      <dsp:spPr>
        <a:xfrm>
          <a:off x="501904"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t>There is one major limitation to the analysis, due to the minimum data there are 50% more female surveyors when compared to male and this margin is huge</a:t>
          </a:r>
          <a:r>
            <a:rPr lang="en-US" sz="2200" b="0" i="0" kern="1200" baseline="0" dirty="0"/>
            <a:t>. </a:t>
          </a:r>
          <a:endParaRPr lang="en-US" sz="2200" kern="1200" dirty="0"/>
        </a:p>
      </dsp:txBody>
      <dsp:txXfrm>
        <a:off x="585701" y="1067340"/>
        <a:ext cx="4337991" cy="2693452"/>
      </dsp:txXfrm>
    </dsp:sp>
    <dsp:sp modelId="{D85FD012-3E8F-429D-BF5A-784C183C9B4C}">
      <dsp:nvSpPr>
        <dsp:cNvPr id="0" name=""/>
        <dsp:cNvSpPr/>
      </dsp:nvSpPr>
      <dsp:spPr>
        <a:xfrm>
          <a:off x="5508110" y="507953"/>
          <a:ext cx="4505585" cy="28610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5CA6F5-247D-4240-BCF0-C095F229055F}">
      <dsp:nvSpPr>
        <dsp:cNvPr id="0" name=""/>
        <dsp:cNvSpPr/>
      </dsp:nvSpPr>
      <dsp:spPr>
        <a:xfrm>
          <a:off x="6008730"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t>Further the data is very less to come to a sure conclusion on the retention rate. And if we are analyzing the retention, it would be fair to ask the surveyors the direct question on which websites are they are likely to buy from the websites in future. </a:t>
          </a:r>
          <a:endParaRPr lang="en-US" sz="2200" kern="1200" dirty="0"/>
        </a:p>
      </dsp:txBody>
      <dsp:txXfrm>
        <a:off x="6092527" y="1067340"/>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65EA-3BB7-409A-8AED-0C4E7BC007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BE93F4-3B0D-4553-8035-B469483EBE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ABD2E9-C3C9-423B-9230-EB1379464F4A}"/>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5" name="Footer Placeholder 4">
            <a:extLst>
              <a:ext uri="{FF2B5EF4-FFF2-40B4-BE49-F238E27FC236}">
                <a16:creationId xmlns:a16="http://schemas.microsoft.com/office/drawing/2014/main" id="{D00234C4-668F-409E-A887-15B8CDA47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61D02-8BFF-4967-A1D7-1CF7C7456053}"/>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55261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5804-6EEC-4586-A610-E8F671AEA9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B581E2-03DF-4218-B984-15D2B0A043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CAFA9-4D37-445A-8985-ADCF83D9F2C3}"/>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5" name="Footer Placeholder 4">
            <a:extLst>
              <a:ext uri="{FF2B5EF4-FFF2-40B4-BE49-F238E27FC236}">
                <a16:creationId xmlns:a16="http://schemas.microsoft.com/office/drawing/2014/main" id="{A1A57D53-2398-467D-8DFB-C07F83D63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4FA5B-9CE8-4F93-B1FD-A9DAE8EF025D}"/>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206961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7F9F4-6B43-434E-A5D7-3123B6930D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0FBA61-9350-4327-9BFC-03FA38C94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86CE4-15F7-497B-A9B0-7D7BD0CE934F}"/>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5" name="Footer Placeholder 4">
            <a:extLst>
              <a:ext uri="{FF2B5EF4-FFF2-40B4-BE49-F238E27FC236}">
                <a16:creationId xmlns:a16="http://schemas.microsoft.com/office/drawing/2014/main" id="{A599769E-CA98-4457-A09E-EEE61E275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02D4C-F7A5-45EF-89C9-6220583A81ED}"/>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81367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0B71-8C3D-47F8-AF9B-54DB53F59F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2A7E22-271D-4118-A5FA-8DDE390A93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BBE22-70FB-4274-A6E0-B95FE0CAC2C7}"/>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5" name="Footer Placeholder 4">
            <a:extLst>
              <a:ext uri="{FF2B5EF4-FFF2-40B4-BE49-F238E27FC236}">
                <a16:creationId xmlns:a16="http://schemas.microsoft.com/office/drawing/2014/main" id="{0533DADE-68AB-4558-BE76-00CC87874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908EF-C983-4FFE-9E8C-1A1D0948586B}"/>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257797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E8EF-91F2-42B0-ABBA-28D7C21F12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F8F09-C324-41F6-BAA7-7983D900EB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F4AD7-48FD-4D0D-8EED-81C462C26951}"/>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5" name="Footer Placeholder 4">
            <a:extLst>
              <a:ext uri="{FF2B5EF4-FFF2-40B4-BE49-F238E27FC236}">
                <a16:creationId xmlns:a16="http://schemas.microsoft.com/office/drawing/2014/main" id="{59779A94-7E3E-4E89-B29F-6527366B1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DACA9-62C7-4159-BC36-C7EDB96C8027}"/>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353166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7DD2-6450-4A9F-8A6D-EF2D14ABF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94EB2-4E1F-446E-9118-6CFF2E4847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8E1F8-CA47-4DB3-87FC-0C3987A6A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55FFB-6C17-43F0-850C-821E434E1EDD}"/>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6" name="Footer Placeholder 5">
            <a:extLst>
              <a:ext uri="{FF2B5EF4-FFF2-40B4-BE49-F238E27FC236}">
                <a16:creationId xmlns:a16="http://schemas.microsoft.com/office/drawing/2014/main" id="{0A252269-9E31-4846-9669-E09DE33D1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BED25-F5B7-423A-BB7D-D55BA9B047B7}"/>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427853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C877-44B0-4345-B160-AB2348A782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A1FA86-5356-43B3-9E85-F83FDC494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867EE-D2DF-4A59-845B-61AB8DA77B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65E2D9-9B03-4377-ACF9-A5D6B2E08E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7D3F3-DD9D-436D-B2DD-A3B348563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C7E203-0757-4C2B-BBF0-8FB8C33DEFDE}"/>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8" name="Footer Placeholder 7">
            <a:extLst>
              <a:ext uri="{FF2B5EF4-FFF2-40B4-BE49-F238E27FC236}">
                <a16:creationId xmlns:a16="http://schemas.microsoft.com/office/drawing/2014/main" id="{2DF97755-4C58-451C-BAB9-4A0D4AF41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857A22-BF7E-4FEB-8E6B-D389EE6E49DE}"/>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265845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32E5-94CA-4130-8F26-3D7E8D1E8A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5C46BC-8B71-43EA-82BB-9093B3913689}"/>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4" name="Footer Placeholder 3">
            <a:extLst>
              <a:ext uri="{FF2B5EF4-FFF2-40B4-BE49-F238E27FC236}">
                <a16:creationId xmlns:a16="http://schemas.microsoft.com/office/drawing/2014/main" id="{E8A5E4BA-C0BC-4204-9CDB-3B3BBD0F6E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19CD1C-5BD1-4DB9-AF74-D03E4FC0A35D}"/>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313016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489356-B242-4B2E-99B0-8C763B086B3C}"/>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3" name="Footer Placeholder 2">
            <a:extLst>
              <a:ext uri="{FF2B5EF4-FFF2-40B4-BE49-F238E27FC236}">
                <a16:creationId xmlns:a16="http://schemas.microsoft.com/office/drawing/2014/main" id="{734522F0-07B2-416F-A110-6AA3BAC6B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4FE64C-CA09-4B0E-80BB-A065A497A350}"/>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299545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0CD0-D56B-4601-AE61-5334E40D8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6CA56-1F40-4938-BC2F-236111C33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B799A-4BEA-4B2A-9C95-0AE05A565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21C8E-C006-42DE-B7E3-E44EBD02A46B}"/>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6" name="Footer Placeholder 5">
            <a:extLst>
              <a:ext uri="{FF2B5EF4-FFF2-40B4-BE49-F238E27FC236}">
                <a16:creationId xmlns:a16="http://schemas.microsoft.com/office/drawing/2014/main" id="{0CB35707-EC30-4F66-86BC-007115743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6C8BE-AD5A-4EEE-AE12-B01100747F01}"/>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342435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46CC-B820-4817-8C96-D6882CD36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5C8D9-CDE8-4EA9-B5B3-B49120205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07FC2E-66C9-41A1-89D5-FADA5D3C7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F2E54-D166-4121-BFF7-AEE601BB7D7A}"/>
              </a:ext>
            </a:extLst>
          </p:cNvPr>
          <p:cNvSpPr>
            <a:spLocks noGrp="1"/>
          </p:cNvSpPr>
          <p:nvPr>
            <p:ph type="dt" sz="half" idx="10"/>
          </p:nvPr>
        </p:nvSpPr>
        <p:spPr/>
        <p:txBody>
          <a:bodyPr/>
          <a:lstStyle/>
          <a:p>
            <a:fld id="{C91C5C65-7B1B-4916-824B-8815263070BC}" type="datetimeFigureOut">
              <a:rPr lang="en-US" smtClean="0"/>
              <a:t>11/11/2021</a:t>
            </a:fld>
            <a:endParaRPr lang="en-US"/>
          </a:p>
        </p:txBody>
      </p:sp>
      <p:sp>
        <p:nvSpPr>
          <p:cNvPr id="6" name="Footer Placeholder 5">
            <a:extLst>
              <a:ext uri="{FF2B5EF4-FFF2-40B4-BE49-F238E27FC236}">
                <a16:creationId xmlns:a16="http://schemas.microsoft.com/office/drawing/2014/main" id="{707A1895-B931-40F4-9D8A-E785D9E69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EBF6B-6E7B-4F1E-BF78-0723F115BD47}"/>
              </a:ext>
            </a:extLst>
          </p:cNvPr>
          <p:cNvSpPr>
            <a:spLocks noGrp="1"/>
          </p:cNvSpPr>
          <p:nvPr>
            <p:ph type="sldNum" sz="quarter" idx="12"/>
          </p:nvPr>
        </p:nvSpPr>
        <p:spPr/>
        <p:txBody>
          <a:bodyPr/>
          <a:lstStyle/>
          <a:p>
            <a:fld id="{3494FA4A-733E-4D20-939E-F259A73B855C}" type="slidenum">
              <a:rPr lang="en-US" smtClean="0"/>
              <a:t>‹#›</a:t>
            </a:fld>
            <a:endParaRPr lang="en-US"/>
          </a:p>
        </p:txBody>
      </p:sp>
    </p:spTree>
    <p:extLst>
      <p:ext uri="{BB962C8B-B14F-4D97-AF65-F5344CB8AC3E}">
        <p14:creationId xmlns:p14="http://schemas.microsoft.com/office/powerpoint/2010/main" val="320121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79899-4EDB-4F68-B7DD-F36B6FCC8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055C9A-1654-4F93-9D65-1CCF5CA14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E5A40-656C-4616-B281-52B1D0264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5C65-7B1B-4916-824B-8815263070BC}" type="datetimeFigureOut">
              <a:rPr lang="en-US" smtClean="0"/>
              <a:t>11/11/2021</a:t>
            </a:fld>
            <a:endParaRPr lang="en-US"/>
          </a:p>
        </p:txBody>
      </p:sp>
      <p:sp>
        <p:nvSpPr>
          <p:cNvPr id="5" name="Footer Placeholder 4">
            <a:extLst>
              <a:ext uri="{FF2B5EF4-FFF2-40B4-BE49-F238E27FC236}">
                <a16:creationId xmlns:a16="http://schemas.microsoft.com/office/drawing/2014/main" id="{73DEBC5D-4A80-46FB-ACD0-26F915D62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EFC37B-ED82-4AFE-9C14-C49720B8D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4FA4A-733E-4D20-939E-F259A73B855C}" type="slidenum">
              <a:rPr lang="en-US" smtClean="0"/>
              <a:t>‹#›</a:t>
            </a:fld>
            <a:endParaRPr lang="en-US"/>
          </a:p>
        </p:txBody>
      </p:sp>
    </p:spTree>
    <p:extLst>
      <p:ext uri="{BB962C8B-B14F-4D97-AF65-F5344CB8AC3E}">
        <p14:creationId xmlns:p14="http://schemas.microsoft.com/office/powerpoint/2010/main" val="2081493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Shape 11">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Freeform: Shape 13">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EC71A7-3E50-43C5-82D7-F9955B857DC0}"/>
              </a:ext>
            </a:extLst>
          </p:cNvPr>
          <p:cNvSpPr>
            <a:spLocks noGrp="1"/>
          </p:cNvSpPr>
          <p:nvPr>
            <p:ph type="ctrTitle"/>
          </p:nvPr>
        </p:nvSpPr>
        <p:spPr>
          <a:xfrm>
            <a:off x="581666" y="3237817"/>
            <a:ext cx="5124734" cy="3268639"/>
          </a:xfrm>
        </p:spPr>
        <p:txBody>
          <a:bodyPr anchor="ctr">
            <a:normAutofit/>
          </a:bodyPr>
          <a:lstStyle/>
          <a:p>
            <a:pPr algn="l"/>
            <a:r>
              <a:rPr lang="en-US" sz="7200" dirty="0">
                <a:solidFill>
                  <a:schemeClr val="bg1"/>
                </a:solidFill>
              </a:rPr>
              <a:t>Customer Retention Analysis</a:t>
            </a:r>
          </a:p>
        </p:txBody>
      </p:sp>
      <p:sp>
        <p:nvSpPr>
          <p:cNvPr id="3" name="Subtitle 2">
            <a:extLst>
              <a:ext uri="{FF2B5EF4-FFF2-40B4-BE49-F238E27FC236}">
                <a16:creationId xmlns:a16="http://schemas.microsoft.com/office/drawing/2014/main" id="{E047F94F-4753-441B-AFF4-AAAE5E5E13E6}"/>
              </a:ext>
            </a:extLst>
          </p:cNvPr>
          <p:cNvSpPr>
            <a:spLocks noGrp="1"/>
          </p:cNvSpPr>
          <p:nvPr>
            <p:ph type="subTitle" idx="1"/>
          </p:nvPr>
        </p:nvSpPr>
        <p:spPr>
          <a:xfrm>
            <a:off x="6304333" y="1340553"/>
            <a:ext cx="2223009" cy="1200095"/>
          </a:xfrm>
        </p:spPr>
        <p:txBody>
          <a:bodyPr anchor="ctr">
            <a:normAutofit/>
          </a:bodyPr>
          <a:lstStyle/>
          <a:p>
            <a:r>
              <a:rPr lang="en-US" dirty="0">
                <a:solidFill>
                  <a:schemeClr val="bg1"/>
                </a:solidFill>
                <a:latin typeface="Bahnschrift SemiBold" panose="020B0502040204020203" pitchFamily="34" charset="0"/>
              </a:rPr>
              <a:t>For Indian E-Commerce Websites</a:t>
            </a:r>
            <a:endParaRPr lang="en-IN" dirty="0">
              <a:solidFill>
                <a:schemeClr val="bg1"/>
              </a:solidFill>
              <a:latin typeface="Bahnschrift SemiBold" panose="020B0502040204020203" pitchFamily="34" charset="0"/>
            </a:endParaRPr>
          </a:p>
        </p:txBody>
      </p:sp>
      <p:grpSp>
        <p:nvGrpSpPr>
          <p:cNvPr id="16" name="Group 15">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98" name="TextBox 197">
            <a:extLst>
              <a:ext uri="{FF2B5EF4-FFF2-40B4-BE49-F238E27FC236}">
                <a16:creationId xmlns:a16="http://schemas.microsoft.com/office/drawing/2014/main" id="{10B047C7-AC78-4841-A229-33351D9C1C3D}"/>
              </a:ext>
            </a:extLst>
          </p:cNvPr>
          <p:cNvSpPr txBox="1"/>
          <p:nvPr/>
        </p:nvSpPr>
        <p:spPr>
          <a:xfrm>
            <a:off x="8358464" y="4767726"/>
            <a:ext cx="6094324" cy="646331"/>
          </a:xfrm>
          <a:prstGeom prst="rect">
            <a:avLst/>
          </a:prstGeom>
          <a:noFill/>
        </p:spPr>
        <p:txBody>
          <a:bodyPr wrap="square">
            <a:spAutoFit/>
          </a:bodyPr>
          <a:lstStyle/>
          <a:p>
            <a:r>
              <a:rPr lang="en-US" dirty="0"/>
              <a:t>Submitted by </a:t>
            </a:r>
          </a:p>
          <a:p>
            <a:r>
              <a:rPr lang="en-US" dirty="0"/>
              <a:t>Dheerajkumar Pittala</a:t>
            </a:r>
          </a:p>
        </p:txBody>
      </p:sp>
      <p:pic>
        <p:nvPicPr>
          <p:cNvPr id="5" name="Picture 4" descr="Logo, company name&#10;&#10;Description automatically generated">
            <a:extLst>
              <a:ext uri="{FF2B5EF4-FFF2-40B4-BE49-F238E27FC236}">
                <a16:creationId xmlns:a16="http://schemas.microsoft.com/office/drawing/2014/main" id="{8D026188-0605-4B9B-8BBF-E7483DEF147D}"/>
              </a:ext>
            </a:extLst>
          </p:cNvPr>
          <p:cNvPicPr>
            <a:picLocks noChangeAspect="1"/>
          </p:cNvPicPr>
          <p:nvPr/>
        </p:nvPicPr>
        <p:blipFill rotWithShape="1">
          <a:blip r:embed="rId2">
            <a:extLst>
              <a:ext uri="{28A0092B-C50C-407E-A947-70E740481C1C}">
                <a14:useLocalDpi xmlns:a14="http://schemas.microsoft.com/office/drawing/2010/main" val="0"/>
              </a:ext>
            </a:extLst>
          </a:blip>
          <a:srcRect t="31705" b="31003"/>
          <a:stretch/>
        </p:blipFill>
        <p:spPr>
          <a:xfrm>
            <a:off x="8355664" y="3120960"/>
            <a:ext cx="2671128" cy="996130"/>
          </a:xfrm>
          <a:prstGeom prst="rect">
            <a:avLst/>
          </a:prstGeom>
        </p:spPr>
      </p:pic>
    </p:spTree>
    <p:extLst>
      <p:ext uri="{BB962C8B-B14F-4D97-AF65-F5344CB8AC3E}">
        <p14:creationId xmlns:p14="http://schemas.microsoft.com/office/powerpoint/2010/main" val="73223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53514-6AFC-47BE-8640-738BC2A8AF74}"/>
              </a:ext>
            </a:extLst>
          </p:cNvPr>
          <p:cNvSpPr>
            <a:spLocks noGrp="1"/>
          </p:cNvSpPr>
          <p:nvPr>
            <p:ph idx="1"/>
          </p:nvPr>
        </p:nvSpPr>
        <p:spPr>
          <a:xfrm>
            <a:off x="564204" y="155643"/>
            <a:ext cx="10789596" cy="6021320"/>
          </a:xfrm>
        </p:spPr>
        <p:txBody>
          <a:bodyPr/>
          <a:lstStyle/>
          <a:p>
            <a:r>
              <a:rPr lang="en-IN" dirty="0">
                <a:solidFill>
                  <a:schemeClr val="dk2"/>
                </a:solidFill>
              </a:rPr>
              <a:t>Let’s check our data</a:t>
            </a:r>
            <a:r>
              <a:rPr lang="en-IN" dirty="0"/>
              <a:t> </a:t>
            </a:r>
          </a:p>
          <a:p>
            <a:endParaRPr lang="en-US" dirty="0"/>
          </a:p>
        </p:txBody>
      </p:sp>
      <p:pic>
        <p:nvPicPr>
          <p:cNvPr id="4" name="Google Shape;163;p12">
            <a:extLst>
              <a:ext uri="{FF2B5EF4-FFF2-40B4-BE49-F238E27FC236}">
                <a16:creationId xmlns:a16="http://schemas.microsoft.com/office/drawing/2014/main" id="{2F020514-0D49-4204-A91F-A026290032AD}"/>
              </a:ext>
            </a:extLst>
          </p:cNvPr>
          <p:cNvPicPr preferRelativeResize="0"/>
          <p:nvPr/>
        </p:nvPicPr>
        <p:blipFill rotWithShape="1">
          <a:blip r:embed="rId2">
            <a:alphaModFix/>
          </a:blip>
          <a:srcRect l="19000" t="22222" r="10499" b="7852"/>
          <a:stretch/>
        </p:blipFill>
        <p:spPr>
          <a:xfrm>
            <a:off x="1798320" y="1031240"/>
            <a:ext cx="8595360" cy="4795520"/>
          </a:xfrm>
          <a:prstGeom prst="rect">
            <a:avLst/>
          </a:prstGeom>
          <a:noFill/>
          <a:ln>
            <a:noFill/>
          </a:ln>
        </p:spPr>
      </p:pic>
    </p:spTree>
    <p:extLst>
      <p:ext uri="{BB962C8B-B14F-4D97-AF65-F5344CB8AC3E}">
        <p14:creationId xmlns:p14="http://schemas.microsoft.com/office/powerpoint/2010/main" val="59562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61C2A-8873-4A3F-B1E5-4A1BE6DDC4C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sym typeface="Arial"/>
              </a:rPr>
              <a:t>Data Formats</a:t>
            </a:r>
            <a:endParaRPr lang="en-US" sz="5400">
              <a:solidFill>
                <a:srgbClr val="FFFFFF"/>
              </a:solidFill>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Google Shape;170;p13">
            <a:extLst>
              <a:ext uri="{FF2B5EF4-FFF2-40B4-BE49-F238E27FC236}">
                <a16:creationId xmlns:a16="http://schemas.microsoft.com/office/drawing/2014/main" id="{3B1D764E-2AB0-4D3E-ADBE-411EBDBCF8F3}"/>
              </a:ext>
            </a:extLst>
          </p:cNvPr>
          <p:cNvPicPr preferRelativeResize="0"/>
          <p:nvPr/>
        </p:nvPicPr>
        <p:blipFill rotWithShape="1">
          <a:blip r:embed="rId2"/>
          <a:srcRect l="17500" t="21185" r="11999" b="5332"/>
          <a:stretch/>
        </p:blipFill>
        <p:spPr>
          <a:xfrm>
            <a:off x="331567" y="2826256"/>
            <a:ext cx="5455917" cy="3198760"/>
          </a:xfrm>
          <a:prstGeom prst="rect">
            <a:avLst/>
          </a:prstGeom>
          <a:noFill/>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Google Shape;169;p13">
            <a:extLst>
              <a:ext uri="{FF2B5EF4-FFF2-40B4-BE49-F238E27FC236}">
                <a16:creationId xmlns:a16="http://schemas.microsoft.com/office/drawing/2014/main" id="{61EB79D3-DFE3-4B0F-93F3-332DF6BA3CC4}"/>
              </a:ext>
            </a:extLst>
          </p:cNvPr>
          <p:cNvPicPr preferRelativeResize="0">
            <a:picLocks noGrp="1"/>
          </p:cNvPicPr>
          <p:nvPr>
            <p:ph idx="1"/>
          </p:nvPr>
        </p:nvPicPr>
        <p:blipFill rotWithShape="1">
          <a:blip r:embed="rId3"/>
          <a:srcRect l="11877" t="21650" r="30288" b="7423"/>
          <a:stretch/>
        </p:blipFill>
        <p:spPr>
          <a:xfrm>
            <a:off x="6445073" y="2543805"/>
            <a:ext cx="5455917" cy="3763663"/>
          </a:xfrm>
          <a:prstGeom prst="rect">
            <a:avLst/>
          </a:prstGeom>
          <a:noFill/>
        </p:spPr>
      </p:pic>
    </p:spTree>
    <p:extLst>
      <p:ext uri="{BB962C8B-B14F-4D97-AF65-F5344CB8AC3E}">
        <p14:creationId xmlns:p14="http://schemas.microsoft.com/office/powerpoint/2010/main" val="423126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65348-042E-46A3-BE5A-EA0A5E5FC393}"/>
              </a:ext>
            </a:extLst>
          </p:cNvPr>
          <p:cNvSpPr>
            <a:spLocks noGrp="1"/>
          </p:cNvSpPr>
          <p:nvPr>
            <p:ph type="title"/>
          </p:nvPr>
        </p:nvSpPr>
        <p:spPr>
          <a:xfrm>
            <a:off x="594360" y="640263"/>
            <a:ext cx="3822192" cy="1344975"/>
          </a:xfrm>
        </p:spPr>
        <p:txBody>
          <a:bodyPr>
            <a:normAutofit/>
          </a:bodyPr>
          <a:lstStyle/>
          <a:p>
            <a:r>
              <a:rPr lang="en-IN" sz="3600">
                <a:solidFill>
                  <a:schemeClr val="bg1"/>
                </a:solidFill>
                <a:latin typeface="Arial"/>
                <a:ea typeface="Arial"/>
                <a:cs typeface="Arial"/>
                <a:sym typeface="Arial"/>
              </a:rPr>
              <a:t>Data Pre-processing </a:t>
            </a:r>
            <a:endParaRPr lang="en-US" sz="3600">
              <a:solidFill>
                <a:schemeClr val="bg1"/>
              </a:solidFill>
            </a:endParaRP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F39B80-E881-4D2F-BB9E-A3AFF68ECA18}"/>
              </a:ext>
            </a:extLst>
          </p:cNvPr>
          <p:cNvSpPr>
            <a:spLocks noGrp="1"/>
          </p:cNvSpPr>
          <p:nvPr>
            <p:ph idx="1"/>
          </p:nvPr>
        </p:nvSpPr>
        <p:spPr>
          <a:xfrm>
            <a:off x="593610" y="2121763"/>
            <a:ext cx="3822192" cy="3773010"/>
          </a:xfrm>
        </p:spPr>
        <p:txBody>
          <a:bodyPr>
            <a:normAutofit lnSpcReduction="10000"/>
          </a:bodyPr>
          <a:lstStyle/>
          <a:p>
            <a:pPr marL="228600" lvl="0" indent="-228600" rtl="0">
              <a:spcBef>
                <a:spcPts val="0"/>
              </a:spcBef>
              <a:spcAft>
                <a:spcPts val="0"/>
              </a:spcAft>
              <a:buSzPts val="2800"/>
              <a:buChar char="●"/>
            </a:pPr>
            <a:r>
              <a:rPr lang="en-US" sz="2400" dirty="0">
                <a:solidFill>
                  <a:schemeClr val="bg1"/>
                </a:solidFill>
              </a:rPr>
              <a:t>Before going to further steps ,we do some data preprocessing . As it is necessary to clean our data before doing any analysis on it.</a:t>
            </a:r>
          </a:p>
          <a:p>
            <a:pPr marL="228600" lvl="0" indent="-228600" rtl="0">
              <a:spcBef>
                <a:spcPts val="1000"/>
              </a:spcBef>
              <a:spcAft>
                <a:spcPts val="0"/>
              </a:spcAft>
              <a:buSzPts val="2800"/>
              <a:buChar char="●"/>
            </a:pPr>
            <a:r>
              <a:rPr lang="en-US" sz="2400" dirty="0">
                <a:solidFill>
                  <a:schemeClr val="bg1"/>
                </a:solidFill>
              </a:rPr>
              <a:t>First, we will check the null values in dataset by using heatmap.</a:t>
            </a:r>
          </a:p>
          <a:p>
            <a:pPr marL="228600" lvl="0" indent="-228600" rtl="0">
              <a:spcBef>
                <a:spcPts val="1600"/>
              </a:spcBef>
              <a:spcAft>
                <a:spcPts val="1600"/>
              </a:spcAft>
              <a:buSzPts val="2800"/>
              <a:buChar char="●"/>
            </a:pPr>
            <a:r>
              <a:rPr lang="en-US" sz="2400" dirty="0">
                <a:solidFill>
                  <a:schemeClr val="bg1"/>
                </a:solidFill>
              </a:rPr>
              <a:t>Checking null values </a:t>
            </a:r>
          </a:p>
          <a:p>
            <a:endParaRPr lang="en-US" sz="2000" dirty="0">
              <a:solidFill>
                <a:schemeClr val="bg1"/>
              </a:solidFill>
            </a:endParaRPr>
          </a:p>
        </p:txBody>
      </p:sp>
      <p:pic>
        <p:nvPicPr>
          <p:cNvPr id="6" name="Picture 5">
            <a:extLst>
              <a:ext uri="{FF2B5EF4-FFF2-40B4-BE49-F238E27FC236}">
                <a16:creationId xmlns:a16="http://schemas.microsoft.com/office/drawing/2014/main" id="{15B30834-0B5C-46F1-A2B1-221B66A80433}"/>
              </a:ext>
            </a:extLst>
          </p:cNvPr>
          <p:cNvPicPr>
            <a:picLocks noChangeAspect="1"/>
          </p:cNvPicPr>
          <p:nvPr/>
        </p:nvPicPr>
        <p:blipFill>
          <a:blip r:embed="rId2"/>
          <a:stretch>
            <a:fillRect/>
          </a:stretch>
        </p:blipFill>
        <p:spPr>
          <a:xfrm>
            <a:off x="5110716" y="1875275"/>
            <a:ext cx="6596652" cy="2952001"/>
          </a:xfrm>
          <a:prstGeom prst="rect">
            <a:avLst/>
          </a:prstGeom>
        </p:spPr>
      </p:pic>
    </p:spTree>
    <p:extLst>
      <p:ext uri="{BB962C8B-B14F-4D97-AF65-F5344CB8AC3E}">
        <p14:creationId xmlns:p14="http://schemas.microsoft.com/office/powerpoint/2010/main" val="51966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1DE5-3C6D-4E06-BC1C-193DB5C746BE}"/>
              </a:ext>
            </a:extLst>
          </p:cNvPr>
          <p:cNvSpPr>
            <a:spLocks noGrp="1"/>
          </p:cNvSpPr>
          <p:nvPr>
            <p:ph type="title"/>
          </p:nvPr>
        </p:nvSpPr>
        <p:spPr>
          <a:xfrm>
            <a:off x="1653363" y="365760"/>
            <a:ext cx="9367203" cy="1188720"/>
          </a:xfrm>
        </p:spPr>
        <p:txBody>
          <a:bodyPr>
            <a:normAutofit/>
          </a:bodyPr>
          <a:lstStyle/>
          <a:p>
            <a:r>
              <a:rPr lang="en-IN">
                <a:latin typeface="Arial"/>
                <a:ea typeface="Arial"/>
                <a:cs typeface="Arial"/>
                <a:sym typeface="Arial"/>
              </a:rPr>
              <a:t>Software And Tool Requirements</a:t>
            </a:r>
            <a:endParaRPr lang="en-US" dirty="0"/>
          </a:p>
        </p:txBody>
      </p:sp>
      <p:sp>
        <p:nvSpPr>
          <p:cNvPr id="34"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61D7850-C8D8-4A11-8373-57CB768A7520}"/>
              </a:ext>
            </a:extLst>
          </p:cNvPr>
          <p:cNvSpPr>
            <a:spLocks noGrp="1"/>
          </p:cNvSpPr>
          <p:nvPr>
            <p:ph idx="1"/>
          </p:nvPr>
        </p:nvSpPr>
        <p:spPr>
          <a:xfrm>
            <a:off x="1653363" y="2176272"/>
            <a:ext cx="9367204" cy="4041648"/>
          </a:xfrm>
        </p:spPr>
        <p:txBody>
          <a:bodyPr anchor="t">
            <a:normAutofit/>
          </a:bodyPr>
          <a:lstStyle/>
          <a:p>
            <a:pPr marL="457200" lvl="0" indent="-431800" rtl="0">
              <a:spcBef>
                <a:spcPts val="0"/>
              </a:spcBef>
              <a:spcAft>
                <a:spcPts val="0"/>
              </a:spcAft>
              <a:buSzPts val="3200"/>
              <a:buChar char="●"/>
            </a:pPr>
            <a:r>
              <a:rPr lang="en-IN" sz="2400" dirty="0"/>
              <a:t>There is no such requirement for hardware ,but I have used intel i5 8th generation processor</a:t>
            </a:r>
          </a:p>
          <a:p>
            <a:pPr marL="457200" lvl="0" indent="-431800" rtl="0">
              <a:spcBef>
                <a:spcPts val="0"/>
              </a:spcBef>
              <a:spcAft>
                <a:spcPts val="0"/>
              </a:spcAft>
              <a:buSzPts val="3200"/>
              <a:buChar char="●"/>
            </a:pPr>
            <a:r>
              <a:rPr lang="en-IN" sz="2400" dirty="0"/>
              <a:t>Software:  </a:t>
            </a:r>
            <a:r>
              <a:rPr lang="en-IN" sz="2400" dirty="0" err="1"/>
              <a:t>Jupyter</a:t>
            </a:r>
            <a:r>
              <a:rPr lang="en-IN" sz="2400" dirty="0"/>
              <a:t> Notebook (Anaconda 3),  Microsoft Word,  Microsoft PowerPoint</a:t>
            </a:r>
          </a:p>
          <a:p>
            <a:pPr marL="457200" lvl="0" indent="-431800" rtl="0">
              <a:spcBef>
                <a:spcPts val="0"/>
              </a:spcBef>
              <a:spcAft>
                <a:spcPts val="0"/>
              </a:spcAft>
              <a:buSzPts val="3200"/>
              <a:buChar char="●"/>
            </a:pPr>
            <a:r>
              <a:rPr lang="en-IN" sz="2400" dirty="0"/>
              <a:t>Language:  Python</a:t>
            </a:r>
          </a:p>
          <a:p>
            <a:pPr marL="457200" lvl="0" indent="-431800" rtl="0">
              <a:spcBef>
                <a:spcPts val="0"/>
              </a:spcBef>
              <a:spcAft>
                <a:spcPts val="0"/>
              </a:spcAft>
              <a:buSzPts val="3200"/>
              <a:buChar char="●"/>
            </a:pPr>
            <a:r>
              <a:rPr lang="en-IN" sz="2400" dirty="0"/>
              <a:t>Libraries used in project:</a:t>
            </a:r>
          </a:p>
          <a:p>
            <a:pPr marL="457200" lvl="0" indent="-431800" rtl="0">
              <a:spcBef>
                <a:spcPts val="0"/>
              </a:spcBef>
              <a:spcAft>
                <a:spcPts val="0"/>
              </a:spcAft>
              <a:buSzPts val="3200"/>
              <a:buChar char="●"/>
            </a:pPr>
            <a:r>
              <a:rPr lang="en-IN" sz="2400" dirty="0"/>
              <a:t>Pandas   </a:t>
            </a:r>
          </a:p>
          <a:p>
            <a:pPr marL="457200" lvl="0" indent="-431800" rtl="0">
              <a:spcBef>
                <a:spcPts val="0"/>
              </a:spcBef>
              <a:spcAft>
                <a:spcPts val="0"/>
              </a:spcAft>
              <a:buSzPts val="3200"/>
              <a:buChar char="●"/>
            </a:pPr>
            <a:r>
              <a:rPr lang="en-IN" sz="2400" dirty="0" err="1"/>
              <a:t>Numpy</a:t>
            </a:r>
            <a:endParaRPr lang="en-IN" sz="2400" dirty="0"/>
          </a:p>
          <a:p>
            <a:pPr marL="457200" lvl="0" indent="-431800" rtl="0">
              <a:spcBef>
                <a:spcPts val="0"/>
              </a:spcBef>
              <a:spcAft>
                <a:spcPts val="0"/>
              </a:spcAft>
              <a:buSzPts val="3200"/>
              <a:buChar char="●"/>
            </a:pPr>
            <a:r>
              <a:rPr lang="en-IN" sz="2400" dirty="0"/>
              <a:t>Matplotlib</a:t>
            </a:r>
          </a:p>
          <a:p>
            <a:pPr marL="457200" lvl="0" indent="-431800" rtl="0">
              <a:spcBef>
                <a:spcPts val="0"/>
              </a:spcBef>
              <a:spcAft>
                <a:spcPts val="0"/>
              </a:spcAft>
              <a:buSzPts val="3200"/>
              <a:buChar char="●"/>
            </a:pPr>
            <a:r>
              <a:rPr lang="en-IN" sz="2400" dirty="0"/>
              <a:t>Seaborn</a:t>
            </a:r>
          </a:p>
          <a:p>
            <a:endParaRPr lang="en-US" sz="2400" dirty="0"/>
          </a:p>
        </p:txBody>
      </p:sp>
    </p:spTree>
    <p:extLst>
      <p:ext uri="{BB962C8B-B14F-4D97-AF65-F5344CB8AC3E}">
        <p14:creationId xmlns:p14="http://schemas.microsoft.com/office/powerpoint/2010/main" val="170692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532D1B-495E-40A3-894E-74418D6E2174}"/>
              </a:ext>
            </a:extLst>
          </p:cNvPr>
          <p:cNvPicPr>
            <a:picLocks noChangeAspect="1"/>
          </p:cNvPicPr>
          <p:nvPr/>
        </p:nvPicPr>
        <p:blipFill rotWithShape="1">
          <a:blip r:embed="rId2">
            <a:extLst>
              <a:ext uri="{28A0092B-C50C-407E-A947-70E740481C1C}">
                <a14:useLocalDpi xmlns:a14="http://schemas.microsoft.com/office/drawing/2010/main" val="0"/>
              </a:ext>
            </a:extLst>
          </a:blip>
          <a:srcRect l="29427" r="-1" b="-1"/>
          <a:stretch/>
        </p:blipFill>
        <p:spPr>
          <a:xfrm>
            <a:off x="6728728" y="1690688"/>
            <a:ext cx="5463274"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24" name="Freeform: Shape 19">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9A7309-CBD7-4075-81B5-28CAD754FA3E}"/>
              </a:ext>
            </a:extLst>
          </p:cNvPr>
          <p:cNvSpPr>
            <a:spLocks noGrp="1"/>
          </p:cNvSpPr>
          <p:nvPr>
            <p:ph type="title"/>
          </p:nvPr>
        </p:nvSpPr>
        <p:spPr>
          <a:xfrm>
            <a:off x="841248" y="365759"/>
            <a:ext cx="7769352" cy="1325880"/>
          </a:xfrm>
        </p:spPr>
        <p:txBody>
          <a:bodyPr anchor="ctr">
            <a:normAutofit/>
          </a:bodyPr>
          <a:lstStyle/>
          <a:p>
            <a:r>
              <a:rPr lang="en-US" b="1" dirty="0">
                <a:solidFill>
                  <a:schemeClr val="bg1"/>
                </a:solidFill>
              </a:rPr>
              <a:t>What Is Customer Retention?</a:t>
            </a:r>
          </a:p>
        </p:txBody>
      </p:sp>
      <p:sp>
        <p:nvSpPr>
          <p:cNvPr id="25" name="Freeform: Shape 21">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513C48-F90D-4160-86E6-77F94F5703F5}"/>
              </a:ext>
            </a:extLst>
          </p:cNvPr>
          <p:cNvSpPr>
            <a:spLocks noGrp="1"/>
          </p:cNvSpPr>
          <p:nvPr>
            <p:ph idx="1"/>
          </p:nvPr>
        </p:nvSpPr>
        <p:spPr>
          <a:xfrm>
            <a:off x="551050" y="1859605"/>
            <a:ext cx="6939248" cy="4764931"/>
          </a:xfrm>
        </p:spPr>
        <p:txBody>
          <a:bodyPr anchor="t">
            <a:normAutofit/>
          </a:bodyPr>
          <a:lstStyle/>
          <a:p>
            <a:pPr algn="just"/>
            <a:r>
              <a:rPr lang="en-US" sz="2400" i="0" dirty="0">
                <a:solidFill>
                  <a:srgbClr val="FFFFFF"/>
                </a:solidFill>
                <a:effectLst/>
                <a:latin typeface="Arial" panose="020B0604020202020204" pitchFamily="34" charset="0"/>
                <a:cs typeface="Arial" panose="020B060402020202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a:t>
            </a:r>
          </a:p>
          <a:p>
            <a:endParaRPr lang="en-US" sz="2000" dirty="0">
              <a:solidFill>
                <a:srgbClr val="FFFFFF"/>
              </a:solidFill>
            </a:endParaRPr>
          </a:p>
        </p:txBody>
      </p:sp>
    </p:spTree>
    <p:extLst>
      <p:ext uri="{BB962C8B-B14F-4D97-AF65-F5344CB8AC3E}">
        <p14:creationId xmlns:p14="http://schemas.microsoft.com/office/powerpoint/2010/main" val="125572120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 arrow&#10;&#10;Description automatically generated">
            <a:extLst>
              <a:ext uri="{FF2B5EF4-FFF2-40B4-BE49-F238E27FC236}">
                <a16:creationId xmlns:a16="http://schemas.microsoft.com/office/drawing/2014/main" id="{DCBA1D5A-660D-4A68-875A-1F1E6162F53B}"/>
              </a:ext>
            </a:extLst>
          </p:cNvPr>
          <p:cNvPicPr>
            <a:picLocks noChangeAspect="1"/>
          </p:cNvPicPr>
          <p:nvPr/>
        </p:nvPicPr>
        <p:blipFill rotWithShape="1">
          <a:blip r:embed="rId2">
            <a:extLst>
              <a:ext uri="{28A0092B-C50C-407E-A947-70E740481C1C}">
                <a14:useLocalDpi xmlns:a14="http://schemas.microsoft.com/office/drawing/2010/main" val="0"/>
              </a:ext>
            </a:extLst>
          </a:blip>
          <a:srcRect l="9657" r="14486" b="2"/>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8" name="Freeform: Shape 12">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016A9B-8DCE-4F26-812B-81DDA8BF0E75}"/>
              </a:ext>
            </a:extLst>
          </p:cNvPr>
          <p:cNvSpPr>
            <a:spLocks noGrp="1"/>
          </p:cNvSpPr>
          <p:nvPr>
            <p:ph type="title"/>
          </p:nvPr>
        </p:nvSpPr>
        <p:spPr>
          <a:xfrm>
            <a:off x="841248" y="365759"/>
            <a:ext cx="7769352" cy="1325880"/>
          </a:xfrm>
        </p:spPr>
        <p:txBody>
          <a:bodyPr anchor="ctr">
            <a:normAutofit/>
          </a:bodyPr>
          <a:lstStyle/>
          <a:p>
            <a:r>
              <a:rPr lang="en-US" b="1" dirty="0">
                <a:solidFill>
                  <a:schemeClr val="bg1"/>
                </a:solidFill>
              </a:rPr>
              <a:t>The Benefits Of Customer Retention:</a:t>
            </a:r>
          </a:p>
        </p:txBody>
      </p:sp>
      <p:sp>
        <p:nvSpPr>
          <p:cNvPr id="19" name="Freeform: Shape 14">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Content Placeholder 2">
            <a:extLst>
              <a:ext uri="{FF2B5EF4-FFF2-40B4-BE49-F238E27FC236}">
                <a16:creationId xmlns:a16="http://schemas.microsoft.com/office/drawing/2014/main" id="{312A0F2E-C5CF-4D39-9351-E5F570517E40}"/>
              </a:ext>
            </a:extLst>
          </p:cNvPr>
          <p:cNvGraphicFramePr>
            <a:graphicFrameLocks noGrp="1"/>
          </p:cNvGraphicFramePr>
          <p:nvPr>
            <p:ph idx="1"/>
            <p:extLst>
              <p:ext uri="{D42A27DB-BD31-4B8C-83A1-F6EECF244321}">
                <p14:modId xmlns:p14="http://schemas.microsoft.com/office/powerpoint/2010/main" val="41684933"/>
              </p:ext>
            </p:extLst>
          </p:nvPr>
        </p:nvGraphicFramePr>
        <p:xfrm>
          <a:off x="841248" y="2209800"/>
          <a:ext cx="5887479" cy="401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58254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E605FB-4D33-4374-9963-EFF7D62CFFF4}"/>
              </a:ext>
            </a:extLst>
          </p:cNvPr>
          <p:cNvSpPr>
            <a:spLocks noGrp="1"/>
          </p:cNvSpPr>
          <p:nvPr>
            <p:ph type="title"/>
          </p:nvPr>
        </p:nvSpPr>
        <p:spPr>
          <a:xfrm>
            <a:off x="643467" y="321734"/>
            <a:ext cx="10905066" cy="1135737"/>
          </a:xfrm>
        </p:spPr>
        <p:txBody>
          <a:bodyPr>
            <a:normAutofit/>
          </a:bodyPr>
          <a:lstStyle/>
          <a:p>
            <a:r>
              <a:rPr lang="en-US" sz="3600" b="1" dirty="0"/>
              <a:t>Data And Assumptions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0B8C203-ACBB-4E79-BAEC-E27C0DB665AA}"/>
              </a:ext>
            </a:extLst>
          </p:cNvPr>
          <p:cNvGraphicFramePr>
            <a:graphicFrameLocks noGrp="1"/>
          </p:cNvGraphicFramePr>
          <p:nvPr>
            <p:ph idx="1"/>
            <p:extLst>
              <p:ext uri="{D42A27DB-BD31-4B8C-83A1-F6EECF244321}">
                <p14:modId xmlns:p14="http://schemas.microsoft.com/office/powerpoint/2010/main" val="800530973"/>
              </p:ext>
            </p:extLst>
          </p:nvPr>
        </p:nvGraphicFramePr>
        <p:xfrm>
          <a:off x="838200" y="1303506"/>
          <a:ext cx="10515600" cy="4873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53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6">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Shape 10">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2">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5895C5-1C05-45DF-987B-754A2BCA00D4}"/>
              </a:ext>
            </a:extLst>
          </p:cNvPr>
          <p:cNvSpPr>
            <a:spLocks noGrp="1"/>
          </p:cNvSpPr>
          <p:nvPr>
            <p:ph type="title"/>
          </p:nvPr>
        </p:nvSpPr>
        <p:spPr>
          <a:xfrm>
            <a:off x="880281" y="2961564"/>
            <a:ext cx="5124734" cy="3268639"/>
          </a:xfrm>
        </p:spPr>
        <p:txBody>
          <a:bodyPr vert="horz" lIns="91440" tIns="45720" rIns="91440" bIns="45720" rtlCol="0" anchor="ctr">
            <a:normAutofit/>
          </a:bodyPr>
          <a:lstStyle/>
          <a:p>
            <a:r>
              <a:rPr lang="en-US" sz="7200" kern="1200">
                <a:solidFill>
                  <a:schemeClr val="bg1"/>
                </a:solidFill>
                <a:latin typeface="+mj-lt"/>
                <a:ea typeface="+mj-ea"/>
                <a:cs typeface="+mj-cs"/>
                <a:sym typeface="Arial"/>
              </a:rPr>
              <a:t>Exploratory Data Analysis</a:t>
            </a:r>
            <a:endParaRPr lang="en-US" sz="7200" kern="1200">
              <a:solidFill>
                <a:schemeClr val="bg1"/>
              </a:solidFill>
              <a:latin typeface="+mj-lt"/>
              <a:ea typeface="+mj-ea"/>
              <a:cs typeface="+mj-cs"/>
            </a:endParaRPr>
          </a:p>
        </p:txBody>
      </p:sp>
      <p:grpSp>
        <p:nvGrpSpPr>
          <p:cNvPr id="25" name="Group 14">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2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5832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822E0-CFD1-445F-9275-0BDA6E7A8943}"/>
              </a:ext>
            </a:extLst>
          </p:cNvPr>
          <p:cNvSpPr>
            <a:spLocks noGrp="1"/>
          </p:cNvSpPr>
          <p:nvPr>
            <p:ph type="title"/>
          </p:nvPr>
        </p:nvSpPr>
        <p:spPr>
          <a:xfrm>
            <a:off x="838200" y="585216"/>
            <a:ext cx="10515600" cy="1325563"/>
          </a:xfrm>
        </p:spPr>
        <p:txBody>
          <a:bodyPr>
            <a:normAutofit/>
          </a:bodyPr>
          <a:lstStyle/>
          <a:p>
            <a:pPr marL="285750" marR="0" lvl="0" indent="-285750" defTabSz="457200" rtl="0" eaLnBrk="1" fontAlgn="auto" latinLnBrk="0" hangingPunct="1">
              <a:spcBef>
                <a:spcPts val="1000"/>
              </a:spcBef>
              <a:spcAft>
                <a:spcPts val="0"/>
              </a:spcAft>
              <a:tabLst/>
              <a:defRPr/>
            </a:pPr>
            <a:r>
              <a:rPr kumimoji="0" lang="en-US" sz="2400" b="0" i="0" u="none" strike="noStrike" kern="1200" cap="none" spc="0" normalizeH="0" baseline="0" noProof="0" dirty="0">
                <a:ln>
                  <a:noFill/>
                </a:ln>
                <a:solidFill>
                  <a:schemeClr val="bg1"/>
                </a:solidFill>
                <a:effectLst/>
                <a:uLnTx/>
                <a:uFillTx/>
                <a:latin typeface="Bahnschrift SemiBold" panose="020B0502040204020203" pitchFamily="34" charset="0"/>
                <a:ea typeface="+mn-ea"/>
                <a:cs typeface="+mn-cs"/>
              </a:rPr>
              <a:t>The Analysis is for the Indian e-commerce websites and the survey was randomly made from the buyers of different cities of India.</a:t>
            </a:r>
            <a:br>
              <a:rPr kumimoji="0" lang="en-US" sz="2400" b="0" i="0" u="none" strike="noStrike" kern="1200" cap="none" spc="0" normalizeH="0" baseline="0" noProof="0" dirty="0">
                <a:ln>
                  <a:noFill/>
                </a:ln>
                <a:solidFill>
                  <a:schemeClr val="bg1"/>
                </a:solidFill>
                <a:effectLst/>
                <a:uLnTx/>
                <a:uFillTx/>
                <a:latin typeface="Bahnschrift SemiBold" panose="020B0502040204020203" pitchFamily="34" charset="0"/>
                <a:ea typeface="+mn-ea"/>
                <a:cs typeface="+mn-cs"/>
              </a:rPr>
            </a:br>
            <a:endParaRPr lang="en-US" sz="2400" dirty="0">
              <a:solidFill>
                <a:schemeClr val="bg1"/>
              </a:solidFill>
            </a:endParaRPr>
          </a:p>
        </p:txBody>
      </p:sp>
      <p:pic>
        <p:nvPicPr>
          <p:cNvPr id="4" name="Content Placeholder 3">
            <a:extLst>
              <a:ext uri="{FF2B5EF4-FFF2-40B4-BE49-F238E27FC236}">
                <a16:creationId xmlns:a16="http://schemas.microsoft.com/office/drawing/2014/main" id="{AFD13AC5-3C61-4BD4-A3DE-FDBD0840F02C}"/>
              </a:ext>
            </a:extLst>
          </p:cNvPr>
          <p:cNvPicPr>
            <a:picLocks noChangeAspect="1"/>
          </p:cNvPicPr>
          <p:nvPr/>
        </p:nvPicPr>
        <p:blipFill rotWithShape="1">
          <a:blip r:embed="rId2">
            <a:extLst>
              <a:ext uri="{28A0092B-C50C-407E-A947-70E740481C1C}">
                <a14:useLocalDpi xmlns:a14="http://schemas.microsoft.com/office/drawing/2010/main" val="0"/>
              </a:ext>
            </a:extLst>
          </a:blip>
          <a:srcRect b="2105"/>
          <a:stretch/>
        </p:blipFill>
        <p:spPr>
          <a:xfrm>
            <a:off x="841248" y="2516777"/>
            <a:ext cx="6236208" cy="3660185"/>
          </a:xfrm>
          <a:prstGeom prst="rect">
            <a:avLst/>
          </a:prstGeom>
        </p:spPr>
      </p:pic>
    </p:spTree>
    <p:extLst>
      <p:ext uri="{BB962C8B-B14F-4D97-AF65-F5344CB8AC3E}">
        <p14:creationId xmlns:p14="http://schemas.microsoft.com/office/powerpoint/2010/main" val="3036683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5C072-34A3-4C14-A0EA-6180181C4EA8}"/>
              </a:ext>
            </a:extLst>
          </p:cNvPr>
          <p:cNvSpPr>
            <a:spLocks noGrp="1"/>
          </p:cNvSpPr>
          <p:nvPr>
            <p:ph type="title"/>
          </p:nvPr>
        </p:nvSpPr>
        <p:spPr>
          <a:xfrm>
            <a:off x="633984" y="1762012"/>
            <a:ext cx="3241735" cy="3104985"/>
          </a:xfrm>
          <a:noFill/>
        </p:spPr>
        <p:txBody>
          <a:bodyPr vert="horz" lIns="91440" tIns="45720" rIns="91440" bIns="45720" rtlCol="0" anchor="ctr">
            <a:noAutofit/>
          </a:bodyPr>
          <a:lstStyle/>
          <a:p>
            <a:pPr algn="ctr"/>
            <a:r>
              <a:rPr kumimoji="0" lang="en-US" sz="2400" b="0" i="0" u="none" strike="noStrike" kern="1200" cap="none" spc="0" normalizeH="0" baseline="0" noProof="0" dirty="0">
                <a:ln>
                  <a:noFill/>
                </a:ln>
                <a:solidFill>
                  <a:srgbClr val="FFFFFF"/>
                </a:solidFill>
                <a:effectLst/>
                <a:uLnTx/>
                <a:uFillTx/>
                <a:latin typeface="+mj-lt"/>
                <a:ea typeface="+mj-ea"/>
                <a:cs typeface="+mj-cs"/>
              </a:rPr>
              <a:t>The population data consists of surveys from both male and female buyers from all age ranges, which is used to determine the factors that influence the customer retention rate.</a:t>
            </a:r>
            <a:br>
              <a:rPr kumimoji="0" lang="en-US" sz="2000" b="0" i="0" u="none" strike="noStrike" kern="1200" cap="none" spc="0" normalizeH="0" baseline="0" noProof="0" dirty="0">
                <a:ln>
                  <a:noFill/>
                </a:ln>
                <a:solidFill>
                  <a:srgbClr val="FFFFFF"/>
                </a:solidFill>
                <a:effectLst/>
                <a:uLnTx/>
                <a:uFillTx/>
                <a:latin typeface="+mj-lt"/>
                <a:ea typeface="+mj-ea"/>
                <a:cs typeface="+mj-cs"/>
              </a:rPr>
            </a:br>
            <a:endParaRPr lang="en-US" sz="20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8F4DC79E-CAAF-4BF4-9DA8-E7FC945D9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512288"/>
            <a:ext cx="6780700" cy="3831095"/>
          </a:xfrm>
          <a:prstGeom prst="rect">
            <a:avLst/>
          </a:prstGeom>
        </p:spPr>
      </p:pic>
    </p:spTree>
    <p:extLst>
      <p:ext uri="{BB962C8B-B14F-4D97-AF65-F5344CB8AC3E}">
        <p14:creationId xmlns:p14="http://schemas.microsoft.com/office/powerpoint/2010/main" val="218104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ACB09D7-FE55-45B0-BEA1-7AA19208E3F9}"/>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Contents</a:t>
            </a:r>
          </a:p>
        </p:txBody>
      </p:sp>
      <p:sp>
        <p:nvSpPr>
          <p:cNvPr id="18" name="Content Placeholder 2">
            <a:extLst>
              <a:ext uri="{FF2B5EF4-FFF2-40B4-BE49-F238E27FC236}">
                <a16:creationId xmlns:a16="http://schemas.microsoft.com/office/drawing/2014/main" id="{95B9FAF5-D092-4028-BE53-75E06688684D}"/>
              </a:ext>
            </a:extLst>
          </p:cNvPr>
          <p:cNvSpPr>
            <a:spLocks noGrp="1"/>
          </p:cNvSpPr>
          <p:nvPr>
            <p:ph idx="1"/>
          </p:nvPr>
        </p:nvSpPr>
        <p:spPr>
          <a:xfrm>
            <a:off x="4927253" y="194553"/>
            <a:ext cx="7057224" cy="6303524"/>
          </a:xfrm>
        </p:spPr>
        <p:txBody>
          <a:bodyPr anchor="ctr">
            <a:normAutofit/>
          </a:bodyPr>
          <a:lstStyle/>
          <a:p>
            <a:r>
              <a:rPr lang="en-IN" sz="2400" dirty="0">
                <a:latin typeface="Bahnschrift SemiBold" panose="020B0502040204020203" pitchFamily="34" charset="0"/>
              </a:rPr>
              <a:t>Introduction.</a:t>
            </a:r>
          </a:p>
          <a:p>
            <a:pPr marL="400050" indent="-285750">
              <a:spcBef>
                <a:spcPts val="0"/>
              </a:spcBef>
              <a:buClr>
                <a:schemeClr val="dk2"/>
              </a:buClr>
              <a:buSzPts val="1800"/>
            </a:pPr>
            <a:r>
              <a:rPr lang="en-US" sz="1600" dirty="0">
                <a:solidFill>
                  <a:schemeClr val="dk2"/>
                </a:solidFill>
                <a:latin typeface="Arial"/>
                <a:ea typeface="Arial"/>
                <a:cs typeface="Arial"/>
                <a:sym typeface="Arial"/>
              </a:rPr>
              <a:t>Business Problem Framing</a:t>
            </a:r>
            <a:endParaRPr lang="en-US" sz="1600" dirty="0">
              <a:solidFill>
                <a:schemeClr val="dk2"/>
              </a:solidFill>
            </a:endParaRPr>
          </a:p>
          <a:p>
            <a:pPr marL="400050" indent="-285750">
              <a:spcBef>
                <a:spcPts val="0"/>
              </a:spcBef>
              <a:buClr>
                <a:schemeClr val="dk2"/>
              </a:buClr>
              <a:buSzPts val="1800"/>
            </a:pPr>
            <a:r>
              <a:rPr lang="en-US" sz="1600" dirty="0">
                <a:solidFill>
                  <a:schemeClr val="dk2"/>
                </a:solidFill>
                <a:latin typeface="Arial"/>
                <a:ea typeface="Arial"/>
                <a:cs typeface="Arial"/>
                <a:sym typeface="Arial"/>
              </a:rPr>
              <a:t>Conceptual Background Of Domain Knowledge</a:t>
            </a:r>
            <a:endParaRPr lang="en-US" sz="1600" dirty="0">
              <a:solidFill>
                <a:schemeClr val="dk2"/>
              </a:solidFill>
            </a:endParaRPr>
          </a:p>
          <a:p>
            <a:pPr marL="400050" indent="-285750">
              <a:spcBef>
                <a:spcPts val="0"/>
              </a:spcBef>
              <a:buClr>
                <a:schemeClr val="dk2"/>
              </a:buClr>
              <a:buSzPts val="1800"/>
            </a:pPr>
            <a:r>
              <a:rPr lang="en-US" sz="1600" dirty="0">
                <a:solidFill>
                  <a:schemeClr val="dk2"/>
                </a:solidFill>
                <a:latin typeface="Arial"/>
                <a:ea typeface="Arial"/>
                <a:cs typeface="Arial"/>
                <a:sym typeface="Arial"/>
              </a:rPr>
              <a:t>Motivation for the Problem Undertaken</a:t>
            </a:r>
          </a:p>
          <a:p>
            <a:pPr>
              <a:buClr>
                <a:schemeClr val="dk2"/>
              </a:buClr>
              <a:buSzPts val="2800"/>
            </a:pPr>
            <a:r>
              <a:rPr lang="en-US" sz="2000" b="1" dirty="0">
                <a:solidFill>
                  <a:schemeClr val="dk1"/>
                </a:solidFill>
                <a:latin typeface="Arial"/>
                <a:ea typeface="Arial"/>
                <a:cs typeface="Arial"/>
                <a:sym typeface="Arial"/>
              </a:rPr>
              <a:t>Analytical Problem Framing </a:t>
            </a:r>
          </a:p>
          <a:p>
            <a:pPr marL="400050" indent="-285750">
              <a:spcBef>
                <a:spcPts val="0"/>
              </a:spcBef>
              <a:buClr>
                <a:schemeClr val="dk2"/>
              </a:buClr>
              <a:buSzPts val="1800"/>
            </a:pPr>
            <a:r>
              <a:rPr lang="en-US" sz="1600" dirty="0">
                <a:solidFill>
                  <a:schemeClr val="dk2"/>
                </a:solidFill>
                <a:latin typeface="Arial"/>
                <a:ea typeface="Arial"/>
                <a:cs typeface="Arial"/>
                <a:sym typeface="Arial"/>
              </a:rPr>
              <a:t>Data Sources and their formats</a:t>
            </a:r>
            <a:endParaRPr lang="en-US" sz="1600" dirty="0">
              <a:solidFill>
                <a:schemeClr val="dk2"/>
              </a:solidFill>
            </a:endParaRPr>
          </a:p>
          <a:p>
            <a:pPr marL="400050" indent="-285750">
              <a:spcBef>
                <a:spcPts val="0"/>
              </a:spcBef>
              <a:buClr>
                <a:schemeClr val="dk2"/>
              </a:buClr>
              <a:buSzPts val="1800"/>
            </a:pPr>
            <a:r>
              <a:rPr lang="en-US" sz="1600" dirty="0">
                <a:solidFill>
                  <a:schemeClr val="dk2"/>
                </a:solidFill>
                <a:latin typeface="Arial"/>
                <a:ea typeface="Arial"/>
                <a:cs typeface="Arial"/>
                <a:sym typeface="Arial"/>
              </a:rPr>
              <a:t>Data Preprocessing Done</a:t>
            </a:r>
            <a:endParaRPr lang="en-US" sz="1600" dirty="0">
              <a:solidFill>
                <a:schemeClr val="dk2"/>
              </a:solidFill>
            </a:endParaRPr>
          </a:p>
          <a:p>
            <a:pPr marL="400050" indent="-285750">
              <a:spcBef>
                <a:spcPts val="0"/>
              </a:spcBef>
              <a:buClr>
                <a:schemeClr val="dk2"/>
              </a:buClr>
              <a:buSzPts val="1800"/>
            </a:pPr>
            <a:r>
              <a:rPr lang="en-US" sz="1600" dirty="0">
                <a:solidFill>
                  <a:schemeClr val="dk2"/>
                </a:solidFill>
                <a:latin typeface="Arial"/>
                <a:ea typeface="Arial"/>
                <a:cs typeface="Arial"/>
                <a:sym typeface="Arial"/>
              </a:rPr>
              <a:t>Hardware and Software Requirements and Tools Used</a:t>
            </a:r>
            <a:endParaRPr lang="en-IN" sz="2400" dirty="0">
              <a:latin typeface="Bahnschrift SemiBold" panose="020B0502040204020203" pitchFamily="34" charset="0"/>
            </a:endParaRPr>
          </a:p>
          <a:p>
            <a:r>
              <a:rPr lang="en-IN" sz="2400" dirty="0">
                <a:latin typeface="Bahnschrift SemiBold" panose="020B0502040204020203" pitchFamily="34" charset="0"/>
              </a:rPr>
              <a:t>What is Customer Retention and its benefits.</a:t>
            </a:r>
          </a:p>
          <a:p>
            <a:r>
              <a:rPr lang="en-IN" sz="2400" dirty="0">
                <a:latin typeface="Bahnschrift SemiBold" panose="020B0502040204020203" pitchFamily="34" charset="0"/>
              </a:rPr>
              <a:t>Tools, Dataset and Assumption.</a:t>
            </a:r>
          </a:p>
          <a:p>
            <a:r>
              <a:rPr lang="en-IN" sz="2400" dirty="0">
                <a:latin typeface="Bahnschrift SemiBold" panose="020B0502040204020203" pitchFamily="34" charset="0"/>
              </a:rPr>
              <a:t>Exploratory Data Analysis.</a:t>
            </a:r>
          </a:p>
          <a:p>
            <a:r>
              <a:rPr lang="en-IN" sz="2400" dirty="0">
                <a:effectLst/>
                <a:latin typeface="Bahnschrift SemiBold" panose="020B0502040204020203" pitchFamily="34" charset="0"/>
                <a:ea typeface="Calibri" panose="020F0502020204030204" pitchFamily="34" charset="0"/>
                <a:cs typeface="Calibri" panose="020F0502020204030204" pitchFamily="34" charset="0"/>
              </a:rPr>
              <a:t>The main factors that drive customer Retention.</a:t>
            </a:r>
            <a:endParaRPr lang="en-IN" sz="2400" dirty="0">
              <a:latin typeface="Bahnschrift SemiBold" panose="020B0502040204020203" pitchFamily="34" charset="0"/>
              <a:ea typeface="Calibri" panose="020F0502020204030204" pitchFamily="34" charset="0"/>
              <a:cs typeface="Times New Roman" panose="02020603050405020304" pitchFamily="18" charset="0"/>
            </a:endParaRPr>
          </a:p>
          <a:p>
            <a:r>
              <a:rPr lang="en-IN" sz="2400" dirty="0">
                <a:latin typeface="Bahnschrift SemiBold" panose="020B0502040204020203" pitchFamily="34" charset="0"/>
              </a:rPr>
              <a:t>Conclusion.</a:t>
            </a:r>
          </a:p>
          <a:p>
            <a:r>
              <a:rPr lang="en-IN" sz="2400" dirty="0">
                <a:latin typeface="Bahnschrift SemiBold" panose="020B0502040204020203" pitchFamily="34" charset="0"/>
              </a:rPr>
              <a:t>Limitations and Scope for future work.</a:t>
            </a:r>
          </a:p>
          <a:p>
            <a:endParaRPr lang="en-US" sz="2400" dirty="0"/>
          </a:p>
        </p:txBody>
      </p:sp>
    </p:spTree>
    <p:extLst>
      <p:ext uri="{BB962C8B-B14F-4D97-AF65-F5344CB8AC3E}">
        <p14:creationId xmlns:p14="http://schemas.microsoft.com/office/powerpoint/2010/main" val="101929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8D41-4A06-4995-A773-37F5CDAFF231}"/>
              </a:ext>
            </a:extLst>
          </p:cNvPr>
          <p:cNvSpPr>
            <a:spLocks noGrp="1"/>
          </p:cNvSpPr>
          <p:nvPr>
            <p:ph type="title"/>
          </p:nvPr>
        </p:nvSpPr>
        <p:spPr>
          <a:xfrm>
            <a:off x="838200" y="807396"/>
            <a:ext cx="10515600" cy="883292"/>
          </a:xfrm>
        </p:spPr>
        <p:txBody>
          <a:bodyPr>
            <a:normAutofit fontScale="90000"/>
          </a:bodyPr>
          <a:lstStyle/>
          <a:p>
            <a:r>
              <a:rPr kumimoji="0" lang="en-IN" sz="2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*Here, we are comparing the buyer’s expectation in any e-commerce website (Online Shopping Platform) with the actual companies which meet their expectations.</a:t>
            </a:r>
            <a:br>
              <a:rPr kumimoji="0" lang="en-IN" sz="2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br>
            <a:r>
              <a:rPr kumimoji="0" lang="en-IN" sz="2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*It is important for the companies to display all relevant information on listed products.</a:t>
            </a:r>
            <a:br>
              <a:rPr kumimoji="0" lang="en-IN" sz="2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br>
            <a:r>
              <a:rPr kumimoji="0" lang="en-IN" sz="2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*Most of the buyers believe Amazon and Flipkart provides this experience.</a:t>
            </a:r>
            <a:br>
              <a:rPr kumimoji="0" lang="en-IN" sz="1400" b="0" i="0" u="none" strike="noStrike" kern="1200" cap="none" spc="0" normalizeH="0" baseline="0" noProof="0" dirty="0">
                <a:ln>
                  <a:noFill/>
                </a:ln>
                <a:solidFill>
                  <a:prstClr val="black"/>
                </a:solidFill>
                <a:effectLst/>
                <a:uLnTx/>
                <a:uFillTx/>
                <a:latin typeface="Bahnschrift SemiBold" panose="020B0502040204020203" pitchFamily="34" charset="0"/>
                <a:ea typeface="+mj-ea"/>
                <a:cs typeface="+mj-cs"/>
              </a:rPr>
            </a:br>
            <a:br>
              <a:rPr kumimoji="0" lang="en-IN" sz="1400" b="0" i="0" u="none" strike="noStrike" kern="1200" cap="none" spc="0" normalizeH="0" baseline="0" noProof="0" dirty="0">
                <a:ln>
                  <a:noFill/>
                </a:ln>
                <a:solidFill>
                  <a:prstClr val="black"/>
                </a:solidFill>
                <a:effectLst/>
                <a:uLnTx/>
                <a:uFillTx/>
                <a:latin typeface="Bahnschrift SemiBold" panose="020B0502040204020203" pitchFamily="34" charset="0"/>
                <a:ea typeface="+mj-ea"/>
                <a:cs typeface="+mj-cs"/>
              </a:rPr>
            </a:br>
            <a:endParaRPr lang="en-US" dirty="0"/>
          </a:p>
        </p:txBody>
      </p:sp>
      <p:pic>
        <p:nvPicPr>
          <p:cNvPr id="4" name="Content Placeholder 3">
            <a:extLst>
              <a:ext uri="{FF2B5EF4-FFF2-40B4-BE49-F238E27FC236}">
                <a16:creationId xmlns:a16="http://schemas.microsoft.com/office/drawing/2014/main" id="{D5D02355-9A7F-4838-BFF4-61FFEBACF3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123" y="1534192"/>
            <a:ext cx="4893877" cy="4341314"/>
          </a:xfrm>
          <a:prstGeom prst="rect">
            <a:avLst/>
          </a:prstGeom>
        </p:spPr>
      </p:pic>
      <p:pic>
        <p:nvPicPr>
          <p:cNvPr id="5" name="Picture 4">
            <a:extLst>
              <a:ext uri="{FF2B5EF4-FFF2-40B4-BE49-F238E27FC236}">
                <a16:creationId xmlns:a16="http://schemas.microsoft.com/office/drawing/2014/main" id="{B3945D96-0584-4E1B-A7DA-EB992895B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690688"/>
            <a:ext cx="5008213" cy="4184818"/>
          </a:xfrm>
          <a:prstGeom prst="rect">
            <a:avLst/>
          </a:prstGeom>
        </p:spPr>
      </p:pic>
    </p:spTree>
    <p:extLst>
      <p:ext uri="{BB962C8B-B14F-4D97-AF65-F5344CB8AC3E}">
        <p14:creationId xmlns:p14="http://schemas.microsoft.com/office/powerpoint/2010/main" val="1863508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5BAD85D9-EA27-4AD4-AC3C-B1F9BB663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250" y="2166938"/>
            <a:ext cx="5380038" cy="3457575"/>
          </a:xfrm>
          <a:prstGeom prst="rect">
            <a:avLst/>
          </a:prstGeom>
        </p:spPr>
      </p:pic>
      <p:pic>
        <p:nvPicPr>
          <p:cNvPr id="7" name="Picture 6">
            <a:extLst>
              <a:ext uri="{FF2B5EF4-FFF2-40B4-BE49-F238E27FC236}">
                <a16:creationId xmlns:a16="http://schemas.microsoft.com/office/drawing/2014/main" id="{53F0A844-5AC2-4EE0-AB8D-AF7B6099C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138" y="2166938"/>
            <a:ext cx="4772025" cy="3457575"/>
          </a:xfrm>
          <a:prstGeom prst="rect">
            <a:avLst/>
          </a:prstGeom>
        </p:spPr>
      </p:pic>
      <p:sp>
        <p:nvSpPr>
          <p:cNvPr id="2" name="Title 1">
            <a:extLst>
              <a:ext uri="{FF2B5EF4-FFF2-40B4-BE49-F238E27FC236}">
                <a16:creationId xmlns:a16="http://schemas.microsoft.com/office/drawing/2014/main" id="{4BB2D3B8-6552-4BDB-BD8B-B59662E078FB}"/>
              </a:ext>
            </a:extLst>
          </p:cNvPr>
          <p:cNvSpPr>
            <a:spLocks noGrp="1"/>
          </p:cNvSpPr>
          <p:nvPr>
            <p:ph type="title"/>
          </p:nvPr>
        </p:nvSpPr>
        <p:spPr>
          <a:xfrm>
            <a:off x="838200" y="672747"/>
            <a:ext cx="10515600" cy="715556"/>
          </a:xfrm>
        </p:spPr>
        <p:txBody>
          <a:bodyPr>
            <a:normAutofit fontScale="90000"/>
          </a:bodyPr>
          <a:lstStyle/>
          <a:p>
            <a:pPr algn="ctr"/>
            <a:r>
              <a:rPr kumimoji="0" lang="en-IN" sz="1500" b="0" i="0" u="none" strike="noStrike" kern="1200" cap="none" spc="0" normalizeH="0" baseline="0" noProof="0" dirty="0">
                <a:ln>
                  <a:noFill/>
                </a:ln>
                <a:solidFill>
                  <a:schemeClr val="bg1"/>
                </a:solidFill>
                <a:effectLst/>
                <a:uLnTx/>
                <a:uFillTx/>
                <a:latin typeface="Bahnschrift SemiBold" panose="020B0502040204020203" pitchFamily="34" charset="0"/>
                <a:ea typeface="+mj-ea"/>
                <a:cs typeface="+mj-cs"/>
              </a:rPr>
              <a:t>-</a:t>
            </a:r>
            <a:r>
              <a:rPr kumimoji="0" lang="en-IN" sz="18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Most of the buyers believe that the content on an e-commerce website must be easy to read and understand.</a:t>
            </a:r>
            <a:br>
              <a:rPr kumimoji="0" lang="en-IN" sz="18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br>
            <a:r>
              <a:rPr kumimoji="0" lang="en-IN" sz="18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-Here the expectations of the buyer is met by almost all the company, however the majority population mentioned Flipkart and Amazon.</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315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5C69FCE8-5283-4BE6-B2A8-E9A1F34E7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93925"/>
            <a:ext cx="4757738" cy="3405188"/>
          </a:xfrm>
          <a:prstGeom prst="rect">
            <a:avLst/>
          </a:prstGeom>
        </p:spPr>
      </p:pic>
      <p:pic>
        <p:nvPicPr>
          <p:cNvPr id="5" name="Picture 4">
            <a:extLst>
              <a:ext uri="{FF2B5EF4-FFF2-40B4-BE49-F238E27FC236}">
                <a16:creationId xmlns:a16="http://schemas.microsoft.com/office/drawing/2014/main" id="{E21AE052-D11E-4396-B42B-0F4BAB54A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75" y="2193925"/>
            <a:ext cx="5686425" cy="3405188"/>
          </a:xfrm>
          <a:prstGeom prst="rect">
            <a:avLst/>
          </a:prstGeom>
        </p:spPr>
      </p:pic>
      <p:sp>
        <p:nvSpPr>
          <p:cNvPr id="2" name="Title 1">
            <a:extLst>
              <a:ext uri="{FF2B5EF4-FFF2-40B4-BE49-F238E27FC236}">
                <a16:creationId xmlns:a16="http://schemas.microsoft.com/office/drawing/2014/main" id="{FE76AAF0-5E4E-46D8-98C7-19A3226A8098}"/>
              </a:ext>
            </a:extLst>
          </p:cNvPr>
          <p:cNvSpPr>
            <a:spLocks noGrp="1"/>
          </p:cNvSpPr>
          <p:nvPr>
            <p:ph type="title"/>
          </p:nvPr>
        </p:nvSpPr>
        <p:spPr>
          <a:xfrm>
            <a:off x="184825" y="804439"/>
            <a:ext cx="11780195" cy="454448"/>
          </a:xfrm>
        </p:spPr>
        <p:txBody>
          <a:bodyPr>
            <a:noAutofit/>
          </a:bodyPr>
          <a:lstStyle/>
          <a:p>
            <a:pPr algn="ctr"/>
            <a:r>
              <a:rPr kumimoji="0" lang="en-IN" sz="16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-Buyers believe that the user satisfaction cannot exist without trust in an e-commerce website.</a:t>
            </a:r>
            <a:br>
              <a:rPr kumimoji="0" lang="en-IN" sz="16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br>
            <a:br>
              <a:rPr kumimoji="0" lang="en-IN" sz="16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br>
            <a:r>
              <a:rPr kumimoji="0" lang="en-IN" sz="16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-Here we can clearly see from the above graphs, Amazon tops the list for the trust they have gained among the buyers</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4576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D7CEAA7F-33BE-4116-A38D-5798F806B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60400"/>
            <a:ext cx="5270500" cy="4046538"/>
          </a:xfrm>
          <a:prstGeom prst="rect">
            <a:avLst/>
          </a:prstGeom>
        </p:spPr>
      </p:pic>
      <p:pic>
        <p:nvPicPr>
          <p:cNvPr id="5" name="Picture 4">
            <a:extLst>
              <a:ext uri="{FF2B5EF4-FFF2-40B4-BE49-F238E27FC236}">
                <a16:creationId xmlns:a16="http://schemas.microsoft.com/office/drawing/2014/main" id="{D0FD6B20-A625-4816-BA21-B2CE0C725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138" y="660400"/>
            <a:ext cx="5173663" cy="4046538"/>
          </a:xfrm>
          <a:prstGeom prst="rect">
            <a:avLst/>
          </a:prstGeom>
        </p:spPr>
      </p:pic>
      <p:sp>
        <p:nvSpPr>
          <p:cNvPr id="2" name="Title 1">
            <a:extLst>
              <a:ext uri="{FF2B5EF4-FFF2-40B4-BE49-F238E27FC236}">
                <a16:creationId xmlns:a16="http://schemas.microsoft.com/office/drawing/2014/main" id="{F89BCABB-E1FC-424F-9FD6-647985E1FCEA}"/>
              </a:ext>
            </a:extLst>
          </p:cNvPr>
          <p:cNvSpPr>
            <a:spLocks noGrp="1"/>
          </p:cNvSpPr>
          <p:nvPr>
            <p:ph type="title"/>
          </p:nvPr>
        </p:nvSpPr>
        <p:spPr>
          <a:xfrm>
            <a:off x="838200" y="5529884"/>
            <a:ext cx="7719381" cy="1096331"/>
          </a:xfrm>
        </p:spPr>
        <p:txBody>
          <a:bodyPr>
            <a:normAutofit/>
          </a:bodyPr>
          <a:lstStyle/>
          <a:p>
            <a: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-Buyers trust that online retail store </a:t>
            </a:r>
            <a:r>
              <a:rPr kumimoji="0" lang="en-US"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will fulfill its part of the transaction at the stipulated time, which is delivering products on time.</a:t>
            </a:r>
            <a:br>
              <a:rPr kumimoji="0" lang="en-US"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en-US"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-Buyers believe that Amazon and Flipkart deliver the order faster than other e-commerce website.</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470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A6D28F9B-0DEE-44BC-AC54-573FB6E9CF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175" y="642938"/>
            <a:ext cx="5313363" cy="4079875"/>
          </a:xfrm>
          <a:prstGeom prst="rect">
            <a:avLst/>
          </a:prstGeom>
        </p:spPr>
      </p:pic>
      <p:pic>
        <p:nvPicPr>
          <p:cNvPr id="5" name="Picture 4">
            <a:extLst>
              <a:ext uri="{FF2B5EF4-FFF2-40B4-BE49-F238E27FC236}">
                <a16:creationId xmlns:a16="http://schemas.microsoft.com/office/drawing/2014/main" id="{545B34AD-D98F-4E02-8DC9-26432181F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5" y="642938"/>
            <a:ext cx="5024438" cy="4079875"/>
          </a:xfrm>
          <a:prstGeom prst="rect">
            <a:avLst/>
          </a:prstGeom>
        </p:spPr>
      </p:pic>
      <p:sp>
        <p:nvSpPr>
          <p:cNvPr id="2" name="Title 1">
            <a:extLst>
              <a:ext uri="{FF2B5EF4-FFF2-40B4-BE49-F238E27FC236}">
                <a16:creationId xmlns:a16="http://schemas.microsoft.com/office/drawing/2014/main" id="{C3730BFE-6AD9-4AD9-AF98-1BF979D3775E}"/>
              </a:ext>
            </a:extLst>
          </p:cNvPr>
          <p:cNvSpPr>
            <a:spLocks noGrp="1"/>
          </p:cNvSpPr>
          <p:nvPr>
            <p:ph type="title"/>
          </p:nvPr>
        </p:nvSpPr>
        <p:spPr>
          <a:xfrm>
            <a:off x="809018" y="5761669"/>
            <a:ext cx="7719381" cy="1096331"/>
          </a:xfrm>
        </p:spPr>
        <p:txBody>
          <a:bodyPr>
            <a:noAutofit/>
          </a:bodyPr>
          <a:lstStyle/>
          <a:p>
            <a: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-Buyers prefer to have availability of online assistance through multiple channels in order to buy with confidence.</a:t>
            </a:r>
            <a:b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-When it comes to availability of online assistance to multiple channels, Flipkart and Amazon tops the list.</a:t>
            </a:r>
            <a:b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b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7254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B327B-97CA-4C0F-B867-DE641C16F62B}"/>
              </a:ext>
            </a:extLst>
          </p:cNvPr>
          <p:cNvSpPr>
            <a:spLocks noGrp="1"/>
          </p:cNvSpPr>
          <p:nvPr>
            <p:ph type="title"/>
          </p:nvPr>
        </p:nvSpPr>
        <p:spPr>
          <a:xfrm>
            <a:off x="1198181" y="560880"/>
            <a:ext cx="9795638" cy="2229309"/>
          </a:xfrm>
        </p:spPr>
        <p:txBody>
          <a:bodyPr vert="horz" lIns="91440" tIns="45720" rIns="91440" bIns="45720" rtlCol="0" anchor="b">
            <a:noAutofit/>
          </a:bodyPr>
          <a:lstStyle/>
          <a:p>
            <a:pPr algn="just"/>
            <a:r>
              <a:rPr kumimoji="0" lang="en-US" sz="1600" b="1" i="0" u="none" strike="noStrike" cap="none" spc="0" normalizeH="0" baseline="0" noProof="0" dirty="0">
                <a:ln>
                  <a:noFill/>
                </a:ln>
                <a:effectLst/>
                <a:uLnTx/>
                <a:uFillTx/>
              </a:rPr>
              <a:t>-Availability of more options in communication channels for customer support is very important and most of the buyers agree to it because Customer service is the support you offer your customers — both before and after they buy and use your products or services — that helps them have an easy and enjoyable experience with you. Offering amazing customer service is important if you want to retain customers and grow your business.</a:t>
            </a:r>
            <a:br>
              <a:rPr kumimoji="0" lang="en-US" sz="1600" b="1" i="0" u="none" strike="noStrike" cap="none" spc="0" normalizeH="0" baseline="0" noProof="0" dirty="0">
                <a:ln>
                  <a:noFill/>
                </a:ln>
                <a:effectLst/>
                <a:uLnTx/>
                <a:uFillTx/>
              </a:rPr>
            </a:br>
            <a:r>
              <a:rPr kumimoji="0" lang="en-US" sz="1600" b="1" i="0" u="none" strike="noStrike" cap="none" spc="0" normalizeH="0" baseline="0" noProof="0" dirty="0">
                <a:ln>
                  <a:noFill/>
                </a:ln>
                <a:effectLst/>
                <a:uLnTx/>
                <a:uFillTx/>
              </a:rPr>
              <a:t>-Offering multiple payment options can scale-up your conversion by a significant margin and improve customer satisfaction. The more options you provide, the more comfortable users will feel during checkout. When you accept more customers' preferred payment method you will make more sales. We live in a culture of convenience where people don't have the patience for inefficiencies, no matter how small they may seem. A customer will be more likely to shop at your websites if they have more options. Here when it comes to Availability of several payment options, Flipkart.com and Amazon.in is having the highest no of payment options.</a:t>
            </a:r>
            <a:endParaRPr lang="en-US" sz="1600" dirty="0"/>
          </a:p>
        </p:txBody>
      </p:sp>
      <p:pic>
        <p:nvPicPr>
          <p:cNvPr id="4" name="Content Placeholder 3">
            <a:extLst>
              <a:ext uri="{FF2B5EF4-FFF2-40B4-BE49-F238E27FC236}">
                <a16:creationId xmlns:a16="http://schemas.microsoft.com/office/drawing/2014/main" id="{D60F89B4-601B-4B64-8F6C-36C3D41990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34" y="3348636"/>
            <a:ext cx="5828261" cy="2564434"/>
          </a:xfrm>
          <a:prstGeom prst="rect">
            <a:avLst/>
          </a:prstGeom>
        </p:spPr>
      </p:pic>
      <p:pic>
        <p:nvPicPr>
          <p:cNvPr id="5" name="Picture 4">
            <a:extLst>
              <a:ext uri="{FF2B5EF4-FFF2-40B4-BE49-F238E27FC236}">
                <a16:creationId xmlns:a16="http://schemas.microsoft.com/office/drawing/2014/main" id="{2E50E16D-2E3E-433A-A695-A3B28B26B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505" y="3516198"/>
            <a:ext cx="5828261" cy="2229309"/>
          </a:xfrm>
          <a:prstGeom prst="rect">
            <a:avLst/>
          </a:prstGeom>
        </p:spPr>
      </p:pic>
    </p:spTree>
    <p:extLst>
      <p:ext uri="{BB962C8B-B14F-4D97-AF65-F5344CB8AC3E}">
        <p14:creationId xmlns:p14="http://schemas.microsoft.com/office/powerpoint/2010/main" val="4371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9F05048B-C8DD-4F2F-B410-35535B5E7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77863"/>
            <a:ext cx="5221288" cy="4008438"/>
          </a:xfrm>
          <a:prstGeom prst="rect">
            <a:avLst/>
          </a:prstGeom>
        </p:spPr>
      </p:pic>
      <p:pic>
        <p:nvPicPr>
          <p:cNvPr id="5" name="Picture 4">
            <a:extLst>
              <a:ext uri="{FF2B5EF4-FFF2-40B4-BE49-F238E27FC236}">
                <a16:creationId xmlns:a16="http://schemas.microsoft.com/office/drawing/2014/main" id="{471FF4A0-9E13-47DF-AC32-2E189A7BA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925" y="677863"/>
            <a:ext cx="5221288" cy="4008438"/>
          </a:xfrm>
          <a:prstGeom prst="rect">
            <a:avLst/>
          </a:prstGeom>
        </p:spPr>
      </p:pic>
      <p:sp>
        <p:nvSpPr>
          <p:cNvPr id="2" name="Title 1">
            <a:extLst>
              <a:ext uri="{FF2B5EF4-FFF2-40B4-BE49-F238E27FC236}">
                <a16:creationId xmlns:a16="http://schemas.microsoft.com/office/drawing/2014/main" id="{2E9547E4-1E49-4A89-8BC8-D467BCF84FD2}"/>
              </a:ext>
            </a:extLst>
          </p:cNvPr>
          <p:cNvSpPr>
            <a:spLocks noGrp="1"/>
          </p:cNvSpPr>
          <p:nvPr>
            <p:ph type="title"/>
          </p:nvPr>
        </p:nvSpPr>
        <p:spPr>
          <a:xfrm>
            <a:off x="838200" y="5529884"/>
            <a:ext cx="7719381" cy="1096331"/>
          </a:xfrm>
        </p:spPr>
        <p:txBody>
          <a:bodyPr>
            <a:noAutofit/>
          </a:bodyPr>
          <a:lstStyle/>
          <a:p>
            <a:r>
              <a:rPr kumimoji="0" lang="en-IN"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-Most important part according to the buyer is that an e-commerce website should be able to provide complete privacy to its buyers in-order to shop with confidence.</a:t>
            </a:r>
            <a:br>
              <a:rPr kumimoji="0" lang="en-IN"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en-IN"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-We can clearly see that most of the buyers agree that Amazon and Flipkart are able to provide complete privacy to its buyers.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23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7ABA76F9-DEA3-4B85-A6A6-14A28DF24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675" y="2384425"/>
            <a:ext cx="4776788" cy="3616325"/>
          </a:xfrm>
          <a:prstGeom prst="rect">
            <a:avLst/>
          </a:prstGeom>
        </p:spPr>
      </p:pic>
      <p:pic>
        <p:nvPicPr>
          <p:cNvPr id="5" name="Picture 4">
            <a:extLst>
              <a:ext uri="{FF2B5EF4-FFF2-40B4-BE49-F238E27FC236}">
                <a16:creationId xmlns:a16="http://schemas.microsoft.com/office/drawing/2014/main" id="{E2DF4F16-9810-4D28-9A30-66701FEDB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138" y="2384425"/>
            <a:ext cx="4927600" cy="3616325"/>
          </a:xfrm>
          <a:prstGeom prst="rect">
            <a:avLst/>
          </a:prstGeom>
        </p:spPr>
      </p:pic>
      <p:sp>
        <p:nvSpPr>
          <p:cNvPr id="2" name="Title 1">
            <a:extLst>
              <a:ext uri="{FF2B5EF4-FFF2-40B4-BE49-F238E27FC236}">
                <a16:creationId xmlns:a16="http://schemas.microsoft.com/office/drawing/2014/main" id="{FCF1195D-0E32-46B7-961B-1BB102EC754A}"/>
              </a:ext>
            </a:extLst>
          </p:cNvPr>
          <p:cNvSpPr>
            <a:spLocks noGrp="1"/>
          </p:cNvSpPr>
          <p:nvPr>
            <p:ph type="title"/>
          </p:nvPr>
        </p:nvSpPr>
        <p:spPr>
          <a:xfrm>
            <a:off x="870204" y="606564"/>
            <a:ext cx="10451592" cy="1325563"/>
          </a:xfrm>
        </p:spPr>
        <p:txBody>
          <a:bodyPr anchor="ctr">
            <a:normAutofit/>
          </a:bodyPr>
          <a:lstStyle/>
          <a:p>
            <a:r>
              <a:rPr kumimoji="0" lang="en-IN" sz="2100" b="0" i="0" u="none" strike="noStrike" kern="1200" cap="none" spc="0" normalizeH="0" baseline="0" noProof="0" dirty="0">
                <a:ln>
                  <a:noFill/>
                </a:ln>
                <a:effectLst/>
                <a:uLnTx/>
                <a:uFillTx/>
                <a:latin typeface="Arial" panose="020B0604020202020204" pitchFamily="34" charset="0"/>
                <a:cs typeface="Arial" panose="020B0604020202020204" pitchFamily="34" charset="0"/>
              </a:rPr>
              <a:t>-Buyers believe that a visually appealing website is necessary, and it gives a sense of satisfaction when the quality of website is good.</a:t>
            </a:r>
            <a:br>
              <a:rPr kumimoji="0" lang="en-IN" sz="21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en-IN" sz="2100" b="0" i="0" u="none" strike="noStrike" kern="1200" cap="none" spc="0" normalizeH="0" baseline="0" noProof="0" dirty="0">
                <a:ln>
                  <a:noFill/>
                </a:ln>
                <a:effectLst/>
                <a:uLnTx/>
                <a:uFillTx/>
                <a:latin typeface="Arial" panose="020B0604020202020204" pitchFamily="34" charset="0"/>
                <a:cs typeface="Arial" panose="020B0604020202020204" pitchFamily="34" charset="0"/>
              </a:rPr>
              <a:t>-Even when it comes to visually appealing and good quality website, most of the buyers voted for Amazon and Flipkart.</a:t>
            </a: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0153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60B68432-2880-43E4-A44F-EB43B4C3FE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95325"/>
            <a:ext cx="5180013" cy="3975100"/>
          </a:xfrm>
          <a:prstGeom prst="rect">
            <a:avLst/>
          </a:prstGeom>
        </p:spPr>
      </p:pic>
      <p:pic>
        <p:nvPicPr>
          <p:cNvPr id="5" name="Picture 4">
            <a:extLst>
              <a:ext uri="{FF2B5EF4-FFF2-40B4-BE49-F238E27FC236}">
                <a16:creationId xmlns:a16="http://schemas.microsoft.com/office/drawing/2014/main" id="{8BCEC3AC-7046-407B-AE04-1BA04C902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8063" y="695325"/>
            <a:ext cx="5264150" cy="3975100"/>
          </a:xfrm>
          <a:prstGeom prst="rect">
            <a:avLst/>
          </a:prstGeom>
        </p:spPr>
      </p:pic>
      <p:sp>
        <p:nvSpPr>
          <p:cNvPr id="2" name="Title 1">
            <a:extLst>
              <a:ext uri="{FF2B5EF4-FFF2-40B4-BE49-F238E27FC236}">
                <a16:creationId xmlns:a16="http://schemas.microsoft.com/office/drawing/2014/main" id="{E0C918CD-65EE-439B-BC86-8D88BF663EC7}"/>
              </a:ext>
            </a:extLst>
          </p:cNvPr>
          <p:cNvSpPr>
            <a:spLocks noGrp="1"/>
          </p:cNvSpPr>
          <p:nvPr>
            <p:ph type="title"/>
          </p:nvPr>
        </p:nvSpPr>
        <p:spPr>
          <a:xfrm>
            <a:off x="838200" y="5529884"/>
            <a:ext cx="7719381" cy="1096331"/>
          </a:xfrm>
        </p:spPr>
        <p:txBody>
          <a:bodyPr>
            <a:normAutofit/>
          </a:bodyPr>
          <a:lstStyle/>
          <a:p>
            <a: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-Buyers believe that ease of navigation is important in a e-commerce website.</a:t>
            </a:r>
            <a:b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-Most of the people voted for Amazon.in, Flipkart.com, Paytm.com, Myntra.com and Snapdeal.com that their websites are easy to use.</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2417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04D27E67-8022-4EB4-8018-DFF13CC921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538" y="642938"/>
            <a:ext cx="5407025" cy="4079875"/>
          </a:xfrm>
          <a:prstGeom prst="rect">
            <a:avLst/>
          </a:prstGeom>
        </p:spPr>
      </p:pic>
      <p:pic>
        <p:nvPicPr>
          <p:cNvPr id="5" name="Picture 4">
            <a:extLst>
              <a:ext uri="{FF2B5EF4-FFF2-40B4-BE49-F238E27FC236}">
                <a16:creationId xmlns:a16="http://schemas.microsoft.com/office/drawing/2014/main" id="{593F4C13-A136-4918-A4FF-4308835C4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588" y="642938"/>
            <a:ext cx="4972050" cy="4079875"/>
          </a:xfrm>
          <a:prstGeom prst="rect">
            <a:avLst/>
          </a:prstGeom>
        </p:spPr>
      </p:pic>
      <p:sp>
        <p:nvSpPr>
          <p:cNvPr id="2" name="Title 1">
            <a:extLst>
              <a:ext uri="{FF2B5EF4-FFF2-40B4-BE49-F238E27FC236}">
                <a16:creationId xmlns:a16="http://schemas.microsoft.com/office/drawing/2014/main" id="{4BBFEC28-F9C8-4F47-BD5F-5E84828A4641}"/>
              </a:ext>
            </a:extLst>
          </p:cNvPr>
          <p:cNvSpPr>
            <a:spLocks noGrp="1"/>
          </p:cNvSpPr>
          <p:nvPr>
            <p:ph type="title"/>
          </p:nvPr>
        </p:nvSpPr>
        <p:spPr>
          <a:xfrm>
            <a:off x="838200" y="5529884"/>
            <a:ext cx="7719381" cy="1096331"/>
          </a:xfrm>
        </p:spPr>
        <p:txBody>
          <a:bodyPr>
            <a:normAutofit/>
          </a:bodyPr>
          <a:lstStyle/>
          <a:p>
            <a: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-Buyers agree that a good e-commerce website should offer a </a:t>
            </a:r>
            <a:r>
              <a:rPr kumimoji="0" lang="en-US"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wide variety of products over the categories.</a:t>
            </a:r>
            <a:br>
              <a:rPr kumimoji="0" lang="en-US"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en-US"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-As per the answers from the buyers, Amazon and Flipkart are topping the list for offering wide variety of products.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7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82A8-A3CB-4ACF-8CB9-D6AD4E8CC657}"/>
              </a:ext>
            </a:extLst>
          </p:cNvPr>
          <p:cNvSpPr>
            <a:spLocks noGrp="1"/>
          </p:cNvSpPr>
          <p:nvPr>
            <p:ph type="title"/>
          </p:nvPr>
        </p:nvSpPr>
        <p:spPr>
          <a:xfrm>
            <a:off x="1653363" y="365760"/>
            <a:ext cx="9367203" cy="1188720"/>
          </a:xfrm>
        </p:spPr>
        <p:txBody>
          <a:bodyPr>
            <a:normAutofit/>
          </a:bodyPr>
          <a:lstStyle/>
          <a:p>
            <a:r>
              <a:rPr lang="en-US" b="1" dirty="0"/>
              <a:t>Introduction</a:t>
            </a:r>
          </a:p>
        </p:txBody>
      </p:sp>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85F327-A75A-4FA0-8B96-C2517753D4FA}"/>
              </a:ext>
            </a:extLst>
          </p:cNvPr>
          <p:cNvSpPr>
            <a:spLocks noGrp="1"/>
          </p:cNvSpPr>
          <p:nvPr>
            <p:ph idx="1"/>
          </p:nvPr>
        </p:nvSpPr>
        <p:spPr>
          <a:xfrm>
            <a:off x="1653363" y="2176272"/>
            <a:ext cx="9367204" cy="4041648"/>
          </a:xfrm>
        </p:spPr>
        <p:txBody>
          <a:bodyPr anchor="t">
            <a:normAutofit/>
          </a:bodyPr>
          <a:lstStyle/>
          <a:p>
            <a:pPr marL="571500" indent="-571500">
              <a:buFont typeface="Wingdings" panose="05000000000000000000" pitchFamily="2" charset="2"/>
              <a:buChar char="§"/>
            </a:pPr>
            <a:r>
              <a:rPr lang="en-IN" sz="2400" dirty="0">
                <a:latin typeface="Arial" panose="020B0604020202020204" pitchFamily="34" charset="0"/>
                <a:cs typeface="Arial" panose="020B0604020202020204" pitchFamily="34" charset="0"/>
              </a:rPr>
              <a:t>Through this slides we will be looking at the analysis made on the customer retention rate for Indian e-commerce companies.</a:t>
            </a:r>
          </a:p>
          <a:p>
            <a:pPr marL="571500" indent="-571500">
              <a:buFont typeface="Wingdings" panose="05000000000000000000" pitchFamily="2" charset="2"/>
              <a:buChar char="§"/>
            </a:pPr>
            <a:endParaRPr lang="en-IN" sz="2400" dirty="0">
              <a:latin typeface="Arial" panose="020B0604020202020204" pitchFamily="34" charset="0"/>
              <a:cs typeface="Arial" panose="020B0604020202020204" pitchFamily="34" charset="0"/>
            </a:endParaRPr>
          </a:p>
          <a:p>
            <a:pPr marL="571500" indent="-571500">
              <a:buFont typeface="Wingdings" panose="05000000000000000000" pitchFamily="2" charset="2"/>
              <a:buChar char="§"/>
            </a:pPr>
            <a:r>
              <a:rPr lang="en-IN" sz="2400" dirty="0">
                <a:latin typeface="Arial" panose="020B0604020202020204" pitchFamily="34" charset="0"/>
                <a:cs typeface="Arial" panose="020B0604020202020204" pitchFamily="34" charset="0"/>
              </a:rPr>
              <a:t>We will be analysing the retention rate with the help of a survey answered by e-commerce customers on online retail companies and the factors that influence their purchase decision.</a:t>
            </a:r>
          </a:p>
          <a:p>
            <a:pPr marL="571500" indent="-571500">
              <a:buFont typeface="Wingdings" panose="05000000000000000000" pitchFamily="2" charset="2"/>
              <a:buChar char="§"/>
            </a:pPr>
            <a:endParaRPr lang="en-IN" sz="2400" dirty="0">
              <a:latin typeface="Arial" panose="020B0604020202020204" pitchFamily="34" charset="0"/>
              <a:cs typeface="Arial" panose="020B0604020202020204" pitchFamily="34" charset="0"/>
            </a:endParaRPr>
          </a:p>
          <a:p>
            <a:pPr marL="571500" indent="-571500">
              <a:buFont typeface="Wingdings" panose="05000000000000000000" pitchFamily="2" charset="2"/>
              <a:buChar char="§"/>
            </a:pPr>
            <a:r>
              <a:rPr lang="en-IN" sz="2400" dirty="0">
                <a:latin typeface="Arial" panose="020B0604020202020204" pitchFamily="34" charset="0"/>
                <a:cs typeface="Arial" panose="020B0604020202020204" pitchFamily="34" charset="0"/>
              </a:rPr>
              <a:t>We will also be looking at the expectations of the customer on a good e-commerce website.</a:t>
            </a:r>
          </a:p>
          <a:p>
            <a:endParaRPr lang="en-US" sz="2400" dirty="0"/>
          </a:p>
        </p:txBody>
      </p:sp>
    </p:spTree>
    <p:extLst>
      <p:ext uri="{BB962C8B-B14F-4D97-AF65-F5344CB8AC3E}">
        <p14:creationId xmlns:p14="http://schemas.microsoft.com/office/powerpoint/2010/main" val="2721075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2F2A3022-77C7-416A-B94A-0CD70FDA2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050" y="642938"/>
            <a:ext cx="5267325" cy="4079875"/>
          </a:xfrm>
          <a:prstGeom prst="rect">
            <a:avLst/>
          </a:prstGeom>
        </p:spPr>
      </p:pic>
      <p:pic>
        <p:nvPicPr>
          <p:cNvPr id="5" name="Picture 4">
            <a:extLst>
              <a:ext uri="{FF2B5EF4-FFF2-40B4-BE49-F238E27FC236}">
                <a16:creationId xmlns:a16="http://schemas.microsoft.com/office/drawing/2014/main" id="{2C2BBA26-43E7-4437-9A5C-50BBBFD6C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13" y="642938"/>
            <a:ext cx="5038725" cy="4079875"/>
          </a:xfrm>
          <a:prstGeom prst="rect">
            <a:avLst/>
          </a:prstGeom>
        </p:spPr>
      </p:pic>
      <p:sp>
        <p:nvSpPr>
          <p:cNvPr id="2" name="Title 1">
            <a:extLst>
              <a:ext uri="{FF2B5EF4-FFF2-40B4-BE49-F238E27FC236}">
                <a16:creationId xmlns:a16="http://schemas.microsoft.com/office/drawing/2014/main" id="{4F23A68B-27E7-4334-A4D6-A27A798DBA47}"/>
              </a:ext>
            </a:extLst>
          </p:cNvPr>
          <p:cNvSpPr>
            <a:spLocks noGrp="1"/>
          </p:cNvSpPr>
          <p:nvPr>
            <p:ph type="title"/>
          </p:nvPr>
        </p:nvSpPr>
        <p:spPr>
          <a:xfrm>
            <a:off x="838200" y="5529884"/>
            <a:ext cx="7719381" cy="1096331"/>
          </a:xfrm>
        </p:spPr>
        <p:txBody>
          <a:bodyPr>
            <a:noAutofit/>
          </a:bodyPr>
          <a:lstStyle/>
          <a:p>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The E-commerce Sites –Drawbacks</a:t>
            </a:r>
            <a:b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en-IN"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Buyers agree that the e-commerce sites should offer good processing speed for a better buyer experience, which makes customers to buy from them again. However, the highest number of buyers voted that the sites like Myntra and Paytm fail to offer the same.</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7377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7B967F13-68C0-4965-834B-6A1AA2A6C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82625"/>
            <a:ext cx="5213350" cy="4002088"/>
          </a:xfrm>
          <a:prstGeom prst="rect">
            <a:avLst/>
          </a:prstGeom>
        </p:spPr>
      </p:pic>
      <p:pic>
        <p:nvPicPr>
          <p:cNvPr id="5" name="Picture 4">
            <a:extLst>
              <a:ext uri="{FF2B5EF4-FFF2-40B4-BE49-F238E27FC236}">
                <a16:creationId xmlns:a16="http://schemas.microsoft.com/office/drawing/2014/main" id="{DDABF1B0-DB87-44F2-B331-B9D2A07F5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988" y="682625"/>
            <a:ext cx="5230813" cy="4002088"/>
          </a:xfrm>
          <a:prstGeom prst="rect">
            <a:avLst/>
          </a:prstGeom>
        </p:spPr>
      </p:pic>
      <p:sp>
        <p:nvSpPr>
          <p:cNvPr id="2" name="Title 1">
            <a:extLst>
              <a:ext uri="{FF2B5EF4-FFF2-40B4-BE49-F238E27FC236}">
                <a16:creationId xmlns:a16="http://schemas.microsoft.com/office/drawing/2014/main" id="{0F5C6969-BFAC-407F-98A4-0F1E97907DB9}"/>
              </a:ext>
            </a:extLst>
          </p:cNvPr>
          <p:cNvSpPr>
            <a:spLocks noGrp="1"/>
          </p:cNvSpPr>
          <p:nvPr>
            <p:ph type="title"/>
          </p:nvPr>
        </p:nvSpPr>
        <p:spPr>
          <a:xfrm>
            <a:off x="838200" y="5529884"/>
            <a:ext cx="7719381" cy="1096331"/>
          </a:xfrm>
        </p:spPr>
        <p:txBody>
          <a:bodyPr>
            <a:normAutofit/>
          </a:bodyPr>
          <a:lstStyle/>
          <a:p>
            <a:r>
              <a:rPr kumimoji="0" lang="en-IN" sz="1800" i="0" u="none" strike="noStrike" kern="1200" cap="none" spc="0" normalizeH="0" baseline="0" noProof="0" dirty="0">
                <a:ln>
                  <a:noFill/>
                </a:ln>
                <a:effectLst/>
                <a:uLnTx/>
                <a:uFillTx/>
                <a:latin typeface="Arial" panose="020B0604020202020204" pitchFamily="34" charset="0"/>
                <a:cs typeface="Arial" panose="020B0604020202020204" pitchFamily="34" charset="0"/>
              </a:rPr>
              <a:t>-Buyers believed that having convenient payment methods are necessary in an e-commerce website. As we can see most of the buyers voted that Snapdeal and Amazon provided limited payment modes.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253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CBA61D12-6C2C-4BBB-ABC0-C1F79E7B4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750" y="2384425"/>
            <a:ext cx="5689600" cy="3616325"/>
          </a:xfrm>
          <a:prstGeom prst="rect">
            <a:avLst/>
          </a:prstGeom>
        </p:spPr>
      </p:pic>
      <p:pic>
        <p:nvPicPr>
          <p:cNvPr id="5" name="Picture 4">
            <a:extLst>
              <a:ext uri="{FF2B5EF4-FFF2-40B4-BE49-F238E27FC236}">
                <a16:creationId xmlns:a16="http://schemas.microsoft.com/office/drawing/2014/main" id="{CC9E2B8E-9D76-4D5B-AC15-A6579F65D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613" y="2384425"/>
            <a:ext cx="4335463" cy="3616325"/>
          </a:xfrm>
          <a:prstGeom prst="rect">
            <a:avLst/>
          </a:prstGeom>
        </p:spPr>
      </p:pic>
      <p:sp>
        <p:nvSpPr>
          <p:cNvPr id="2" name="Title 1">
            <a:extLst>
              <a:ext uri="{FF2B5EF4-FFF2-40B4-BE49-F238E27FC236}">
                <a16:creationId xmlns:a16="http://schemas.microsoft.com/office/drawing/2014/main" id="{C4BDB3B9-CAC3-439B-9959-B20172D54E16}"/>
              </a:ext>
            </a:extLst>
          </p:cNvPr>
          <p:cNvSpPr>
            <a:spLocks noGrp="1"/>
          </p:cNvSpPr>
          <p:nvPr>
            <p:ph type="title"/>
          </p:nvPr>
        </p:nvSpPr>
        <p:spPr>
          <a:xfrm>
            <a:off x="870204" y="606564"/>
            <a:ext cx="10451592" cy="1325563"/>
          </a:xfrm>
        </p:spPr>
        <p:txBody>
          <a:bodyPr anchor="ctr">
            <a:normAutofit/>
          </a:bodyPr>
          <a:lstStyle/>
          <a:p>
            <a:r>
              <a:rPr kumimoji="0" lang="en-IN" sz="1800" b="0" i="0" u="none" strike="noStrike" kern="1200" cap="none" spc="0" normalizeH="0" baseline="0" noProof="0" dirty="0">
                <a:ln>
                  <a:noFill/>
                </a:ln>
                <a:effectLst/>
                <a:uLnTx/>
                <a:uFillTx/>
                <a:latin typeface="Arial" panose="020B0604020202020204" pitchFamily="34" charset="0"/>
                <a:cs typeface="Arial" panose="020B0604020202020204" pitchFamily="34" charset="0"/>
              </a:rPr>
              <a:t>-From the below analysis, we can say that the comparisons between companies that offered quicker delivery of the products and the companies that had longer delivery periods according to the buyers, who believed that receiving the products on time/faster was required to make a purchase decision. Here Paytm and Snapdeal has longer delivery periods.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56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459D0-FCE8-431E-A79D-47BF323C2F65}"/>
              </a:ext>
            </a:extLst>
          </p:cNvPr>
          <p:cNvSpPr>
            <a:spLocks noGrp="1"/>
          </p:cNvSpPr>
          <p:nvPr>
            <p:ph type="title"/>
          </p:nvPr>
        </p:nvSpPr>
        <p:spPr>
          <a:xfrm>
            <a:off x="546351" y="591845"/>
            <a:ext cx="11139854" cy="930447"/>
          </a:xfrm>
        </p:spPr>
        <p:txBody>
          <a:bodyPr vert="horz" lIns="91440" tIns="45720" rIns="91440" bIns="45720" rtlCol="0" anchor="b">
            <a:noAutofit/>
          </a:bodyPr>
          <a:lstStyle/>
          <a:p>
            <a:pPr algn="ctr"/>
            <a:r>
              <a:rPr kumimoji="0" lang="en-US" sz="2000" i="0" u="none" strike="noStrike" cap="none" spc="0" normalizeH="0" baseline="0" noProof="0" dirty="0">
                <a:ln>
                  <a:noFill/>
                </a:ln>
                <a:solidFill>
                  <a:srgbClr val="FFFFFF"/>
                </a:solidFill>
                <a:effectLst/>
                <a:uLnTx/>
                <a:uFillTx/>
              </a:rPr>
              <a:t>From the analysis till now, I can say that the companies with highest retention and customer satisfaction rates are Amazon.in and Flipkart.com because their positives are line with the buyer preferences, and they are most likely to use this websites for purchases in future. Hence Amazon.in is the highest referable website to their friends and relatives.</a:t>
            </a:r>
            <a:endParaRPr lang="en-US" sz="2000" dirty="0">
              <a:solidFill>
                <a:srgbClr val="FFFFFF"/>
              </a:solidFill>
            </a:endParaRPr>
          </a:p>
        </p:txBody>
      </p:sp>
      <p:cxnSp>
        <p:nvCxnSpPr>
          <p:cNvPr id="15"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7CB9640-F063-4E87-A4A7-1CD27AB93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84" y="2426818"/>
            <a:ext cx="3917683"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5541FE7-B466-4F6A-8C49-341064763B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5073" y="2795681"/>
            <a:ext cx="5455917" cy="3259910"/>
          </a:xfrm>
          <a:prstGeom prst="rect">
            <a:avLst/>
          </a:prstGeom>
        </p:spPr>
      </p:pic>
    </p:spTree>
    <p:extLst>
      <p:ext uri="{BB962C8B-B14F-4D97-AF65-F5344CB8AC3E}">
        <p14:creationId xmlns:p14="http://schemas.microsoft.com/office/powerpoint/2010/main" val="1183498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CD32-B8A3-4520-9BF9-5847884E4AD0}"/>
              </a:ext>
            </a:extLst>
          </p:cNvPr>
          <p:cNvSpPr>
            <a:spLocks noGrp="1"/>
          </p:cNvSpPr>
          <p:nvPr>
            <p:ph type="title"/>
          </p:nvPr>
        </p:nvSpPr>
        <p:spPr>
          <a:xfrm>
            <a:off x="1653363" y="365760"/>
            <a:ext cx="9367203" cy="1188720"/>
          </a:xfrm>
        </p:spPr>
        <p:txBody>
          <a:bodyPr>
            <a:normAutofit/>
          </a:bodyPr>
          <a:lstStyle/>
          <a:p>
            <a:r>
              <a:rPr kumimoji="0" lang="en-US" b="0" i="0" u="none" strike="noStrike" kern="1200" cap="none" spc="0" normalizeH="0" baseline="0" noProof="0">
                <a:ln>
                  <a:noFill/>
                </a:ln>
                <a:effectLst/>
                <a:uLnTx/>
                <a:uFillTx/>
                <a:latin typeface="Bahnschrift SemiBold" panose="020B0502040204020203" pitchFamily="34" charset="0"/>
                <a:ea typeface="+mj-ea"/>
                <a:cs typeface="+mj-cs"/>
              </a:rPr>
              <a:t>Thoughts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1928048-9EF5-4D25-A06F-6FB47E937F0E}"/>
              </a:ext>
            </a:extLst>
          </p:cNvPr>
          <p:cNvSpPr>
            <a:spLocks noGrp="1"/>
          </p:cNvSpPr>
          <p:nvPr>
            <p:ph idx="1"/>
          </p:nvPr>
        </p:nvSpPr>
        <p:spPr>
          <a:xfrm>
            <a:off x="1653363" y="2176272"/>
            <a:ext cx="9367204" cy="4041648"/>
          </a:xfrm>
        </p:spPr>
        <p:txBody>
          <a:bodyPr anchor="t">
            <a:normAutofit/>
          </a:bodyPr>
          <a:lstStyle/>
          <a:p>
            <a:pPr marL="0" marR="0" lvl="0" indent="0" defTabSz="457200" rtl="0" eaLnBrk="1" fontAlgn="auto" latinLnBrk="0" hangingPunct="1">
              <a:spcBef>
                <a:spcPts val="1000"/>
              </a:spcBef>
              <a:spcAft>
                <a:spcPts val="0"/>
              </a:spcAft>
              <a:buClr>
                <a:srgbClr val="90C226"/>
              </a:buClr>
              <a:buSzPct val="80000"/>
              <a:buFont typeface="Wingdings 3" charset="2"/>
              <a:buNone/>
              <a:tabLst/>
              <a:defRPr/>
            </a:pPr>
            <a:r>
              <a:rPr kumimoji="0" lang="en-IN" sz="2400" b="0" i="0" u="none" strike="noStrike" kern="1200" cap="none" spc="0" normalizeH="0" baseline="0" noProof="0" dirty="0">
                <a:ln>
                  <a:noFill/>
                </a:ln>
                <a:effectLst/>
                <a:uLnTx/>
                <a:uFillTx/>
                <a:latin typeface="Bahnschrift SemiBold" panose="020B0502040204020203" pitchFamily="34" charset="0"/>
                <a:ea typeface="+mn-ea"/>
                <a:cs typeface="+mn-cs"/>
              </a:rPr>
              <a:t>-Initially we assumed that customers recommend e-commerce websites to their friends, if they are satisfied with the service and they are frequently using the websites for online shopping.</a:t>
            </a:r>
            <a:br>
              <a:rPr kumimoji="0" lang="en-IN" sz="2400" b="0" i="0" u="none" strike="noStrike" kern="1200" cap="none" spc="0" normalizeH="0" baseline="0" noProof="0" dirty="0">
                <a:ln>
                  <a:noFill/>
                </a:ln>
                <a:effectLst/>
                <a:uLnTx/>
                <a:uFillTx/>
                <a:latin typeface="Bahnschrift SemiBold" panose="020B0502040204020203" pitchFamily="34" charset="0"/>
                <a:ea typeface="+mn-ea"/>
                <a:cs typeface="+mn-cs"/>
              </a:rPr>
            </a:br>
            <a:r>
              <a:rPr kumimoji="0" lang="en-IN" sz="2400" b="0" i="0" u="none" strike="noStrike" kern="1200" cap="none" spc="0" normalizeH="0" baseline="0" noProof="0" dirty="0">
                <a:ln>
                  <a:noFill/>
                </a:ln>
                <a:effectLst/>
                <a:uLnTx/>
                <a:uFillTx/>
                <a:latin typeface="Bahnschrift SemiBold" panose="020B0502040204020203" pitchFamily="34" charset="0"/>
                <a:ea typeface="+mn-ea"/>
                <a:cs typeface="+mn-cs"/>
              </a:rPr>
              <a:t>-In order to prove that the customer expectations on an e-commerce website should  influence the websites they recommend to their friends.</a:t>
            </a:r>
            <a:br>
              <a:rPr kumimoji="0" lang="en-IN" sz="2400" b="0" i="0" u="none" strike="noStrike" kern="1200" cap="none" spc="0" normalizeH="0" baseline="0" noProof="0" dirty="0">
                <a:ln>
                  <a:noFill/>
                </a:ln>
                <a:effectLst/>
                <a:uLnTx/>
                <a:uFillTx/>
                <a:latin typeface="Bahnschrift SemiBold" panose="020B0502040204020203" pitchFamily="34" charset="0"/>
                <a:ea typeface="+mn-ea"/>
                <a:cs typeface="+mn-cs"/>
              </a:rPr>
            </a:br>
            <a:r>
              <a:rPr kumimoji="0" lang="en-IN" sz="2400" b="0" i="0" u="none" strike="noStrike" kern="1200" cap="none" spc="0" normalizeH="0" baseline="0" noProof="0" dirty="0">
                <a:ln>
                  <a:noFill/>
                </a:ln>
                <a:effectLst/>
                <a:uLnTx/>
                <a:uFillTx/>
                <a:latin typeface="Bahnschrift SemiBold" panose="020B0502040204020203" pitchFamily="34" charset="0"/>
                <a:ea typeface="+mn-ea"/>
                <a:cs typeface="+mn-cs"/>
              </a:rPr>
              <a:t>-This implies that the websites recommended to their friends should meet the customer expectation and it is highly likely to be re-visited by the buyers for future purchases.</a:t>
            </a:r>
            <a:br>
              <a:rPr kumimoji="0" lang="en-IN" sz="2400" b="0" i="0" u="none" strike="noStrike" kern="1200" cap="none" spc="0" normalizeH="0" baseline="0" noProof="0" dirty="0">
                <a:ln>
                  <a:noFill/>
                </a:ln>
                <a:effectLst/>
                <a:uLnTx/>
                <a:uFillTx/>
                <a:latin typeface="Bahnschrift SemiBold" panose="020B0502040204020203" pitchFamily="34" charset="0"/>
                <a:ea typeface="+mn-ea"/>
                <a:cs typeface="+mn-cs"/>
              </a:rPr>
            </a:br>
            <a:r>
              <a:rPr kumimoji="0" lang="en-IN" sz="2400" b="0" i="0" u="none" strike="noStrike" kern="1200" cap="none" spc="0" normalizeH="0" baseline="0" noProof="0" dirty="0">
                <a:ln>
                  <a:noFill/>
                </a:ln>
                <a:effectLst/>
                <a:uLnTx/>
                <a:uFillTx/>
                <a:latin typeface="Bahnschrift SemiBold" panose="020B0502040204020203" pitchFamily="34" charset="0"/>
                <a:ea typeface="+mn-ea"/>
                <a:cs typeface="+mn-cs"/>
              </a:rPr>
              <a:t>-This hypothesis proves that the buyer who recommends a e-commerce site to a friend is the retained buyer of the respective e-commerce companies.</a:t>
            </a:r>
            <a:endParaRPr kumimoji="0" lang="en-IN" sz="2400" b="0" i="0" u="none" strike="noStrike" kern="1200" cap="none" spc="0" normalizeH="0" baseline="0" noProof="0" dirty="0">
              <a:ln>
                <a:noFill/>
              </a:ln>
              <a:effectLst/>
              <a:uLnTx/>
              <a:uFillTx/>
              <a:latin typeface="Trebuchet MS" panose="020B0603020202020204"/>
              <a:ea typeface="+mn-ea"/>
              <a:cs typeface="+mn-cs"/>
            </a:endParaRPr>
          </a:p>
          <a:p>
            <a:endParaRPr lang="en-US" sz="2400" dirty="0"/>
          </a:p>
        </p:txBody>
      </p:sp>
    </p:spTree>
    <p:extLst>
      <p:ext uri="{BB962C8B-B14F-4D97-AF65-F5344CB8AC3E}">
        <p14:creationId xmlns:p14="http://schemas.microsoft.com/office/powerpoint/2010/main" val="2787974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1EDBC-EF63-4B72-8F2D-9D2AC92B1480}"/>
              </a:ext>
            </a:extLst>
          </p:cNvPr>
          <p:cNvSpPr>
            <a:spLocks noGrp="1"/>
          </p:cNvSpPr>
          <p:nvPr>
            <p:ph type="title"/>
          </p:nvPr>
        </p:nvSpPr>
        <p:spPr>
          <a:xfrm>
            <a:off x="838200" y="556995"/>
            <a:ext cx="10515600" cy="1133693"/>
          </a:xfrm>
        </p:spPr>
        <p:txBody>
          <a:bodyPr>
            <a:normAutofit/>
          </a:bodyPr>
          <a:lstStyle/>
          <a:p>
            <a:r>
              <a:rPr lang="en-US" sz="3600" b="1" i="0" dirty="0">
                <a:effectLst/>
              </a:rPr>
              <a:t>The Main Factors That Drives Customer Retention Are:</a:t>
            </a:r>
            <a:endParaRPr lang="en-US" sz="3600" b="1" dirty="0"/>
          </a:p>
        </p:txBody>
      </p:sp>
      <p:graphicFrame>
        <p:nvGraphicFramePr>
          <p:cNvPr id="28" name="Content Placeholder 2">
            <a:extLst>
              <a:ext uri="{FF2B5EF4-FFF2-40B4-BE49-F238E27FC236}">
                <a16:creationId xmlns:a16="http://schemas.microsoft.com/office/drawing/2014/main" id="{2F548EF9-0378-44DE-9420-44D9F656E24C}"/>
              </a:ext>
            </a:extLst>
          </p:cNvPr>
          <p:cNvGraphicFramePr>
            <a:graphicFrameLocks noGrp="1"/>
          </p:cNvGraphicFramePr>
          <p:nvPr>
            <p:ph idx="1"/>
            <p:extLst>
              <p:ext uri="{D42A27DB-BD31-4B8C-83A1-F6EECF244321}">
                <p14:modId xmlns:p14="http://schemas.microsoft.com/office/powerpoint/2010/main" val="42167710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4299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EBED-F4AF-48E3-B2FA-B1B1092C0CE5}"/>
              </a:ext>
            </a:extLst>
          </p:cNvPr>
          <p:cNvSpPr>
            <a:spLocks noGrp="1"/>
          </p:cNvSpPr>
          <p:nvPr>
            <p:ph type="title"/>
          </p:nvPr>
        </p:nvSpPr>
        <p:spPr>
          <a:xfrm>
            <a:off x="1653363" y="365760"/>
            <a:ext cx="9367203" cy="1188720"/>
          </a:xfrm>
        </p:spPr>
        <p:txBody>
          <a:bodyPr>
            <a:normAutofit/>
          </a:bodyPr>
          <a:lstStyle/>
          <a:p>
            <a:r>
              <a:rPr lang="en-US" b="1" dirty="0"/>
              <a:t>Conclusion</a:t>
            </a:r>
          </a:p>
        </p:txBody>
      </p:sp>
      <p:sp>
        <p:nvSpPr>
          <p:cNvPr id="23"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19BF5F5-8C61-4F3B-8E6E-25DAA9B8A21C}"/>
              </a:ext>
            </a:extLst>
          </p:cNvPr>
          <p:cNvSpPr>
            <a:spLocks noGrp="1"/>
          </p:cNvSpPr>
          <p:nvPr>
            <p:ph idx="1"/>
          </p:nvPr>
        </p:nvSpPr>
        <p:spPr>
          <a:xfrm>
            <a:off x="1099225" y="1687908"/>
            <a:ext cx="10729609" cy="5162628"/>
          </a:xfrm>
        </p:spPr>
        <p:txBody>
          <a:bodyPr anchor="t">
            <a:normAutofit/>
          </a:bodyPr>
          <a:lstStyle/>
          <a:p>
            <a:pPr marL="0" indent="0" algn="just">
              <a:buNone/>
            </a:pPr>
            <a:r>
              <a:rPr lang="en-US" sz="1600" b="0" i="0" dirty="0">
                <a:effectLst/>
                <a:latin typeface="Arial" panose="020B0604020202020204" pitchFamily="34" charset="0"/>
                <a:cs typeface="Arial" panose="020B0604020202020204" pitchFamily="34" charset="0"/>
              </a:rPr>
              <a:t>	To conclude, having the right customer retention strategy will keep your company grows if you know how to take advantage of it. Your customers will find their way back and continue buying stuff from you. At the end of the day, what you need to do is fulfilling your customers’ needs, listen to their complaints and provide professional solutions. If your customers feel like they are valued, they will become increasingly loyal to your brand. Customer satisfaction is important to win the customer back. There is lot of competition in e-commerce space of retailers hence company should focus in offering the best service.</a:t>
            </a:r>
          </a:p>
          <a:p>
            <a:pPr algn="just"/>
            <a:endParaRPr lang="en-U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From the above analysis, I can say that the companies with highest retention and customer satisfaction rates are Amazon.in and Flipkart.com because their positives are line with the buyer preferences, and they are most likely to use this websites for purchases in future.</a:t>
            </a:r>
          </a:p>
          <a:p>
            <a:pPr marL="285750" indent="-285750" algn="just">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Most user will recommend Amazon.in and Flipkart to their friends.</a:t>
            </a:r>
          </a:p>
          <a:p>
            <a:pPr marL="285750" indent="-285750" algn="just">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snapdeal.com is far behind as only 4.1% of the user will recommend it to their friends.</a:t>
            </a:r>
          </a:p>
          <a:p>
            <a:pPr marL="285750" indent="-285750" algn="just">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The company with moderate retention rate is Myntra.com.</a:t>
            </a:r>
          </a:p>
          <a:p>
            <a:pPr marL="285750" indent="-285750" algn="just">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Further, the company with very low retention rate and customer satisfaction is with Paytm and Snapdeal because most of the factors are not in line with the customer preferences and they are less likely to use this website again for online purchases or they will hardly refer to their friends.</a:t>
            </a:r>
          </a:p>
          <a:p>
            <a:endParaRPr lang="en-US" sz="1300" dirty="0"/>
          </a:p>
        </p:txBody>
      </p:sp>
    </p:spTree>
    <p:extLst>
      <p:ext uri="{BB962C8B-B14F-4D97-AF65-F5344CB8AC3E}">
        <p14:creationId xmlns:p14="http://schemas.microsoft.com/office/powerpoint/2010/main" val="2175136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4169B0-B02F-44F7-A4EE-BE50E0B7B37B}"/>
              </a:ext>
            </a:extLst>
          </p:cNvPr>
          <p:cNvSpPr>
            <a:spLocks noGrp="1"/>
          </p:cNvSpPr>
          <p:nvPr>
            <p:ph idx="1"/>
          </p:nvPr>
        </p:nvSpPr>
        <p:spPr>
          <a:xfrm>
            <a:off x="1196163" y="1767795"/>
            <a:ext cx="10506211" cy="4954017"/>
          </a:xfrm>
        </p:spPr>
        <p:txBody>
          <a:bodyPr anchor="t">
            <a:normAutofit/>
          </a:bodyPr>
          <a:lstStyle/>
          <a:p>
            <a:pPr algn="just">
              <a:buFont typeface="Arial" panose="020B0604020202020204" pitchFamily="34" charset="0"/>
              <a:buChar char="•"/>
            </a:pPr>
            <a:r>
              <a:rPr lang="en-US" sz="2000" b="0" i="0" dirty="0">
                <a:effectLst/>
                <a:latin typeface="+mj-lt"/>
              </a:rPr>
              <a:t>Customer satisfaction plays a major role in retention, A company should first understand what customers expects while purchasing online (e-commerce) and build a better buying experience which will in turn retain the customer. An unforgettable experience is what drives customers to buy again and again.</a:t>
            </a:r>
          </a:p>
          <a:p>
            <a:pPr algn="just">
              <a:buFont typeface="Arial" panose="020B0604020202020204" pitchFamily="34" charset="0"/>
              <a:buChar char="•"/>
            </a:pPr>
            <a:r>
              <a:rPr lang="en-US" sz="2000" b="0" i="0" dirty="0">
                <a:effectLst/>
                <a:latin typeface="+mj-lt"/>
              </a:rPr>
              <a:t>The interface should be user friendly. There should be complete description of the product on the website or application, and it should be efficient to use.</a:t>
            </a:r>
          </a:p>
          <a:p>
            <a:pPr algn="just">
              <a:buFont typeface="Arial" panose="020B0604020202020204" pitchFamily="34" charset="0"/>
              <a:buChar char="•"/>
            </a:pPr>
            <a:r>
              <a:rPr lang="en-US" sz="2000" b="0" i="0" dirty="0">
                <a:effectLst/>
                <a:latin typeface="+mj-lt"/>
              </a:rPr>
              <a:t>Company should win customer trust that their personal and financial details are secure with us and will not be used for any fraudulent activity.</a:t>
            </a:r>
          </a:p>
          <a:p>
            <a:pPr algn="just">
              <a:buFont typeface="Arial" panose="020B0604020202020204" pitchFamily="34" charset="0"/>
              <a:buChar char="•"/>
            </a:pPr>
            <a:r>
              <a:rPr lang="en-US" sz="2000" b="0" i="0" dirty="0">
                <a:effectLst/>
                <a:latin typeface="+mj-lt"/>
              </a:rPr>
              <a:t>One of the best way to retain the customer is to have a rewarding loyalty program. Customer should feel invested in the company, and they will be happy that every purchase they are making will lead to more rewarding experience.</a:t>
            </a:r>
          </a:p>
          <a:p>
            <a:pPr algn="just">
              <a:buFont typeface="Arial" panose="020B0604020202020204" pitchFamily="34" charset="0"/>
              <a:buChar char="•"/>
            </a:pPr>
            <a:r>
              <a:rPr lang="en-US" sz="2000" b="0" i="0" dirty="0">
                <a:effectLst/>
                <a:latin typeface="+mj-lt"/>
              </a:rPr>
              <a:t>Any issue while browsing should be addressed. Customer may lose out on the deal if there is some glitches or technical issue with the website. The browsing should be quick especially during the sale or promotion period.</a:t>
            </a:r>
          </a:p>
          <a:p>
            <a:endParaRPr lang="en-US" sz="1700" dirty="0"/>
          </a:p>
        </p:txBody>
      </p:sp>
    </p:spTree>
    <p:extLst>
      <p:ext uri="{BB962C8B-B14F-4D97-AF65-F5344CB8AC3E}">
        <p14:creationId xmlns:p14="http://schemas.microsoft.com/office/powerpoint/2010/main" val="770264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 name="Content Placeholder 2">
            <a:extLst>
              <a:ext uri="{FF2B5EF4-FFF2-40B4-BE49-F238E27FC236}">
                <a16:creationId xmlns:a16="http://schemas.microsoft.com/office/drawing/2014/main" id="{32B1FCE7-24F9-4EC5-91AC-76ED50D3927B}"/>
              </a:ext>
            </a:extLst>
          </p:cNvPr>
          <p:cNvGraphicFramePr>
            <a:graphicFrameLocks noGrp="1"/>
          </p:cNvGraphicFramePr>
          <p:nvPr>
            <p:ph idx="1"/>
            <p:extLst>
              <p:ext uri="{D42A27DB-BD31-4B8C-83A1-F6EECF244321}">
                <p14:modId xmlns:p14="http://schemas.microsoft.com/office/powerpoint/2010/main" val="3500473937"/>
              </p:ext>
            </p:extLst>
          </p:nvPr>
        </p:nvGraphicFramePr>
        <p:xfrm>
          <a:off x="418288" y="408561"/>
          <a:ext cx="11284085" cy="6070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699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8BAFCD-3073-422B-8B2F-BC67E05DF77C}"/>
              </a:ext>
            </a:extLst>
          </p:cNvPr>
          <p:cNvGraphicFramePr>
            <a:graphicFrameLocks noGrp="1"/>
          </p:cNvGraphicFramePr>
          <p:nvPr>
            <p:ph idx="1"/>
          </p:nvPr>
        </p:nvGraphicFramePr>
        <p:xfrm>
          <a:off x="400455" y="551301"/>
          <a:ext cx="11185187" cy="5985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21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480F-79EB-41C3-B5CF-2C54A8E998FC}"/>
              </a:ext>
            </a:extLst>
          </p:cNvPr>
          <p:cNvSpPr>
            <a:spLocks noGrp="1"/>
          </p:cNvSpPr>
          <p:nvPr>
            <p:ph type="title"/>
          </p:nvPr>
        </p:nvSpPr>
        <p:spPr>
          <a:xfrm>
            <a:off x="1653363" y="365760"/>
            <a:ext cx="9367203" cy="1188720"/>
          </a:xfrm>
        </p:spPr>
        <p:txBody>
          <a:bodyPr>
            <a:normAutofit/>
          </a:bodyPr>
          <a:lstStyle/>
          <a:p>
            <a:r>
              <a:rPr lang="en-IN" dirty="0">
                <a:latin typeface="Arial"/>
                <a:ea typeface="Arial"/>
                <a:cs typeface="Arial"/>
                <a:sym typeface="Arial"/>
              </a:rPr>
              <a:t>Problem Framing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BB16EED-8495-4502-BD3E-8B2DD3061141}"/>
              </a:ext>
            </a:extLst>
          </p:cNvPr>
          <p:cNvSpPr>
            <a:spLocks noGrp="1"/>
          </p:cNvSpPr>
          <p:nvPr>
            <p:ph idx="1"/>
          </p:nvPr>
        </p:nvSpPr>
        <p:spPr>
          <a:xfrm>
            <a:off x="1127632" y="1810511"/>
            <a:ext cx="10866572" cy="4891845"/>
          </a:xfrm>
        </p:spPr>
        <p:txBody>
          <a:bodyPr anchor="t">
            <a:normAutofit/>
          </a:bodyPr>
          <a:lstStyle/>
          <a:p>
            <a:pPr marL="228600" lvl="0" indent="-241934" algn="just" rtl="0">
              <a:spcBef>
                <a:spcPts val="0"/>
              </a:spcBef>
              <a:spcAft>
                <a:spcPts val="0"/>
              </a:spcAft>
              <a:buSzPts val="2800"/>
              <a:buChar char="●"/>
            </a:pPr>
            <a:r>
              <a:rPr lang="en-US" sz="2400" dirty="0"/>
              <a:t>Customer satisfaction has emerged as one of the most important factors that guarantee the success of online store; it has been posited as a key stimulant of purchase, repurchase intentions and customer loyalty. </a:t>
            </a:r>
          </a:p>
          <a:p>
            <a:pPr marL="228600" lvl="0" indent="-241934" algn="just" rtl="0">
              <a:spcBef>
                <a:spcPts val="1000"/>
              </a:spcBef>
              <a:spcAft>
                <a:spcPts val="0"/>
              </a:spcAft>
              <a:buSzPts val="2800"/>
              <a:buChar char="●"/>
            </a:pPr>
            <a:r>
              <a:rPr lang="en-US" sz="2400" dirty="0"/>
              <a:t>A comprehensive review of the literature, theories and models have been carried out to propose the models for customer activation and customer retention.</a:t>
            </a:r>
          </a:p>
          <a:p>
            <a:pPr marL="228600" lvl="0" indent="-241934" algn="just" rtl="0">
              <a:spcBef>
                <a:spcPts val="1000"/>
              </a:spcBef>
              <a:spcAft>
                <a:spcPts val="0"/>
              </a:spcAft>
              <a:buSzPts val="2800"/>
              <a:buChar char="●"/>
            </a:pPr>
            <a:r>
              <a:rPr lang="en-US" sz="2400" dirty="0"/>
              <a:t> Five major factors that contributed to the success of an e-commerce store have been identified as: service quality, system quality, information quality, trust and net benefit. </a:t>
            </a:r>
          </a:p>
          <a:p>
            <a:pPr marL="228600" lvl="0" indent="-241934" algn="just" rtl="0">
              <a:spcBef>
                <a:spcPts val="1000"/>
              </a:spcBef>
              <a:spcAft>
                <a:spcPts val="0"/>
              </a:spcAft>
              <a:buSzPts val="2800"/>
              <a:buChar char="●"/>
            </a:pPr>
            <a:r>
              <a:rPr lang="en-US" sz="2400" dirty="0"/>
              <a:t>The research furthermore investigated the factors that influence the online customers repeat purchase intention. </a:t>
            </a:r>
          </a:p>
          <a:p>
            <a:pPr marL="228600" lvl="0" indent="-241934" algn="just" rtl="0">
              <a:spcBef>
                <a:spcPts val="1600"/>
              </a:spcBef>
              <a:spcAft>
                <a:spcPts val="1600"/>
              </a:spcAft>
              <a:buSzPts val="2800"/>
              <a:buChar char="●"/>
            </a:pPr>
            <a:r>
              <a:rPr lang="en-US" sz="2400" dirty="0"/>
              <a:t>The combination of both utilitarian value and hedonistic values are needed to affect the repeat purchase intention (loyalty) positively. </a:t>
            </a:r>
          </a:p>
          <a:p>
            <a:endParaRPr lang="en-US" sz="2000" dirty="0"/>
          </a:p>
        </p:txBody>
      </p:sp>
    </p:spTree>
    <p:extLst>
      <p:ext uri="{BB962C8B-B14F-4D97-AF65-F5344CB8AC3E}">
        <p14:creationId xmlns:p14="http://schemas.microsoft.com/office/powerpoint/2010/main" val="98709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468DF-F633-4484-8AA6-A6BAC72F41B1}"/>
              </a:ext>
            </a:extLst>
          </p:cNvPr>
          <p:cNvSpPr>
            <a:spLocks noGrp="1"/>
          </p:cNvSpPr>
          <p:nvPr>
            <p:ph type="title"/>
          </p:nvPr>
        </p:nvSpPr>
        <p:spPr>
          <a:xfrm>
            <a:off x="838200" y="557188"/>
            <a:ext cx="10515600" cy="1133499"/>
          </a:xfrm>
        </p:spPr>
        <p:txBody>
          <a:bodyPr>
            <a:normAutofit/>
          </a:bodyPr>
          <a:lstStyle/>
          <a:p>
            <a:pPr algn="ctr"/>
            <a:r>
              <a:rPr lang="en-US" sz="3600" b="1" i="0" u="none" strike="noStrike" baseline="0" dirty="0"/>
              <a:t>Limitations Of This Work And Scope For Future Work: </a:t>
            </a:r>
            <a:endParaRPr lang="en-US" sz="3600" b="1" dirty="0"/>
          </a:p>
        </p:txBody>
      </p:sp>
      <p:graphicFrame>
        <p:nvGraphicFramePr>
          <p:cNvPr id="5" name="Content Placeholder 2">
            <a:extLst>
              <a:ext uri="{FF2B5EF4-FFF2-40B4-BE49-F238E27FC236}">
                <a16:creationId xmlns:a16="http://schemas.microsoft.com/office/drawing/2014/main" id="{EE80F876-6E06-4E92-8641-ECECCFAC1767}"/>
              </a:ext>
            </a:extLst>
          </p:cNvPr>
          <p:cNvGraphicFramePr>
            <a:graphicFrameLocks noGrp="1"/>
          </p:cNvGraphicFramePr>
          <p:nvPr>
            <p:ph idx="1"/>
            <p:extLst>
              <p:ext uri="{D42A27DB-BD31-4B8C-83A1-F6EECF244321}">
                <p14:modId xmlns:p14="http://schemas.microsoft.com/office/powerpoint/2010/main" val="28212844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3457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255232-2213-4E45-ACDA-E6C60B6848E8}"/>
              </a:ext>
            </a:extLst>
          </p:cNvPr>
          <p:cNvSpPr>
            <a:spLocks noGrp="1"/>
          </p:cNvSpPr>
          <p:nvPr>
            <p:ph idx="1"/>
          </p:nvPr>
        </p:nvSpPr>
        <p:spPr>
          <a:xfrm>
            <a:off x="496824" y="1828800"/>
            <a:ext cx="5013546" cy="3653454"/>
          </a:xfrm>
        </p:spPr>
        <p:txBody>
          <a:bodyPr>
            <a:noAutofit/>
          </a:bodyPr>
          <a:lstStyle/>
          <a:p>
            <a:pPr marL="0" indent="0">
              <a:buNone/>
            </a:pPr>
            <a:r>
              <a:rPr lang="en-US" i="0" dirty="0">
                <a:effectLst/>
                <a:latin typeface="Arial" panose="020B0604020202020204" pitchFamily="34" charset="0"/>
                <a:cs typeface="Arial" panose="020B0604020202020204" pitchFamily="34" charset="0"/>
              </a:rPr>
              <a:t>If any E-commerce sites/application have a great deepen through the above-mentioned points, the company will retain customers and it will help to grow the business because there will be lot of referrals awaiting.</a:t>
            </a:r>
            <a:br>
              <a:rPr lang="en-US" i="0" dirty="0">
                <a:effectLst/>
                <a:latin typeface="Bahnschrift Light" panose="020B0502040204020203" pitchFamily="34" charset="0"/>
              </a:rPr>
            </a:br>
            <a:endParaRPr lang="en-US" dirty="0"/>
          </a:p>
        </p:txBody>
      </p:sp>
      <p:sp>
        <p:nvSpPr>
          <p:cNvPr id="68" name="Freeform: Shape 6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RM Customer Insights App">
            <a:extLst>
              <a:ext uri="{FF2B5EF4-FFF2-40B4-BE49-F238E27FC236}">
                <a16:creationId xmlns:a16="http://schemas.microsoft.com/office/drawing/2014/main" id="{0451AFF5-42FC-4442-AB7A-F42E235C8C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065396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B330B-DDF9-4990-BECB-2CBD9A353E94}"/>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8000" kern="1200" dirty="0">
                <a:solidFill>
                  <a:schemeClr val="tx1"/>
                </a:solidFill>
                <a:latin typeface="Blackadder ITC" panose="04020505051007020D02" pitchFamily="82" charset="0"/>
              </a:rPr>
              <a:t>Thank you</a:t>
            </a:r>
          </a:p>
        </p:txBody>
      </p:sp>
      <p:sp>
        <p:nvSpPr>
          <p:cNvPr id="24" name="Freeform: Shape 2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Smiling Face with No Fill">
            <a:extLst>
              <a:ext uri="{FF2B5EF4-FFF2-40B4-BE49-F238E27FC236}">
                <a16:creationId xmlns:a16="http://schemas.microsoft.com/office/drawing/2014/main" id="{05A4F7DD-5C1E-49E9-A1FF-A9D5939F0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9834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82235-462A-4494-8DB6-C217C27F3608}"/>
              </a:ext>
            </a:extLst>
          </p:cNvPr>
          <p:cNvSpPr>
            <a:spLocks noGrp="1"/>
          </p:cNvSpPr>
          <p:nvPr>
            <p:ph type="title"/>
          </p:nvPr>
        </p:nvSpPr>
        <p:spPr>
          <a:xfrm>
            <a:off x="838200" y="557188"/>
            <a:ext cx="10515600" cy="1133499"/>
          </a:xfrm>
        </p:spPr>
        <p:txBody>
          <a:bodyPr>
            <a:normAutofit/>
          </a:bodyPr>
          <a:lstStyle/>
          <a:p>
            <a:pPr algn="ctr"/>
            <a:r>
              <a:rPr lang="en-IN" sz="3600" b="1">
                <a:latin typeface="Arial"/>
                <a:ea typeface="Arial"/>
                <a:cs typeface="Arial"/>
                <a:sym typeface="Arial"/>
              </a:rPr>
              <a:t>Conceptual Background Of Domain Knowledge</a:t>
            </a:r>
            <a:endParaRPr lang="en-US" sz="3600"/>
          </a:p>
        </p:txBody>
      </p:sp>
      <p:graphicFrame>
        <p:nvGraphicFramePr>
          <p:cNvPr id="11" name="Content Placeholder 2">
            <a:extLst>
              <a:ext uri="{FF2B5EF4-FFF2-40B4-BE49-F238E27FC236}">
                <a16:creationId xmlns:a16="http://schemas.microsoft.com/office/drawing/2014/main" id="{0FDBBA90-F5B6-484A-9CC2-9EDFA5432744}"/>
              </a:ext>
            </a:extLst>
          </p:cNvPr>
          <p:cNvGraphicFramePr>
            <a:graphicFrameLocks noGrp="1"/>
          </p:cNvGraphicFramePr>
          <p:nvPr>
            <p:ph idx="1"/>
            <p:extLst>
              <p:ext uri="{D42A27DB-BD31-4B8C-83A1-F6EECF244321}">
                <p14:modId xmlns:p14="http://schemas.microsoft.com/office/powerpoint/2010/main" val="466918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72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F0C1-53D2-4221-9723-C4401565E2F7}"/>
              </a:ext>
            </a:extLst>
          </p:cNvPr>
          <p:cNvSpPr>
            <a:spLocks noGrp="1"/>
          </p:cNvSpPr>
          <p:nvPr>
            <p:ph type="title"/>
          </p:nvPr>
        </p:nvSpPr>
        <p:spPr>
          <a:xfrm>
            <a:off x="1653363" y="365760"/>
            <a:ext cx="9367203" cy="1188720"/>
          </a:xfrm>
        </p:spPr>
        <p:txBody>
          <a:bodyPr>
            <a:normAutofit/>
          </a:bodyPr>
          <a:lstStyle/>
          <a:p>
            <a:r>
              <a:rPr lang="en-IN" dirty="0">
                <a:latin typeface="Arial"/>
                <a:ea typeface="Arial"/>
                <a:cs typeface="Arial"/>
                <a:sym typeface="Arial"/>
              </a:rPr>
              <a:t>Motivation Undertaken</a:t>
            </a:r>
            <a:r>
              <a:rPr lang="en-IN" b="1" dirty="0">
                <a:latin typeface="Arial"/>
                <a:ea typeface="Arial"/>
                <a:cs typeface="Arial"/>
                <a:sym typeface="Arial"/>
              </a:rPr>
              <a:t> </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0E24196-13C3-4A0B-8B28-2154F2AD5851}"/>
              </a:ext>
            </a:extLst>
          </p:cNvPr>
          <p:cNvSpPr>
            <a:spLocks noGrp="1"/>
          </p:cNvSpPr>
          <p:nvPr>
            <p:ph idx="1"/>
          </p:nvPr>
        </p:nvSpPr>
        <p:spPr>
          <a:xfrm>
            <a:off x="1157252" y="1767796"/>
            <a:ext cx="10321386" cy="4724444"/>
          </a:xfrm>
        </p:spPr>
        <p:txBody>
          <a:bodyPr anchor="t">
            <a:normAutofit lnSpcReduction="10000"/>
          </a:bodyPr>
          <a:lstStyle/>
          <a:p>
            <a:pPr marL="228600" lvl="0" indent="-228600" algn="just" rtl="0">
              <a:spcBef>
                <a:spcPts val="0"/>
              </a:spcBef>
              <a:spcAft>
                <a:spcPts val="0"/>
              </a:spcAft>
              <a:buSzPts val="2800"/>
              <a:buChar char="●"/>
            </a:pPr>
            <a:r>
              <a:rPr lang="en-US" sz="2000" dirty="0"/>
              <a:t>The growth in technology is the most exciting part of growth. It has made our lives so much easy by decreasing the physical work . </a:t>
            </a:r>
          </a:p>
          <a:p>
            <a:pPr marL="228600" lvl="0" indent="-228600" algn="just" rtl="0">
              <a:spcBef>
                <a:spcPts val="1000"/>
              </a:spcBef>
              <a:spcAft>
                <a:spcPts val="0"/>
              </a:spcAft>
              <a:buSzPts val="2800"/>
              <a:buChar char="●"/>
            </a:pPr>
            <a:r>
              <a:rPr lang="en-US" sz="2000" dirty="0"/>
              <a:t>Invention of smartphones and laptops have added a lot to relief the physical stress. Now using smartphones, we can do a lot of works like check weather updates, maps , video callings to out loved ones and in this we can also use it for online shopping's.</a:t>
            </a:r>
          </a:p>
          <a:p>
            <a:pPr marL="228600" lvl="0" indent="-228600" algn="just" rtl="0">
              <a:spcBef>
                <a:spcPts val="1000"/>
              </a:spcBef>
              <a:spcAft>
                <a:spcPts val="0"/>
              </a:spcAft>
              <a:buSzPts val="2800"/>
              <a:buChar char="●"/>
            </a:pPr>
            <a:r>
              <a:rPr lang="en-US" sz="2000" dirty="0"/>
              <a:t>Nowadays people are more interested in  online shopping  as it is convenient to make some purchase while sitting home without going to market. As it saves time and also other costs like transportation, etc.</a:t>
            </a:r>
          </a:p>
          <a:p>
            <a:pPr marL="228600" lvl="0" indent="-228600" algn="just" rtl="0">
              <a:spcBef>
                <a:spcPts val="1600"/>
              </a:spcBef>
              <a:spcAft>
                <a:spcPts val="0"/>
              </a:spcAft>
              <a:buSzPts val="2800"/>
              <a:buChar char="●"/>
            </a:pPr>
            <a:r>
              <a:rPr lang="en-US" sz="2000" dirty="0"/>
              <a:t>There are many websites/applications who are providing online shopping services. But as there is no direct contact between the seller and consumer it becomes somewhat difficult for the seller what customers want and what they should provide to their customers.</a:t>
            </a:r>
          </a:p>
          <a:p>
            <a:pPr marL="228600" lvl="0" indent="-228600" algn="just" rtl="0">
              <a:spcBef>
                <a:spcPts val="1600"/>
              </a:spcBef>
              <a:spcAft>
                <a:spcPts val="0"/>
              </a:spcAft>
              <a:buSzPts val="2800"/>
              <a:buChar char="●"/>
            </a:pPr>
            <a:r>
              <a:rPr lang="en-US" sz="2000" dirty="0"/>
              <a:t>Considering the example like the payments options for purchasing the item, return options , order delivery options, which websites is providing better services.</a:t>
            </a:r>
          </a:p>
          <a:p>
            <a:pPr marL="228600" lvl="0" indent="-228600" algn="just" rtl="0">
              <a:spcBef>
                <a:spcPts val="1600"/>
              </a:spcBef>
              <a:spcAft>
                <a:spcPts val="0"/>
              </a:spcAft>
              <a:buSzPts val="2800"/>
              <a:buChar char="●"/>
            </a:pPr>
            <a:r>
              <a:rPr lang="en-US" sz="2000" dirty="0"/>
              <a:t>So, I get motivated to analyze the data for finding the outcomes which will help customers and sellers for fulfill their wants.</a:t>
            </a:r>
          </a:p>
          <a:p>
            <a:endParaRPr lang="en-US" sz="1500" dirty="0"/>
          </a:p>
        </p:txBody>
      </p:sp>
    </p:spTree>
    <p:extLst>
      <p:ext uri="{BB962C8B-B14F-4D97-AF65-F5344CB8AC3E}">
        <p14:creationId xmlns:p14="http://schemas.microsoft.com/office/powerpoint/2010/main" val="398864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819CC-2A77-4C5D-971D-5FEAA954A3FE}"/>
              </a:ext>
            </a:extLst>
          </p:cNvPr>
          <p:cNvSpPr>
            <a:spLocks noGrp="1"/>
          </p:cNvSpPr>
          <p:nvPr>
            <p:ph type="ctrTitle"/>
          </p:nvPr>
        </p:nvSpPr>
        <p:spPr>
          <a:xfrm>
            <a:off x="6072445" y="3640254"/>
            <a:ext cx="5319433" cy="2076333"/>
          </a:xfrm>
        </p:spPr>
        <p:txBody>
          <a:bodyPr anchor="t">
            <a:noAutofit/>
          </a:bodyPr>
          <a:lstStyle/>
          <a:p>
            <a:pPr algn="l"/>
            <a:r>
              <a:rPr lang="en-IN" b="1" dirty="0">
                <a:solidFill>
                  <a:schemeClr val="bg1"/>
                </a:solidFill>
                <a:latin typeface="Arial"/>
                <a:ea typeface="Arial"/>
                <a:cs typeface="Arial"/>
                <a:sym typeface="Arial"/>
              </a:rPr>
              <a:t>Analytical Problem  Framing</a:t>
            </a:r>
            <a:endParaRPr lang="en-US" dirty="0">
              <a:solidFill>
                <a:schemeClr val="bg1"/>
              </a:solidFill>
            </a:endParaRPr>
          </a:p>
        </p:txBody>
      </p:sp>
      <p:sp>
        <p:nvSpPr>
          <p:cNvPr id="11" name="Freeform: Shape 10">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Head with Gears">
            <a:extLst>
              <a:ext uri="{FF2B5EF4-FFF2-40B4-BE49-F238E27FC236}">
                <a16:creationId xmlns:a16="http://schemas.microsoft.com/office/drawing/2014/main" id="{E1208CE7-A330-4AFB-BFB1-3AC6FA8135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300772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37495-A789-4B0D-B822-C3C696CD943D}"/>
              </a:ext>
            </a:extLst>
          </p:cNvPr>
          <p:cNvSpPr>
            <a:spLocks noGrp="1"/>
          </p:cNvSpPr>
          <p:nvPr>
            <p:ph type="title"/>
          </p:nvPr>
        </p:nvSpPr>
        <p:spPr>
          <a:xfrm>
            <a:off x="767290" y="1780661"/>
            <a:ext cx="3582073" cy="1463472"/>
          </a:xfrm>
        </p:spPr>
        <p:txBody>
          <a:bodyPr anchor="t">
            <a:normAutofit/>
          </a:bodyPr>
          <a:lstStyle/>
          <a:p>
            <a:r>
              <a:rPr lang="en-IN" sz="4800">
                <a:solidFill>
                  <a:schemeClr val="bg1"/>
                </a:solidFill>
                <a:latin typeface="Arial"/>
                <a:ea typeface="Arial"/>
                <a:cs typeface="Arial"/>
                <a:sym typeface="Arial"/>
              </a:rPr>
              <a:t>Data Sources</a:t>
            </a:r>
            <a:endParaRPr lang="en-US" sz="4800">
              <a:solidFill>
                <a:schemeClr val="bg1"/>
              </a:solidFill>
            </a:endParaRP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5B2E544C-B917-4D07-8ECE-820BFEAADBC7}"/>
              </a:ext>
            </a:extLst>
          </p:cNvPr>
          <p:cNvSpPr>
            <a:spLocks noGrp="1"/>
          </p:cNvSpPr>
          <p:nvPr>
            <p:ph idx="1"/>
          </p:nvPr>
        </p:nvSpPr>
        <p:spPr>
          <a:xfrm>
            <a:off x="767290" y="3383121"/>
            <a:ext cx="3582072" cy="2793251"/>
          </a:xfrm>
        </p:spPr>
        <p:txBody>
          <a:bodyPr anchor="t">
            <a:normAutofit/>
          </a:bodyPr>
          <a:lstStyle/>
          <a:p>
            <a:pPr marL="228600" lvl="0" indent="-228600" rtl="0">
              <a:spcBef>
                <a:spcPts val="0"/>
              </a:spcBef>
              <a:spcAft>
                <a:spcPts val="0"/>
              </a:spcAft>
              <a:buSzPts val="2800"/>
              <a:buChar char="●"/>
            </a:pPr>
            <a:r>
              <a:rPr lang="en-US" sz="2000" dirty="0">
                <a:solidFill>
                  <a:schemeClr val="bg1"/>
                </a:solidFill>
              </a:rPr>
              <a:t>Our data source is </a:t>
            </a:r>
            <a:r>
              <a:rPr lang="en-US" sz="2000" dirty="0" err="1">
                <a:solidFill>
                  <a:schemeClr val="bg1"/>
                </a:solidFill>
              </a:rPr>
              <a:t>FlipRobo</a:t>
            </a:r>
            <a:r>
              <a:rPr lang="en-US" sz="2000" dirty="0">
                <a:solidFill>
                  <a:schemeClr val="bg1"/>
                </a:solidFill>
              </a:rPr>
              <a:t> Technologies, who provided  the data in excel format during my internship program.</a:t>
            </a:r>
          </a:p>
          <a:p>
            <a:pPr marL="228600" lvl="0" indent="-228600" rtl="0">
              <a:spcBef>
                <a:spcPts val="1000"/>
              </a:spcBef>
              <a:spcAft>
                <a:spcPts val="1600"/>
              </a:spcAft>
              <a:buSzPts val="2800"/>
              <a:buChar char="●"/>
            </a:pPr>
            <a:r>
              <a:rPr lang="en-US" sz="2000" dirty="0">
                <a:solidFill>
                  <a:schemeClr val="bg1"/>
                </a:solidFill>
              </a:rPr>
              <a:t>Before loading the dataset, we imported some libraries for loading and analyzing our dataset.  </a:t>
            </a:r>
          </a:p>
          <a:p>
            <a:endParaRPr lang="en-US" sz="2000" dirty="0">
              <a:solidFill>
                <a:schemeClr val="bg1"/>
              </a:solidFill>
            </a:endParaRPr>
          </a:p>
        </p:txBody>
      </p:sp>
      <p:pic>
        <p:nvPicPr>
          <p:cNvPr id="8" name="Picture 7">
            <a:extLst>
              <a:ext uri="{FF2B5EF4-FFF2-40B4-BE49-F238E27FC236}">
                <a16:creationId xmlns:a16="http://schemas.microsoft.com/office/drawing/2014/main" id="{11801546-F863-4638-9185-B32C2279B002}"/>
              </a:ext>
            </a:extLst>
          </p:cNvPr>
          <p:cNvPicPr>
            <a:picLocks noChangeAspect="1"/>
          </p:cNvPicPr>
          <p:nvPr/>
        </p:nvPicPr>
        <p:blipFill>
          <a:blip r:embed="rId2"/>
          <a:stretch>
            <a:fillRect/>
          </a:stretch>
        </p:blipFill>
        <p:spPr>
          <a:xfrm>
            <a:off x="5044766" y="1774664"/>
            <a:ext cx="5966945" cy="2954507"/>
          </a:xfrm>
          <a:prstGeom prst="rect">
            <a:avLst/>
          </a:prstGeom>
        </p:spPr>
      </p:pic>
    </p:spTree>
    <p:extLst>
      <p:ext uri="{BB962C8B-B14F-4D97-AF65-F5344CB8AC3E}">
        <p14:creationId xmlns:p14="http://schemas.microsoft.com/office/powerpoint/2010/main" val="34755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BADC36-AF39-4CC7-8C64-E31D1F6A75F2}"/>
              </a:ext>
            </a:extLst>
          </p:cNvPr>
          <p:cNvSpPr>
            <a:spLocks noGrp="1"/>
          </p:cNvSpPr>
          <p:nvPr>
            <p:ph type="title"/>
          </p:nvPr>
        </p:nvSpPr>
        <p:spPr>
          <a:xfrm>
            <a:off x="838200" y="609600"/>
            <a:ext cx="3739341" cy="1330839"/>
          </a:xfrm>
        </p:spPr>
        <p:txBody>
          <a:bodyPr>
            <a:normAutofit/>
          </a:bodyPr>
          <a:lstStyle/>
          <a:p>
            <a:r>
              <a:rPr lang="en-IN">
                <a:latin typeface="Arial"/>
                <a:ea typeface="Arial"/>
                <a:cs typeface="Arial"/>
                <a:sym typeface="Arial"/>
              </a:rPr>
              <a:t>… cont</a:t>
            </a:r>
            <a:endParaRPr lang="en-US" dirty="0"/>
          </a:p>
        </p:txBody>
      </p:sp>
      <p:sp>
        <p:nvSpPr>
          <p:cNvPr id="3" name="Content Placeholder 2">
            <a:extLst>
              <a:ext uri="{FF2B5EF4-FFF2-40B4-BE49-F238E27FC236}">
                <a16:creationId xmlns:a16="http://schemas.microsoft.com/office/drawing/2014/main" id="{EDD846D2-250E-46B1-BFFC-A53ACB09FCEF}"/>
              </a:ext>
            </a:extLst>
          </p:cNvPr>
          <p:cNvSpPr>
            <a:spLocks noGrp="1"/>
          </p:cNvSpPr>
          <p:nvPr>
            <p:ph idx="1"/>
          </p:nvPr>
        </p:nvSpPr>
        <p:spPr>
          <a:xfrm>
            <a:off x="862366" y="2194102"/>
            <a:ext cx="3427001" cy="3908586"/>
          </a:xfrm>
        </p:spPr>
        <p:txBody>
          <a:bodyPr>
            <a:normAutofit/>
          </a:bodyPr>
          <a:lstStyle/>
          <a:p>
            <a:r>
              <a:rPr lang="en-US" sz="2400" dirty="0"/>
              <a:t>Now we are using Panda's library for loading our dataset which is in excel format.</a:t>
            </a:r>
          </a:p>
          <a:p>
            <a:endParaRPr lang="en-US" sz="2000" dirty="0"/>
          </a:p>
        </p:txBody>
      </p:sp>
      <p:pic>
        <p:nvPicPr>
          <p:cNvPr id="4" name="Google Shape;157;p11">
            <a:extLst>
              <a:ext uri="{FF2B5EF4-FFF2-40B4-BE49-F238E27FC236}">
                <a16:creationId xmlns:a16="http://schemas.microsoft.com/office/drawing/2014/main" id="{E5FEFAC2-CEB1-4BC8-BF70-E6A927EBE7EB}"/>
              </a:ext>
            </a:extLst>
          </p:cNvPr>
          <p:cNvPicPr preferRelativeResize="0"/>
          <p:nvPr/>
        </p:nvPicPr>
        <p:blipFill rotWithShape="1">
          <a:blip r:embed="rId2"/>
          <a:srcRect l="12500" t="25777" r="29166" b="43406"/>
          <a:stretch/>
        </p:blipFill>
        <p:spPr>
          <a:xfrm>
            <a:off x="5445457" y="2526338"/>
            <a:ext cx="6155141" cy="1829064"/>
          </a:xfrm>
          <a:prstGeom prst="rect">
            <a:avLst/>
          </a:prstGeom>
          <a:noFill/>
        </p:spPr>
      </p:pic>
    </p:spTree>
    <p:extLst>
      <p:ext uri="{BB962C8B-B14F-4D97-AF65-F5344CB8AC3E}">
        <p14:creationId xmlns:p14="http://schemas.microsoft.com/office/powerpoint/2010/main" val="3515784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2903</Words>
  <Application>Microsoft Office PowerPoint</Application>
  <PresentationFormat>Widescreen</PresentationFormat>
  <Paragraphs>141</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Bahnschrift Light</vt:lpstr>
      <vt:lpstr>Bahnschrift SemiBold</vt:lpstr>
      <vt:lpstr>Blackadder ITC</vt:lpstr>
      <vt:lpstr>Calibri</vt:lpstr>
      <vt:lpstr>Calibri Light</vt:lpstr>
      <vt:lpstr>Trebuchet MS</vt:lpstr>
      <vt:lpstr>Wingdings</vt:lpstr>
      <vt:lpstr>Wingdings 3</vt:lpstr>
      <vt:lpstr>Office Theme</vt:lpstr>
      <vt:lpstr>Customer Retention Analysis</vt:lpstr>
      <vt:lpstr>Contents</vt:lpstr>
      <vt:lpstr>Introduction</vt:lpstr>
      <vt:lpstr>Problem Framing</vt:lpstr>
      <vt:lpstr>Conceptual Background Of Domain Knowledge</vt:lpstr>
      <vt:lpstr>Motivation Undertaken </vt:lpstr>
      <vt:lpstr>Analytical Problem  Framing</vt:lpstr>
      <vt:lpstr>Data Sources</vt:lpstr>
      <vt:lpstr>… cont</vt:lpstr>
      <vt:lpstr>PowerPoint Presentation</vt:lpstr>
      <vt:lpstr>Data Formats</vt:lpstr>
      <vt:lpstr>Data Pre-processing </vt:lpstr>
      <vt:lpstr>Software And Tool Requirements</vt:lpstr>
      <vt:lpstr>What Is Customer Retention?</vt:lpstr>
      <vt:lpstr>The Benefits Of Customer Retention:</vt:lpstr>
      <vt:lpstr>Data And Assumptions</vt:lpstr>
      <vt:lpstr>Exploratory Data Analysis</vt:lpstr>
      <vt:lpstr>The Analysis is for the Indian e-commerce websites and the survey was randomly made from the buyers of different cities of India. </vt:lpstr>
      <vt:lpstr>The population data consists of surveys from both male and female buyers from all age ranges, which is used to determine the factors that influence the customer retention rate. </vt:lpstr>
      <vt:lpstr>*Here, we are comparing the buyer’s expectation in any e-commerce website (Online Shopping Platform) with the actual companies which meet their expectations. *It is important for the companies to display all relevant information on listed products. *Most of the buyers believe Amazon and Flipkart provides this experience.  </vt:lpstr>
      <vt:lpstr>-Most of the buyers believe that the content on an e-commerce website must be easy to read and understand. -Here the expectations of the buyer is met by almost all the company, however the majority population mentioned Flipkart and Amazon.</vt:lpstr>
      <vt:lpstr>-Buyers believe that the user satisfaction cannot exist without trust in an e-commerce website.  -Here we can clearly see from the above graphs, Amazon tops the list for the trust they have gained among the buyers</vt:lpstr>
      <vt:lpstr>-Buyers trust that online retail store will fulfill its part of the transaction at the stipulated time, which is delivering products on time. -Buyers believe that Amazon and Flipkart deliver the order faster than other e-commerce website.</vt:lpstr>
      <vt:lpstr>-Buyers prefer to have availability of online assistance through multiple channels in order to buy with confidence. -When it comes to availability of online assistance to multiple channels, Flipkart and Amazon tops the list.  </vt:lpstr>
      <vt:lpstr>-Availability of more options in communication channels for customer support is very important and most of the buyers agree to it because Customer service is the support you offer your customers — both before and after they buy and use your products or services — that helps them have an easy and enjoyable experience with you. Offering amazing customer service is important if you want to retain customers and grow your business. -Offering multiple payment options can scale-up your conversion by a significant margin and improve customer satisfaction. The more options you provide, the more comfortable users will feel during checkout. When you accept more customers' preferred payment method you will make more sales. We live in a culture of convenience where people don't have the patience for inefficiencies, no matter how small they may seem. A customer will be more likely to shop at your websites if they have more options. Here when it comes to Availability of several payment options, Flipkart.com and Amazon.in is having the highest no of payment options.</vt:lpstr>
      <vt:lpstr>-Most important part according to the buyer is that an e-commerce website should be able to provide complete privacy to its buyers in-order to shop with confidence. -We can clearly see that most of the buyers agree that Amazon and Flipkart are able to provide complete privacy to its buyers.</vt:lpstr>
      <vt:lpstr>-Buyers believe that a visually appealing website is necessary, and it gives a sense of satisfaction when the quality of website is good. -Even when it comes to visually appealing and good quality website, most of the buyers voted for Amazon and Flipkart.</vt:lpstr>
      <vt:lpstr>-Buyers believe that ease of navigation is important in a e-commerce website. -Most of the people voted for Amazon.in, Flipkart.com, Paytm.com, Myntra.com and Snapdeal.com that their websites are easy to use.</vt:lpstr>
      <vt:lpstr>-Buyers agree that a good e-commerce website should offer a wide variety of products over the categories. -As per the answers from the buyers, Amazon and Flipkart are topping the list for offering wide variety of products.</vt:lpstr>
      <vt:lpstr>The E-commerce Sites –Drawbacks Buyers agree that the e-commerce sites should offer good processing speed for a better buyer experience, which makes customers to buy from them again. However, the highest number of buyers voted that the sites like Myntra and Paytm fail to offer the same.</vt:lpstr>
      <vt:lpstr>-Buyers believed that having convenient payment methods are necessary in an e-commerce website. As we can see most of the buyers voted that Snapdeal and Amazon provided limited payment modes.</vt:lpstr>
      <vt:lpstr>-From the below analysis, we can say that the comparisons between companies that offered quicker delivery of the products and the companies that had longer delivery periods according to the buyers, who believed that receiving the products on time/faster was required to make a purchase decision. Here Paytm and Snapdeal has longer delivery periods.</vt:lpstr>
      <vt:lpstr>From the analysis till now, I can say that the companies with highest retention and customer satisfaction rates are Amazon.in and Flipkart.com because their positives are line with the buyer preferences, and they are most likely to use this websites for purchases in future. Hence Amazon.in is the highest referable website to their friends and relatives.</vt:lpstr>
      <vt:lpstr>Thoughts</vt:lpstr>
      <vt:lpstr>The Main Factors That Drives Customer Retention Are:</vt:lpstr>
      <vt:lpstr>Conclusion</vt:lpstr>
      <vt:lpstr>PowerPoint Presentation</vt:lpstr>
      <vt:lpstr>PowerPoint Presentation</vt:lpstr>
      <vt:lpstr>PowerPoint Presentation</vt:lpstr>
      <vt:lpstr>Limitations Of This Work And Scope For Future Work: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Pittala, Dheerajkumar</dc:creator>
  <cp:lastModifiedBy>Pittala, Dheerajkumar</cp:lastModifiedBy>
  <cp:revision>58</cp:revision>
  <dcterms:created xsi:type="dcterms:W3CDTF">2021-11-08T09:19:20Z</dcterms:created>
  <dcterms:modified xsi:type="dcterms:W3CDTF">2021-11-11T08:35:57Z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759c52-a6db-4813-b00f-5ea20e29646d_Enabled">
    <vt:lpwstr>true</vt:lpwstr>
  </property>
  <property fmtid="{D5CDD505-2E9C-101B-9397-08002B2CF9AE}" pid="3" name="MSIP_Label_34759c52-a6db-4813-b00f-5ea20e29646d_SetDate">
    <vt:lpwstr>2021-11-08T09:47:07Z</vt:lpwstr>
  </property>
  <property fmtid="{D5CDD505-2E9C-101B-9397-08002B2CF9AE}" pid="4" name="MSIP_Label_34759c52-a6db-4813-b00f-5ea20e29646d_Method">
    <vt:lpwstr>Privileged</vt:lpwstr>
  </property>
  <property fmtid="{D5CDD505-2E9C-101B-9397-08002B2CF9AE}" pid="5" name="MSIP_Label_34759c52-a6db-4813-b00f-5ea20e29646d_Name">
    <vt:lpwstr>Public</vt:lpwstr>
  </property>
  <property fmtid="{D5CDD505-2E9C-101B-9397-08002B2CF9AE}" pid="6" name="MSIP_Label_34759c52-a6db-4813-b00f-5ea20e29646d_SiteId">
    <vt:lpwstr>945c199a-83a2-4e80-9f8c-5a91be5752dd</vt:lpwstr>
  </property>
  <property fmtid="{D5CDD505-2E9C-101B-9397-08002B2CF9AE}" pid="7" name="MSIP_Label_34759c52-a6db-4813-b00f-5ea20e29646d_ActionId">
    <vt:lpwstr>9cfcfc46-ffcd-45bb-8cd3-2e5d2e7af04b</vt:lpwstr>
  </property>
  <property fmtid="{D5CDD505-2E9C-101B-9397-08002B2CF9AE}" pid="8" name="MSIP_Label_34759c52-a6db-4813-b00f-5ea20e29646d_ContentBits">
    <vt:lpwstr>0</vt:lpwstr>
  </property>
</Properties>
</file>