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8"/>
  </p:notesMasterIdLst>
  <p:sldIdLst>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79" d="100"/>
          <a:sy n="79"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12/12/2021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12/12/2021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12/12/2021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12/12/2021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1.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0" y="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25387" y="2118110"/>
            <a:ext cx="3485073" cy="1342197"/>
          </a:xfrm>
        </p:spPr>
        <p:txBody>
          <a:bodyPr>
            <a:normAutofit/>
          </a:bodyPr>
          <a:lstStyle/>
          <a:p>
            <a:pPr algn="l"/>
            <a:r>
              <a:rPr lang="en-US" sz="4400" dirty="0"/>
              <a:t>Car Price Prediction	</a:t>
            </a:r>
            <a:endParaRPr lang="en-US" sz="40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205139" y="3683486"/>
            <a:ext cx="3485072" cy="1026544"/>
          </a:xfrm>
        </p:spPr>
        <p:txBody>
          <a:bodyPr>
            <a:normAutofit/>
          </a:bodyPr>
          <a:lstStyle/>
          <a:p>
            <a:r>
              <a:rPr lang="en-US" dirty="0"/>
              <a:t>Study of car prices post covid-19 impact</a:t>
            </a:r>
          </a:p>
        </p:txBody>
      </p:sp>
      <p:sp>
        <p:nvSpPr>
          <p:cNvPr id="7" name="TextBox 6">
            <a:extLst>
              <a:ext uri="{FF2B5EF4-FFF2-40B4-BE49-F238E27FC236}">
                <a16:creationId xmlns:a16="http://schemas.microsoft.com/office/drawing/2014/main" id="{6AF4DCF9-C173-4DE0-A18E-9958E033AE94}"/>
              </a:ext>
            </a:extLst>
          </p:cNvPr>
          <p:cNvSpPr txBox="1"/>
          <p:nvPr/>
        </p:nvSpPr>
        <p:spPr>
          <a:xfrm>
            <a:off x="7097307" y="4791185"/>
            <a:ext cx="6172200" cy="646331"/>
          </a:xfrm>
          <a:prstGeom prst="rect">
            <a:avLst/>
          </a:prstGeom>
          <a:noFill/>
        </p:spPr>
        <p:txBody>
          <a:bodyPr wrap="square">
            <a:spAutoFit/>
          </a:bodyPr>
          <a:lstStyle/>
          <a:p>
            <a:r>
              <a:rPr lang="en-US" dirty="0"/>
              <a:t>Submitted by </a:t>
            </a:r>
          </a:p>
          <a:p>
            <a:r>
              <a:rPr lang="en-US" dirty="0"/>
              <a:t>Pittala Dheerajkumar</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D1CC862-2560-4719-AF78-9DDD2229B593}"/>
              </a:ext>
            </a:extLst>
          </p:cNvPr>
          <p:cNvPicPr>
            <a:picLocks noGrp="1" noChangeAspect="1"/>
          </p:cNvPicPr>
          <p:nvPr>
            <p:ph idx="1"/>
          </p:nvPr>
        </p:nvPicPr>
        <p:blipFill>
          <a:blip r:embed="rId2"/>
          <a:stretch>
            <a:fillRect/>
          </a:stretch>
        </p:blipFill>
        <p:spPr>
          <a:xfrm>
            <a:off x="624918" y="487679"/>
            <a:ext cx="3606614" cy="5410608"/>
          </a:xfrm>
          <a:prstGeom prst="rect">
            <a:avLst/>
          </a:prstGeom>
        </p:spPr>
      </p:pic>
      <p:pic>
        <p:nvPicPr>
          <p:cNvPr id="5" name="Picture 4">
            <a:extLst>
              <a:ext uri="{FF2B5EF4-FFF2-40B4-BE49-F238E27FC236}">
                <a16:creationId xmlns:a16="http://schemas.microsoft.com/office/drawing/2014/main" id="{CBD0C572-2F03-4C08-8C22-7C5767F43E1F}"/>
              </a:ext>
            </a:extLst>
          </p:cNvPr>
          <p:cNvPicPr>
            <a:picLocks noChangeAspect="1"/>
          </p:cNvPicPr>
          <p:nvPr/>
        </p:nvPicPr>
        <p:blipFill>
          <a:blip r:embed="rId3"/>
          <a:stretch>
            <a:fillRect/>
          </a:stretch>
        </p:blipFill>
        <p:spPr>
          <a:xfrm>
            <a:off x="7682752" y="487679"/>
            <a:ext cx="4155504" cy="5410609"/>
          </a:xfrm>
          <a:prstGeom prst="rect">
            <a:avLst/>
          </a:prstGeom>
        </p:spPr>
      </p:pic>
      <p:sp>
        <p:nvSpPr>
          <p:cNvPr id="7" name="TextBox 6">
            <a:extLst>
              <a:ext uri="{FF2B5EF4-FFF2-40B4-BE49-F238E27FC236}">
                <a16:creationId xmlns:a16="http://schemas.microsoft.com/office/drawing/2014/main" id="{5506BD7D-8CA2-412C-9227-998562B8DF3E}"/>
              </a:ext>
            </a:extLst>
          </p:cNvPr>
          <p:cNvSpPr txBox="1"/>
          <p:nvPr/>
        </p:nvSpPr>
        <p:spPr>
          <a:xfrm>
            <a:off x="4640260" y="642425"/>
            <a:ext cx="2633764" cy="1754326"/>
          </a:xfrm>
          <a:prstGeom prst="rect">
            <a:avLst/>
          </a:prstGeom>
          <a:noFill/>
        </p:spPr>
        <p:txBody>
          <a:bodyPr wrap="square">
            <a:spAutoFit/>
          </a:bodyPr>
          <a:lstStyle/>
          <a:p>
            <a:r>
              <a:rPr lang="en-US" dirty="0"/>
              <a:t>Average price of car according to city in which it was listed. Bhopal has the most expensive cars and Kochi has the least expensive cars.</a:t>
            </a:r>
          </a:p>
        </p:txBody>
      </p:sp>
      <p:sp>
        <p:nvSpPr>
          <p:cNvPr id="9" name="TextBox 8">
            <a:extLst>
              <a:ext uri="{FF2B5EF4-FFF2-40B4-BE49-F238E27FC236}">
                <a16:creationId xmlns:a16="http://schemas.microsoft.com/office/drawing/2014/main" id="{66D06986-E9ED-4591-8246-AD3E1A16953B}"/>
              </a:ext>
            </a:extLst>
          </p:cNvPr>
          <p:cNvSpPr txBox="1"/>
          <p:nvPr/>
        </p:nvSpPr>
        <p:spPr>
          <a:xfrm>
            <a:off x="4852075" y="4124905"/>
            <a:ext cx="2487849" cy="1754326"/>
          </a:xfrm>
          <a:prstGeom prst="rect">
            <a:avLst/>
          </a:prstGeom>
          <a:noFill/>
        </p:spPr>
        <p:txBody>
          <a:bodyPr wrap="square">
            <a:spAutoFit/>
          </a:bodyPr>
          <a:lstStyle/>
          <a:p>
            <a:r>
              <a:rPr lang="en-US" dirty="0"/>
              <a:t>Average mileage of car (in km) according to city in which it was listed. Ludhiana has the most driven cars and Mysore has the least driven cars.</a:t>
            </a:r>
          </a:p>
        </p:txBody>
      </p:sp>
    </p:spTree>
    <p:extLst>
      <p:ext uri="{BB962C8B-B14F-4D97-AF65-F5344CB8AC3E}">
        <p14:creationId xmlns:p14="http://schemas.microsoft.com/office/powerpoint/2010/main" val="1265829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E3A24-B6B7-4ECB-AF7C-F4F1A5C37515}"/>
              </a:ext>
            </a:extLst>
          </p:cNvPr>
          <p:cNvSpPr>
            <a:spLocks noGrp="1"/>
          </p:cNvSpPr>
          <p:nvPr>
            <p:ph type="title"/>
          </p:nvPr>
        </p:nvSpPr>
        <p:spPr/>
        <p:txBody>
          <a:bodyPr>
            <a:normAutofit/>
          </a:bodyPr>
          <a:lstStyle/>
          <a:p>
            <a:r>
              <a:rPr lang="en-US" dirty="0"/>
              <a:t>Data Imputation</a:t>
            </a:r>
          </a:p>
        </p:txBody>
      </p:sp>
      <p:pic>
        <p:nvPicPr>
          <p:cNvPr id="4" name="Content Placeholder 3">
            <a:extLst>
              <a:ext uri="{FF2B5EF4-FFF2-40B4-BE49-F238E27FC236}">
                <a16:creationId xmlns:a16="http://schemas.microsoft.com/office/drawing/2014/main" id="{84E2D9BA-E189-47C7-A4C7-D40EDB69B704}"/>
              </a:ext>
            </a:extLst>
          </p:cNvPr>
          <p:cNvPicPr>
            <a:picLocks noGrp="1" noChangeAspect="1"/>
          </p:cNvPicPr>
          <p:nvPr>
            <p:ph idx="1"/>
          </p:nvPr>
        </p:nvPicPr>
        <p:blipFill>
          <a:blip r:embed="rId2"/>
          <a:stretch>
            <a:fillRect/>
          </a:stretch>
        </p:blipFill>
        <p:spPr>
          <a:xfrm>
            <a:off x="913795" y="2076450"/>
            <a:ext cx="4375656" cy="3714750"/>
          </a:xfrm>
          <a:prstGeom prst="rect">
            <a:avLst/>
          </a:prstGeom>
        </p:spPr>
      </p:pic>
      <p:sp>
        <p:nvSpPr>
          <p:cNvPr id="6" name="TextBox 5">
            <a:extLst>
              <a:ext uri="{FF2B5EF4-FFF2-40B4-BE49-F238E27FC236}">
                <a16:creationId xmlns:a16="http://schemas.microsoft.com/office/drawing/2014/main" id="{28469EA7-A82D-4491-9411-5F7454FDCA37}"/>
              </a:ext>
            </a:extLst>
          </p:cNvPr>
          <p:cNvSpPr txBox="1"/>
          <p:nvPr/>
        </p:nvSpPr>
        <p:spPr>
          <a:xfrm>
            <a:off x="6403231" y="2194224"/>
            <a:ext cx="4024820" cy="3046988"/>
          </a:xfrm>
          <a:prstGeom prst="rect">
            <a:avLst/>
          </a:prstGeom>
          <a:noFill/>
        </p:spPr>
        <p:txBody>
          <a:bodyPr wrap="square">
            <a:spAutoFit/>
          </a:bodyPr>
          <a:lstStyle/>
          <a:p>
            <a:r>
              <a:rPr lang="en-US" sz="2400" dirty="0"/>
              <a:t>I have mapped the various engine variants as such; this makes the model simpler and more generalized.</a:t>
            </a:r>
          </a:p>
          <a:p>
            <a:endParaRPr lang="en-US" sz="2400" dirty="0"/>
          </a:p>
          <a:p>
            <a:r>
              <a:rPr lang="en-US" sz="2400" dirty="0"/>
              <a:t>Engine ranges have been made </a:t>
            </a:r>
            <a:r>
              <a:rPr lang="en-US" sz="2400" dirty="0" err="1"/>
              <a:t>eg</a:t>
            </a:r>
            <a:r>
              <a:rPr lang="en-US" sz="2400" dirty="0"/>
              <a:t> 1-1.5 L and 1.5-2 L and 2+ </a:t>
            </a:r>
            <a:r>
              <a:rPr lang="en-US" sz="2400" dirty="0" err="1"/>
              <a:t>Litre</a:t>
            </a:r>
            <a:r>
              <a:rPr lang="en-US" sz="2400" dirty="0"/>
              <a:t> engines</a:t>
            </a:r>
          </a:p>
        </p:txBody>
      </p:sp>
    </p:spTree>
    <p:extLst>
      <p:ext uri="{BB962C8B-B14F-4D97-AF65-F5344CB8AC3E}">
        <p14:creationId xmlns:p14="http://schemas.microsoft.com/office/powerpoint/2010/main" val="648653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1043A-9615-43F5-9013-F932028BD885}"/>
              </a:ext>
            </a:extLst>
          </p:cNvPr>
          <p:cNvSpPr>
            <a:spLocks noGrp="1"/>
          </p:cNvSpPr>
          <p:nvPr>
            <p:ph type="title"/>
          </p:nvPr>
        </p:nvSpPr>
        <p:spPr>
          <a:xfrm>
            <a:off x="871642" y="308042"/>
            <a:ext cx="10353762" cy="547991"/>
          </a:xfrm>
        </p:spPr>
        <p:txBody>
          <a:bodyPr>
            <a:normAutofit fontScale="90000"/>
          </a:bodyPr>
          <a:lstStyle/>
          <a:p>
            <a:r>
              <a:rPr lang="en-US" dirty="0"/>
              <a:t>Some more EDA after simplifying the data</a:t>
            </a:r>
          </a:p>
        </p:txBody>
      </p:sp>
      <p:pic>
        <p:nvPicPr>
          <p:cNvPr id="4" name="Content Placeholder 3">
            <a:extLst>
              <a:ext uri="{FF2B5EF4-FFF2-40B4-BE49-F238E27FC236}">
                <a16:creationId xmlns:a16="http://schemas.microsoft.com/office/drawing/2014/main" id="{3881566E-D662-4D32-9FAB-634BEF355D63}"/>
              </a:ext>
            </a:extLst>
          </p:cNvPr>
          <p:cNvPicPr>
            <a:picLocks noGrp="1" noChangeAspect="1"/>
          </p:cNvPicPr>
          <p:nvPr>
            <p:ph idx="1"/>
          </p:nvPr>
        </p:nvPicPr>
        <p:blipFill>
          <a:blip r:embed="rId2"/>
          <a:stretch>
            <a:fillRect/>
          </a:stretch>
        </p:blipFill>
        <p:spPr>
          <a:xfrm>
            <a:off x="871642" y="985686"/>
            <a:ext cx="3369618" cy="2535554"/>
          </a:xfrm>
          <a:prstGeom prst="rect">
            <a:avLst/>
          </a:prstGeom>
        </p:spPr>
      </p:pic>
      <p:pic>
        <p:nvPicPr>
          <p:cNvPr id="5" name="Picture 4">
            <a:extLst>
              <a:ext uri="{FF2B5EF4-FFF2-40B4-BE49-F238E27FC236}">
                <a16:creationId xmlns:a16="http://schemas.microsoft.com/office/drawing/2014/main" id="{291B0EF8-F1FF-4F2C-9ECC-8FCD9517B3B9}"/>
              </a:ext>
            </a:extLst>
          </p:cNvPr>
          <p:cNvPicPr>
            <a:picLocks noChangeAspect="1"/>
          </p:cNvPicPr>
          <p:nvPr/>
        </p:nvPicPr>
        <p:blipFill>
          <a:blip r:embed="rId3"/>
          <a:stretch>
            <a:fillRect/>
          </a:stretch>
        </p:blipFill>
        <p:spPr>
          <a:xfrm>
            <a:off x="871643" y="3570996"/>
            <a:ext cx="3369618" cy="2637569"/>
          </a:xfrm>
          <a:prstGeom prst="rect">
            <a:avLst/>
          </a:prstGeom>
        </p:spPr>
      </p:pic>
      <p:sp>
        <p:nvSpPr>
          <p:cNvPr id="7" name="TextBox 6">
            <a:extLst>
              <a:ext uri="{FF2B5EF4-FFF2-40B4-BE49-F238E27FC236}">
                <a16:creationId xmlns:a16="http://schemas.microsoft.com/office/drawing/2014/main" id="{31228893-5738-4945-A062-7DD001AB083A}"/>
              </a:ext>
            </a:extLst>
          </p:cNvPr>
          <p:cNvSpPr txBox="1"/>
          <p:nvPr/>
        </p:nvSpPr>
        <p:spPr>
          <a:xfrm>
            <a:off x="5131026" y="1576280"/>
            <a:ext cx="6094378" cy="923330"/>
          </a:xfrm>
          <a:prstGeom prst="rect">
            <a:avLst/>
          </a:prstGeom>
          <a:noFill/>
        </p:spPr>
        <p:txBody>
          <a:bodyPr wrap="square">
            <a:spAutoFit/>
          </a:bodyPr>
          <a:lstStyle/>
          <a:p>
            <a:br>
              <a:rPr lang="en-US" dirty="0"/>
            </a:br>
            <a:r>
              <a:rPr lang="en-US" dirty="0"/>
              <a:t>Average price of car with respect to the fuel type. Diesel is most expensive, then petrol, least expensive is Petrol + LPG</a:t>
            </a:r>
          </a:p>
        </p:txBody>
      </p:sp>
      <p:sp>
        <p:nvSpPr>
          <p:cNvPr id="9" name="TextBox 8">
            <a:extLst>
              <a:ext uri="{FF2B5EF4-FFF2-40B4-BE49-F238E27FC236}">
                <a16:creationId xmlns:a16="http://schemas.microsoft.com/office/drawing/2014/main" id="{7F415700-664F-4627-8C35-0C7C87F57B42}"/>
              </a:ext>
            </a:extLst>
          </p:cNvPr>
          <p:cNvSpPr txBox="1"/>
          <p:nvPr/>
        </p:nvSpPr>
        <p:spPr>
          <a:xfrm>
            <a:off x="5225980" y="4081391"/>
            <a:ext cx="6094378" cy="1200329"/>
          </a:xfrm>
          <a:prstGeom prst="rect">
            <a:avLst/>
          </a:prstGeom>
          <a:noFill/>
        </p:spPr>
        <p:txBody>
          <a:bodyPr wrap="square">
            <a:spAutoFit/>
          </a:bodyPr>
          <a:lstStyle/>
          <a:p>
            <a:br>
              <a:rPr lang="en-US" dirty="0"/>
            </a:br>
            <a:r>
              <a:rPr lang="en-US" dirty="0"/>
              <a:t>As expected, cars which have automatic transmission are on average priced above Rs. 800,000 and cars which have manual transmission are on average price around Rs. 500,000</a:t>
            </a:r>
          </a:p>
        </p:txBody>
      </p:sp>
    </p:spTree>
    <p:extLst>
      <p:ext uri="{BB962C8B-B14F-4D97-AF65-F5344CB8AC3E}">
        <p14:creationId xmlns:p14="http://schemas.microsoft.com/office/powerpoint/2010/main" val="583213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F95AE-730E-49CD-9941-268E74F6C7E4}"/>
              </a:ext>
            </a:extLst>
          </p:cNvPr>
          <p:cNvSpPr>
            <a:spLocks noGrp="1"/>
          </p:cNvSpPr>
          <p:nvPr>
            <p:ph type="title"/>
          </p:nvPr>
        </p:nvSpPr>
        <p:spPr/>
        <p:txBody>
          <a:bodyPr/>
          <a:lstStyle/>
          <a:p>
            <a:r>
              <a:rPr lang="en-US" dirty="0"/>
              <a:t>Plot of engine variant vs car</a:t>
            </a:r>
          </a:p>
        </p:txBody>
      </p:sp>
      <p:pic>
        <p:nvPicPr>
          <p:cNvPr id="4" name="Content Placeholder 3">
            <a:extLst>
              <a:ext uri="{FF2B5EF4-FFF2-40B4-BE49-F238E27FC236}">
                <a16:creationId xmlns:a16="http://schemas.microsoft.com/office/drawing/2014/main" id="{7B73027E-2B03-432F-A9E0-6C8829A171D7}"/>
              </a:ext>
            </a:extLst>
          </p:cNvPr>
          <p:cNvPicPr>
            <a:picLocks noGrp="1" noChangeAspect="1"/>
          </p:cNvPicPr>
          <p:nvPr>
            <p:ph idx="1"/>
          </p:nvPr>
        </p:nvPicPr>
        <p:blipFill>
          <a:blip r:embed="rId2"/>
          <a:stretch>
            <a:fillRect/>
          </a:stretch>
        </p:blipFill>
        <p:spPr>
          <a:xfrm>
            <a:off x="2235778" y="2076450"/>
            <a:ext cx="7710919" cy="3714750"/>
          </a:xfrm>
          <a:prstGeom prst="rect">
            <a:avLst/>
          </a:prstGeom>
        </p:spPr>
      </p:pic>
    </p:spTree>
    <p:extLst>
      <p:ext uri="{BB962C8B-B14F-4D97-AF65-F5344CB8AC3E}">
        <p14:creationId xmlns:p14="http://schemas.microsoft.com/office/powerpoint/2010/main" val="1061484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E783CC-AAE0-4C63-84F7-840CEF560392}"/>
              </a:ext>
            </a:extLst>
          </p:cNvPr>
          <p:cNvPicPr>
            <a:picLocks noChangeAspect="1"/>
          </p:cNvPicPr>
          <p:nvPr/>
        </p:nvPicPr>
        <p:blipFill>
          <a:blip r:embed="rId2"/>
          <a:stretch>
            <a:fillRect/>
          </a:stretch>
        </p:blipFill>
        <p:spPr>
          <a:xfrm>
            <a:off x="646015" y="210229"/>
            <a:ext cx="3834138" cy="3038067"/>
          </a:xfrm>
          <a:prstGeom prst="rect">
            <a:avLst/>
          </a:prstGeom>
        </p:spPr>
      </p:pic>
      <p:pic>
        <p:nvPicPr>
          <p:cNvPr id="6" name="Content Placeholder 3">
            <a:extLst>
              <a:ext uri="{FF2B5EF4-FFF2-40B4-BE49-F238E27FC236}">
                <a16:creationId xmlns:a16="http://schemas.microsoft.com/office/drawing/2014/main" id="{64C8585A-2087-482E-9C11-6A204EBF1377}"/>
              </a:ext>
            </a:extLst>
          </p:cNvPr>
          <p:cNvPicPr>
            <a:picLocks noGrp="1" noChangeAspect="1"/>
          </p:cNvPicPr>
          <p:nvPr>
            <p:ph idx="1"/>
          </p:nvPr>
        </p:nvPicPr>
        <p:blipFill>
          <a:blip r:embed="rId3"/>
          <a:stretch>
            <a:fillRect/>
          </a:stretch>
        </p:blipFill>
        <p:spPr>
          <a:xfrm>
            <a:off x="646015" y="3538768"/>
            <a:ext cx="3803441" cy="2827198"/>
          </a:xfrm>
          <a:prstGeom prst="rect">
            <a:avLst/>
          </a:prstGeom>
        </p:spPr>
      </p:pic>
      <p:sp>
        <p:nvSpPr>
          <p:cNvPr id="8" name="TextBox 7">
            <a:extLst>
              <a:ext uri="{FF2B5EF4-FFF2-40B4-BE49-F238E27FC236}">
                <a16:creationId xmlns:a16="http://schemas.microsoft.com/office/drawing/2014/main" id="{FFFAD143-4769-4AC9-B842-18561E8E8EC2}"/>
              </a:ext>
            </a:extLst>
          </p:cNvPr>
          <p:cNvSpPr txBox="1"/>
          <p:nvPr/>
        </p:nvSpPr>
        <p:spPr>
          <a:xfrm>
            <a:off x="4914899" y="1177446"/>
            <a:ext cx="6094378" cy="923330"/>
          </a:xfrm>
          <a:prstGeom prst="rect">
            <a:avLst/>
          </a:prstGeom>
          <a:noFill/>
        </p:spPr>
        <p:txBody>
          <a:bodyPr wrap="square">
            <a:spAutoFit/>
          </a:bodyPr>
          <a:lstStyle/>
          <a:p>
            <a:r>
              <a:rPr lang="en-US" dirty="0"/>
              <a:t>We can see that 2+ liter engine range is the most expensive engine size.</a:t>
            </a:r>
          </a:p>
          <a:p>
            <a:r>
              <a:rPr lang="en-US" dirty="0"/>
              <a:t>1.0-1.5 liter engines are cheaper and basic petrol is the cheapest</a:t>
            </a:r>
          </a:p>
        </p:txBody>
      </p:sp>
      <p:sp>
        <p:nvSpPr>
          <p:cNvPr id="10" name="TextBox 9">
            <a:extLst>
              <a:ext uri="{FF2B5EF4-FFF2-40B4-BE49-F238E27FC236}">
                <a16:creationId xmlns:a16="http://schemas.microsoft.com/office/drawing/2014/main" id="{97AE970B-61E0-48EA-BE23-2BD4068327E3}"/>
              </a:ext>
            </a:extLst>
          </p:cNvPr>
          <p:cNvSpPr txBox="1"/>
          <p:nvPr/>
        </p:nvSpPr>
        <p:spPr>
          <a:xfrm>
            <a:off x="5021904" y="4029037"/>
            <a:ext cx="6094378" cy="923330"/>
          </a:xfrm>
          <a:prstGeom prst="rect">
            <a:avLst/>
          </a:prstGeom>
          <a:noFill/>
        </p:spPr>
        <p:txBody>
          <a:bodyPr wrap="square">
            <a:spAutoFit/>
          </a:bodyPr>
          <a:lstStyle/>
          <a:p>
            <a:br>
              <a:rPr lang="en-US" dirty="0"/>
            </a:br>
            <a:r>
              <a:rPr lang="en-US" dirty="0"/>
              <a:t>We can observe that as number of owners go up, the average price of car decreases, this is what one would expect.</a:t>
            </a:r>
          </a:p>
        </p:txBody>
      </p:sp>
    </p:spTree>
    <p:extLst>
      <p:ext uri="{BB962C8B-B14F-4D97-AF65-F5344CB8AC3E}">
        <p14:creationId xmlns:p14="http://schemas.microsoft.com/office/powerpoint/2010/main" val="3195088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54286-DE6E-4C8D-89D8-74CD5AC849DD}"/>
              </a:ext>
            </a:extLst>
          </p:cNvPr>
          <p:cNvSpPr>
            <a:spLocks noGrp="1"/>
          </p:cNvSpPr>
          <p:nvPr>
            <p:ph type="title"/>
          </p:nvPr>
        </p:nvSpPr>
        <p:spPr/>
        <p:txBody>
          <a:bodyPr>
            <a:normAutofit/>
          </a:bodyPr>
          <a:lstStyle/>
          <a:p>
            <a:r>
              <a:rPr lang="en-US" dirty="0"/>
              <a:t>Multi variate analysis</a:t>
            </a:r>
          </a:p>
        </p:txBody>
      </p:sp>
      <p:pic>
        <p:nvPicPr>
          <p:cNvPr id="4" name="Content Placeholder 3">
            <a:extLst>
              <a:ext uri="{FF2B5EF4-FFF2-40B4-BE49-F238E27FC236}">
                <a16:creationId xmlns:a16="http://schemas.microsoft.com/office/drawing/2014/main" id="{DF97D585-7B70-497B-A015-5C15CF23FE7D}"/>
              </a:ext>
            </a:extLst>
          </p:cNvPr>
          <p:cNvPicPr>
            <a:picLocks noGrp="1" noChangeAspect="1"/>
          </p:cNvPicPr>
          <p:nvPr>
            <p:ph idx="1"/>
          </p:nvPr>
        </p:nvPicPr>
        <p:blipFill>
          <a:blip r:embed="rId2"/>
          <a:stretch>
            <a:fillRect/>
          </a:stretch>
        </p:blipFill>
        <p:spPr>
          <a:xfrm>
            <a:off x="913795" y="2056995"/>
            <a:ext cx="4052454" cy="3714750"/>
          </a:xfrm>
          <a:prstGeom prst="rect">
            <a:avLst/>
          </a:prstGeom>
        </p:spPr>
      </p:pic>
      <p:sp>
        <p:nvSpPr>
          <p:cNvPr id="6" name="TextBox 5">
            <a:extLst>
              <a:ext uri="{FF2B5EF4-FFF2-40B4-BE49-F238E27FC236}">
                <a16:creationId xmlns:a16="http://schemas.microsoft.com/office/drawing/2014/main" id="{917F9B85-45FB-41C0-903B-14EDA73178BF}"/>
              </a:ext>
            </a:extLst>
          </p:cNvPr>
          <p:cNvSpPr txBox="1"/>
          <p:nvPr/>
        </p:nvSpPr>
        <p:spPr>
          <a:xfrm>
            <a:off x="5173179" y="2782669"/>
            <a:ext cx="6094378" cy="830997"/>
          </a:xfrm>
          <a:prstGeom prst="rect">
            <a:avLst/>
          </a:prstGeom>
          <a:noFill/>
        </p:spPr>
        <p:txBody>
          <a:bodyPr wrap="square">
            <a:spAutoFit/>
          </a:bodyPr>
          <a:lstStyle/>
          <a:p>
            <a:r>
              <a:rPr lang="en-IN" sz="2400" dirty="0"/>
              <a:t>Multi variate analysis between the various numerical variables. Year, Mileage and Price.</a:t>
            </a:r>
            <a:endParaRPr lang="en-US" sz="2400" dirty="0"/>
          </a:p>
        </p:txBody>
      </p:sp>
    </p:spTree>
    <p:extLst>
      <p:ext uri="{BB962C8B-B14F-4D97-AF65-F5344CB8AC3E}">
        <p14:creationId xmlns:p14="http://schemas.microsoft.com/office/powerpoint/2010/main" val="870145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3E0F8-19FE-43DF-BCD7-3A071A0907D7}"/>
              </a:ext>
            </a:extLst>
          </p:cNvPr>
          <p:cNvSpPr>
            <a:spLocks noGrp="1"/>
          </p:cNvSpPr>
          <p:nvPr>
            <p:ph type="title"/>
          </p:nvPr>
        </p:nvSpPr>
        <p:spPr/>
        <p:txBody>
          <a:bodyPr/>
          <a:lstStyle/>
          <a:p>
            <a:r>
              <a:rPr lang="en-US" dirty="0"/>
              <a:t>Heat map co-relation</a:t>
            </a:r>
          </a:p>
        </p:txBody>
      </p:sp>
      <p:pic>
        <p:nvPicPr>
          <p:cNvPr id="4" name="Content Placeholder 3">
            <a:extLst>
              <a:ext uri="{FF2B5EF4-FFF2-40B4-BE49-F238E27FC236}">
                <a16:creationId xmlns:a16="http://schemas.microsoft.com/office/drawing/2014/main" id="{CE68A406-FC53-4AB5-A5AF-1FB3C7349E37}"/>
              </a:ext>
            </a:extLst>
          </p:cNvPr>
          <p:cNvPicPr>
            <a:picLocks noGrp="1" noChangeAspect="1"/>
          </p:cNvPicPr>
          <p:nvPr>
            <p:ph idx="1"/>
          </p:nvPr>
        </p:nvPicPr>
        <p:blipFill>
          <a:blip r:embed="rId2"/>
          <a:stretch>
            <a:fillRect/>
          </a:stretch>
        </p:blipFill>
        <p:spPr>
          <a:xfrm>
            <a:off x="913795" y="1969446"/>
            <a:ext cx="3971595" cy="3714750"/>
          </a:xfrm>
          <a:prstGeom prst="rect">
            <a:avLst/>
          </a:prstGeom>
        </p:spPr>
      </p:pic>
      <p:sp>
        <p:nvSpPr>
          <p:cNvPr id="6" name="TextBox 5">
            <a:extLst>
              <a:ext uri="{FF2B5EF4-FFF2-40B4-BE49-F238E27FC236}">
                <a16:creationId xmlns:a16="http://schemas.microsoft.com/office/drawing/2014/main" id="{B815BE7F-BF9B-426D-AC20-FD4080150AB6}"/>
              </a:ext>
            </a:extLst>
          </p:cNvPr>
          <p:cNvSpPr txBox="1"/>
          <p:nvPr/>
        </p:nvSpPr>
        <p:spPr>
          <a:xfrm>
            <a:off x="5313733" y="2690336"/>
            <a:ext cx="6094378" cy="1477328"/>
          </a:xfrm>
          <a:prstGeom prst="rect">
            <a:avLst/>
          </a:prstGeom>
          <a:noFill/>
        </p:spPr>
        <p:txBody>
          <a:bodyPr wrap="square">
            <a:spAutoFit/>
          </a:bodyPr>
          <a:lstStyle/>
          <a:p>
            <a:r>
              <a:rPr lang="en-IN" dirty="0"/>
              <a:t>We can see that price is negatively affected by mileage i.e. the more mileage a car has the lower its price.</a:t>
            </a:r>
          </a:p>
          <a:p>
            <a:endParaRPr lang="en-US" dirty="0"/>
          </a:p>
          <a:p>
            <a:r>
              <a:rPr lang="en-IN" dirty="0"/>
              <a:t>And the price is positively co-related with the year, as newer the more expensive it is.</a:t>
            </a:r>
            <a:endParaRPr lang="en-US" dirty="0"/>
          </a:p>
        </p:txBody>
      </p:sp>
    </p:spTree>
    <p:extLst>
      <p:ext uri="{BB962C8B-B14F-4D97-AF65-F5344CB8AC3E}">
        <p14:creationId xmlns:p14="http://schemas.microsoft.com/office/powerpoint/2010/main" val="3956558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2390F-C6C0-4651-AE7C-BADBB8DE37A6}"/>
              </a:ext>
            </a:extLst>
          </p:cNvPr>
          <p:cNvSpPr>
            <a:spLocks noGrp="1"/>
          </p:cNvSpPr>
          <p:nvPr>
            <p:ph type="title"/>
          </p:nvPr>
        </p:nvSpPr>
        <p:spPr/>
        <p:txBody>
          <a:bodyPr/>
          <a:lstStyle/>
          <a:p>
            <a:r>
              <a:rPr lang="en-US" dirty="0"/>
              <a:t>Data Pre Processing</a:t>
            </a:r>
          </a:p>
        </p:txBody>
      </p:sp>
      <p:pic>
        <p:nvPicPr>
          <p:cNvPr id="4" name="Content Placeholder 3">
            <a:extLst>
              <a:ext uri="{FF2B5EF4-FFF2-40B4-BE49-F238E27FC236}">
                <a16:creationId xmlns:a16="http://schemas.microsoft.com/office/drawing/2014/main" id="{727A70BF-5F13-45C6-B8BC-4F7BB35AB18E}"/>
              </a:ext>
            </a:extLst>
          </p:cNvPr>
          <p:cNvPicPr>
            <a:picLocks noGrp="1" noChangeAspect="1"/>
          </p:cNvPicPr>
          <p:nvPr>
            <p:ph idx="1"/>
          </p:nvPr>
        </p:nvPicPr>
        <p:blipFill>
          <a:blip r:embed="rId2"/>
          <a:stretch>
            <a:fillRect/>
          </a:stretch>
        </p:blipFill>
        <p:spPr>
          <a:xfrm>
            <a:off x="784248" y="1565923"/>
            <a:ext cx="4112728" cy="2705331"/>
          </a:xfrm>
          <a:prstGeom prst="rect">
            <a:avLst/>
          </a:prstGeom>
        </p:spPr>
      </p:pic>
      <p:pic>
        <p:nvPicPr>
          <p:cNvPr id="5" name="Picture 4">
            <a:extLst>
              <a:ext uri="{FF2B5EF4-FFF2-40B4-BE49-F238E27FC236}">
                <a16:creationId xmlns:a16="http://schemas.microsoft.com/office/drawing/2014/main" id="{B9F1031D-BA62-4933-AB13-3A48B3C60460}"/>
              </a:ext>
            </a:extLst>
          </p:cNvPr>
          <p:cNvPicPr>
            <a:picLocks noChangeAspect="1"/>
          </p:cNvPicPr>
          <p:nvPr/>
        </p:nvPicPr>
        <p:blipFill>
          <a:blip r:embed="rId3"/>
          <a:stretch>
            <a:fillRect/>
          </a:stretch>
        </p:blipFill>
        <p:spPr>
          <a:xfrm>
            <a:off x="778107" y="4462121"/>
            <a:ext cx="8237738" cy="2198918"/>
          </a:xfrm>
          <a:prstGeom prst="rect">
            <a:avLst/>
          </a:prstGeom>
        </p:spPr>
      </p:pic>
      <p:sp>
        <p:nvSpPr>
          <p:cNvPr id="7" name="TextBox 6">
            <a:extLst>
              <a:ext uri="{FF2B5EF4-FFF2-40B4-BE49-F238E27FC236}">
                <a16:creationId xmlns:a16="http://schemas.microsoft.com/office/drawing/2014/main" id="{22831ADF-20A6-4BF0-81AC-D8DA381FDE92}"/>
              </a:ext>
            </a:extLst>
          </p:cNvPr>
          <p:cNvSpPr txBox="1"/>
          <p:nvPr/>
        </p:nvSpPr>
        <p:spPr>
          <a:xfrm>
            <a:off x="5173179" y="2262319"/>
            <a:ext cx="6094378" cy="1477328"/>
          </a:xfrm>
          <a:prstGeom prst="rect">
            <a:avLst/>
          </a:prstGeom>
          <a:noFill/>
        </p:spPr>
        <p:txBody>
          <a:bodyPr wrap="square">
            <a:spAutoFit/>
          </a:bodyPr>
          <a:lstStyle/>
          <a:p>
            <a:r>
              <a:rPr lang="en-US" dirty="0"/>
              <a:t>Creating a dummy function and replacing these variables using the function.</a:t>
            </a:r>
          </a:p>
          <a:p>
            <a:endParaRPr lang="en-US" dirty="0"/>
          </a:p>
          <a:p>
            <a:r>
              <a:rPr lang="en-US" dirty="0"/>
              <a:t>This function basically creates dummy columns of the categorical variables</a:t>
            </a:r>
          </a:p>
        </p:txBody>
      </p:sp>
    </p:spTree>
    <p:extLst>
      <p:ext uri="{BB962C8B-B14F-4D97-AF65-F5344CB8AC3E}">
        <p14:creationId xmlns:p14="http://schemas.microsoft.com/office/powerpoint/2010/main" val="466060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9ED8A-0763-4FBD-9C65-E85B422203B6}"/>
              </a:ext>
            </a:extLst>
          </p:cNvPr>
          <p:cNvSpPr>
            <a:spLocks noGrp="1"/>
          </p:cNvSpPr>
          <p:nvPr>
            <p:ph type="title"/>
          </p:nvPr>
        </p:nvSpPr>
        <p:spPr/>
        <p:txBody>
          <a:bodyPr>
            <a:normAutofit/>
          </a:bodyPr>
          <a:lstStyle/>
          <a:p>
            <a:r>
              <a:rPr lang="en-US" dirty="0"/>
              <a:t>Model Building</a:t>
            </a:r>
          </a:p>
        </p:txBody>
      </p:sp>
      <p:pic>
        <p:nvPicPr>
          <p:cNvPr id="4" name="Content Placeholder 3">
            <a:extLst>
              <a:ext uri="{FF2B5EF4-FFF2-40B4-BE49-F238E27FC236}">
                <a16:creationId xmlns:a16="http://schemas.microsoft.com/office/drawing/2014/main" id="{9247479B-1D22-47F6-8231-42CB679C1FF2}"/>
              </a:ext>
            </a:extLst>
          </p:cNvPr>
          <p:cNvPicPr>
            <a:picLocks noGrp="1" noChangeAspect="1"/>
          </p:cNvPicPr>
          <p:nvPr>
            <p:ph idx="1"/>
          </p:nvPr>
        </p:nvPicPr>
        <p:blipFill>
          <a:blip r:embed="rId2"/>
          <a:stretch>
            <a:fillRect/>
          </a:stretch>
        </p:blipFill>
        <p:spPr>
          <a:xfrm>
            <a:off x="993698" y="1804761"/>
            <a:ext cx="8745170" cy="3248478"/>
          </a:xfrm>
          <a:prstGeom prst="rect">
            <a:avLst/>
          </a:prstGeom>
        </p:spPr>
      </p:pic>
      <p:sp>
        <p:nvSpPr>
          <p:cNvPr id="6" name="TextBox 5">
            <a:extLst>
              <a:ext uri="{FF2B5EF4-FFF2-40B4-BE49-F238E27FC236}">
                <a16:creationId xmlns:a16="http://schemas.microsoft.com/office/drawing/2014/main" id="{652C79BA-BF75-487D-85F2-7B5F2061CDE0}"/>
              </a:ext>
            </a:extLst>
          </p:cNvPr>
          <p:cNvSpPr txBox="1"/>
          <p:nvPr/>
        </p:nvSpPr>
        <p:spPr>
          <a:xfrm>
            <a:off x="1207391" y="5751759"/>
            <a:ext cx="9766570" cy="369332"/>
          </a:xfrm>
          <a:prstGeom prst="rect">
            <a:avLst/>
          </a:prstGeom>
          <a:noFill/>
        </p:spPr>
        <p:txBody>
          <a:bodyPr wrap="square">
            <a:spAutoFit/>
          </a:bodyPr>
          <a:lstStyle/>
          <a:p>
            <a:r>
              <a:rPr lang="en-US" dirty="0"/>
              <a:t>Price is the target variable. Here we can see the shape off the training and testing data. (80/20)</a:t>
            </a:r>
          </a:p>
        </p:txBody>
      </p:sp>
    </p:spTree>
    <p:extLst>
      <p:ext uri="{BB962C8B-B14F-4D97-AF65-F5344CB8AC3E}">
        <p14:creationId xmlns:p14="http://schemas.microsoft.com/office/powerpoint/2010/main" val="1536251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E828D-3791-4BA0-BA73-2293742E5C3E}"/>
              </a:ext>
            </a:extLst>
          </p:cNvPr>
          <p:cNvSpPr>
            <a:spLocks noGrp="1"/>
          </p:cNvSpPr>
          <p:nvPr>
            <p:ph type="title"/>
          </p:nvPr>
        </p:nvSpPr>
        <p:spPr/>
        <p:txBody>
          <a:bodyPr/>
          <a:lstStyle/>
          <a:p>
            <a:r>
              <a:rPr lang="en-US" dirty="0"/>
              <a:t>Hyper Parameter Tuning</a:t>
            </a:r>
          </a:p>
        </p:txBody>
      </p:sp>
      <p:pic>
        <p:nvPicPr>
          <p:cNvPr id="4" name="Content Placeholder 3">
            <a:extLst>
              <a:ext uri="{FF2B5EF4-FFF2-40B4-BE49-F238E27FC236}">
                <a16:creationId xmlns:a16="http://schemas.microsoft.com/office/drawing/2014/main" id="{8F0DB587-76A8-4227-85D2-BBCCF94B215C}"/>
              </a:ext>
            </a:extLst>
          </p:cNvPr>
          <p:cNvPicPr>
            <a:picLocks noGrp="1" noChangeAspect="1"/>
          </p:cNvPicPr>
          <p:nvPr>
            <p:ph idx="1"/>
          </p:nvPr>
        </p:nvPicPr>
        <p:blipFill>
          <a:blip r:embed="rId2"/>
          <a:stretch>
            <a:fillRect/>
          </a:stretch>
        </p:blipFill>
        <p:spPr>
          <a:xfrm>
            <a:off x="1323790" y="1866900"/>
            <a:ext cx="3931762" cy="3714750"/>
          </a:xfrm>
          <a:prstGeom prst="rect">
            <a:avLst/>
          </a:prstGeom>
        </p:spPr>
      </p:pic>
      <p:sp>
        <p:nvSpPr>
          <p:cNvPr id="6" name="TextBox 5">
            <a:extLst>
              <a:ext uri="{FF2B5EF4-FFF2-40B4-BE49-F238E27FC236}">
                <a16:creationId xmlns:a16="http://schemas.microsoft.com/office/drawing/2014/main" id="{60CED0CF-6185-4A35-8939-63F1E89F151D}"/>
              </a:ext>
            </a:extLst>
          </p:cNvPr>
          <p:cNvSpPr txBox="1"/>
          <p:nvPr/>
        </p:nvSpPr>
        <p:spPr>
          <a:xfrm>
            <a:off x="5420737" y="2413337"/>
            <a:ext cx="6094378" cy="2031325"/>
          </a:xfrm>
          <a:prstGeom prst="rect">
            <a:avLst/>
          </a:prstGeom>
          <a:noFill/>
        </p:spPr>
        <p:txBody>
          <a:bodyPr wrap="square">
            <a:spAutoFit/>
          </a:bodyPr>
          <a:lstStyle/>
          <a:p>
            <a:r>
              <a:rPr lang="en-US" dirty="0"/>
              <a:t>Hyper parameter tuning was performed on the best performing algorithm, which was the random forest regression.</a:t>
            </a:r>
          </a:p>
          <a:p>
            <a:endParaRPr lang="en-US" dirty="0"/>
          </a:p>
          <a:p>
            <a:r>
              <a:rPr lang="en-US" dirty="0"/>
              <a:t>These variables were selected, the tuning took many hours to complete.</a:t>
            </a:r>
          </a:p>
          <a:p>
            <a:endParaRPr lang="en-US" dirty="0"/>
          </a:p>
          <a:p>
            <a:r>
              <a:rPr lang="en-US" dirty="0"/>
              <a:t>The best parameters were used to train another accurate model.</a:t>
            </a:r>
          </a:p>
        </p:txBody>
      </p:sp>
    </p:spTree>
    <p:extLst>
      <p:ext uri="{BB962C8B-B14F-4D97-AF65-F5344CB8AC3E}">
        <p14:creationId xmlns:p14="http://schemas.microsoft.com/office/powerpoint/2010/main" val="3335605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807397"/>
            <a:ext cx="4403596" cy="4983804"/>
          </a:xfrm>
        </p:spPr>
        <p:txBody>
          <a:bodyPr anchor="t">
            <a:normAutofit/>
          </a:bodyPr>
          <a:lstStyle/>
          <a:p>
            <a:pPr marL="36900" lvl="0" indent="0">
              <a:buNone/>
            </a:pPr>
            <a:r>
              <a:rPr lang="en-US" sz="2400" dirty="0"/>
              <a:t>Introduction</a:t>
            </a:r>
          </a:p>
          <a:p>
            <a:pPr marL="36900" lvl="0" indent="0">
              <a:buNone/>
            </a:pPr>
            <a:r>
              <a:rPr lang="en-US" sz="2400" dirty="0"/>
              <a:t>Data Collection Phase</a:t>
            </a:r>
          </a:p>
          <a:p>
            <a:pPr marL="36900" lvl="0" indent="0">
              <a:buNone/>
            </a:pPr>
            <a:r>
              <a:rPr lang="en-US" sz="2400" dirty="0"/>
              <a:t>Model Building Phase</a:t>
            </a:r>
          </a:p>
          <a:p>
            <a:pPr marL="36900" lvl="0" indent="0">
              <a:buNone/>
            </a:pPr>
            <a:r>
              <a:rPr lang="en-US" sz="2400" dirty="0"/>
              <a:t>	1. Data Cleaning</a:t>
            </a:r>
          </a:p>
          <a:p>
            <a:pPr marL="36900" lvl="0" indent="0">
              <a:buNone/>
            </a:pPr>
            <a:r>
              <a:rPr lang="en-US" sz="2400" dirty="0"/>
              <a:t>	2. Exploratory Data Analysis</a:t>
            </a:r>
          </a:p>
          <a:p>
            <a:pPr marL="36900" lvl="0" indent="0">
              <a:buNone/>
            </a:pPr>
            <a:r>
              <a:rPr lang="en-US" sz="2400" dirty="0"/>
              <a:t>	3. Data Pre-processing</a:t>
            </a:r>
          </a:p>
          <a:p>
            <a:pPr marL="36900" lvl="0" indent="0">
              <a:buNone/>
            </a:pPr>
            <a:r>
              <a:rPr lang="en-US" sz="2400" dirty="0"/>
              <a:t>	4. Model Building</a:t>
            </a:r>
          </a:p>
          <a:p>
            <a:pPr marL="36900" lvl="0" indent="0">
              <a:buNone/>
            </a:pPr>
            <a:r>
              <a:rPr lang="en-US" sz="2400" dirty="0"/>
              <a:t>	5. Model Evaluation</a:t>
            </a:r>
          </a:p>
          <a:p>
            <a:pPr marL="36900" lvl="0" indent="0">
              <a:buNone/>
            </a:pPr>
            <a:r>
              <a:rPr lang="en-US" sz="2400" dirty="0"/>
              <a:t>	6. Selecting the best model</a:t>
            </a:r>
          </a:p>
        </p:txBody>
      </p:sp>
    </p:spTree>
    <p:extLst>
      <p:ext uri="{BB962C8B-B14F-4D97-AF65-F5344CB8AC3E}">
        <p14:creationId xmlns:p14="http://schemas.microsoft.com/office/powerpoint/2010/main" val="3220235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8B7C9-2518-4534-B7A5-C00772E8F747}"/>
              </a:ext>
            </a:extLst>
          </p:cNvPr>
          <p:cNvSpPr>
            <a:spLocks noGrp="1"/>
          </p:cNvSpPr>
          <p:nvPr>
            <p:ph type="title"/>
          </p:nvPr>
        </p:nvSpPr>
        <p:spPr/>
        <p:txBody>
          <a:bodyPr/>
          <a:lstStyle/>
          <a:p>
            <a:r>
              <a:rPr lang="en-US" dirty="0"/>
              <a:t>Training Best Model</a:t>
            </a:r>
          </a:p>
        </p:txBody>
      </p:sp>
      <p:sp>
        <p:nvSpPr>
          <p:cNvPr id="6" name="TextBox 5">
            <a:extLst>
              <a:ext uri="{FF2B5EF4-FFF2-40B4-BE49-F238E27FC236}">
                <a16:creationId xmlns:a16="http://schemas.microsoft.com/office/drawing/2014/main" id="{D494228C-A30E-43F1-90DD-27E46428D546}"/>
              </a:ext>
            </a:extLst>
          </p:cNvPr>
          <p:cNvSpPr txBox="1"/>
          <p:nvPr/>
        </p:nvSpPr>
        <p:spPr>
          <a:xfrm>
            <a:off x="2645214" y="5421018"/>
            <a:ext cx="6094378" cy="646331"/>
          </a:xfrm>
          <a:prstGeom prst="rect">
            <a:avLst/>
          </a:prstGeom>
          <a:noFill/>
        </p:spPr>
        <p:txBody>
          <a:bodyPr wrap="square">
            <a:spAutoFit/>
          </a:bodyPr>
          <a:lstStyle/>
          <a:p>
            <a:r>
              <a:rPr lang="en-US" dirty="0"/>
              <a:t>This is the best model with a cross validation, R-squared result of 0.927</a:t>
            </a:r>
          </a:p>
        </p:txBody>
      </p:sp>
      <p:pic>
        <p:nvPicPr>
          <p:cNvPr id="10" name="Picture 9">
            <a:extLst>
              <a:ext uri="{FF2B5EF4-FFF2-40B4-BE49-F238E27FC236}">
                <a16:creationId xmlns:a16="http://schemas.microsoft.com/office/drawing/2014/main" id="{076244CE-0837-42B8-A941-D6C8EA23DBB8}"/>
              </a:ext>
            </a:extLst>
          </p:cNvPr>
          <p:cNvPicPr>
            <a:picLocks noChangeAspect="1"/>
          </p:cNvPicPr>
          <p:nvPr/>
        </p:nvPicPr>
        <p:blipFill>
          <a:blip r:embed="rId2"/>
          <a:stretch>
            <a:fillRect/>
          </a:stretch>
        </p:blipFill>
        <p:spPr>
          <a:xfrm>
            <a:off x="995362" y="2152650"/>
            <a:ext cx="10201275" cy="2552700"/>
          </a:xfrm>
          <a:prstGeom prst="rect">
            <a:avLst/>
          </a:prstGeom>
        </p:spPr>
      </p:pic>
    </p:spTree>
    <p:extLst>
      <p:ext uri="{BB962C8B-B14F-4D97-AF65-F5344CB8AC3E}">
        <p14:creationId xmlns:p14="http://schemas.microsoft.com/office/powerpoint/2010/main" val="742878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139255E-131E-4C76-B116-CF01388E7CF0}"/>
              </a:ext>
            </a:extLst>
          </p:cNvPr>
          <p:cNvPicPr>
            <a:picLocks noGrp="1" noChangeAspect="1"/>
          </p:cNvPicPr>
          <p:nvPr>
            <p:ph idx="1"/>
          </p:nvPr>
        </p:nvPicPr>
        <p:blipFill>
          <a:blip r:embed="rId2"/>
          <a:stretch>
            <a:fillRect/>
          </a:stretch>
        </p:blipFill>
        <p:spPr>
          <a:xfrm>
            <a:off x="656198" y="606425"/>
            <a:ext cx="4922942" cy="4351338"/>
          </a:xfrm>
          <a:prstGeom prst="rect">
            <a:avLst/>
          </a:prstGeom>
        </p:spPr>
      </p:pic>
      <p:pic>
        <p:nvPicPr>
          <p:cNvPr id="6" name="Picture 5">
            <a:extLst>
              <a:ext uri="{FF2B5EF4-FFF2-40B4-BE49-F238E27FC236}">
                <a16:creationId xmlns:a16="http://schemas.microsoft.com/office/drawing/2014/main" id="{CF6CF7FA-421D-45C6-89A3-D44FBEF7DAD9}"/>
              </a:ext>
            </a:extLst>
          </p:cNvPr>
          <p:cNvPicPr>
            <a:picLocks noChangeAspect="1"/>
          </p:cNvPicPr>
          <p:nvPr/>
        </p:nvPicPr>
        <p:blipFill>
          <a:blip r:embed="rId3"/>
          <a:stretch>
            <a:fillRect/>
          </a:stretch>
        </p:blipFill>
        <p:spPr>
          <a:xfrm>
            <a:off x="6304593" y="437310"/>
            <a:ext cx="5060093" cy="4602069"/>
          </a:xfrm>
          <a:prstGeom prst="rect">
            <a:avLst/>
          </a:prstGeom>
        </p:spPr>
      </p:pic>
      <p:sp>
        <p:nvSpPr>
          <p:cNvPr id="8" name="TextBox 7">
            <a:extLst>
              <a:ext uri="{FF2B5EF4-FFF2-40B4-BE49-F238E27FC236}">
                <a16:creationId xmlns:a16="http://schemas.microsoft.com/office/drawing/2014/main" id="{578C92CB-26CE-4204-95FA-F82D8805C0B7}"/>
              </a:ext>
            </a:extLst>
          </p:cNvPr>
          <p:cNvSpPr txBox="1"/>
          <p:nvPr/>
        </p:nvSpPr>
        <p:spPr>
          <a:xfrm>
            <a:off x="656198" y="5238504"/>
            <a:ext cx="6094378" cy="369332"/>
          </a:xfrm>
          <a:prstGeom prst="rect">
            <a:avLst/>
          </a:prstGeom>
          <a:noFill/>
        </p:spPr>
        <p:txBody>
          <a:bodyPr wrap="square">
            <a:spAutoFit/>
          </a:bodyPr>
          <a:lstStyle/>
          <a:p>
            <a:r>
              <a:rPr lang="en-US" dirty="0"/>
              <a:t>Scatter plot of predicted vs actual price</a:t>
            </a:r>
          </a:p>
        </p:txBody>
      </p:sp>
      <p:sp>
        <p:nvSpPr>
          <p:cNvPr id="10" name="TextBox 9">
            <a:extLst>
              <a:ext uri="{FF2B5EF4-FFF2-40B4-BE49-F238E27FC236}">
                <a16:creationId xmlns:a16="http://schemas.microsoft.com/office/drawing/2014/main" id="{E88A590C-454C-463F-9184-F2F6A2A3A0B0}"/>
              </a:ext>
            </a:extLst>
          </p:cNvPr>
          <p:cNvSpPr txBox="1"/>
          <p:nvPr/>
        </p:nvSpPr>
        <p:spPr>
          <a:xfrm>
            <a:off x="6304593" y="5238504"/>
            <a:ext cx="6094378" cy="369332"/>
          </a:xfrm>
          <a:prstGeom prst="rect">
            <a:avLst/>
          </a:prstGeom>
          <a:noFill/>
        </p:spPr>
        <p:txBody>
          <a:bodyPr wrap="square">
            <a:spAutoFit/>
          </a:bodyPr>
          <a:lstStyle/>
          <a:p>
            <a:r>
              <a:rPr lang="en-US" dirty="0"/>
              <a:t>Distribution plot of (predicted value – actual value)</a:t>
            </a:r>
          </a:p>
        </p:txBody>
      </p:sp>
      <p:sp>
        <p:nvSpPr>
          <p:cNvPr id="12" name="TextBox 11">
            <a:extLst>
              <a:ext uri="{FF2B5EF4-FFF2-40B4-BE49-F238E27FC236}">
                <a16:creationId xmlns:a16="http://schemas.microsoft.com/office/drawing/2014/main" id="{D6D3721C-30BA-4DCE-A29B-988ADE1F4C08}"/>
              </a:ext>
            </a:extLst>
          </p:cNvPr>
          <p:cNvSpPr txBox="1"/>
          <p:nvPr/>
        </p:nvSpPr>
        <p:spPr>
          <a:xfrm>
            <a:off x="2995309" y="5806961"/>
            <a:ext cx="6201382" cy="646331"/>
          </a:xfrm>
          <a:prstGeom prst="rect">
            <a:avLst/>
          </a:prstGeom>
          <a:noFill/>
        </p:spPr>
        <p:txBody>
          <a:bodyPr wrap="square">
            <a:spAutoFit/>
          </a:bodyPr>
          <a:lstStyle/>
          <a:p>
            <a:r>
              <a:rPr lang="en-US" dirty="0"/>
              <a:t>After observing these graphs we can conclude that the model is performing very well, and it is ready to be sent to the vendors.</a:t>
            </a:r>
          </a:p>
        </p:txBody>
      </p:sp>
    </p:spTree>
    <p:extLst>
      <p:ext uri="{BB962C8B-B14F-4D97-AF65-F5344CB8AC3E}">
        <p14:creationId xmlns:p14="http://schemas.microsoft.com/office/powerpoint/2010/main" val="1062128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D4CC3-A982-450F-B3DC-C3C31E4C63A0}"/>
              </a:ext>
            </a:extLst>
          </p:cNvPr>
          <p:cNvSpPr>
            <a:spLocks noGrp="1"/>
          </p:cNvSpPr>
          <p:nvPr>
            <p:ph type="title"/>
          </p:nvPr>
        </p:nvSpPr>
        <p:spPr/>
        <p:txBody>
          <a:bodyPr/>
          <a:lstStyle/>
          <a:p>
            <a:r>
              <a:rPr lang="en-US" dirty="0"/>
              <a:t>Conclusion</a:t>
            </a:r>
          </a:p>
        </p:txBody>
      </p:sp>
      <p:pic>
        <p:nvPicPr>
          <p:cNvPr id="4" name="Content Placeholder 3">
            <a:extLst>
              <a:ext uri="{FF2B5EF4-FFF2-40B4-BE49-F238E27FC236}">
                <a16:creationId xmlns:a16="http://schemas.microsoft.com/office/drawing/2014/main" id="{E8FEBA5F-96A5-46FC-AC29-6A061BDD5A23}"/>
              </a:ext>
            </a:extLst>
          </p:cNvPr>
          <p:cNvPicPr>
            <a:picLocks noGrp="1" noChangeAspect="1"/>
          </p:cNvPicPr>
          <p:nvPr>
            <p:ph idx="1"/>
          </p:nvPr>
        </p:nvPicPr>
        <p:blipFill rotWithShape="1">
          <a:blip r:embed="rId2"/>
          <a:srcRect b="61668"/>
          <a:stretch/>
        </p:blipFill>
        <p:spPr>
          <a:xfrm>
            <a:off x="913795" y="2059487"/>
            <a:ext cx="9888330" cy="646331"/>
          </a:xfrm>
          <a:prstGeom prst="rect">
            <a:avLst/>
          </a:prstGeom>
        </p:spPr>
      </p:pic>
      <p:sp>
        <p:nvSpPr>
          <p:cNvPr id="6" name="TextBox 5">
            <a:extLst>
              <a:ext uri="{FF2B5EF4-FFF2-40B4-BE49-F238E27FC236}">
                <a16:creationId xmlns:a16="http://schemas.microsoft.com/office/drawing/2014/main" id="{1B861615-E4EF-45B8-B305-966A462C2354}"/>
              </a:ext>
            </a:extLst>
          </p:cNvPr>
          <p:cNvSpPr txBox="1"/>
          <p:nvPr/>
        </p:nvSpPr>
        <p:spPr>
          <a:xfrm>
            <a:off x="2100323" y="4394986"/>
            <a:ext cx="7991354" cy="646331"/>
          </a:xfrm>
          <a:prstGeom prst="rect">
            <a:avLst/>
          </a:prstGeom>
          <a:noFill/>
        </p:spPr>
        <p:txBody>
          <a:bodyPr wrap="square">
            <a:spAutoFit/>
          </a:bodyPr>
          <a:lstStyle/>
          <a:p>
            <a:r>
              <a:rPr lang="en-US" dirty="0"/>
              <a:t>The model performs well both mathematically, both R-square and concordance index have &gt;0.92 values which is good fit.</a:t>
            </a:r>
          </a:p>
        </p:txBody>
      </p:sp>
      <p:pic>
        <p:nvPicPr>
          <p:cNvPr id="8" name="Picture 7">
            <a:extLst>
              <a:ext uri="{FF2B5EF4-FFF2-40B4-BE49-F238E27FC236}">
                <a16:creationId xmlns:a16="http://schemas.microsoft.com/office/drawing/2014/main" id="{080AC9BA-0664-433A-B9E9-2143C01F1944}"/>
              </a:ext>
            </a:extLst>
          </p:cNvPr>
          <p:cNvPicPr>
            <a:picLocks noChangeAspect="1"/>
          </p:cNvPicPr>
          <p:nvPr/>
        </p:nvPicPr>
        <p:blipFill>
          <a:blip r:embed="rId3"/>
          <a:stretch>
            <a:fillRect/>
          </a:stretch>
        </p:blipFill>
        <p:spPr>
          <a:xfrm>
            <a:off x="913795" y="2705818"/>
            <a:ext cx="9888330" cy="1042837"/>
          </a:xfrm>
          <a:prstGeom prst="rect">
            <a:avLst/>
          </a:prstGeom>
        </p:spPr>
      </p:pic>
    </p:spTree>
    <p:extLst>
      <p:ext uri="{BB962C8B-B14F-4D97-AF65-F5344CB8AC3E}">
        <p14:creationId xmlns:p14="http://schemas.microsoft.com/office/powerpoint/2010/main" val="534766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DEB9D55-38C8-45B4-BB2D-4FDBBDB08C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8" name="Freeform: Shape 17">
            <a:extLst>
              <a:ext uri="{FF2B5EF4-FFF2-40B4-BE49-F238E27FC236}">
                <a16:creationId xmlns:a16="http://schemas.microsoft.com/office/drawing/2014/main" id="{FC9D8739-6DD6-46F0-9401-BC8931A8EA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241090"/>
          </a:xfrm>
          <a:custGeom>
            <a:avLst/>
            <a:gdLst>
              <a:gd name="connsiteX0" fmla="*/ 0 w 12192000"/>
              <a:gd name="connsiteY0" fmla="*/ 0 h 4241090"/>
              <a:gd name="connsiteX1" fmla="*/ 12192000 w 12192000"/>
              <a:gd name="connsiteY1" fmla="*/ 0 h 4241090"/>
              <a:gd name="connsiteX2" fmla="*/ 12192000 w 12192000"/>
              <a:gd name="connsiteY2" fmla="*/ 3714884 h 4241090"/>
              <a:gd name="connsiteX3" fmla="*/ 11707453 w 12192000"/>
              <a:gd name="connsiteY3" fmla="*/ 3799912 h 4241090"/>
              <a:gd name="connsiteX4" fmla="*/ 6090444 w 12192000"/>
              <a:gd name="connsiteY4" fmla="*/ 4241090 h 4241090"/>
              <a:gd name="connsiteX5" fmla="*/ 473435 w 12192000"/>
              <a:gd name="connsiteY5" fmla="*/ 3799912 h 4241090"/>
              <a:gd name="connsiteX6" fmla="*/ 0 w 12192000"/>
              <a:gd name="connsiteY6" fmla="*/ 3716834 h 4241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241090">
                <a:moveTo>
                  <a:pt x="0" y="0"/>
                </a:moveTo>
                <a:lnTo>
                  <a:pt x="12192000" y="0"/>
                </a:lnTo>
                <a:lnTo>
                  <a:pt x="12192000" y="3714884"/>
                </a:lnTo>
                <a:lnTo>
                  <a:pt x="11707453" y="3799912"/>
                </a:lnTo>
                <a:cubicBezTo>
                  <a:pt x="9955980" y="4085326"/>
                  <a:pt x="8064085" y="4241090"/>
                  <a:pt x="6090444" y="4241090"/>
                </a:cubicBezTo>
                <a:cubicBezTo>
                  <a:pt x="4116804" y="4241090"/>
                  <a:pt x="2224908" y="4085326"/>
                  <a:pt x="473435" y="3799912"/>
                </a:cubicBezTo>
                <a:lnTo>
                  <a:pt x="0" y="3716834"/>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ECB05FC-25C1-4F1E-910C-D959B00EB1B8}"/>
              </a:ext>
            </a:extLst>
          </p:cNvPr>
          <p:cNvSpPr>
            <a:spLocks noGrp="1"/>
          </p:cNvSpPr>
          <p:nvPr>
            <p:ph type="ctrTitle"/>
          </p:nvPr>
        </p:nvSpPr>
        <p:spPr>
          <a:xfrm>
            <a:off x="1370013" y="564814"/>
            <a:ext cx="9440862" cy="2376966"/>
          </a:xfrm>
          <a:effectLst/>
        </p:spPr>
        <p:txBody>
          <a:bodyPr anchor="b">
            <a:normAutofit/>
          </a:bodyPr>
          <a:lstStyle/>
          <a:p>
            <a:r>
              <a:rPr lang="en-US" sz="6000"/>
              <a:t>Thank You </a:t>
            </a:r>
          </a:p>
        </p:txBody>
      </p:sp>
      <p:pic>
        <p:nvPicPr>
          <p:cNvPr id="6" name="Graphic 5" descr="Smiling Face with No Fill">
            <a:extLst>
              <a:ext uri="{FF2B5EF4-FFF2-40B4-BE49-F238E27FC236}">
                <a16:creationId xmlns:a16="http://schemas.microsoft.com/office/drawing/2014/main" id="{6C005601-E470-47D6-A0AF-FF5F35E1DE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40626" y="4548147"/>
            <a:ext cx="1510747" cy="1510747"/>
          </a:xfrm>
          <a:prstGeom prst="rect">
            <a:avLst/>
          </a:prstGeom>
        </p:spPr>
      </p:pic>
    </p:spTree>
    <p:extLst>
      <p:ext uri="{BB962C8B-B14F-4D97-AF65-F5344CB8AC3E}">
        <p14:creationId xmlns:p14="http://schemas.microsoft.com/office/powerpoint/2010/main" val="429689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FAC9FD-BAD6-47B4-9C11-BE23CEAC7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87"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884212-1A87-4FD5-BF24-72FCF96C7E12}"/>
              </a:ext>
            </a:extLst>
          </p:cNvPr>
          <p:cNvSpPr>
            <a:spLocks noGrp="1"/>
          </p:cNvSpPr>
          <p:nvPr>
            <p:ph type="title"/>
          </p:nvPr>
        </p:nvSpPr>
        <p:spPr>
          <a:xfrm>
            <a:off x="695916" y="1078264"/>
            <a:ext cx="3422930" cy="4701473"/>
          </a:xfrm>
        </p:spPr>
        <p:txBody>
          <a:bodyPr>
            <a:normAutofit/>
          </a:bodyPr>
          <a:lstStyle/>
          <a:p>
            <a:pPr algn="r"/>
            <a:r>
              <a:rPr lang="en-US" sz="4400">
                <a:solidFill>
                  <a:srgbClr val="FFFFFF"/>
                </a:solidFill>
              </a:rPr>
              <a:t>Problem Statement</a:t>
            </a:r>
          </a:p>
        </p:txBody>
      </p:sp>
      <p:sp>
        <p:nvSpPr>
          <p:cNvPr id="3" name="Content Placeholder 2">
            <a:extLst>
              <a:ext uri="{FF2B5EF4-FFF2-40B4-BE49-F238E27FC236}">
                <a16:creationId xmlns:a16="http://schemas.microsoft.com/office/drawing/2014/main" id="{44CE979C-CC3D-4601-BA97-6D8FA0D8160F}"/>
              </a:ext>
            </a:extLst>
          </p:cNvPr>
          <p:cNvSpPr>
            <a:spLocks noGrp="1"/>
          </p:cNvSpPr>
          <p:nvPr>
            <p:ph idx="1"/>
          </p:nvPr>
        </p:nvSpPr>
        <p:spPr>
          <a:xfrm>
            <a:off x="5114167" y="1078263"/>
            <a:ext cx="6117578" cy="4701474"/>
          </a:xfrm>
          <a:effectLst/>
        </p:spPr>
        <p:txBody>
          <a:bodyPr anchor="ctr">
            <a:normAutofit/>
          </a:bodyPr>
          <a:lstStyle/>
          <a:p>
            <a:pPr marL="36900" indent="0">
              <a:buNone/>
            </a:pPr>
            <a:r>
              <a:rPr lang="en-US" dirty="0"/>
              <a:t>	</a:t>
            </a:r>
            <a:r>
              <a:rPr lang="en-US"/>
              <a:t>With the covid 19 impact in the market, we have seen lot of changes in the car market. Now some cars are in demand hence making them costly and some are not in demand hence cheaper. With the change in market due to covid 19 impact, the previous ML models are not performing well.</a:t>
            </a:r>
          </a:p>
          <a:p>
            <a:endParaRPr lang="en-US" dirty="0"/>
          </a:p>
        </p:txBody>
      </p:sp>
    </p:spTree>
    <p:extLst>
      <p:ext uri="{BB962C8B-B14F-4D97-AF65-F5344CB8AC3E}">
        <p14:creationId xmlns:p14="http://schemas.microsoft.com/office/powerpoint/2010/main" val="18436265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00993-7FF0-462A-A9D6-4FD13229704A}"/>
              </a:ext>
            </a:extLst>
          </p:cNvPr>
          <p:cNvSpPr>
            <a:spLocks noGrp="1"/>
          </p:cNvSpPr>
          <p:nvPr>
            <p:ph type="title"/>
          </p:nvPr>
        </p:nvSpPr>
        <p:spPr>
          <a:xfrm>
            <a:off x="835974" y="269132"/>
            <a:ext cx="10353762" cy="1257300"/>
          </a:xfrm>
        </p:spPr>
        <p:txBody>
          <a:bodyPr>
            <a:normAutofit/>
          </a:bodyPr>
          <a:lstStyle/>
          <a:p>
            <a:r>
              <a:rPr lang="en-US" dirty="0"/>
              <a:t>Data Cleaning</a:t>
            </a:r>
          </a:p>
        </p:txBody>
      </p:sp>
      <p:sp>
        <p:nvSpPr>
          <p:cNvPr id="3" name="Content Placeholder 2">
            <a:extLst>
              <a:ext uri="{FF2B5EF4-FFF2-40B4-BE49-F238E27FC236}">
                <a16:creationId xmlns:a16="http://schemas.microsoft.com/office/drawing/2014/main" id="{BD2E1E2B-2560-4F88-9CC8-0EA30F8CFB6E}"/>
              </a:ext>
            </a:extLst>
          </p:cNvPr>
          <p:cNvSpPr>
            <a:spLocks noGrp="1"/>
          </p:cNvSpPr>
          <p:nvPr>
            <p:ph idx="1"/>
          </p:nvPr>
        </p:nvSpPr>
        <p:spPr>
          <a:xfrm>
            <a:off x="913795" y="2076450"/>
            <a:ext cx="10353762" cy="913689"/>
          </a:xfrm>
        </p:spPr>
        <p:txBody>
          <a:bodyPr/>
          <a:lstStyle/>
          <a:p>
            <a:pPr marL="36900" indent="0">
              <a:buNone/>
            </a:pPr>
            <a:r>
              <a:rPr lang="en-US" dirty="0">
                <a:latin typeface="Times New Roman" panose="02020603050405020304" pitchFamily="18" charset="0"/>
                <a:cs typeface="Times New Roman" panose="02020603050405020304" pitchFamily="18" charset="0"/>
              </a:rPr>
              <a:t>Here I have removed the transmission type form the car name as it was a double entry</a:t>
            </a:r>
          </a:p>
        </p:txBody>
      </p:sp>
      <p:pic>
        <p:nvPicPr>
          <p:cNvPr id="5" name="Content Placeholder 3">
            <a:extLst>
              <a:ext uri="{FF2B5EF4-FFF2-40B4-BE49-F238E27FC236}">
                <a16:creationId xmlns:a16="http://schemas.microsoft.com/office/drawing/2014/main" id="{28CFE20E-FF88-4D58-91D2-7A84AF9E2A4E}"/>
              </a:ext>
            </a:extLst>
          </p:cNvPr>
          <p:cNvPicPr>
            <a:picLocks noChangeAspect="1"/>
          </p:cNvPicPr>
          <p:nvPr/>
        </p:nvPicPr>
        <p:blipFill>
          <a:blip r:embed="rId2"/>
          <a:stretch>
            <a:fillRect/>
          </a:stretch>
        </p:blipFill>
        <p:spPr>
          <a:xfrm>
            <a:off x="702013" y="1272398"/>
            <a:ext cx="9869277" cy="714475"/>
          </a:xfrm>
          <a:prstGeom prst="rect">
            <a:avLst/>
          </a:prstGeom>
          <a:effectLst>
            <a:outerShdw blurRad="25400" dir="17880000">
              <a:srgbClr val="000000">
                <a:alpha val="46000"/>
              </a:srgbClr>
            </a:outerShdw>
          </a:effectLst>
        </p:spPr>
      </p:pic>
      <p:pic>
        <p:nvPicPr>
          <p:cNvPr id="6" name="Picture 5">
            <a:extLst>
              <a:ext uri="{FF2B5EF4-FFF2-40B4-BE49-F238E27FC236}">
                <a16:creationId xmlns:a16="http://schemas.microsoft.com/office/drawing/2014/main" id="{F248CCFF-846B-46C9-8871-4543E1A2BE95}"/>
              </a:ext>
            </a:extLst>
          </p:cNvPr>
          <p:cNvPicPr>
            <a:picLocks noChangeAspect="1"/>
          </p:cNvPicPr>
          <p:nvPr/>
        </p:nvPicPr>
        <p:blipFill>
          <a:blip r:embed="rId3"/>
          <a:stretch>
            <a:fillRect/>
          </a:stretch>
        </p:blipFill>
        <p:spPr>
          <a:xfrm>
            <a:off x="702013" y="3286756"/>
            <a:ext cx="9869277" cy="1162212"/>
          </a:xfrm>
          <a:prstGeom prst="rect">
            <a:avLst/>
          </a:prstGeom>
        </p:spPr>
      </p:pic>
      <p:sp>
        <p:nvSpPr>
          <p:cNvPr id="8" name="TextBox 7">
            <a:extLst>
              <a:ext uri="{FF2B5EF4-FFF2-40B4-BE49-F238E27FC236}">
                <a16:creationId xmlns:a16="http://schemas.microsoft.com/office/drawing/2014/main" id="{53BFD9C9-8932-4B93-9DAC-A3CC12DFC7D9}"/>
              </a:ext>
            </a:extLst>
          </p:cNvPr>
          <p:cNvSpPr txBox="1"/>
          <p:nvPr/>
        </p:nvSpPr>
        <p:spPr>
          <a:xfrm>
            <a:off x="1966609" y="4939271"/>
            <a:ext cx="6094378"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Extracting year from the car name and creating a new column containing the year</a:t>
            </a:r>
          </a:p>
        </p:txBody>
      </p:sp>
    </p:spTree>
    <p:extLst>
      <p:ext uri="{BB962C8B-B14F-4D97-AF65-F5344CB8AC3E}">
        <p14:creationId xmlns:p14="http://schemas.microsoft.com/office/powerpoint/2010/main" val="2648592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308A0E-7A57-4A8D-9FA9-5DF3D2AD4E22}"/>
              </a:ext>
            </a:extLst>
          </p:cNvPr>
          <p:cNvSpPr>
            <a:spLocks noGrp="1"/>
          </p:cNvSpPr>
          <p:nvPr>
            <p:ph idx="1"/>
          </p:nvPr>
        </p:nvSpPr>
        <p:spPr>
          <a:xfrm>
            <a:off x="913795" y="4827086"/>
            <a:ext cx="10769124" cy="964113"/>
          </a:xfrm>
        </p:spPr>
        <p:txBody>
          <a:bodyPr>
            <a:normAutofit lnSpcReduction="10000"/>
          </a:bodyPr>
          <a:lstStyle/>
          <a:p>
            <a:r>
              <a:rPr lang="en-US" dirty="0"/>
              <a:t>Extracting the car mode, and the cars manufacturer form the name.</a:t>
            </a:r>
          </a:p>
          <a:p>
            <a:r>
              <a:rPr lang="en-US" dirty="0"/>
              <a:t>Now name column is done its work and it can be dropped form the dataset</a:t>
            </a:r>
          </a:p>
        </p:txBody>
      </p:sp>
      <p:pic>
        <p:nvPicPr>
          <p:cNvPr id="4" name="Content Placeholder 3">
            <a:extLst>
              <a:ext uri="{FF2B5EF4-FFF2-40B4-BE49-F238E27FC236}">
                <a16:creationId xmlns:a16="http://schemas.microsoft.com/office/drawing/2014/main" id="{A1D664B4-3860-45A4-80EA-01CFD2477708}"/>
              </a:ext>
            </a:extLst>
          </p:cNvPr>
          <p:cNvPicPr>
            <a:picLocks noGrp="1" noChangeAspect="1"/>
          </p:cNvPicPr>
          <p:nvPr>
            <p:ph idx="1"/>
          </p:nvPr>
        </p:nvPicPr>
        <p:blipFill>
          <a:blip r:embed="rId2"/>
          <a:stretch>
            <a:fillRect/>
          </a:stretch>
        </p:blipFill>
        <p:spPr>
          <a:xfrm>
            <a:off x="646612" y="377260"/>
            <a:ext cx="10515600" cy="4217486"/>
          </a:xfrm>
          <a:prstGeom prst="rect">
            <a:avLst/>
          </a:prstGeom>
        </p:spPr>
      </p:pic>
      <p:pic>
        <p:nvPicPr>
          <p:cNvPr id="5" name="Picture 4">
            <a:extLst>
              <a:ext uri="{FF2B5EF4-FFF2-40B4-BE49-F238E27FC236}">
                <a16:creationId xmlns:a16="http://schemas.microsoft.com/office/drawing/2014/main" id="{BBB5FE48-C462-415C-85F4-ECBE9E6F42FB}"/>
              </a:ext>
            </a:extLst>
          </p:cNvPr>
          <p:cNvPicPr>
            <a:picLocks noChangeAspect="1"/>
          </p:cNvPicPr>
          <p:nvPr/>
        </p:nvPicPr>
        <p:blipFill>
          <a:blip r:embed="rId3"/>
          <a:stretch>
            <a:fillRect/>
          </a:stretch>
        </p:blipFill>
        <p:spPr>
          <a:xfrm>
            <a:off x="646612" y="6008500"/>
            <a:ext cx="10515600" cy="552527"/>
          </a:xfrm>
          <a:prstGeom prst="rect">
            <a:avLst/>
          </a:prstGeom>
        </p:spPr>
      </p:pic>
    </p:spTree>
    <p:extLst>
      <p:ext uri="{BB962C8B-B14F-4D97-AF65-F5344CB8AC3E}">
        <p14:creationId xmlns:p14="http://schemas.microsoft.com/office/powerpoint/2010/main" val="983342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DFF44-58C8-45C5-AAAD-35FF512B3499}"/>
              </a:ext>
            </a:extLst>
          </p:cNvPr>
          <p:cNvSpPr>
            <a:spLocks noGrp="1"/>
          </p:cNvSpPr>
          <p:nvPr>
            <p:ph type="title"/>
          </p:nvPr>
        </p:nvSpPr>
        <p:spPr>
          <a:xfrm>
            <a:off x="919119" y="221634"/>
            <a:ext cx="10353762" cy="1257300"/>
          </a:xfrm>
        </p:spPr>
        <p:txBody>
          <a:bodyPr/>
          <a:lstStyle/>
          <a:p>
            <a:r>
              <a:rPr lang="en-US" dirty="0"/>
              <a:t>EDA</a:t>
            </a:r>
          </a:p>
        </p:txBody>
      </p:sp>
      <p:pic>
        <p:nvPicPr>
          <p:cNvPr id="4" name="Content Placeholder 3">
            <a:extLst>
              <a:ext uri="{FF2B5EF4-FFF2-40B4-BE49-F238E27FC236}">
                <a16:creationId xmlns:a16="http://schemas.microsoft.com/office/drawing/2014/main" id="{B68F7138-1CFA-4CE9-9490-E2E9BEB3AA6E}"/>
              </a:ext>
            </a:extLst>
          </p:cNvPr>
          <p:cNvPicPr>
            <a:picLocks noChangeAspect="1"/>
          </p:cNvPicPr>
          <p:nvPr/>
        </p:nvPicPr>
        <p:blipFill>
          <a:blip r:embed="rId2"/>
          <a:stretch>
            <a:fillRect/>
          </a:stretch>
        </p:blipFill>
        <p:spPr>
          <a:xfrm>
            <a:off x="713362" y="1422653"/>
            <a:ext cx="5306165" cy="1238423"/>
          </a:xfrm>
          <a:prstGeom prst="rect">
            <a:avLst/>
          </a:prstGeom>
          <a:effectLst>
            <a:outerShdw blurRad="25400" dir="17880000">
              <a:srgbClr val="000000">
                <a:alpha val="46000"/>
              </a:srgbClr>
            </a:outerShdw>
          </a:effectLst>
        </p:spPr>
      </p:pic>
      <p:pic>
        <p:nvPicPr>
          <p:cNvPr id="5" name="Content Placeholder 4">
            <a:extLst>
              <a:ext uri="{FF2B5EF4-FFF2-40B4-BE49-F238E27FC236}">
                <a16:creationId xmlns:a16="http://schemas.microsoft.com/office/drawing/2014/main" id="{983749EC-B1B5-40CB-8082-A232DF0E7D22}"/>
              </a:ext>
            </a:extLst>
          </p:cNvPr>
          <p:cNvPicPr>
            <a:picLocks noGrp="1" noChangeAspect="1"/>
          </p:cNvPicPr>
          <p:nvPr>
            <p:ph idx="1"/>
          </p:nvPr>
        </p:nvPicPr>
        <p:blipFill>
          <a:blip r:embed="rId3"/>
          <a:stretch>
            <a:fillRect/>
          </a:stretch>
        </p:blipFill>
        <p:spPr>
          <a:xfrm>
            <a:off x="742358" y="2973885"/>
            <a:ext cx="5306165" cy="3515216"/>
          </a:xfrm>
          <a:prstGeom prst="rect">
            <a:avLst/>
          </a:prstGeom>
        </p:spPr>
      </p:pic>
      <p:sp>
        <p:nvSpPr>
          <p:cNvPr id="9" name="Title 1">
            <a:extLst>
              <a:ext uri="{FF2B5EF4-FFF2-40B4-BE49-F238E27FC236}">
                <a16:creationId xmlns:a16="http://schemas.microsoft.com/office/drawing/2014/main" id="{6FD1A063-9574-4220-AFB6-A509C72621A7}"/>
              </a:ext>
            </a:extLst>
          </p:cNvPr>
          <p:cNvSpPr txBox="1">
            <a:spLocks/>
          </p:cNvSpPr>
          <p:nvPr/>
        </p:nvSpPr>
        <p:spPr>
          <a:xfrm>
            <a:off x="6342953" y="1635338"/>
            <a:ext cx="5135685" cy="1025738"/>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t>Let’s dig deeper into the end points</a:t>
            </a:r>
          </a:p>
        </p:txBody>
      </p:sp>
      <p:sp>
        <p:nvSpPr>
          <p:cNvPr id="11" name="TextBox 10">
            <a:extLst>
              <a:ext uri="{FF2B5EF4-FFF2-40B4-BE49-F238E27FC236}">
                <a16:creationId xmlns:a16="http://schemas.microsoft.com/office/drawing/2014/main" id="{6A2129CD-55FE-4CD4-93CB-2FDD13D3E62D}"/>
              </a:ext>
            </a:extLst>
          </p:cNvPr>
          <p:cNvSpPr txBox="1"/>
          <p:nvPr/>
        </p:nvSpPr>
        <p:spPr>
          <a:xfrm>
            <a:off x="6432415" y="3550594"/>
            <a:ext cx="5135685" cy="646331"/>
          </a:xfrm>
          <a:prstGeom prst="rect">
            <a:avLst/>
          </a:prstGeom>
          <a:noFill/>
        </p:spPr>
        <p:txBody>
          <a:bodyPr wrap="square">
            <a:spAutoFit/>
          </a:bodyPr>
          <a:lstStyle/>
          <a:p>
            <a:r>
              <a:rPr lang="en-US" dirty="0"/>
              <a:t>Max mileage on this i20 car with a mileage of 1002408 and year 2010. the previous owner(s) drove a lot.</a:t>
            </a:r>
          </a:p>
        </p:txBody>
      </p:sp>
    </p:spTree>
    <p:extLst>
      <p:ext uri="{BB962C8B-B14F-4D97-AF65-F5344CB8AC3E}">
        <p14:creationId xmlns:p14="http://schemas.microsoft.com/office/powerpoint/2010/main" val="1965391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4778D5F-299D-462B-A761-17C5E70F26A5}"/>
              </a:ext>
            </a:extLst>
          </p:cNvPr>
          <p:cNvPicPr>
            <a:picLocks noGrp="1" noChangeAspect="1"/>
          </p:cNvPicPr>
          <p:nvPr>
            <p:ph idx="1"/>
          </p:nvPr>
        </p:nvPicPr>
        <p:blipFill>
          <a:blip r:embed="rId2"/>
          <a:stretch>
            <a:fillRect/>
          </a:stretch>
        </p:blipFill>
        <p:spPr>
          <a:xfrm>
            <a:off x="785948" y="251914"/>
            <a:ext cx="3810624" cy="2482578"/>
          </a:xfrm>
          <a:prstGeom prst="rect">
            <a:avLst/>
          </a:prstGeom>
        </p:spPr>
      </p:pic>
      <p:sp>
        <p:nvSpPr>
          <p:cNvPr id="7" name="TextBox 6">
            <a:extLst>
              <a:ext uri="{FF2B5EF4-FFF2-40B4-BE49-F238E27FC236}">
                <a16:creationId xmlns:a16="http://schemas.microsoft.com/office/drawing/2014/main" id="{85976D0A-EF28-4563-9417-4B383AFF7ACD}"/>
              </a:ext>
            </a:extLst>
          </p:cNvPr>
          <p:cNvSpPr txBox="1"/>
          <p:nvPr/>
        </p:nvSpPr>
        <p:spPr>
          <a:xfrm>
            <a:off x="5311674" y="882135"/>
            <a:ext cx="6094378" cy="369332"/>
          </a:xfrm>
          <a:prstGeom prst="rect">
            <a:avLst/>
          </a:prstGeom>
          <a:noFill/>
        </p:spPr>
        <p:txBody>
          <a:bodyPr wrap="square">
            <a:spAutoFit/>
          </a:bodyPr>
          <a:lstStyle/>
          <a:p>
            <a:r>
              <a:rPr lang="en-US" sz="1800" dirty="0">
                <a:latin typeface="+mn-lt"/>
              </a:rPr>
              <a:t>This ford eco sport has minimum mileage of just 350 km</a:t>
            </a:r>
            <a:endParaRPr lang="en-US" dirty="0"/>
          </a:p>
        </p:txBody>
      </p:sp>
      <p:sp>
        <p:nvSpPr>
          <p:cNvPr id="10" name="TextBox 9">
            <a:extLst>
              <a:ext uri="{FF2B5EF4-FFF2-40B4-BE49-F238E27FC236}">
                <a16:creationId xmlns:a16="http://schemas.microsoft.com/office/drawing/2014/main" id="{0CD7C4DF-962E-4BC9-AFAD-1B43C770E41C}"/>
              </a:ext>
            </a:extLst>
          </p:cNvPr>
          <p:cNvSpPr txBox="1"/>
          <p:nvPr/>
        </p:nvSpPr>
        <p:spPr>
          <a:xfrm>
            <a:off x="1074431" y="3244334"/>
            <a:ext cx="6094378" cy="369332"/>
          </a:xfrm>
          <a:prstGeom prst="rect">
            <a:avLst/>
          </a:prstGeom>
          <a:noFill/>
        </p:spPr>
        <p:txBody>
          <a:bodyPr wrap="square">
            <a:spAutoFit/>
          </a:bodyPr>
          <a:lstStyle/>
          <a:p>
            <a:r>
              <a:rPr lang="en-US" dirty="0"/>
              <a:t>Maximum price of car in data is this Fortuner</a:t>
            </a:r>
          </a:p>
        </p:txBody>
      </p:sp>
      <p:pic>
        <p:nvPicPr>
          <p:cNvPr id="11" name="Picture 10">
            <a:extLst>
              <a:ext uri="{FF2B5EF4-FFF2-40B4-BE49-F238E27FC236}">
                <a16:creationId xmlns:a16="http://schemas.microsoft.com/office/drawing/2014/main" id="{F6D44050-7EFB-411A-9255-12DF3D690DA0}"/>
              </a:ext>
            </a:extLst>
          </p:cNvPr>
          <p:cNvPicPr>
            <a:picLocks noChangeAspect="1"/>
          </p:cNvPicPr>
          <p:nvPr/>
        </p:nvPicPr>
        <p:blipFill>
          <a:blip r:embed="rId3"/>
          <a:stretch>
            <a:fillRect/>
          </a:stretch>
        </p:blipFill>
        <p:spPr>
          <a:xfrm>
            <a:off x="7708081" y="1858771"/>
            <a:ext cx="3409488" cy="2351824"/>
          </a:xfrm>
          <a:prstGeom prst="rect">
            <a:avLst/>
          </a:prstGeom>
        </p:spPr>
      </p:pic>
      <p:pic>
        <p:nvPicPr>
          <p:cNvPr id="12" name="Picture 11">
            <a:extLst>
              <a:ext uri="{FF2B5EF4-FFF2-40B4-BE49-F238E27FC236}">
                <a16:creationId xmlns:a16="http://schemas.microsoft.com/office/drawing/2014/main" id="{CEC01CEB-5B37-4BF2-B086-5F0C2E0248E6}"/>
              </a:ext>
            </a:extLst>
          </p:cNvPr>
          <p:cNvPicPr>
            <a:picLocks noChangeAspect="1"/>
          </p:cNvPicPr>
          <p:nvPr/>
        </p:nvPicPr>
        <p:blipFill>
          <a:blip r:embed="rId4"/>
          <a:stretch>
            <a:fillRect/>
          </a:stretch>
        </p:blipFill>
        <p:spPr>
          <a:xfrm>
            <a:off x="785948" y="4123508"/>
            <a:ext cx="3810624" cy="2404408"/>
          </a:xfrm>
          <a:prstGeom prst="rect">
            <a:avLst/>
          </a:prstGeom>
        </p:spPr>
      </p:pic>
      <p:sp>
        <p:nvSpPr>
          <p:cNvPr id="14" name="TextBox 13">
            <a:extLst>
              <a:ext uri="{FF2B5EF4-FFF2-40B4-BE49-F238E27FC236}">
                <a16:creationId xmlns:a16="http://schemas.microsoft.com/office/drawing/2014/main" id="{E140EDE0-3172-439D-8D05-190388425194}"/>
              </a:ext>
            </a:extLst>
          </p:cNvPr>
          <p:cNvSpPr txBox="1"/>
          <p:nvPr/>
        </p:nvSpPr>
        <p:spPr>
          <a:xfrm>
            <a:off x="5440193" y="5413602"/>
            <a:ext cx="6094378" cy="369332"/>
          </a:xfrm>
          <a:prstGeom prst="rect">
            <a:avLst/>
          </a:prstGeom>
          <a:noFill/>
        </p:spPr>
        <p:txBody>
          <a:bodyPr wrap="square">
            <a:spAutoFit/>
          </a:bodyPr>
          <a:lstStyle/>
          <a:p>
            <a:r>
              <a:rPr lang="en-US" dirty="0"/>
              <a:t>Minimum price is of this Alto</a:t>
            </a:r>
          </a:p>
        </p:txBody>
      </p:sp>
    </p:spTree>
    <p:extLst>
      <p:ext uri="{BB962C8B-B14F-4D97-AF65-F5344CB8AC3E}">
        <p14:creationId xmlns:p14="http://schemas.microsoft.com/office/powerpoint/2010/main" val="4112023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A550B-C592-4DA4-B8C1-BF12BB38D07A}"/>
              </a:ext>
            </a:extLst>
          </p:cNvPr>
          <p:cNvSpPr>
            <a:spLocks noGrp="1"/>
          </p:cNvSpPr>
          <p:nvPr>
            <p:ph type="title"/>
          </p:nvPr>
        </p:nvSpPr>
        <p:spPr/>
        <p:txBody>
          <a:bodyPr>
            <a:normAutofit/>
          </a:bodyPr>
          <a:lstStyle/>
          <a:p>
            <a:r>
              <a:rPr lang="en-US" dirty="0"/>
              <a:t>Car Prices Distribution</a:t>
            </a:r>
          </a:p>
        </p:txBody>
      </p:sp>
      <p:pic>
        <p:nvPicPr>
          <p:cNvPr id="4" name="Content Placeholder 3">
            <a:extLst>
              <a:ext uri="{FF2B5EF4-FFF2-40B4-BE49-F238E27FC236}">
                <a16:creationId xmlns:a16="http://schemas.microsoft.com/office/drawing/2014/main" id="{A70EA97D-6C61-4DA1-B642-8D66DC6029FB}"/>
              </a:ext>
            </a:extLst>
          </p:cNvPr>
          <p:cNvPicPr>
            <a:picLocks noGrp="1" noChangeAspect="1"/>
          </p:cNvPicPr>
          <p:nvPr>
            <p:ph idx="1"/>
          </p:nvPr>
        </p:nvPicPr>
        <p:blipFill>
          <a:blip r:embed="rId2"/>
          <a:stretch>
            <a:fillRect/>
          </a:stretch>
        </p:blipFill>
        <p:spPr>
          <a:xfrm>
            <a:off x="2336472" y="1697071"/>
            <a:ext cx="7508407" cy="3714750"/>
          </a:xfrm>
          <a:prstGeom prst="rect">
            <a:avLst/>
          </a:prstGeom>
        </p:spPr>
      </p:pic>
      <p:sp>
        <p:nvSpPr>
          <p:cNvPr id="6" name="TextBox 5">
            <a:extLst>
              <a:ext uri="{FF2B5EF4-FFF2-40B4-BE49-F238E27FC236}">
                <a16:creationId xmlns:a16="http://schemas.microsoft.com/office/drawing/2014/main" id="{17A123B3-5FE5-4638-9282-BD3913AFB26A}"/>
              </a:ext>
            </a:extLst>
          </p:cNvPr>
          <p:cNvSpPr txBox="1"/>
          <p:nvPr/>
        </p:nvSpPr>
        <p:spPr>
          <a:xfrm>
            <a:off x="3043486" y="5879068"/>
            <a:ext cx="6094378" cy="369332"/>
          </a:xfrm>
          <a:prstGeom prst="rect">
            <a:avLst/>
          </a:prstGeom>
          <a:noFill/>
        </p:spPr>
        <p:txBody>
          <a:bodyPr wrap="square">
            <a:spAutoFit/>
          </a:bodyPr>
          <a:lstStyle/>
          <a:p>
            <a:r>
              <a:rPr lang="en-US" dirty="0"/>
              <a:t>We can see we have quite some range on the prices of the cars.</a:t>
            </a:r>
          </a:p>
        </p:txBody>
      </p:sp>
    </p:spTree>
    <p:extLst>
      <p:ext uri="{BB962C8B-B14F-4D97-AF65-F5344CB8AC3E}">
        <p14:creationId xmlns:p14="http://schemas.microsoft.com/office/powerpoint/2010/main" val="1037770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BD957-BE5E-43D1-8332-D816EF6FC679}"/>
              </a:ext>
            </a:extLst>
          </p:cNvPr>
          <p:cNvSpPr>
            <a:spLocks noGrp="1"/>
          </p:cNvSpPr>
          <p:nvPr>
            <p:ph type="title"/>
          </p:nvPr>
        </p:nvSpPr>
        <p:spPr/>
        <p:txBody>
          <a:bodyPr>
            <a:normAutofit/>
          </a:bodyPr>
          <a:lstStyle/>
          <a:p>
            <a:r>
              <a:rPr lang="en-US" dirty="0"/>
              <a:t>Car price and mileage stats based on year</a:t>
            </a:r>
          </a:p>
        </p:txBody>
      </p:sp>
      <p:pic>
        <p:nvPicPr>
          <p:cNvPr id="4" name="Content Placeholder 4">
            <a:extLst>
              <a:ext uri="{FF2B5EF4-FFF2-40B4-BE49-F238E27FC236}">
                <a16:creationId xmlns:a16="http://schemas.microsoft.com/office/drawing/2014/main" id="{CBC17921-52C2-4B7E-9A4F-2DF2A8E7EB54}"/>
              </a:ext>
            </a:extLst>
          </p:cNvPr>
          <p:cNvPicPr>
            <a:picLocks noGrp="1" noChangeAspect="1"/>
          </p:cNvPicPr>
          <p:nvPr>
            <p:ph idx="1"/>
          </p:nvPr>
        </p:nvPicPr>
        <p:blipFill>
          <a:blip r:embed="rId2"/>
          <a:stretch>
            <a:fillRect/>
          </a:stretch>
        </p:blipFill>
        <p:spPr>
          <a:xfrm>
            <a:off x="913795" y="2008356"/>
            <a:ext cx="5483678" cy="3714750"/>
          </a:xfrm>
          <a:prstGeom prst="rect">
            <a:avLst/>
          </a:prstGeom>
        </p:spPr>
      </p:pic>
      <p:pic>
        <p:nvPicPr>
          <p:cNvPr id="5" name="Picture 4">
            <a:extLst>
              <a:ext uri="{FF2B5EF4-FFF2-40B4-BE49-F238E27FC236}">
                <a16:creationId xmlns:a16="http://schemas.microsoft.com/office/drawing/2014/main" id="{F44CFC2D-CAFC-4AED-98D9-A56C92072513}"/>
              </a:ext>
            </a:extLst>
          </p:cNvPr>
          <p:cNvPicPr>
            <a:picLocks noChangeAspect="1"/>
          </p:cNvPicPr>
          <p:nvPr/>
        </p:nvPicPr>
        <p:blipFill>
          <a:blip r:embed="rId3"/>
          <a:stretch>
            <a:fillRect/>
          </a:stretch>
        </p:blipFill>
        <p:spPr>
          <a:xfrm>
            <a:off x="6485477" y="2008356"/>
            <a:ext cx="5453630" cy="3714749"/>
          </a:xfrm>
          <a:prstGeom prst="rect">
            <a:avLst/>
          </a:prstGeom>
        </p:spPr>
      </p:pic>
    </p:spTree>
    <p:extLst>
      <p:ext uri="{BB962C8B-B14F-4D97-AF65-F5344CB8AC3E}">
        <p14:creationId xmlns:p14="http://schemas.microsoft.com/office/powerpoint/2010/main" val="10401983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{4DFE810A-3C5C-4EE3-A62D-34B1CC26BFB5}tf55705232_win32</Template>
  <TotalTime>166</TotalTime>
  <Words>724</Words>
  <Application>Microsoft Office PowerPoint</Application>
  <PresentationFormat>Widescreen</PresentationFormat>
  <Paragraphs>69</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Goudy Old Style</vt:lpstr>
      <vt:lpstr>Times New Roman</vt:lpstr>
      <vt:lpstr>Wingdings 2</vt:lpstr>
      <vt:lpstr>SlateVTI</vt:lpstr>
      <vt:lpstr>Car Price Prediction </vt:lpstr>
      <vt:lpstr>PowerPoint Presentation</vt:lpstr>
      <vt:lpstr>Problem Statement</vt:lpstr>
      <vt:lpstr>Data Cleaning</vt:lpstr>
      <vt:lpstr>PowerPoint Presentation</vt:lpstr>
      <vt:lpstr>EDA</vt:lpstr>
      <vt:lpstr>PowerPoint Presentation</vt:lpstr>
      <vt:lpstr>Car Prices Distribution</vt:lpstr>
      <vt:lpstr>Car price and mileage stats based on year</vt:lpstr>
      <vt:lpstr>PowerPoint Presentation</vt:lpstr>
      <vt:lpstr>Data Imputation</vt:lpstr>
      <vt:lpstr>Some more EDA after simplifying the data</vt:lpstr>
      <vt:lpstr>Plot of engine variant vs car</vt:lpstr>
      <vt:lpstr>PowerPoint Presentation</vt:lpstr>
      <vt:lpstr>Multi variate analysis</vt:lpstr>
      <vt:lpstr>Heat map co-relation</vt:lpstr>
      <vt:lpstr>Data Pre Processing</vt:lpstr>
      <vt:lpstr>Model Building</vt:lpstr>
      <vt:lpstr>Hyper Parameter Tuning</vt:lpstr>
      <vt:lpstr>Training Best Model</vt:lpstr>
      <vt:lpstr>PowerPoint Presentation</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Pittala, Dheerajkumar</dc:creator>
  <cp:lastModifiedBy>Pittala, Dheerajkumar</cp:lastModifiedBy>
  <cp:revision>10</cp:revision>
  <dcterms:created xsi:type="dcterms:W3CDTF">2021-12-12T17:33:25Z</dcterms:created>
  <dcterms:modified xsi:type="dcterms:W3CDTF">2021-12-12T20:19:42Z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34759c52-a6db-4813-b00f-5ea20e29646d_Enabled">
    <vt:lpwstr>true</vt:lpwstr>
  </property>
  <property fmtid="{D5CDD505-2E9C-101B-9397-08002B2CF9AE}" pid="4" name="MSIP_Label_34759c52-a6db-4813-b00f-5ea20e29646d_SetDate">
    <vt:lpwstr>2021-12-12T17:42:38Z</vt:lpwstr>
  </property>
  <property fmtid="{D5CDD505-2E9C-101B-9397-08002B2CF9AE}" pid="5" name="MSIP_Label_34759c52-a6db-4813-b00f-5ea20e29646d_Method">
    <vt:lpwstr>Privileged</vt:lpwstr>
  </property>
  <property fmtid="{D5CDD505-2E9C-101B-9397-08002B2CF9AE}" pid="6" name="MSIP_Label_34759c52-a6db-4813-b00f-5ea20e29646d_Name">
    <vt:lpwstr>Public</vt:lpwstr>
  </property>
  <property fmtid="{D5CDD505-2E9C-101B-9397-08002B2CF9AE}" pid="7" name="MSIP_Label_34759c52-a6db-4813-b00f-5ea20e29646d_SiteId">
    <vt:lpwstr>945c199a-83a2-4e80-9f8c-5a91be5752dd</vt:lpwstr>
  </property>
  <property fmtid="{D5CDD505-2E9C-101B-9397-08002B2CF9AE}" pid="8" name="MSIP_Label_34759c52-a6db-4813-b00f-5ea20e29646d_ActionId">
    <vt:lpwstr>54ecf0cc-ac29-41b1-bd96-bfbcc1235766</vt:lpwstr>
  </property>
  <property fmtid="{D5CDD505-2E9C-101B-9397-08002B2CF9AE}" pid="9" name="MSIP_Label_34759c52-a6db-4813-b00f-5ea20e29646d_ContentBits">
    <vt:lpwstr>0</vt:lpwstr>
  </property>
</Properties>
</file>