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2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74"/>
  </p:normalViewPr>
  <p:slideViewPr>
    <p:cSldViewPr snapToGrid="0" snapToObjects="1">
      <p:cViewPr varScale="1">
        <p:scale>
          <a:sx n="88" d="100"/>
          <a:sy n="88" d="100"/>
        </p:scale>
        <p:origin x="184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10/24/18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90689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4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3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4E6425-0181-43F2-84FC-787E803FD2F8}" type="datetimeFigureOut">
              <a:rPr lang="en-US" smtClean="0"/>
              <a:t>10/24/18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56836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085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217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5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1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E86A4C-8E40-4F87-A4F0-01A0687C5742}" type="datetimeFigureOut">
              <a:rPr lang="en-US" smtClean="0"/>
              <a:t>10/24/18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33974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E72C73-2D91-4E12-BA25-F0AA0C03599B}" type="datetimeFigureOut">
              <a:rPr lang="en-US" smtClean="0"/>
              <a:t>10/24/18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63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10/24/18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09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Nyan</a:t>
            </a:r>
            <a:r>
              <a:rPr lang="en-US" dirty="0" smtClean="0"/>
              <a:t> Gab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Analysis of hate speech </a:t>
            </a:r>
            <a:r>
              <a:rPr lang="en-US" dirty="0" smtClean="0"/>
              <a:t>on gab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5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Neither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822" y="1289718"/>
            <a:ext cx="5773822" cy="5568282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823" y="1289718"/>
            <a:ext cx="5999854" cy="558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80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Neither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822" y="1289718"/>
            <a:ext cx="5773822" cy="5568282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41" y="1289718"/>
            <a:ext cx="6142425" cy="557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06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569466"/>
              </p:ext>
            </p:extLst>
          </p:nvPr>
        </p:nvGraphicFramePr>
        <p:xfrm>
          <a:off x="1371600" y="2286000"/>
          <a:ext cx="96012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37543"/>
                <a:gridCol w="1872343"/>
                <a:gridCol w="1494971"/>
                <a:gridCol w="1721655"/>
                <a:gridCol w="1674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smtClean="0"/>
                        <a:t>Property</a:t>
                      </a:r>
                      <a:endParaRPr lang="en-US" sz="18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All Users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Haters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Offenders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Neither</a:t>
                      </a:r>
                      <a:endParaRPr 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smtClean="0"/>
                        <a:t>Number of Users</a:t>
                      </a:r>
                      <a:endParaRPr lang="en-US" sz="18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smtClean="0"/>
                        <a:t>Average Degree</a:t>
                      </a:r>
                      <a:endParaRPr lang="en-US" sz="18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5.369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2.789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smtClean="0"/>
                        <a:t>Network Diameter</a:t>
                      </a:r>
                      <a:endParaRPr lang="en-US" sz="18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smtClean="0"/>
                        <a:t>Graph Density</a:t>
                      </a:r>
                      <a:endParaRPr lang="en-US" sz="18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smtClean="0"/>
                        <a:t>Modularity</a:t>
                      </a:r>
                      <a:endParaRPr lang="en-US" sz="18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smtClean="0"/>
                        <a:t>Connected Components</a:t>
                      </a:r>
                      <a:endParaRPr lang="en-US" sz="18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smtClean="0"/>
                        <a:t>Avg. Clustering Coefficient</a:t>
                      </a:r>
                      <a:r>
                        <a:rPr lang="en-US" sz="1800" b="1" u="sng" baseline="0" dirty="0" smtClean="0"/>
                        <a:t> </a:t>
                      </a:r>
                      <a:endParaRPr lang="en-US" sz="18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smtClean="0"/>
                        <a:t>Avg.</a:t>
                      </a:r>
                      <a:r>
                        <a:rPr lang="en-US" sz="1800" b="1" u="sng" baseline="0" dirty="0" smtClean="0"/>
                        <a:t> Path Length</a:t>
                      </a:r>
                      <a:endParaRPr lang="en-US" sz="18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463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time, we showed only 0.9% of all Gabs were hateful. But these 0.9% of posts come from only 0.06% of the users. However, offensive posts (9.1%) come from 19.4% of the users. In total, hateful and offensive posts come from 26% of the users on</a:t>
            </a:r>
            <a:r>
              <a:rPr lang="en-US" dirty="0" smtClean="0"/>
              <a:t> Gab.</a:t>
            </a:r>
          </a:p>
          <a:p>
            <a:r>
              <a:rPr lang="en-US" dirty="0" smtClean="0"/>
              <a:t>From the avg. degree values, it is clear that haters are 8.5 times more likely to follow each other than average users. Similarly, offenders are 4.5 times more likely.</a:t>
            </a:r>
          </a:p>
          <a:p>
            <a:r>
              <a:rPr lang="en-US" dirty="0" smtClean="0"/>
              <a:t>Haters and offenders are clustered to a much higher degree than average users.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83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Further network analysis to see how hate spreads</a:t>
            </a:r>
          </a:p>
          <a:p>
            <a:r>
              <a:rPr lang="en-US" dirty="0" err="1" smtClean="0"/>
              <a:t>Analysing</a:t>
            </a:r>
            <a:r>
              <a:rPr lang="en-US" dirty="0" smtClean="0"/>
              <a:t> </a:t>
            </a:r>
            <a:r>
              <a:rPr lang="en-US" dirty="0" smtClean="0"/>
              <a:t>trending posts and trending </a:t>
            </a:r>
            <a:r>
              <a:rPr lang="en-US" dirty="0" smtClean="0"/>
              <a:t>hashtags on Gab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320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422" y="1333072"/>
            <a:ext cx="9601200" cy="1485900"/>
          </a:xfrm>
        </p:spPr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2422" y="2140022"/>
            <a:ext cx="9601200" cy="3581400"/>
          </a:xfrm>
        </p:spPr>
        <p:txBody>
          <a:bodyPr/>
          <a:lstStyle/>
          <a:p>
            <a:r>
              <a:rPr lang="en-US" dirty="0" smtClean="0"/>
              <a:t>Method </a:t>
            </a:r>
            <a:r>
              <a:rPr lang="mr-IN" dirty="0" smtClean="0"/>
              <a:t>–</a:t>
            </a:r>
            <a:r>
              <a:rPr lang="en-US" dirty="0" smtClean="0"/>
              <a:t> Linear SVM to classify Gabs as hate, offensive or neither</a:t>
            </a:r>
          </a:p>
          <a:p>
            <a:r>
              <a:rPr lang="en-US" dirty="0" smtClean="0"/>
              <a:t>Data collected </a:t>
            </a:r>
            <a:r>
              <a:rPr lang="mr-IN" dirty="0" smtClean="0"/>
              <a:t>–</a:t>
            </a:r>
            <a:r>
              <a:rPr lang="en-US" dirty="0" smtClean="0"/>
              <a:t> 18,562 Gabs collected using snowball methodology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02422" y="3930722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Since then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02422" y="4595974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collected </a:t>
            </a:r>
            <a:r>
              <a:rPr lang="mr-IN" dirty="0"/>
              <a:t>–</a:t>
            </a:r>
            <a:r>
              <a:rPr lang="en-US" dirty="0"/>
              <a:t> 10,000 users (username, gabs, followers, following, </a:t>
            </a:r>
            <a:r>
              <a:rPr lang="en-US" dirty="0" smtClean="0"/>
              <a:t>etc.)</a:t>
            </a:r>
            <a:endParaRPr lang="en-US" dirty="0"/>
          </a:p>
          <a:p>
            <a:r>
              <a:rPr lang="en-US" dirty="0"/>
              <a:t>Preliminary network </a:t>
            </a:r>
            <a:r>
              <a:rPr lang="en-US" dirty="0" smtClean="0"/>
              <a:t>analysis done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user, all gabs classified as hate/offensive/neither using SVM</a:t>
            </a:r>
          </a:p>
          <a:p>
            <a:r>
              <a:rPr lang="en-US" dirty="0" smtClean="0"/>
              <a:t>If user has at least one hateful/offensive post, classified as hateful/offensive user</a:t>
            </a:r>
          </a:p>
          <a:p>
            <a:r>
              <a:rPr lang="en-US" dirty="0" smtClean="0"/>
              <a:t>Network graphs plotted using </a:t>
            </a:r>
            <a:r>
              <a:rPr lang="en-US" dirty="0" err="1" smtClean="0"/>
              <a:t>Gephi</a:t>
            </a:r>
            <a:r>
              <a:rPr lang="en-US" dirty="0" smtClean="0"/>
              <a:t> for each category of user: haters, offenders, neither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3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Users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822" y="1289718"/>
            <a:ext cx="5773822" cy="5568282"/>
          </a:xfrm>
        </p:spPr>
      </p:pic>
    </p:spTree>
    <p:extLst>
      <p:ext uri="{BB962C8B-B14F-4D97-AF65-F5344CB8AC3E}">
        <p14:creationId xmlns:p14="http://schemas.microsoft.com/office/powerpoint/2010/main" val="191713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Users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822" y="1289718"/>
            <a:ext cx="5773822" cy="5568282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822" y="1289718"/>
            <a:ext cx="6133418" cy="557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6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822" y="1289718"/>
            <a:ext cx="5773822" cy="556828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822" y="1289718"/>
            <a:ext cx="6462191" cy="558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0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822" y="1289718"/>
            <a:ext cx="5773822" cy="5568282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822" y="1289718"/>
            <a:ext cx="5773822" cy="561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7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Offenders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822" y="1289718"/>
            <a:ext cx="5773822" cy="556828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4" y="1289718"/>
            <a:ext cx="6177966" cy="558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2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Offenders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822" y="1289718"/>
            <a:ext cx="5773822" cy="556828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345" y="1289718"/>
            <a:ext cx="5434776" cy="557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4495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75</TotalTime>
  <Words>294</Words>
  <Application>Microsoft Macintosh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Franklin Gothic Book</vt:lpstr>
      <vt:lpstr>Crop</vt:lpstr>
      <vt:lpstr>Nyan Gab</vt:lpstr>
      <vt:lpstr>Recap</vt:lpstr>
      <vt:lpstr>Network Analysis</vt:lpstr>
      <vt:lpstr>All Users</vt:lpstr>
      <vt:lpstr>All Users</vt:lpstr>
      <vt:lpstr>Haters</vt:lpstr>
      <vt:lpstr>Haters</vt:lpstr>
      <vt:lpstr>Offenders</vt:lpstr>
      <vt:lpstr>Offenders</vt:lpstr>
      <vt:lpstr>Neither</vt:lpstr>
      <vt:lpstr>Neither</vt:lpstr>
      <vt:lpstr>Comparison</vt:lpstr>
      <vt:lpstr>Interesting observations</vt:lpstr>
      <vt:lpstr>What next?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Nyan Gab</dc:title>
  <dc:creator>Microsoft Office User</dc:creator>
  <cp:lastModifiedBy>Microsoft Office User</cp:lastModifiedBy>
  <cp:revision>32</cp:revision>
  <dcterms:created xsi:type="dcterms:W3CDTF">2018-10-10T17:39:25Z</dcterms:created>
  <dcterms:modified xsi:type="dcterms:W3CDTF">2018-10-24T09:41:53Z</dcterms:modified>
</cp:coreProperties>
</file>