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6"/>
  </p:notesMasterIdLst>
  <p:sldIdLst>
    <p:sldId id="4778" r:id="rId2"/>
    <p:sldId id="1010" r:id="rId3"/>
    <p:sldId id="4780" r:id="rId4"/>
    <p:sldId id="4779" r:id="rId5"/>
    <p:sldId id="4781" r:id="rId6"/>
    <p:sldId id="4782" r:id="rId7"/>
    <p:sldId id="4783" r:id="rId8"/>
    <p:sldId id="4787" r:id="rId9"/>
    <p:sldId id="4784" r:id="rId10"/>
    <p:sldId id="4785" r:id="rId11"/>
    <p:sldId id="4786" r:id="rId12"/>
    <p:sldId id="4788" r:id="rId13"/>
    <p:sldId id="4789" r:id="rId14"/>
    <p:sldId id="275" r:id="rId15"/>
  </p:sldIdLst>
  <p:sldSz cx="12192000" cy="6858000"/>
  <p:notesSz cx="6858000" cy="9144000"/>
  <p:embeddedFontLst>
    <p:embeddedFont>
      <p:font typeface="Roboto" panose="02000000000000000000" pitchFamily="2" charset="0"/>
      <p:regular r:id="rId17"/>
      <p:bold r:id="rId18"/>
      <p:italic r:id="rId19"/>
      <p:boldItalic r:id="rId20"/>
    </p:embeddedFont>
    <p:embeddedFont>
      <p:font typeface="Roboto Light" panose="020F0302020204030204" pitchFamily="34" charset="0"/>
      <p:regular r:id="rId21"/>
      <p:italic r:id="rId22"/>
    </p:embeddedFont>
    <p:embeddedFont>
      <p:font typeface="Roboto Medium" panose="020F0502020204030204" pitchFamily="34" charset="0"/>
      <p:regular r:id="rId23"/>
      <p: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7"/>
            <p14:sldId id="4784"/>
            <p14:sldId id="4785"/>
            <p14:sldId id="4786"/>
            <p14:sldId id="4788"/>
            <p14:sldId id="4789"/>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11" autoAdjust="0"/>
    <p:restoredTop sz="91256" autoAdjust="0"/>
  </p:normalViewPr>
  <p:slideViewPr>
    <p:cSldViewPr snapToGrid="0" showGuides="1">
      <p:cViewPr varScale="1">
        <p:scale>
          <a:sx n="98" d="100"/>
          <a:sy n="98" d="100"/>
        </p:scale>
        <p:origin x="1512" y="200"/>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23/4/2024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14</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IN" dirty="0"/>
              <a:t>The control store is constructed to reflect performance of the trial store rather than the average of other stores. See e.g. stores 77 and 233:</a:t>
            </a:r>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13" name="Picture 12" descr="A graph on a whiteboard&#10;&#10;Description automatically generated">
            <a:extLst>
              <a:ext uri="{FF2B5EF4-FFF2-40B4-BE49-F238E27FC236}">
                <a16:creationId xmlns:a16="http://schemas.microsoft.com/office/drawing/2014/main" id="{9AC8D0C1-D649-29B0-5E42-B6F336005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1569720"/>
            <a:ext cx="5327831" cy="3352800"/>
          </a:xfrm>
          <a:prstGeom prst="rect">
            <a:avLst/>
          </a:prstGeom>
        </p:spPr>
      </p:pic>
      <p:pic>
        <p:nvPicPr>
          <p:cNvPr id="15" name="Picture 14" descr="A graph with lines and a black background&#10;&#10;Description automatically generated with medium confidence">
            <a:extLst>
              <a:ext uri="{FF2B5EF4-FFF2-40B4-BE49-F238E27FC236}">
                <a16:creationId xmlns:a16="http://schemas.microsoft.com/office/drawing/2014/main" id="{1AAFEE75-108B-F468-7E71-5C8C178BD9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0069" y="1569720"/>
            <a:ext cx="4910920" cy="3352800"/>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IN" dirty="0"/>
              <a:t>Trial store 77 and control store 233: trial success, with increases in sales and customer numbers.</a:t>
            </a:r>
            <a:endParaRPr lang="en-AU"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descr="A graph showing different colored lines&#10;&#10;Description automatically generated">
            <a:extLst>
              <a:ext uri="{FF2B5EF4-FFF2-40B4-BE49-F238E27FC236}">
                <a16:creationId xmlns:a16="http://schemas.microsoft.com/office/drawing/2014/main" id="{3D6F37C5-672A-DF5E-5DC1-FBCC678B33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057" y="1277771"/>
            <a:ext cx="5724434" cy="4004673"/>
          </a:xfrm>
          <a:prstGeom prst="rect">
            <a:avLst/>
          </a:prstGeom>
        </p:spPr>
      </p:pic>
      <p:pic>
        <p:nvPicPr>
          <p:cNvPr id="7" name="Picture 6" descr="A graph showing the growth of a company&#10;&#10;Description automatically generated with medium confidence">
            <a:extLst>
              <a:ext uri="{FF2B5EF4-FFF2-40B4-BE49-F238E27FC236}">
                <a16:creationId xmlns:a16="http://schemas.microsoft.com/office/drawing/2014/main" id="{8D0C79B0-20CB-D76F-8CA4-5F71048456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9797" y="1277771"/>
            <a:ext cx="5852203" cy="4004673"/>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B0AB52-489C-4BB8-AB27-FFF871D06AEA}"/>
              </a:ext>
            </a:extLst>
          </p:cNvPr>
          <p:cNvSpPr>
            <a:spLocks noGrp="1"/>
          </p:cNvSpPr>
          <p:nvPr>
            <p:ph type="body" sz="quarter" idx="10"/>
          </p:nvPr>
        </p:nvSpPr>
        <p:spPr/>
        <p:txBody>
          <a:bodyPr/>
          <a:lstStyle/>
          <a:p>
            <a:r>
              <a:rPr lang="en-IN" dirty="0"/>
              <a:t>Trial store 86 and control store 155: trial success, greater increase in customer numbers than sales – check the trial implementation.</a:t>
            </a:r>
            <a:endParaRPr lang="en-US" dirty="0"/>
          </a:p>
        </p:txBody>
      </p:sp>
      <p:pic>
        <p:nvPicPr>
          <p:cNvPr id="4" name="Picture 3" descr="A graph showing different colored lines&#10;&#10;Description automatically generated">
            <a:extLst>
              <a:ext uri="{FF2B5EF4-FFF2-40B4-BE49-F238E27FC236}">
                <a16:creationId xmlns:a16="http://schemas.microsoft.com/office/drawing/2014/main" id="{8774179B-497C-089B-6C1B-715F05552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047" y="1349617"/>
            <a:ext cx="5468439" cy="3666520"/>
          </a:xfrm>
          <a:prstGeom prst="rect">
            <a:avLst/>
          </a:prstGeom>
        </p:spPr>
      </p:pic>
      <p:pic>
        <p:nvPicPr>
          <p:cNvPr id="6" name="Picture 5" descr="A graph showing different colored lines&#10;&#10;Description automatically generated">
            <a:extLst>
              <a:ext uri="{FF2B5EF4-FFF2-40B4-BE49-F238E27FC236}">
                <a16:creationId xmlns:a16="http://schemas.microsoft.com/office/drawing/2014/main" id="{01CAB7ED-9A28-BD4B-4A2E-6AB8699882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6596" y="1349617"/>
            <a:ext cx="5695404" cy="3666520"/>
          </a:xfrm>
          <a:prstGeom prst="rect">
            <a:avLst/>
          </a:prstGeom>
        </p:spPr>
      </p:pic>
    </p:spTree>
    <p:extLst>
      <p:ext uri="{BB962C8B-B14F-4D97-AF65-F5344CB8AC3E}">
        <p14:creationId xmlns:p14="http://schemas.microsoft.com/office/powerpoint/2010/main" val="50734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C273B5-000D-E52A-1BB5-56E2A4F938B3}"/>
              </a:ext>
            </a:extLst>
          </p:cNvPr>
          <p:cNvSpPr>
            <a:spLocks noGrp="1"/>
          </p:cNvSpPr>
          <p:nvPr>
            <p:ph type="body" sz="quarter" idx="10"/>
          </p:nvPr>
        </p:nvSpPr>
        <p:spPr/>
        <p:txBody>
          <a:bodyPr/>
          <a:lstStyle/>
          <a:p>
            <a:r>
              <a:rPr lang="en-IN" dirty="0"/>
              <a:t>Trial store 88 and control store 40: no significant difference in performance.</a:t>
            </a:r>
            <a:endParaRPr lang="en-US" dirty="0"/>
          </a:p>
        </p:txBody>
      </p:sp>
      <p:pic>
        <p:nvPicPr>
          <p:cNvPr id="4" name="Picture 3" descr="A graph of different colored lines&#10;&#10;Description automatically generated">
            <a:extLst>
              <a:ext uri="{FF2B5EF4-FFF2-40B4-BE49-F238E27FC236}">
                <a16:creationId xmlns:a16="http://schemas.microsoft.com/office/drawing/2014/main" id="{782A7727-421D-CE04-1D41-1069AED3C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 y="1089841"/>
            <a:ext cx="5755225" cy="4213679"/>
          </a:xfrm>
          <a:prstGeom prst="rect">
            <a:avLst/>
          </a:prstGeom>
        </p:spPr>
      </p:pic>
      <p:pic>
        <p:nvPicPr>
          <p:cNvPr id="6" name="Picture 5" descr="A graph of different colored lines&#10;&#10;Description automatically generated">
            <a:extLst>
              <a:ext uri="{FF2B5EF4-FFF2-40B4-BE49-F238E27FC236}">
                <a16:creationId xmlns:a16="http://schemas.microsoft.com/office/drawing/2014/main" id="{52FEA130-84C9-C187-43B2-DFCAE90EC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6775" y="1089841"/>
            <a:ext cx="5755225" cy="4213679"/>
          </a:xfrm>
          <a:prstGeom prst="rect">
            <a:avLst/>
          </a:prstGeom>
        </p:spPr>
      </p:pic>
    </p:spTree>
    <p:extLst>
      <p:ext uri="{BB962C8B-B14F-4D97-AF65-F5344CB8AC3E}">
        <p14:creationId xmlns:p14="http://schemas.microsoft.com/office/powerpoint/2010/main" val="1336017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IN" sz="1200" dirty="0"/>
              <a:t>The three highest contributing segments to total sales are: 1. Budget older families, 2. Mainstream young singles/couples, 3. Mainstream retirees.</a:t>
            </a:r>
          </a:p>
          <a:p>
            <a:pPr marL="171450" indent="-171450" algn="l">
              <a:buFont typeface="Arial" panose="020B0604020202020204" pitchFamily="34" charset="0"/>
              <a:buChar char="•"/>
            </a:pPr>
            <a:r>
              <a:rPr lang="en-IN" sz="1200" dirty="0"/>
              <a:t>Factors driving sales: older families have largest </a:t>
            </a:r>
            <a:r>
              <a:rPr lang="en-IN" sz="1200" dirty="0" err="1"/>
              <a:t>avg</a:t>
            </a:r>
            <a:r>
              <a:rPr lang="en-IN" sz="1200" dirty="0"/>
              <a:t> no of packets purchased per customer, while the mainstream young singles/couples have the largest population.</a:t>
            </a:r>
          </a:p>
          <a:p>
            <a:pPr marL="171450" indent="-171450" algn="l">
              <a:buFont typeface="Arial" panose="020B0604020202020204" pitchFamily="34" charset="0"/>
              <a:buChar char="•"/>
            </a:pPr>
            <a:r>
              <a:rPr lang="en-IN" sz="1200" dirty="0"/>
              <a:t>To target in the store strategy: mainstream young singles/couple are more likely to purchase Tyrells chips than other segments.</a:t>
            </a:r>
            <a:endParaRPr lang="en-AU" sz="1200" dirty="0">
              <a:latin typeface="Roboto Light" panose="02000000000000000000" pitchFamily="2" charset="0"/>
            </a:endParaRPr>
          </a:p>
          <a:p>
            <a:pPr algn="l"/>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IN" sz="1200" dirty="0"/>
              <a:t>A trial of changing the store layout was implemented in three stores.</a:t>
            </a:r>
          </a:p>
          <a:p>
            <a:pPr marL="171450" indent="-171450">
              <a:buFont typeface="Arial" panose="020B0604020202020204" pitchFamily="34" charset="0"/>
              <a:buChar char="•"/>
            </a:pPr>
            <a:r>
              <a:rPr lang="en-IN" sz="1200" dirty="0"/>
              <a:t>A control store was constructed to reflect the prior performance of the selected trial store.</a:t>
            </a:r>
          </a:p>
          <a:p>
            <a:pPr marL="171450" indent="-171450">
              <a:buFont typeface="Arial" panose="020B0604020202020204" pitchFamily="34" charset="0"/>
              <a:buChar char="•"/>
            </a:pPr>
            <a:r>
              <a:rPr lang="en-IN" sz="1200" dirty="0"/>
              <a:t>The trial saw a significant increase the total sales and number of customers with a new store layout. </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IN" dirty="0"/>
              <a:t>Older and young families purchase more chips on average than the other groups with affluence not affecting quantities of chips purchased. </a:t>
            </a:r>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descr="A graph of a bar chart&#10;&#10;Description automatically generated with medium confidence">
            <a:extLst>
              <a:ext uri="{FF2B5EF4-FFF2-40B4-BE49-F238E27FC236}">
                <a16:creationId xmlns:a16="http://schemas.microsoft.com/office/drawing/2014/main" id="{9F8A846B-078D-E2D4-399C-C294EFF2A6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0" y="1449976"/>
            <a:ext cx="7772400" cy="4651443"/>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IN" dirty="0"/>
              <a:t>Instead, sales are coming mostly from budget older families, followed by mainstream young singles/couples.</a:t>
            </a:r>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7" name="Picture 6" descr="A graph with numbers and percentages&#10;&#10;Description automatically generated with medium confidence">
            <a:extLst>
              <a:ext uri="{FF2B5EF4-FFF2-40B4-BE49-F238E27FC236}">
                <a16:creationId xmlns:a16="http://schemas.microsoft.com/office/drawing/2014/main" id="{B8A06CD3-C6B8-611C-D0DE-9DD29BCA7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1606732"/>
            <a:ext cx="7772400" cy="3540034"/>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IN" dirty="0"/>
              <a:t>Mainstream young singles/couples have the largest population, driving their sales.</a:t>
            </a:r>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descr="A graph with numbers and a number&#10;&#10;Description automatically generated with medium confidence">
            <a:extLst>
              <a:ext uri="{FF2B5EF4-FFF2-40B4-BE49-F238E27FC236}">
                <a16:creationId xmlns:a16="http://schemas.microsoft.com/office/drawing/2014/main" id="{A9DD46AB-23AC-D1C7-E39F-E32CCEB95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2490" y="1639966"/>
            <a:ext cx="8203475" cy="3545987"/>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30EF9B-4CB1-E638-60C6-CA69F9433AA7}"/>
              </a:ext>
            </a:extLst>
          </p:cNvPr>
          <p:cNvSpPr>
            <a:spLocks noGrp="1"/>
          </p:cNvSpPr>
          <p:nvPr>
            <p:ph type="body" sz="quarter" idx="10"/>
          </p:nvPr>
        </p:nvSpPr>
        <p:spPr/>
        <p:txBody>
          <a:bodyPr/>
          <a:lstStyle/>
          <a:p>
            <a:r>
              <a:rPr lang="en-IN" dirty="0"/>
              <a:t>A deeper dive in the mainstream young singles/couples segment:</a:t>
            </a:r>
            <a:endParaRPr lang="en-US" dirty="0"/>
          </a:p>
        </p:txBody>
      </p:sp>
      <p:sp>
        <p:nvSpPr>
          <p:cNvPr id="3" name="TextBox 2">
            <a:extLst>
              <a:ext uri="{FF2B5EF4-FFF2-40B4-BE49-F238E27FC236}">
                <a16:creationId xmlns:a16="http://schemas.microsoft.com/office/drawing/2014/main" id="{8B331A7B-68DB-701A-B7A7-C6ABEDA80923}"/>
              </a:ext>
            </a:extLst>
          </p:cNvPr>
          <p:cNvSpPr txBox="1"/>
          <p:nvPr/>
        </p:nvSpPr>
        <p:spPr>
          <a:xfrm>
            <a:off x="4140926" y="2978331"/>
            <a:ext cx="0" cy="0"/>
          </a:xfrm>
          <a:prstGeom prst="rect">
            <a:avLst/>
          </a:prstGeom>
          <a:noFill/>
        </p:spPr>
        <p:txBody>
          <a:bodyPr wrap="none" lIns="0" tIns="0" rIns="0" bIns="0" rtlCol="0" anchor="t">
            <a:noAutofit/>
          </a:bodyPr>
          <a:lstStyle/>
          <a:p>
            <a:pPr algn="l"/>
            <a:endParaRPr lang="en-US" sz="1200" dirty="0" err="1">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A019147-B4E1-4DE3-A01D-C27E0866250B}"/>
              </a:ext>
            </a:extLst>
          </p:cNvPr>
          <p:cNvSpPr txBox="1"/>
          <p:nvPr/>
        </p:nvSpPr>
        <p:spPr>
          <a:xfrm>
            <a:off x="1196975" y="1423850"/>
            <a:ext cx="10479600" cy="2862322"/>
          </a:xfrm>
          <a:prstGeom prst="rect">
            <a:avLst/>
          </a:prstGeom>
          <a:noFill/>
        </p:spPr>
        <p:txBody>
          <a:bodyPr wrap="square">
            <a:spAutoFit/>
          </a:bodyPr>
          <a:lstStyle/>
          <a:p>
            <a:r>
              <a:rPr lang="en-IN" dirty="0"/>
              <a:t>• While Kettles chips are the most purchased brand across most segments, mainstream young singles/couples are 28% more likely to purchase Tyrells chips </a:t>
            </a:r>
          </a:p>
          <a:p>
            <a:endParaRPr lang="en-IN" dirty="0"/>
          </a:p>
          <a:p>
            <a:endParaRPr lang="en-IN" dirty="0"/>
          </a:p>
          <a:p>
            <a:r>
              <a:rPr lang="en-IN" dirty="0"/>
              <a:t>• They are also 32% more likely to purchase 175g packets – only </a:t>
            </a:r>
            <a:r>
              <a:rPr lang="en-IN" dirty="0" err="1"/>
              <a:t>Twisties</a:t>
            </a:r>
            <a:r>
              <a:rPr lang="en-IN" dirty="0"/>
              <a:t> has this size • Product placement strategy – put Kettles and </a:t>
            </a:r>
            <a:r>
              <a:rPr lang="en-IN" dirty="0" err="1"/>
              <a:t>Twisties</a:t>
            </a:r>
            <a:r>
              <a:rPr lang="en-IN" dirty="0"/>
              <a:t> where this segment is more likely to see them</a:t>
            </a:r>
          </a:p>
          <a:p>
            <a:endParaRPr lang="en-IN" dirty="0"/>
          </a:p>
          <a:p>
            <a:endParaRPr lang="en-IN" dirty="0"/>
          </a:p>
          <a:p>
            <a:endParaRPr lang="en-IN" dirty="0"/>
          </a:p>
          <a:p>
            <a:r>
              <a:rPr lang="en-IN" dirty="0"/>
              <a:t>• Product placement strategy – put Kettles and </a:t>
            </a:r>
            <a:r>
              <a:rPr lang="en-IN" dirty="0" err="1"/>
              <a:t>Twisties</a:t>
            </a:r>
            <a:r>
              <a:rPr lang="en-IN" dirty="0"/>
              <a:t> where this segment is more likely to see them</a:t>
            </a:r>
          </a:p>
        </p:txBody>
      </p:sp>
    </p:spTree>
    <p:extLst>
      <p:ext uri="{BB962C8B-B14F-4D97-AF65-F5344CB8AC3E}">
        <p14:creationId xmlns:p14="http://schemas.microsoft.com/office/powerpoint/2010/main" val="4188007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
        <p:nvSpPr>
          <p:cNvPr id="2" name="TextBox 1">
            <a:extLst>
              <a:ext uri="{FF2B5EF4-FFF2-40B4-BE49-F238E27FC236}">
                <a16:creationId xmlns:a16="http://schemas.microsoft.com/office/drawing/2014/main" id="{FDC31004-38D2-771F-EF8F-51AEDC6953B0}"/>
              </a:ext>
            </a:extLst>
          </p:cNvPr>
          <p:cNvSpPr txBox="1"/>
          <p:nvPr/>
        </p:nvSpPr>
        <p:spPr>
          <a:xfrm>
            <a:off x="4767943" y="3670663"/>
            <a:ext cx="0" cy="0"/>
          </a:xfrm>
          <a:prstGeom prst="rect">
            <a:avLst/>
          </a:prstGeom>
          <a:noFill/>
        </p:spPr>
        <p:txBody>
          <a:bodyPr wrap="none" lIns="0" tIns="0" rIns="0" bIns="0" rtlCol="0" anchor="t">
            <a:noAutofit/>
          </a:bodyPr>
          <a:lstStyle/>
          <a:p>
            <a:pPr algn="l"/>
            <a:endParaRPr lang="en-US" sz="12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6349</TotalTime>
  <Words>638</Words>
  <Application>Microsoft Macintosh PowerPoint</Application>
  <PresentationFormat>Widescreen</PresentationFormat>
  <Paragraphs>51</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Roboto</vt:lpstr>
      <vt:lpstr>Calibri</vt:lpstr>
      <vt:lpstr>Roboto Medium</vt:lpstr>
      <vt:lpstr>Roboto Light</vt:lpstr>
      <vt:lpstr>Arial</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Kanaparthy, Dheeraj Reddy</cp:lastModifiedBy>
  <cp:revision>466</cp:revision>
  <dcterms:created xsi:type="dcterms:W3CDTF">2018-02-07T23:23:24Z</dcterms:created>
  <dcterms:modified xsi:type="dcterms:W3CDTF">2024-04-23T22:22:11Z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