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9" r:id="rId5"/>
    <p:sldId id="280" r:id="rId6"/>
    <p:sldId id="282" r:id="rId7"/>
    <p:sldId id="276" r:id="rId8"/>
    <p:sldId id="283" r:id="rId9"/>
    <p:sldId id="284" r:id="rId10"/>
    <p:sldId id="285" r:id="rId11"/>
    <p:sldId id="286" r:id="rId12"/>
    <p:sldId id="28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www.kaggle.com/competitions/FacebookRecruiting"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kaggle.com/competitions/FacebookRecruiting" TargetMode="External"/><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F56B8-5230-439E-8F94-C3C0D0DAE4C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CA7AE09-27BB-486A-897B-22812590D525}">
      <dgm:prSet custT="1"/>
      <dgm:spPr/>
      <dgm:t>
        <a:bodyPr/>
        <a:lstStyle/>
        <a:p>
          <a:pPr algn="just">
            <a:lnSpc>
              <a:spcPct val="100000"/>
            </a:lnSpc>
          </a:pPr>
          <a:r>
            <a:rPr lang="en-US" sz="1400" dirty="0"/>
            <a:t>We are use a dataset from the Kaggle library for this project. Facebook actually provided the dataset.. </a:t>
          </a:r>
        </a:p>
        <a:p>
          <a:pPr algn="just">
            <a:lnSpc>
              <a:spcPct val="100000"/>
            </a:lnSpc>
          </a:pPr>
          <a:r>
            <a:rPr lang="en-US" sz="1400" dirty="0">
              <a:hlinkClick xmlns:r="http://schemas.openxmlformats.org/officeDocument/2006/relationships" r:id="rId1"/>
            </a:rPr>
            <a:t>https://www.kaggle.com/competitions/FacebookRecruiting</a:t>
          </a:r>
          <a:endParaRPr lang="en-US" sz="1400" dirty="0"/>
        </a:p>
      </dgm:t>
    </dgm:pt>
    <dgm:pt modelId="{59AF9F96-FD8D-446F-8873-B373F0BDE124}" type="parTrans" cxnId="{FBEB2D7B-9042-45C8-BFB9-455C3C341CDB}">
      <dgm:prSet/>
      <dgm:spPr/>
      <dgm:t>
        <a:bodyPr/>
        <a:lstStyle/>
        <a:p>
          <a:endParaRPr lang="en-US"/>
        </a:p>
      </dgm:t>
    </dgm:pt>
    <dgm:pt modelId="{A886FB36-61FF-4D96-997E-2C29A12A1FCF}" type="sibTrans" cxnId="{FBEB2D7B-9042-45C8-BFB9-455C3C341CDB}">
      <dgm:prSet/>
      <dgm:spPr/>
      <dgm:t>
        <a:bodyPr/>
        <a:lstStyle/>
        <a:p>
          <a:pPr>
            <a:lnSpc>
              <a:spcPct val="100000"/>
            </a:lnSpc>
          </a:pPr>
          <a:endParaRPr lang="en-US"/>
        </a:p>
      </dgm:t>
    </dgm:pt>
    <dgm:pt modelId="{BC723946-260D-40B6-9883-D3EE72CC24B2}">
      <dgm:prSet custT="1"/>
      <dgm:spPr/>
      <dgm:t>
        <a:bodyPr/>
        <a:lstStyle/>
        <a:p>
          <a:pPr algn="just">
            <a:lnSpc>
              <a:spcPct val="100000"/>
            </a:lnSpc>
          </a:pPr>
          <a:r>
            <a:rPr lang="en-US" sz="1400" b="0" i="0" dirty="0"/>
            <a:t>The dataset is bidirectional graph dataset. There are two columns in the dataset: source node and destination node. Each row shows a connection from source to destination.</a:t>
          </a:r>
          <a:endParaRPr lang="en-US" sz="1400" dirty="0"/>
        </a:p>
      </dgm:t>
    </dgm:pt>
    <dgm:pt modelId="{04E84175-C5CA-4E91-ACC3-72FF875B4688}" type="parTrans" cxnId="{D5EE3D0B-69B0-480B-BA1D-65949A7B2246}">
      <dgm:prSet/>
      <dgm:spPr/>
      <dgm:t>
        <a:bodyPr/>
        <a:lstStyle/>
        <a:p>
          <a:endParaRPr lang="en-US"/>
        </a:p>
      </dgm:t>
    </dgm:pt>
    <dgm:pt modelId="{5F7D475C-BD89-44C6-91AA-3CD0806D1C4A}" type="sibTrans" cxnId="{D5EE3D0B-69B0-480B-BA1D-65949A7B2246}">
      <dgm:prSet/>
      <dgm:spPr/>
      <dgm:t>
        <a:bodyPr/>
        <a:lstStyle/>
        <a:p>
          <a:pPr>
            <a:lnSpc>
              <a:spcPct val="100000"/>
            </a:lnSpc>
          </a:pPr>
          <a:endParaRPr lang="en-US"/>
        </a:p>
      </dgm:t>
    </dgm:pt>
    <dgm:pt modelId="{0DDD1A9D-6816-4AC1-BCAC-D90E7E352B19}">
      <dgm:prSet custT="1"/>
      <dgm:spPr/>
      <dgm:t>
        <a:bodyPr/>
        <a:lstStyle/>
        <a:p>
          <a:pPr algn="just">
            <a:lnSpc>
              <a:spcPct val="100000"/>
            </a:lnSpc>
          </a:pPr>
          <a:r>
            <a:rPr lang="en-US" sz="1400" dirty="0"/>
            <a:t>We are sure that the Instagram app is the rightful owner of this dataset. The link must be unidirectional because Facebook demands that we become friends. In the Instagram app, we frequently follow users and the reverse. </a:t>
          </a:r>
        </a:p>
      </dgm:t>
    </dgm:pt>
    <dgm:pt modelId="{A9B9949F-6662-48F4-BB15-234C85FF6DEB}" type="parTrans" cxnId="{AFA269FA-A6C8-4E13-94F1-95F23C926AA7}">
      <dgm:prSet/>
      <dgm:spPr/>
      <dgm:t>
        <a:bodyPr/>
        <a:lstStyle/>
        <a:p>
          <a:endParaRPr lang="en-US"/>
        </a:p>
      </dgm:t>
    </dgm:pt>
    <dgm:pt modelId="{D7319088-3CD8-4195-BFE7-546217DF61B2}" type="sibTrans" cxnId="{AFA269FA-A6C8-4E13-94F1-95F23C926AA7}">
      <dgm:prSet/>
      <dgm:spPr/>
      <dgm:t>
        <a:bodyPr/>
        <a:lstStyle/>
        <a:p>
          <a:pPr>
            <a:lnSpc>
              <a:spcPct val="100000"/>
            </a:lnSpc>
          </a:pPr>
          <a:endParaRPr lang="en-US"/>
        </a:p>
      </dgm:t>
    </dgm:pt>
    <dgm:pt modelId="{68C4C34C-7EBE-4C4C-BF94-3D4C22A1C3C2}">
      <dgm:prSet custT="1"/>
      <dgm:spPr/>
      <dgm:t>
        <a:bodyPr/>
        <a:lstStyle/>
        <a:p>
          <a:pPr algn="just">
            <a:lnSpc>
              <a:spcPct val="100000"/>
            </a:lnSpc>
          </a:pPr>
          <a:r>
            <a:rPr lang="en-US" sz="1400" dirty="0"/>
            <a:t>We assume that the Instagram program is the source of the data in this instance because we have a bidirectional dataset.</a:t>
          </a:r>
        </a:p>
      </dgm:t>
    </dgm:pt>
    <dgm:pt modelId="{F655BA56-C41E-4DD2-A39D-8AD0673CC8D3}" type="parTrans" cxnId="{66ED28DF-F759-4F85-9315-D5BF692FCEB9}">
      <dgm:prSet/>
      <dgm:spPr/>
      <dgm:t>
        <a:bodyPr/>
        <a:lstStyle/>
        <a:p>
          <a:endParaRPr lang="en-US"/>
        </a:p>
      </dgm:t>
    </dgm:pt>
    <dgm:pt modelId="{1D5EC908-0C9F-4F58-ABBC-1F6D1CB6C602}" type="sibTrans" cxnId="{66ED28DF-F759-4F85-9315-D5BF692FCEB9}">
      <dgm:prSet/>
      <dgm:spPr/>
      <dgm:t>
        <a:bodyPr/>
        <a:lstStyle/>
        <a:p>
          <a:endParaRPr lang="en-US"/>
        </a:p>
      </dgm:t>
    </dgm:pt>
    <dgm:pt modelId="{99FF915E-5E4C-4B56-B2EA-17BF824073C3}" type="pres">
      <dgm:prSet presAssocID="{F69F56B8-5230-439E-8F94-C3C0D0DAE4C2}" presName="root" presStyleCnt="0">
        <dgm:presLayoutVars>
          <dgm:dir/>
          <dgm:resizeHandles val="exact"/>
        </dgm:presLayoutVars>
      </dgm:prSet>
      <dgm:spPr/>
    </dgm:pt>
    <dgm:pt modelId="{5B73D269-1621-4344-B17C-36BBDF21166E}" type="pres">
      <dgm:prSet presAssocID="{F69F56B8-5230-439E-8F94-C3C0D0DAE4C2}" presName="container" presStyleCnt="0">
        <dgm:presLayoutVars>
          <dgm:dir/>
          <dgm:resizeHandles val="exact"/>
        </dgm:presLayoutVars>
      </dgm:prSet>
      <dgm:spPr/>
    </dgm:pt>
    <dgm:pt modelId="{A535DDEA-6360-43A1-BCD4-D7A5FBDE704D}" type="pres">
      <dgm:prSet presAssocID="{2CA7AE09-27BB-486A-897B-22812590D525}" presName="compNode" presStyleCnt="0"/>
      <dgm:spPr/>
    </dgm:pt>
    <dgm:pt modelId="{0D31D612-E8CA-4A88-9725-A8BC1E36D11A}" type="pres">
      <dgm:prSet presAssocID="{2CA7AE09-27BB-486A-897B-22812590D525}" presName="iconBgRect" presStyleLbl="bgShp" presStyleIdx="0" presStyleCnt="4"/>
      <dgm:spPr/>
    </dgm:pt>
    <dgm:pt modelId="{A08F0A34-35BA-4E8D-9CB6-393EB0346042}" type="pres">
      <dgm:prSet presAssocID="{2CA7AE09-27BB-486A-897B-22812590D525}"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E104B41F-3D86-46EF-8D5A-A3848E58CD4E}" type="pres">
      <dgm:prSet presAssocID="{2CA7AE09-27BB-486A-897B-22812590D525}" presName="spaceRect" presStyleCnt="0"/>
      <dgm:spPr/>
    </dgm:pt>
    <dgm:pt modelId="{7A895664-8F7F-4440-A0CC-93575BBA5FFA}" type="pres">
      <dgm:prSet presAssocID="{2CA7AE09-27BB-486A-897B-22812590D525}" presName="textRect" presStyleLbl="revTx" presStyleIdx="0" presStyleCnt="4">
        <dgm:presLayoutVars>
          <dgm:chMax val="1"/>
          <dgm:chPref val="1"/>
        </dgm:presLayoutVars>
      </dgm:prSet>
      <dgm:spPr/>
    </dgm:pt>
    <dgm:pt modelId="{56FAB9C7-F37A-4DE3-83FD-3851F6E0FA99}" type="pres">
      <dgm:prSet presAssocID="{A886FB36-61FF-4D96-997E-2C29A12A1FCF}" presName="sibTrans" presStyleLbl="sibTrans2D1" presStyleIdx="0" presStyleCnt="0"/>
      <dgm:spPr/>
    </dgm:pt>
    <dgm:pt modelId="{8A495712-DDF4-4CC4-84A1-2295A6040EE3}" type="pres">
      <dgm:prSet presAssocID="{BC723946-260D-40B6-9883-D3EE72CC24B2}" presName="compNode" presStyleCnt="0"/>
      <dgm:spPr/>
    </dgm:pt>
    <dgm:pt modelId="{27D2C12E-8299-43E4-AD9E-B6C51F894ED1}" type="pres">
      <dgm:prSet presAssocID="{BC723946-260D-40B6-9883-D3EE72CC24B2}" presName="iconBgRect" presStyleLbl="bgShp" presStyleIdx="1" presStyleCnt="4"/>
      <dgm:spPr/>
    </dgm:pt>
    <dgm:pt modelId="{E40E2535-56C9-4D42-9F07-A91C8F6DF252}" type="pres">
      <dgm:prSet presAssocID="{BC723946-260D-40B6-9883-D3EE72CC24B2}"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able"/>
        </a:ext>
      </dgm:extLst>
    </dgm:pt>
    <dgm:pt modelId="{71AF9243-F4A3-45D8-B8EA-1A5D284A386C}" type="pres">
      <dgm:prSet presAssocID="{BC723946-260D-40B6-9883-D3EE72CC24B2}" presName="spaceRect" presStyleCnt="0"/>
      <dgm:spPr/>
    </dgm:pt>
    <dgm:pt modelId="{BC6CD3B4-0D49-4EB8-979D-68DEB0134757}" type="pres">
      <dgm:prSet presAssocID="{BC723946-260D-40B6-9883-D3EE72CC24B2}" presName="textRect" presStyleLbl="revTx" presStyleIdx="1" presStyleCnt="4">
        <dgm:presLayoutVars>
          <dgm:chMax val="1"/>
          <dgm:chPref val="1"/>
        </dgm:presLayoutVars>
      </dgm:prSet>
      <dgm:spPr/>
    </dgm:pt>
    <dgm:pt modelId="{34180B38-63CF-4B9A-9986-82240DD62841}" type="pres">
      <dgm:prSet presAssocID="{5F7D475C-BD89-44C6-91AA-3CD0806D1C4A}" presName="sibTrans" presStyleLbl="sibTrans2D1" presStyleIdx="0" presStyleCnt="0"/>
      <dgm:spPr/>
    </dgm:pt>
    <dgm:pt modelId="{7F5A9288-64C7-4524-8CF2-83395AAA18EA}" type="pres">
      <dgm:prSet presAssocID="{0DDD1A9D-6816-4AC1-BCAC-D90E7E352B19}" presName="compNode" presStyleCnt="0"/>
      <dgm:spPr/>
    </dgm:pt>
    <dgm:pt modelId="{B403FE40-46A1-4710-B6F9-1D6A78AB86F5}" type="pres">
      <dgm:prSet presAssocID="{0DDD1A9D-6816-4AC1-BCAC-D90E7E352B19}" presName="iconBgRect" presStyleLbl="bgShp" presStyleIdx="2" presStyleCnt="4"/>
      <dgm:spPr/>
    </dgm:pt>
    <dgm:pt modelId="{F99F682B-15C5-4C9C-85D0-13CE409F7750}" type="pres">
      <dgm:prSet presAssocID="{0DDD1A9D-6816-4AC1-BCAC-D90E7E352B19}"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Subtitles"/>
        </a:ext>
      </dgm:extLst>
    </dgm:pt>
    <dgm:pt modelId="{68BC1A7F-7F9A-4D59-AA97-9E9A01E3A30E}" type="pres">
      <dgm:prSet presAssocID="{0DDD1A9D-6816-4AC1-BCAC-D90E7E352B19}" presName="spaceRect" presStyleCnt="0"/>
      <dgm:spPr/>
    </dgm:pt>
    <dgm:pt modelId="{EBBA9300-62F9-4629-BACC-2F8AA80AA12C}" type="pres">
      <dgm:prSet presAssocID="{0DDD1A9D-6816-4AC1-BCAC-D90E7E352B19}" presName="textRect" presStyleLbl="revTx" presStyleIdx="2" presStyleCnt="4">
        <dgm:presLayoutVars>
          <dgm:chMax val="1"/>
          <dgm:chPref val="1"/>
        </dgm:presLayoutVars>
      </dgm:prSet>
      <dgm:spPr/>
    </dgm:pt>
    <dgm:pt modelId="{131808C1-A1E2-42C1-BA72-71C3DD48FF4B}" type="pres">
      <dgm:prSet presAssocID="{D7319088-3CD8-4195-BFE7-546217DF61B2}" presName="sibTrans" presStyleLbl="sibTrans2D1" presStyleIdx="0" presStyleCnt="0"/>
      <dgm:spPr/>
    </dgm:pt>
    <dgm:pt modelId="{A5EE1B95-5889-4226-A0EF-F072B41862CF}" type="pres">
      <dgm:prSet presAssocID="{68C4C34C-7EBE-4C4C-BF94-3D4C22A1C3C2}" presName="compNode" presStyleCnt="0"/>
      <dgm:spPr/>
    </dgm:pt>
    <dgm:pt modelId="{4EC45A09-A244-4622-8C9D-9F35D820DCD1}" type="pres">
      <dgm:prSet presAssocID="{68C4C34C-7EBE-4C4C-BF94-3D4C22A1C3C2}" presName="iconBgRect" presStyleLbl="bgShp" presStyleIdx="3" presStyleCnt="4"/>
      <dgm:spPr/>
    </dgm:pt>
    <dgm:pt modelId="{79AD3992-897F-432A-8C9E-F03F6ACFADC8}" type="pres">
      <dgm:prSet presAssocID="{68C4C34C-7EBE-4C4C-BF94-3D4C22A1C3C2}"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abel with solid fill"/>
        </a:ext>
      </dgm:extLst>
    </dgm:pt>
    <dgm:pt modelId="{DA64693C-CAFB-4701-8209-6D7D6D6F3F08}" type="pres">
      <dgm:prSet presAssocID="{68C4C34C-7EBE-4C4C-BF94-3D4C22A1C3C2}" presName="spaceRect" presStyleCnt="0"/>
      <dgm:spPr/>
    </dgm:pt>
    <dgm:pt modelId="{D22DABB1-8191-4608-BB18-B0B4431E637D}" type="pres">
      <dgm:prSet presAssocID="{68C4C34C-7EBE-4C4C-BF94-3D4C22A1C3C2}" presName="textRect" presStyleLbl="revTx" presStyleIdx="3" presStyleCnt="4">
        <dgm:presLayoutVars>
          <dgm:chMax val="1"/>
          <dgm:chPref val="1"/>
        </dgm:presLayoutVars>
      </dgm:prSet>
      <dgm:spPr/>
    </dgm:pt>
  </dgm:ptLst>
  <dgm:cxnLst>
    <dgm:cxn modelId="{D5EE3D0B-69B0-480B-BA1D-65949A7B2246}" srcId="{F69F56B8-5230-439E-8F94-C3C0D0DAE4C2}" destId="{BC723946-260D-40B6-9883-D3EE72CC24B2}" srcOrd="1" destOrd="0" parTransId="{04E84175-C5CA-4E91-ACC3-72FF875B4688}" sibTransId="{5F7D475C-BD89-44C6-91AA-3CD0806D1C4A}"/>
    <dgm:cxn modelId="{95106F20-A2AF-4B1D-8C76-636F310E9E86}" type="presOf" srcId="{D7319088-3CD8-4195-BFE7-546217DF61B2}" destId="{131808C1-A1E2-42C1-BA72-71C3DD48FF4B}" srcOrd="0" destOrd="0" presId="urn:microsoft.com/office/officeart/2018/2/layout/IconCircleList"/>
    <dgm:cxn modelId="{02A38C22-3FDB-4406-91B3-393D292FE906}" type="presOf" srcId="{68C4C34C-7EBE-4C4C-BF94-3D4C22A1C3C2}" destId="{D22DABB1-8191-4608-BB18-B0B4431E637D}" srcOrd="0" destOrd="0" presId="urn:microsoft.com/office/officeart/2018/2/layout/IconCircleList"/>
    <dgm:cxn modelId="{C406C367-F863-4CF9-8091-57820488C76B}" type="presOf" srcId="{2CA7AE09-27BB-486A-897B-22812590D525}" destId="{7A895664-8F7F-4440-A0CC-93575BBA5FFA}" srcOrd="0" destOrd="0" presId="urn:microsoft.com/office/officeart/2018/2/layout/IconCircleList"/>
    <dgm:cxn modelId="{FBEB2D7B-9042-45C8-BFB9-455C3C341CDB}" srcId="{F69F56B8-5230-439E-8F94-C3C0D0DAE4C2}" destId="{2CA7AE09-27BB-486A-897B-22812590D525}" srcOrd="0" destOrd="0" parTransId="{59AF9F96-FD8D-446F-8873-B373F0BDE124}" sibTransId="{A886FB36-61FF-4D96-997E-2C29A12A1FCF}"/>
    <dgm:cxn modelId="{0468897E-8A52-4DC2-AA49-F7E8909A2F96}" type="presOf" srcId="{F69F56B8-5230-439E-8F94-C3C0D0DAE4C2}" destId="{99FF915E-5E4C-4B56-B2EA-17BF824073C3}" srcOrd="0" destOrd="0" presId="urn:microsoft.com/office/officeart/2018/2/layout/IconCircleList"/>
    <dgm:cxn modelId="{02DA3F96-FA75-4651-9667-899AA90E1790}" type="presOf" srcId="{BC723946-260D-40B6-9883-D3EE72CC24B2}" destId="{BC6CD3B4-0D49-4EB8-979D-68DEB0134757}" srcOrd="0" destOrd="0" presId="urn:microsoft.com/office/officeart/2018/2/layout/IconCircleList"/>
    <dgm:cxn modelId="{554EB3C2-556C-4C08-8629-58DD5B9C9F0B}" type="presOf" srcId="{A886FB36-61FF-4D96-997E-2C29A12A1FCF}" destId="{56FAB9C7-F37A-4DE3-83FD-3851F6E0FA99}" srcOrd="0" destOrd="0" presId="urn:microsoft.com/office/officeart/2018/2/layout/IconCircleList"/>
    <dgm:cxn modelId="{C9C0EAC9-39F7-495A-839B-050A60B3B2C6}" type="presOf" srcId="{5F7D475C-BD89-44C6-91AA-3CD0806D1C4A}" destId="{34180B38-63CF-4B9A-9986-82240DD62841}" srcOrd="0" destOrd="0" presId="urn:microsoft.com/office/officeart/2018/2/layout/IconCircleList"/>
    <dgm:cxn modelId="{66ED28DF-F759-4F85-9315-D5BF692FCEB9}" srcId="{F69F56B8-5230-439E-8F94-C3C0D0DAE4C2}" destId="{68C4C34C-7EBE-4C4C-BF94-3D4C22A1C3C2}" srcOrd="3" destOrd="0" parTransId="{F655BA56-C41E-4DD2-A39D-8AD0673CC8D3}" sibTransId="{1D5EC908-0C9F-4F58-ABBC-1F6D1CB6C602}"/>
    <dgm:cxn modelId="{7AF6B6F8-CCD8-4BD0-82D7-164C8185F863}" type="presOf" srcId="{0DDD1A9D-6816-4AC1-BCAC-D90E7E352B19}" destId="{EBBA9300-62F9-4629-BACC-2F8AA80AA12C}" srcOrd="0" destOrd="0" presId="urn:microsoft.com/office/officeart/2018/2/layout/IconCircleList"/>
    <dgm:cxn modelId="{AFA269FA-A6C8-4E13-94F1-95F23C926AA7}" srcId="{F69F56B8-5230-439E-8F94-C3C0D0DAE4C2}" destId="{0DDD1A9D-6816-4AC1-BCAC-D90E7E352B19}" srcOrd="2" destOrd="0" parTransId="{A9B9949F-6662-48F4-BB15-234C85FF6DEB}" sibTransId="{D7319088-3CD8-4195-BFE7-546217DF61B2}"/>
    <dgm:cxn modelId="{A96E6DB8-5EDB-4A71-9061-CD4D344946FA}" type="presParOf" srcId="{99FF915E-5E4C-4B56-B2EA-17BF824073C3}" destId="{5B73D269-1621-4344-B17C-36BBDF21166E}" srcOrd="0" destOrd="0" presId="urn:microsoft.com/office/officeart/2018/2/layout/IconCircleList"/>
    <dgm:cxn modelId="{42D80387-7067-4860-AFA4-B8C656890B78}" type="presParOf" srcId="{5B73D269-1621-4344-B17C-36BBDF21166E}" destId="{A535DDEA-6360-43A1-BCD4-D7A5FBDE704D}" srcOrd="0" destOrd="0" presId="urn:microsoft.com/office/officeart/2018/2/layout/IconCircleList"/>
    <dgm:cxn modelId="{8EFA6641-7CD9-432C-8AB8-E4E40B8FC960}" type="presParOf" srcId="{A535DDEA-6360-43A1-BCD4-D7A5FBDE704D}" destId="{0D31D612-E8CA-4A88-9725-A8BC1E36D11A}" srcOrd="0" destOrd="0" presId="urn:microsoft.com/office/officeart/2018/2/layout/IconCircleList"/>
    <dgm:cxn modelId="{3450DEF9-EBFA-4728-B2ED-9C33C4887885}" type="presParOf" srcId="{A535DDEA-6360-43A1-BCD4-D7A5FBDE704D}" destId="{A08F0A34-35BA-4E8D-9CB6-393EB0346042}" srcOrd="1" destOrd="0" presId="urn:microsoft.com/office/officeart/2018/2/layout/IconCircleList"/>
    <dgm:cxn modelId="{0A864697-DF90-4BEF-A036-DFBF6E486E58}" type="presParOf" srcId="{A535DDEA-6360-43A1-BCD4-D7A5FBDE704D}" destId="{E104B41F-3D86-46EF-8D5A-A3848E58CD4E}" srcOrd="2" destOrd="0" presId="urn:microsoft.com/office/officeart/2018/2/layout/IconCircleList"/>
    <dgm:cxn modelId="{97922570-BFB3-419F-9B97-026DFE41AEBD}" type="presParOf" srcId="{A535DDEA-6360-43A1-BCD4-D7A5FBDE704D}" destId="{7A895664-8F7F-4440-A0CC-93575BBA5FFA}" srcOrd="3" destOrd="0" presId="urn:microsoft.com/office/officeart/2018/2/layout/IconCircleList"/>
    <dgm:cxn modelId="{F6AB4F7F-F9A8-42FE-AF8A-E034F2CFD242}" type="presParOf" srcId="{5B73D269-1621-4344-B17C-36BBDF21166E}" destId="{56FAB9C7-F37A-4DE3-83FD-3851F6E0FA99}" srcOrd="1" destOrd="0" presId="urn:microsoft.com/office/officeart/2018/2/layout/IconCircleList"/>
    <dgm:cxn modelId="{76A09437-7EF1-4975-B536-3FC8737C9482}" type="presParOf" srcId="{5B73D269-1621-4344-B17C-36BBDF21166E}" destId="{8A495712-DDF4-4CC4-84A1-2295A6040EE3}" srcOrd="2" destOrd="0" presId="urn:microsoft.com/office/officeart/2018/2/layout/IconCircleList"/>
    <dgm:cxn modelId="{795DFE25-11CA-4B3C-B551-C73EE36FDCF3}" type="presParOf" srcId="{8A495712-DDF4-4CC4-84A1-2295A6040EE3}" destId="{27D2C12E-8299-43E4-AD9E-B6C51F894ED1}" srcOrd="0" destOrd="0" presId="urn:microsoft.com/office/officeart/2018/2/layout/IconCircleList"/>
    <dgm:cxn modelId="{D58FE08D-6405-41E0-BB02-20BCDFCEEE9F}" type="presParOf" srcId="{8A495712-DDF4-4CC4-84A1-2295A6040EE3}" destId="{E40E2535-56C9-4D42-9F07-A91C8F6DF252}" srcOrd="1" destOrd="0" presId="urn:microsoft.com/office/officeart/2018/2/layout/IconCircleList"/>
    <dgm:cxn modelId="{492C9140-222E-487B-8D13-736E57FD3C3C}" type="presParOf" srcId="{8A495712-DDF4-4CC4-84A1-2295A6040EE3}" destId="{71AF9243-F4A3-45D8-B8EA-1A5D284A386C}" srcOrd="2" destOrd="0" presId="urn:microsoft.com/office/officeart/2018/2/layout/IconCircleList"/>
    <dgm:cxn modelId="{4FD042D3-E6EB-49DE-B40D-DCDA81C7E723}" type="presParOf" srcId="{8A495712-DDF4-4CC4-84A1-2295A6040EE3}" destId="{BC6CD3B4-0D49-4EB8-979D-68DEB0134757}" srcOrd="3" destOrd="0" presId="urn:microsoft.com/office/officeart/2018/2/layout/IconCircleList"/>
    <dgm:cxn modelId="{2C08AECF-F57E-4585-9739-CD0499FBCF41}" type="presParOf" srcId="{5B73D269-1621-4344-B17C-36BBDF21166E}" destId="{34180B38-63CF-4B9A-9986-82240DD62841}" srcOrd="3" destOrd="0" presId="urn:microsoft.com/office/officeart/2018/2/layout/IconCircleList"/>
    <dgm:cxn modelId="{7694075E-46EA-4E63-AEE5-63FC58938502}" type="presParOf" srcId="{5B73D269-1621-4344-B17C-36BBDF21166E}" destId="{7F5A9288-64C7-4524-8CF2-83395AAA18EA}" srcOrd="4" destOrd="0" presId="urn:microsoft.com/office/officeart/2018/2/layout/IconCircleList"/>
    <dgm:cxn modelId="{39967432-CAD0-456B-A004-24A3B3C57718}" type="presParOf" srcId="{7F5A9288-64C7-4524-8CF2-83395AAA18EA}" destId="{B403FE40-46A1-4710-B6F9-1D6A78AB86F5}" srcOrd="0" destOrd="0" presId="urn:microsoft.com/office/officeart/2018/2/layout/IconCircleList"/>
    <dgm:cxn modelId="{2D7831F4-FB1E-4E80-9F6C-FF5D7DB963EA}" type="presParOf" srcId="{7F5A9288-64C7-4524-8CF2-83395AAA18EA}" destId="{F99F682B-15C5-4C9C-85D0-13CE409F7750}" srcOrd="1" destOrd="0" presId="urn:microsoft.com/office/officeart/2018/2/layout/IconCircleList"/>
    <dgm:cxn modelId="{8D984F27-249D-47BB-AD91-DDE2A656186F}" type="presParOf" srcId="{7F5A9288-64C7-4524-8CF2-83395AAA18EA}" destId="{68BC1A7F-7F9A-4D59-AA97-9E9A01E3A30E}" srcOrd="2" destOrd="0" presId="urn:microsoft.com/office/officeart/2018/2/layout/IconCircleList"/>
    <dgm:cxn modelId="{96A04E24-B8D4-4259-9F18-9D1EBF0CB763}" type="presParOf" srcId="{7F5A9288-64C7-4524-8CF2-83395AAA18EA}" destId="{EBBA9300-62F9-4629-BACC-2F8AA80AA12C}" srcOrd="3" destOrd="0" presId="urn:microsoft.com/office/officeart/2018/2/layout/IconCircleList"/>
    <dgm:cxn modelId="{76C0D297-8F69-42A3-9B35-3DC5097E1D0A}" type="presParOf" srcId="{5B73D269-1621-4344-B17C-36BBDF21166E}" destId="{131808C1-A1E2-42C1-BA72-71C3DD48FF4B}" srcOrd="5" destOrd="0" presId="urn:microsoft.com/office/officeart/2018/2/layout/IconCircleList"/>
    <dgm:cxn modelId="{CCDF26AD-489B-413D-A1FE-FD52060DFD7D}" type="presParOf" srcId="{5B73D269-1621-4344-B17C-36BBDF21166E}" destId="{A5EE1B95-5889-4226-A0EF-F072B41862CF}" srcOrd="6" destOrd="0" presId="urn:microsoft.com/office/officeart/2018/2/layout/IconCircleList"/>
    <dgm:cxn modelId="{9701270B-D07B-4ABD-B6CF-BDC59A197946}" type="presParOf" srcId="{A5EE1B95-5889-4226-A0EF-F072B41862CF}" destId="{4EC45A09-A244-4622-8C9D-9F35D820DCD1}" srcOrd="0" destOrd="0" presId="urn:microsoft.com/office/officeart/2018/2/layout/IconCircleList"/>
    <dgm:cxn modelId="{A9E38EFA-954D-4C2D-A9BF-9B9636155405}" type="presParOf" srcId="{A5EE1B95-5889-4226-A0EF-F072B41862CF}" destId="{79AD3992-897F-432A-8C9E-F03F6ACFADC8}" srcOrd="1" destOrd="0" presId="urn:microsoft.com/office/officeart/2018/2/layout/IconCircleList"/>
    <dgm:cxn modelId="{53F80919-993C-427E-8A21-0D57A0C58BB3}" type="presParOf" srcId="{A5EE1B95-5889-4226-A0EF-F072B41862CF}" destId="{DA64693C-CAFB-4701-8209-6D7D6D6F3F08}" srcOrd="2" destOrd="0" presId="urn:microsoft.com/office/officeart/2018/2/layout/IconCircleList"/>
    <dgm:cxn modelId="{880491D9-3057-4093-B772-B03DB4DB2B43}" type="presParOf" srcId="{A5EE1B95-5889-4226-A0EF-F072B41862CF}" destId="{D22DABB1-8191-4608-BB18-B0B4431E63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1D612-E8CA-4A88-9725-A8BC1E36D11A}">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F0A34-35BA-4E8D-9CB6-393EB034604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95664-8F7F-4440-A0CC-93575BBA5FFA}">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We are use a dataset from the Kaggle library for this project. Facebook actually provided the dataset.. </a:t>
          </a:r>
        </a:p>
        <a:p>
          <a:pPr marL="0" lvl="0" indent="0" algn="just" defTabSz="622300">
            <a:lnSpc>
              <a:spcPct val="100000"/>
            </a:lnSpc>
            <a:spcBef>
              <a:spcPct val="0"/>
            </a:spcBef>
            <a:spcAft>
              <a:spcPct val="35000"/>
            </a:spcAft>
            <a:buNone/>
          </a:pPr>
          <a:r>
            <a:rPr lang="en-US" sz="1400" kern="1200" dirty="0">
              <a:hlinkClick xmlns:r="http://schemas.openxmlformats.org/officeDocument/2006/relationships" r:id="rId3"/>
            </a:rPr>
            <a:t>https://www.kaggle.com/competitions/FacebookRecruiting</a:t>
          </a:r>
          <a:endParaRPr lang="en-US" sz="1400" kern="1200" dirty="0"/>
        </a:p>
      </dsp:txBody>
      <dsp:txXfrm>
        <a:off x="1834517" y="469890"/>
        <a:ext cx="3148942" cy="1335915"/>
      </dsp:txXfrm>
    </dsp:sp>
    <dsp:sp modelId="{27D2C12E-8299-43E4-AD9E-B6C51F894ED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E2535-56C9-4D42-9F07-A91C8F6DF252}">
      <dsp:nvSpPr>
        <dsp:cNvPr id="0" name=""/>
        <dsp:cNvSpPr/>
      </dsp:nvSpPr>
      <dsp:spPr>
        <a:xfrm>
          <a:off x="5812681" y="750432"/>
          <a:ext cx="774830" cy="77483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CD3B4-0D49-4EB8-979D-68DEB013475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b="0" i="0" kern="1200" dirty="0"/>
            <a:t>The dataset is bidirectional graph dataset. There are two columns in the dataset: source node and destination node. Each row shows a connection from source to destination.</a:t>
          </a:r>
          <a:endParaRPr lang="en-US" sz="1400" kern="1200" dirty="0"/>
        </a:p>
      </dsp:txBody>
      <dsp:txXfrm>
        <a:off x="7154322" y="469890"/>
        <a:ext cx="3148942" cy="1335915"/>
      </dsp:txXfrm>
    </dsp:sp>
    <dsp:sp modelId="{B403FE40-46A1-4710-B6F9-1D6A78AB86F5}">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F682B-15C5-4C9C-85D0-13CE409F7750}">
      <dsp:nvSpPr>
        <dsp:cNvPr id="0" name=""/>
        <dsp:cNvSpPr/>
      </dsp:nvSpPr>
      <dsp:spPr>
        <a:xfrm>
          <a:off x="492877" y="2826074"/>
          <a:ext cx="774830" cy="77483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A9300-62F9-4629-BACC-2F8AA80AA12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We are sure that the Instagram app is the rightful owner of this dataset. The link must be unidirectional because Facebook demands that we become friends. In the Instagram app, we frequently follow users and the reverse. </a:t>
          </a:r>
        </a:p>
      </dsp:txBody>
      <dsp:txXfrm>
        <a:off x="1834517" y="2545532"/>
        <a:ext cx="3148942" cy="1335915"/>
      </dsp:txXfrm>
    </dsp:sp>
    <dsp:sp modelId="{4EC45A09-A244-4622-8C9D-9F35D820DCD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D3992-897F-432A-8C9E-F03F6ACFADC8}">
      <dsp:nvSpPr>
        <dsp:cNvPr id="0" name=""/>
        <dsp:cNvSpPr/>
      </dsp:nvSpPr>
      <dsp:spPr>
        <a:xfrm>
          <a:off x="5812681" y="2826074"/>
          <a:ext cx="774830" cy="77483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DABB1-8191-4608-BB18-B0B4431E637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kern="1200" dirty="0"/>
            <a:t>We assume that the Instagram program is the source of the data in this instance because we have a bidirectional dataset.</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5DF3-E5D7-6FAA-F9B4-5CD415016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EBF2AF-76ED-3367-208E-E346201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60F2FC-37EB-0018-6F89-1DA49DF8B2F5}"/>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24085C6F-D097-F06C-8007-DA007A85E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C5D6B-E5DF-A856-D368-09EEC964732F}"/>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249409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2BF5-BE95-2954-B2B2-CE18BCB3D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97E22-5CAD-0639-9FE4-100D271C5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7B5CC-A4F0-490A-270B-9DC99DBF57ED}"/>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5E9AFC54-5F07-DA01-FF2D-3FE3DBD3F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269F7-CAB1-0133-02D0-402E084D906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243056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48791-FD74-9B76-460E-49FE532F8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C07F9-F7FC-7AAA-0230-84B74ECCA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2B3BC-5063-7B62-AC43-106E3EC728B5}"/>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65319064-643A-DCEB-72DD-F9A9A8BCD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9AFB4-76F1-5C5E-85E3-609FF1C60286}"/>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7203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8A6-9B7D-7BA3-3E95-B41E96618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E016D-C1FB-933C-848E-DF6975DE65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EC345-3DD2-5E2B-F9F1-252E93F61D59}"/>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C08FE4BB-02AF-4DC7-78BA-075B58B87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4E873-6792-FD43-429F-9FF7BE6767AB}"/>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390539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B064-6261-0F98-35C8-5CFDBA78C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066CFB-B2EC-F1AA-964C-950E7CD7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8DC61-A12C-7238-DED8-7BC706B07A06}"/>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27AC0BA2-6D15-264F-139B-9B05AE06B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D3143-8AE6-070A-F06A-0813F2949F1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257289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2FB-8752-FD7F-B927-162C4D2EAF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251F8C-A6ED-D1C9-B00A-5C4B2C1F8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1EE6A-1FDE-1AF9-8028-4BE954511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34CBD5-03E1-114E-0112-A4F2A68F0561}"/>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6" name="Footer Placeholder 5">
            <a:extLst>
              <a:ext uri="{FF2B5EF4-FFF2-40B4-BE49-F238E27FC236}">
                <a16:creationId xmlns:a16="http://schemas.microsoft.com/office/drawing/2014/main" id="{97CFCC4D-C2A5-24EF-2B7D-ACCDE8445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8D0A8-E0AF-DB35-9095-BA309D9EF5C2}"/>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258974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F6C4-732E-8074-009C-F84C20A51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0EF46-285A-0F5F-157E-020FF5FFC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DEDEB-A638-FCA3-A0F3-5FBC0B689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F909C5-90BD-E41C-E34A-2CF964063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97325-0831-F2B3-F9E8-868E6CBC4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98D54F-7F01-EF2F-7950-FB048845F347}"/>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8" name="Footer Placeholder 7">
            <a:extLst>
              <a:ext uri="{FF2B5EF4-FFF2-40B4-BE49-F238E27FC236}">
                <a16:creationId xmlns:a16="http://schemas.microsoft.com/office/drawing/2014/main" id="{D062FC15-2185-C46B-DBB1-AC58C9894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8350F-59B5-67B9-A53E-B4CD8D8F4825}"/>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12838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A3CD-8D97-6B3E-D8D6-D4C9B060F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EEB33A-6E43-749E-AD65-953144411200}"/>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4" name="Footer Placeholder 3">
            <a:extLst>
              <a:ext uri="{FF2B5EF4-FFF2-40B4-BE49-F238E27FC236}">
                <a16:creationId xmlns:a16="http://schemas.microsoft.com/office/drawing/2014/main" id="{15313B89-1243-CB45-20A2-06E9673A64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CAAF14-4B86-6A21-B2F0-295D859F6060}"/>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218558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F0FAF-3435-C1D9-CA0D-65DFF7DB3B1B}"/>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3" name="Footer Placeholder 2">
            <a:extLst>
              <a:ext uri="{FF2B5EF4-FFF2-40B4-BE49-F238E27FC236}">
                <a16:creationId xmlns:a16="http://schemas.microsoft.com/office/drawing/2014/main" id="{8865C67D-9C98-F193-8EED-79FC6944AF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D2948-F353-ECB0-06C6-ED99BF91C1ED}"/>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412053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D76C-B72E-3629-124B-56FD605F6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394212-56CB-FAD8-2BEB-1BC8B65FA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E7CCB8-F6AF-F071-4C64-DBEF13C22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F7426-5A81-04E6-7E47-A30666325586}"/>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6" name="Footer Placeholder 5">
            <a:extLst>
              <a:ext uri="{FF2B5EF4-FFF2-40B4-BE49-F238E27FC236}">
                <a16:creationId xmlns:a16="http://schemas.microsoft.com/office/drawing/2014/main" id="{B0B25790-FA95-197A-742A-81651F104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CB488-3F7A-C005-7ED4-F2FE1A975E38}"/>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15608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0CE4-BD1D-5930-B1BA-6CD564B7D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BFC70-7FCD-51B2-C031-2597C6CB8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205894-5DC9-E50A-2E3E-A1DF490F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3CA81-0929-FD88-34ED-F3D25A195B7C}"/>
              </a:ext>
            </a:extLst>
          </p:cNvPr>
          <p:cNvSpPr>
            <a:spLocks noGrp="1"/>
          </p:cNvSpPr>
          <p:nvPr>
            <p:ph type="dt" sz="half" idx="10"/>
          </p:nvPr>
        </p:nvSpPr>
        <p:spPr/>
        <p:txBody>
          <a:bodyPr/>
          <a:lstStyle/>
          <a:p>
            <a:fld id="{E28591C4-8E6B-45D5-B939-768801F2DE91}" type="datetimeFigureOut">
              <a:rPr lang="en-IN" smtClean="0"/>
              <a:pPr/>
              <a:t>03-12-2022</a:t>
            </a:fld>
            <a:endParaRPr lang="en-IN"/>
          </a:p>
        </p:txBody>
      </p:sp>
      <p:sp>
        <p:nvSpPr>
          <p:cNvPr id="6" name="Footer Placeholder 5">
            <a:extLst>
              <a:ext uri="{FF2B5EF4-FFF2-40B4-BE49-F238E27FC236}">
                <a16:creationId xmlns:a16="http://schemas.microsoft.com/office/drawing/2014/main" id="{E22886B0-FAAD-233D-7CFC-BF3798AA2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093EA-4A62-4946-6B2E-E15F6CF3F306}"/>
              </a:ext>
            </a:extLst>
          </p:cNvPr>
          <p:cNvSpPr>
            <a:spLocks noGrp="1"/>
          </p:cNvSpPr>
          <p:nvPr>
            <p:ph type="sldNum" sz="quarter" idx="12"/>
          </p:nvPr>
        </p:nvSpPr>
        <p:spPr/>
        <p:txBody>
          <a:bodyPr/>
          <a:lstStyle/>
          <a:p>
            <a:fld id="{A0466EEA-94EB-4CD4-8AB0-0DA83D30B2D9}" type="slidenum">
              <a:rPr lang="en-IN" smtClean="0"/>
              <a:pPr/>
              <a:t>‹#›</a:t>
            </a:fld>
            <a:endParaRPr lang="en-IN"/>
          </a:p>
        </p:txBody>
      </p:sp>
    </p:spTree>
    <p:extLst>
      <p:ext uri="{BB962C8B-B14F-4D97-AF65-F5344CB8AC3E}">
        <p14:creationId xmlns:p14="http://schemas.microsoft.com/office/powerpoint/2010/main" val="31779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A5D15-D941-74B3-720F-31C7D7C6F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A1E281-6776-91FC-AD25-1B7DE1E04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E219B-010F-3A9A-DD5B-8B089D881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91C4-8E6B-45D5-B939-768801F2DE91}" type="datetimeFigureOut">
              <a:rPr lang="en-IN" smtClean="0"/>
              <a:pPr/>
              <a:t>03-12-2022</a:t>
            </a:fld>
            <a:endParaRPr lang="en-IN"/>
          </a:p>
        </p:txBody>
      </p:sp>
      <p:sp>
        <p:nvSpPr>
          <p:cNvPr id="5" name="Footer Placeholder 4">
            <a:extLst>
              <a:ext uri="{FF2B5EF4-FFF2-40B4-BE49-F238E27FC236}">
                <a16:creationId xmlns:a16="http://schemas.microsoft.com/office/drawing/2014/main" id="{14A9E452-2368-B03B-7325-3BDB93013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286C4D-0589-71F8-1F11-914AEFDA7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66EEA-94EB-4CD4-8AB0-0DA83D30B2D9}" type="slidenum">
              <a:rPr lang="en-IN" smtClean="0"/>
              <a:pPr/>
              <a:t>‹#›</a:t>
            </a:fld>
            <a:endParaRPr lang="en-IN"/>
          </a:p>
        </p:txBody>
      </p:sp>
    </p:spTree>
    <p:extLst>
      <p:ext uri="{BB962C8B-B14F-4D97-AF65-F5344CB8AC3E}">
        <p14:creationId xmlns:p14="http://schemas.microsoft.com/office/powerpoint/2010/main" val="387466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B5C436A-6753-3B89-0828-A8D078E68773}"/>
              </a:ext>
            </a:extLst>
          </p:cNvPr>
          <p:cNvSpPr>
            <a:spLocks noGrp="1"/>
          </p:cNvSpPr>
          <p:nvPr>
            <p:ph type="title"/>
          </p:nvPr>
        </p:nvSpPr>
        <p:spPr>
          <a:xfrm>
            <a:off x="713065" y="713312"/>
            <a:ext cx="4798640" cy="5431376"/>
          </a:xfrm>
        </p:spPr>
        <p:txBody>
          <a:bodyPr>
            <a:normAutofit/>
          </a:bodyPr>
          <a:lstStyle/>
          <a:p>
            <a:pPr algn="ctr">
              <a:lnSpc>
                <a:spcPct val="150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CSCE - 5222</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Increment-2 </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u="sng"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on Facebook Dataset</a:t>
            </a:r>
            <a:br>
              <a:rPr lang="en-IN" sz="25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500" dirty="0"/>
          </a:p>
        </p:txBody>
      </p:sp>
      <p:sp>
        <p:nvSpPr>
          <p:cNvPr id="3" name="Subtitle 2">
            <a:extLst>
              <a:ext uri="{FF2B5EF4-FFF2-40B4-BE49-F238E27FC236}">
                <a16:creationId xmlns:a16="http://schemas.microsoft.com/office/drawing/2014/main" id="{57E2F32E-61A5-2D14-28AF-9C906F4F3B05}"/>
              </a:ext>
            </a:extLst>
          </p:cNvPr>
          <p:cNvSpPr>
            <a:spLocks noGrp="1"/>
          </p:cNvSpPr>
          <p:nvPr>
            <p:ph idx="1"/>
          </p:nvPr>
        </p:nvSpPr>
        <p:spPr>
          <a:xfrm>
            <a:off x="6095999" y="713313"/>
            <a:ext cx="5257801" cy="5431376"/>
          </a:xfrm>
        </p:spPr>
        <p:txBody>
          <a:bodyPr anchor="ctr">
            <a:normAutofit/>
          </a:bodyPr>
          <a:lstStyle/>
          <a:p>
            <a:pPr marL="0" indent="0">
              <a:spcAft>
                <a:spcPts val="1000"/>
              </a:spcAft>
              <a:buNone/>
            </a:pPr>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                                                                                                                                        T</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eam Members: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Dheeraj Reddy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Komandla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(11526265)</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Prem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sai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Vuppula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(11528103)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Viveksen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Naroju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(11611662)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Sravan Boinapalli (11553755)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97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D74F-CCDD-EE7B-AB57-6F0A343020D7}"/>
              </a:ext>
            </a:extLst>
          </p:cNvPr>
          <p:cNvSpPr>
            <a:spLocks noGrp="1"/>
          </p:cNvSpPr>
          <p:nvPr>
            <p:ph type="title"/>
          </p:nvPr>
        </p:nvSpPr>
        <p:spPr>
          <a:xfrm>
            <a:off x="838200" y="435692"/>
            <a:ext cx="10515600" cy="1133693"/>
          </a:xfrm>
        </p:spPr>
        <p:txBody>
          <a:bodyPr>
            <a:normAutofit/>
          </a:bodyPr>
          <a:lstStyle/>
          <a:p>
            <a:r>
              <a:rPr lang="en-US" sz="5200" b="1" u="sng" dirty="0">
                <a:effectLst/>
                <a:latin typeface="Times New Roman" panose="02020603050405020304" pitchFamily="18" charset="0"/>
                <a:ea typeface="Times New Roman" panose="02020603050405020304" pitchFamily="18" charset="0"/>
                <a:cs typeface="Times New Roman" panose="02020603050405020304" pitchFamily="18" charset="0"/>
              </a:rPr>
              <a:t>Preliminary Results: </a:t>
            </a:r>
            <a:endParaRPr lang="en-IN" sz="5200" dirty="0"/>
          </a:p>
        </p:txBody>
      </p:sp>
      <p:sp>
        <p:nvSpPr>
          <p:cNvPr id="9" name="TextBox 8">
            <a:extLst>
              <a:ext uri="{FF2B5EF4-FFF2-40B4-BE49-F238E27FC236}">
                <a16:creationId xmlns:a16="http://schemas.microsoft.com/office/drawing/2014/main" id="{8865D0C4-06B3-067B-CA91-6BE24070607A}"/>
              </a:ext>
            </a:extLst>
          </p:cNvPr>
          <p:cNvSpPr txBox="1"/>
          <p:nvPr/>
        </p:nvSpPr>
        <p:spPr>
          <a:xfrm>
            <a:off x="836645" y="1690688"/>
            <a:ext cx="10227906" cy="646331"/>
          </a:xfrm>
          <a:prstGeom prst="rect">
            <a:avLst/>
          </a:prstGeom>
          <a:noFill/>
        </p:spPr>
        <p:txBody>
          <a:bodyPr wrap="square">
            <a:spAutoFit/>
          </a:bodyPr>
          <a:lstStyle/>
          <a:p>
            <a:pPr marL="361950" marR="0" indent="-285750">
              <a:lnSpc>
                <a:spcPct val="100000"/>
              </a:lnSpc>
              <a:spcBef>
                <a:spcPts val="46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or all the line charts, we have excluded the count of value 0 in order to make plot understandable by removing outlier.</a:t>
            </a:r>
          </a:p>
        </p:txBody>
      </p:sp>
      <p:sp>
        <p:nvSpPr>
          <p:cNvPr id="4" name="Content Placeholder 3">
            <a:extLst>
              <a:ext uri="{FF2B5EF4-FFF2-40B4-BE49-F238E27FC236}">
                <a16:creationId xmlns:a16="http://schemas.microsoft.com/office/drawing/2014/main" id="{913BE0F7-6DAA-1379-AABC-544481A1E9C7}"/>
              </a:ext>
            </a:extLst>
          </p:cNvPr>
          <p:cNvSpPr>
            <a:spLocks noGrp="1"/>
          </p:cNvSpPr>
          <p:nvPr>
            <p:ph idx="1"/>
          </p:nvPr>
        </p:nvSpPr>
        <p:spPr>
          <a:xfrm>
            <a:off x="891074" y="2337019"/>
            <a:ext cx="10515600" cy="4351338"/>
          </a:xfrm>
        </p:spPr>
        <p:txBody>
          <a:bodyPr/>
          <a:lstStyle/>
          <a:p>
            <a:r>
              <a:rPr lang="en-US" sz="1800" b="1" u="sng" dirty="0">
                <a:effectLst/>
                <a:uFill>
                  <a:solidFill>
                    <a:srgbClr val="000000"/>
                  </a:solidFill>
                </a:uFill>
                <a:latin typeface="Times New Roman" panose="02020603050405020304" pitchFamily="18" charset="0"/>
                <a:ea typeface="Times New Roman" panose="02020603050405020304" pitchFamily="18" charset="0"/>
              </a:rPr>
              <a:t>Number</a:t>
            </a:r>
            <a:r>
              <a:rPr lang="en-US" sz="1800" b="1" u="sng"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of</a:t>
            </a:r>
            <a:r>
              <a:rPr lang="en-US" sz="1800" b="1" u="sng" spc="-3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Source</a:t>
            </a:r>
            <a:r>
              <a:rPr lang="en-US" sz="18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Followers</a:t>
            </a:r>
            <a:r>
              <a:rPr lang="en-US" sz="18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a:t>
            </a:r>
          </a:p>
          <a:p>
            <a:endParaRPr lang="en-US" dirty="0"/>
          </a:p>
        </p:txBody>
      </p:sp>
      <p:pic>
        <p:nvPicPr>
          <p:cNvPr id="5" name="image18.jpeg">
            <a:extLst>
              <a:ext uri="{FF2B5EF4-FFF2-40B4-BE49-F238E27FC236}">
                <a16:creationId xmlns:a16="http://schemas.microsoft.com/office/drawing/2014/main" id="{4D97AD4D-FD6D-F0EE-BEE3-914D6A574825}"/>
              </a:ext>
            </a:extLst>
          </p:cNvPr>
          <p:cNvPicPr>
            <a:picLocks noChangeAspect="1"/>
          </p:cNvPicPr>
          <p:nvPr/>
        </p:nvPicPr>
        <p:blipFill>
          <a:blip r:embed="rId2" cstate="print"/>
          <a:stretch>
            <a:fillRect/>
          </a:stretch>
        </p:blipFill>
        <p:spPr>
          <a:xfrm>
            <a:off x="1367511" y="3139535"/>
            <a:ext cx="3783965" cy="2526665"/>
          </a:xfrm>
          <a:prstGeom prst="rect">
            <a:avLst/>
          </a:prstGeom>
        </p:spPr>
      </p:pic>
      <p:sp>
        <p:nvSpPr>
          <p:cNvPr id="8" name="TextBox 7">
            <a:extLst>
              <a:ext uri="{FF2B5EF4-FFF2-40B4-BE49-F238E27FC236}">
                <a16:creationId xmlns:a16="http://schemas.microsoft.com/office/drawing/2014/main" id="{31B1E459-3E47-1B9D-A36F-3D0B9C215E0C}"/>
              </a:ext>
            </a:extLst>
          </p:cNvPr>
          <p:cNvSpPr txBox="1"/>
          <p:nvPr/>
        </p:nvSpPr>
        <p:spPr>
          <a:xfrm>
            <a:off x="6148874" y="2458322"/>
            <a:ext cx="6097554" cy="271485"/>
          </a:xfrm>
          <a:prstGeom prst="rect">
            <a:avLst/>
          </a:prstGeom>
          <a:noFill/>
        </p:spPr>
        <p:txBody>
          <a:bodyPr wrap="square">
            <a:spAutoFit/>
          </a:bodyPr>
          <a:lstStyle/>
          <a:p>
            <a:pPr marL="285750" indent="-285750">
              <a:lnSpc>
                <a:spcPts val="1255"/>
              </a:lnSpc>
              <a:spcBef>
                <a:spcPts val="460"/>
              </a:spcBef>
              <a:buFont typeface="Arial" panose="020B0604020202020204" pitchFamily="34" charset="0"/>
              <a:buChar char="•"/>
              <a:tabLst>
                <a:tab pos="183515" algn="l"/>
              </a:tabLst>
            </a:pPr>
            <a:r>
              <a:rPr lang="en-US" sz="1800" b="1" u="sng" dirty="0">
                <a:effectLst/>
                <a:uFill>
                  <a:solidFill>
                    <a:srgbClr val="000000"/>
                  </a:solidFill>
                </a:uFill>
                <a:latin typeface="Times New Roman" panose="02020603050405020304" pitchFamily="18" charset="0"/>
                <a:ea typeface="Times New Roman" panose="02020603050405020304" pitchFamily="18" charset="0"/>
              </a:rPr>
              <a:t>Number</a:t>
            </a:r>
            <a:r>
              <a:rPr lang="en-US" sz="1800" b="1" u="sng"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of</a:t>
            </a:r>
            <a:r>
              <a:rPr lang="en-US" sz="1800" b="1" u="sng" spc="-3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Source</a:t>
            </a:r>
            <a:r>
              <a:rPr lang="en-US" sz="18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Followees</a:t>
            </a:r>
            <a:r>
              <a:rPr lang="en-US" sz="18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a:t>
            </a:r>
          </a:p>
        </p:txBody>
      </p:sp>
      <p:pic>
        <p:nvPicPr>
          <p:cNvPr id="10" name="image19.jpeg">
            <a:extLst>
              <a:ext uri="{FF2B5EF4-FFF2-40B4-BE49-F238E27FC236}">
                <a16:creationId xmlns:a16="http://schemas.microsoft.com/office/drawing/2014/main" id="{6D2DB63E-7DD9-200B-5224-A98560701986}"/>
              </a:ext>
            </a:extLst>
          </p:cNvPr>
          <p:cNvPicPr>
            <a:picLocks noChangeAspect="1"/>
          </p:cNvPicPr>
          <p:nvPr/>
        </p:nvPicPr>
        <p:blipFill>
          <a:blip r:embed="rId3" cstate="print"/>
          <a:stretch>
            <a:fillRect/>
          </a:stretch>
        </p:blipFill>
        <p:spPr>
          <a:xfrm>
            <a:off x="5950598" y="2983350"/>
            <a:ext cx="3721735" cy="2526665"/>
          </a:xfrm>
          <a:prstGeom prst="rect">
            <a:avLst/>
          </a:prstGeom>
        </p:spPr>
      </p:pic>
    </p:spTree>
    <p:extLst>
      <p:ext uri="{BB962C8B-B14F-4D97-AF65-F5344CB8AC3E}">
        <p14:creationId xmlns:p14="http://schemas.microsoft.com/office/powerpoint/2010/main" val="287717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13BE0F7-6DAA-1379-AABC-544481A1E9C7}"/>
              </a:ext>
            </a:extLst>
          </p:cNvPr>
          <p:cNvSpPr>
            <a:spLocks noGrp="1"/>
          </p:cNvSpPr>
          <p:nvPr>
            <p:ph idx="1"/>
          </p:nvPr>
        </p:nvSpPr>
        <p:spPr>
          <a:xfrm>
            <a:off x="836675" y="598814"/>
            <a:ext cx="10515600" cy="4351338"/>
          </a:xfrm>
        </p:spPr>
        <p:txBody>
          <a:bodyPr/>
          <a:lstStyle/>
          <a:p>
            <a:pPr>
              <a:lnSpc>
                <a:spcPts val="1255"/>
              </a:lnSpc>
              <a:spcBef>
                <a:spcPts val="460"/>
              </a:spcBef>
              <a:tabLst>
                <a:tab pos="183515" algn="l"/>
              </a:tabLst>
            </a:pPr>
            <a:r>
              <a:rPr lang="en-US" sz="1800" b="1" u="sng" dirty="0">
                <a:effectLst/>
                <a:uFill>
                  <a:solidFill>
                    <a:srgbClr val="000000"/>
                  </a:solidFill>
                </a:uFill>
                <a:latin typeface="Times New Roman" panose="02020603050405020304" pitchFamily="18" charset="0"/>
                <a:ea typeface="Times New Roman" panose="02020603050405020304" pitchFamily="18" charset="0"/>
              </a:rPr>
              <a:t>Number of Destination node Followees </a:t>
            </a:r>
          </a:p>
        </p:txBody>
      </p:sp>
      <p:sp>
        <p:nvSpPr>
          <p:cNvPr id="10" name="TextBox 9">
            <a:extLst>
              <a:ext uri="{FF2B5EF4-FFF2-40B4-BE49-F238E27FC236}">
                <a16:creationId xmlns:a16="http://schemas.microsoft.com/office/drawing/2014/main" id="{F27E2AC8-C132-AA16-7BD6-1776CF66D05C}"/>
              </a:ext>
            </a:extLst>
          </p:cNvPr>
          <p:cNvSpPr txBox="1"/>
          <p:nvPr/>
        </p:nvSpPr>
        <p:spPr>
          <a:xfrm>
            <a:off x="5604618" y="479410"/>
            <a:ext cx="6094378" cy="369332"/>
          </a:xfrm>
          <a:prstGeom prst="rect">
            <a:avLst/>
          </a:prstGeom>
          <a:noFill/>
        </p:spPr>
        <p:txBody>
          <a:bodyPr wrap="square">
            <a:spAutoFit/>
          </a:bodyPr>
          <a:lstStyle/>
          <a:p>
            <a:pPr marL="285750" marR="0" lvl="0" indent="-285750">
              <a:spcBef>
                <a:spcPts val="0"/>
              </a:spcBef>
              <a:spcAft>
                <a:spcPts val="0"/>
              </a:spcAft>
              <a:buFont typeface="Arial" panose="020B0604020202020204" pitchFamily="34" charset="0"/>
              <a:buChar char="•"/>
              <a:tabLst>
                <a:tab pos="193040" algn="l"/>
              </a:tabLst>
            </a:pPr>
            <a:r>
              <a:rPr lang="en-US" sz="1800" b="1" u="sng" dirty="0">
                <a:effectLst/>
                <a:uFill>
                  <a:solidFill>
                    <a:srgbClr val="000000"/>
                  </a:solidFill>
                </a:uFill>
                <a:latin typeface="Times New Roman" panose="02020603050405020304" pitchFamily="18" charset="0"/>
                <a:ea typeface="Times New Roman" panose="02020603050405020304" pitchFamily="18" charset="0"/>
              </a:rPr>
              <a:t>Number</a:t>
            </a:r>
            <a:r>
              <a:rPr lang="en-US" sz="1800" b="1" u="sng"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of</a:t>
            </a:r>
            <a:r>
              <a:rPr lang="en-US" sz="1800" b="1" u="sng" spc="-3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Destination</a:t>
            </a:r>
            <a:r>
              <a:rPr lang="en-US" sz="1800" b="1" u="sng" spc="-2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node</a:t>
            </a:r>
            <a:r>
              <a:rPr lang="en-US" sz="1800" b="1" u="sng"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Followers</a:t>
            </a:r>
            <a:r>
              <a:rPr lang="en-US" sz="18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a:t>
            </a:r>
          </a:p>
        </p:txBody>
      </p:sp>
      <p:pic>
        <p:nvPicPr>
          <p:cNvPr id="11" name="image20.jpeg">
            <a:extLst>
              <a:ext uri="{FF2B5EF4-FFF2-40B4-BE49-F238E27FC236}">
                <a16:creationId xmlns:a16="http://schemas.microsoft.com/office/drawing/2014/main" id="{D55ADD7E-DEBC-C48C-ED98-11A37B19ADE7}"/>
              </a:ext>
            </a:extLst>
          </p:cNvPr>
          <p:cNvPicPr>
            <a:picLocks noChangeAspect="1"/>
          </p:cNvPicPr>
          <p:nvPr/>
        </p:nvPicPr>
        <p:blipFill>
          <a:blip r:embed="rId2" cstate="print"/>
          <a:stretch>
            <a:fillRect/>
          </a:stretch>
        </p:blipFill>
        <p:spPr>
          <a:xfrm>
            <a:off x="6270201" y="1111309"/>
            <a:ext cx="3783965" cy="2526665"/>
          </a:xfrm>
          <a:prstGeom prst="rect">
            <a:avLst/>
          </a:prstGeom>
        </p:spPr>
      </p:pic>
      <p:pic>
        <p:nvPicPr>
          <p:cNvPr id="12" name="image21.jpeg">
            <a:extLst>
              <a:ext uri="{FF2B5EF4-FFF2-40B4-BE49-F238E27FC236}">
                <a16:creationId xmlns:a16="http://schemas.microsoft.com/office/drawing/2014/main" id="{5530EDF2-64A6-D23F-5814-4A38E82B5009}"/>
              </a:ext>
            </a:extLst>
          </p:cNvPr>
          <p:cNvPicPr>
            <a:picLocks noChangeAspect="1"/>
          </p:cNvPicPr>
          <p:nvPr/>
        </p:nvPicPr>
        <p:blipFill>
          <a:blip r:embed="rId3" cstate="print"/>
          <a:stretch>
            <a:fillRect/>
          </a:stretch>
        </p:blipFill>
        <p:spPr>
          <a:xfrm>
            <a:off x="836675" y="1111309"/>
            <a:ext cx="3662680" cy="2526665"/>
          </a:xfrm>
          <a:prstGeom prst="rect">
            <a:avLst/>
          </a:prstGeom>
        </p:spPr>
      </p:pic>
      <p:sp>
        <p:nvSpPr>
          <p:cNvPr id="14" name="TextBox 13">
            <a:extLst>
              <a:ext uri="{FF2B5EF4-FFF2-40B4-BE49-F238E27FC236}">
                <a16:creationId xmlns:a16="http://schemas.microsoft.com/office/drawing/2014/main" id="{FEE93193-21F3-3704-B7D3-C7E432943302}"/>
              </a:ext>
            </a:extLst>
          </p:cNvPr>
          <p:cNvSpPr txBox="1"/>
          <p:nvPr/>
        </p:nvSpPr>
        <p:spPr>
          <a:xfrm>
            <a:off x="872873" y="3769907"/>
            <a:ext cx="6097554" cy="271485"/>
          </a:xfrm>
          <a:prstGeom prst="rect">
            <a:avLst/>
          </a:prstGeom>
          <a:noFill/>
        </p:spPr>
        <p:txBody>
          <a:bodyPr wrap="square">
            <a:spAutoFit/>
          </a:bodyPr>
          <a:lstStyle/>
          <a:p>
            <a:pPr marL="342900" marR="0" lvl="0" indent="-342900">
              <a:lnSpc>
                <a:spcPts val="1255"/>
              </a:lnSpc>
              <a:spcBef>
                <a:spcPts val="0"/>
              </a:spcBef>
              <a:spcAft>
                <a:spcPts val="0"/>
              </a:spcAft>
              <a:buFont typeface="Arial" panose="020B0604020202020204" pitchFamily="34" charset="0"/>
              <a:buChar char="•"/>
              <a:tabLst>
                <a:tab pos="183515" algn="l"/>
              </a:tabLst>
            </a:pPr>
            <a:r>
              <a:rPr lang="en-US" sz="1800" b="1" u="sng" dirty="0">
                <a:effectLst/>
                <a:uFill>
                  <a:solidFill>
                    <a:srgbClr val="000000"/>
                  </a:solidFill>
                </a:uFill>
                <a:latin typeface="Times New Roman" panose="02020603050405020304" pitchFamily="18" charset="0"/>
                <a:ea typeface="Times New Roman" panose="02020603050405020304" pitchFamily="18" charset="0"/>
              </a:rPr>
              <a:t>Number</a:t>
            </a:r>
            <a:r>
              <a:rPr lang="en-US" sz="1800" b="1" u="sng" spc="-15"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of</a:t>
            </a:r>
            <a:r>
              <a:rPr lang="en-US" sz="1800" b="1" u="sng" spc="-3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common</a:t>
            </a:r>
            <a:r>
              <a:rPr lang="en-US" sz="1800" b="1" u="sng" spc="-20" dirty="0">
                <a:effectLst/>
                <a:uFill>
                  <a:solidFill>
                    <a:srgbClr val="000000"/>
                  </a:solidFill>
                </a:uFill>
                <a:latin typeface="Times New Roman" panose="02020603050405020304" pitchFamily="18" charset="0"/>
                <a:ea typeface="Times New Roman" panose="02020603050405020304" pitchFamily="18" charset="0"/>
              </a:rPr>
              <a:t> </a:t>
            </a:r>
            <a:r>
              <a:rPr lang="en-US" sz="1800" b="1" u="sng" dirty="0">
                <a:effectLst/>
                <a:uFill>
                  <a:solidFill>
                    <a:srgbClr val="000000"/>
                  </a:solidFill>
                </a:uFill>
                <a:latin typeface="Times New Roman" panose="02020603050405020304" pitchFamily="18" charset="0"/>
                <a:ea typeface="Times New Roman" panose="02020603050405020304" pitchFamily="18" charset="0"/>
              </a:rPr>
              <a:t>Followers :</a:t>
            </a:r>
          </a:p>
        </p:txBody>
      </p:sp>
      <p:pic>
        <p:nvPicPr>
          <p:cNvPr id="15" name="image22.jpeg">
            <a:extLst>
              <a:ext uri="{FF2B5EF4-FFF2-40B4-BE49-F238E27FC236}">
                <a16:creationId xmlns:a16="http://schemas.microsoft.com/office/drawing/2014/main" id="{3A61D817-07E5-4255-3727-36F1933E08EA}"/>
              </a:ext>
            </a:extLst>
          </p:cNvPr>
          <p:cNvPicPr>
            <a:picLocks noChangeAspect="1"/>
          </p:cNvPicPr>
          <p:nvPr/>
        </p:nvPicPr>
        <p:blipFill>
          <a:blip r:embed="rId4" cstate="print"/>
          <a:stretch>
            <a:fillRect/>
          </a:stretch>
        </p:blipFill>
        <p:spPr>
          <a:xfrm>
            <a:off x="966294" y="4199314"/>
            <a:ext cx="3783965" cy="2526665"/>
          </a:xfrm>
          <a:prstGeom prst="rect">
            <a:avLst/>
          </a:prstGeom>
        </p:spPr>
      </p:pic>
      <p:sp>
        <p:nvSpPr>
          <p:cNvPr id="19" name="TextBox 18">
            <a:extLst>
              <a:ext uri="{FF2B5EF4-FFF2-40B4-BE49-F238E27FC236}">
                <a16:creationId xmlns:a16="http://schemas.microsoft.com/office/drawing/2014/main" id="{DD7095E3-B9BF-1F46-2C3E-263540077BA3}"/>
              </a:ext>
            </a:extLst>
          </p:cNvPr>
          <p:cNvSpPr txBox="1"/>
          <p:nvPr/>
        </p:nvSpPr>
        <p:spPr>
          <a:xfrm>
            <a:off x="5810640" y="3672060"/>
            <a:ext cx="6097554" cy="369332"/>
          </a:xfrm>
          <a:prstGeom prst="rect">
            <a:avLst/>
          </a:prstGeom>
          <a:noFill/>
        </p:spPr>
        <p:txBody>
          <a:bodyPr wrap="square">
            <a:spAutoFit/>
          </a:bodyPr>
          <a:lstStyle/>
          <a:p>
            <a:pPr marL="285750" indent="-285750">
              <a:buFont typeface="Arial" panose="020B0604020202020204" pitchFamily="34" charset="0"/>
              <a:buChar char="•"/>
            </a:pPr>
            <a:r>
              <a:rPr lang="en-US" b="1" dirty="0"/>
              <a:t>Number of common Followees </a:t>
            </a:r>
          </a:p>
        </p:txBody>
      </p:sp>
      <p:pic>
        <p:nvPicPr>
          <p:cNvPr id="20" name="image23.jpeg">
            <a:extLst>
              <a:ext uri="{FF2B5EF4-FFF2-40B4-BE49-F238E27FC236}">
                <a16:creationId xmlns:a16="http://schemas.microsoft.com/office/drawing/2014/main" id="{BB0CAD89-DEF7-EEF6-526D-AD84792DF1C9}"/>
              </a:ext>
            </a:extLst>
          </p:cNvPr>
          <p:cNvPicPr>
            <a:picLocks noChangeAspect="1"/>
          </p:cNvPicPr>
          <p:nvPr/>
        </p:nvPicPr>
        <p:blipFill>
          <a:blip r:embed="rId5" cstate="print"/>
          <a:stretch>
            <a:fillRect/>
          </a:stretch>
        </p:blipFill>
        <p:spPr>
          <a:xfrm>
            <a:off x="6077458" y="4041002"/>
            <a:ext cx="3726815" cy="2526665"/>
          </a:xfrm>
          <a:prstGeom prst="rect">
            <a:avLst/>
          </a:prstGeom>
        </p:spPr>
      </p:pic>
    </p:spTree>
    <p:extLst>
      <p:ext uri="{BB962C8B-B14F-4D97-AF65-F5344CB8AC3E}">
        <p14:creationId xmlns:p14="http://schemas.microsoft.com/office/powerpoint/2010/main" val="316292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99BE12C-EB84-8360-EAF1-DAD411D003B4}"/>
              </a:ext>
            </a:extLst>
          </p:cNvPr>
          <p:cNvSpPr>
            <a:spLocks noGrp="1"/>
          </p:cNvSpPr>
          <p:nvPr>
            <p:ph idx="1"/>
          </p:nvPr>
        </p:nvSpPr>
        <p:spPr>
          <a:xfrm>
            <a:off x="625151" y="373224"/>
            <a:ext cx="10727124" cy="5757602"/>
          </a:xfrm>
        </p:spPr>
        <p:txBody>
          <a:bodyPr>
            <a:normAutofit fontScale="92500" lnSpcReduction="10000"/>
          </a:bodyPr>
          <a:lstStyle/>
          <a:p>
            <a:pPr marL="0" marR="0" indent="0">
              <a:spcBef>
                <a:spcPts val="45"/>
              </a:spcBef>
              <a:spcAft>
                <a:spcPts val="0"/>
              </a:spcAft>
              <a:buNone/>
            </a:pPr>
            <a:r>
              <a:rPr lang="en-US" sz="3500" b="1" u="sng" dirty="0">
                <a:effectLst/>
                <a:latin typeface="Times New Roman" panose="02020603050405020304" pitchFamily="18" charset="0"/>
                <a:ea typeface="Times New Roman" panose="02020603050405020304" pitchFamily="18" charset="0"/>
              </a:rPr>
              <a:t>The Final Features are:</a:t>
            </a:r>
            <a:endParaRPr lang="en-US" sz="35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source_node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destination_node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num_of_source_followers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num_of_source_followees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num_of_destination_followers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num_of_destination_followees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7. </a:t>
            </a:r>
            <a:r>
              <a:rPr lang="en-US" sz="1800" dirty="0" err="1">
                <a:effectLst/>
                <a:latin typeface="Times New Roman" panose="02020603050405020304" pitchFamily="18" charset="0"/>
                <a:ea typeface="Times New Roman" panose="02020603050405020304" pitchFamily="18" charset="0"/>
              </a:rPr>
              <a:t>num_of_common_followers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num_of_common_followees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jaccard_similarity_followers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10. </a:t>
            </a:r>
            <a:r>
              <a:rPr lang="en-US" sz="1800" dirty="0" err="1">
                <a:effectLst/>
                <a:latin typeface="Times New Roman" panose="02020603050405020304" pitchFamily="18" charset="0"/>
                <a:ea typeface="Times New Roman" panose="02020603050405020304" pitchFamily="18" charset="0"/>
              </a:rPr>
              <a:t>jaccard_similarity_followees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11. </a:t>
            </a:r>
            <a:r>
              <a:rPr lang="en-US" sz="1800" dirty="0" err="1">
                <a:effectLst/>
                <a:latin typeface="Times New Roman" panose="02020603050405020304" pitchFamily="18" charset="0"/>
                <a:ea typeface="Times New Roman" panose="02020603050405020304" pitchFamily="18" charset="0"/>
              </a:rPr>
              <a:t>cosine_similarity_followers</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12. </a:t>
            </a:r>
            <a:r>
              <a:rPr lang="en-US" sz="1800" dirty="0" err="1">
                <a:effectLst/>
                <a:latin typeface="Times New Roman" panose="02020603050405020304" pitchFamily="18" charset="0"/>
                <a:ea typeface="Times New Roman" panose="02020603050405020304" pitchFamily="18" charset="0"/>
              </a:rPr>
              <a:t>is_followed_back</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13. </a:t>
            </a:r>
            <a:r>
              <a:rPr lang="en-US" sz="1800" dirty="0" err="1">
                <a:effectLst/>
                <a:latin typeface="Times New Roman" panose="02020603050405020304" pitchFamily="18" charset="0"/>
                <a:ea typeface="Times New Roman" panose="02020603050405020304" pitchFamily="18" charset="0"/>
              </a:rPr>
              <a:t>shoterst_path_length</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14. </a:t>
            </a:r>
            <a:r>
              <a:rPr lang="en-US" sz="1800" dirty="0" err="1">
                <a:effectLst/>
                <a:latin typeface="Times New Roman" panose="02020603050405020304" pitchFamily="18" charset="0"/>
                <a:ea typeface="Times New Roman" panose="02020603050405020304" pitchFamily="18" charset="0"/>
              </a:rPr>
              <a:t>page_rank_source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15. </a:t>
            </a:r>
            <a:r>
              <a:rPr lang="en-US" sz="1800" dirty="0" err="1">
                <a:effectLst/>
                <a:latin typeface="Times New Roman" panose="02020603050405020304" pitchFamily="18" charset="0"/>
                <a:ea typeface="Times New Roman" panose="02020603050405020304" pitchFamily="18" charset="0"/>
              </a:rPr>
              <a:t>page_rank_destination</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16. </a:t>
            </a:r>
            <a:r>
              <a:rPr lang="en-US" sz="1800" dirty="0" err="1">
                <a:effectLst/>
                <a:latin typeface="Times New Roman" panose="02020603050405020304" pitchFamily="18" charset="0"/>
                <a:ea typeface="Times New Roman" panose="02020603050405020304" pitchFamily="18" charset="0"/>
              </a:rPr>
              <a:t>hit_authorities_source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17. </a:t>
            </a:r>
            <a:r>
              <a:rPr lang="en-US" sz="1800" dirty="0" err="1">
                <a:effectLst/>
                <a:latin typeface="Times New Roman" panose="02020603050405020304" pitchFamily="18" charset="0"/>
                <a:ea typeface="Times New Roman" panose="02020603050405020304" pitchFamily="18" charset="0"/>
              </a:rPr>
              <a:t>hit_authorities_destination</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18. </a:t>
            </a:r>
            <a:r>
              <a:rPr lang="en-US" sz="1800" dirty="0" err="1">
                <a:effectLst/>
                <a:latin typeface="Times New Roman" panose="02020603050405020304" pitchFamily="18" charset="0"/>
                <a:ea typeface="Times New Roman" panose="02020603050405020304" pitchFamily="18" charset="0"/>
              </a:rPr>
              <a:t>hit_hubs_source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19. </a:t>
            </a:r>
            <a:r>
              <a:rPr lang="en-US" sz="1800" dirty="0" err="1">
                <a:effectLst/>
                <a:latin typeface="Times New Roman" panose="02020603050405020304" pitchFamily="18" charset="0"/>
                <a:ea typeface="Times New Roman" panose="02020603050405020304" pitchFamily="18" charset="0"/>
              </a:rPr>
              <a:t>hit_Hubs_destination</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20. </a:t>
            </a:r>
            <a:r>
              <a:rPr lang="en-US" sz="1800" dirty="0" err="1">
                <a:effectLst/>
                <a:latin typeface="Times New Roman" panose="02020603050405020304" pitchFamily="18" charset="0"/>
                <a:ea typeface="Times New Roman" panose="02020603050405020304" pitchFamily="18" charset="0"/>
              </a:rPr>
              <a:t>degree_centrality_source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21. </a:t>
            </a:r>
            <a:r>
              <a:rPr lang="en-US" sz="1800" dirty="0" err="1">
                <a:effectLst/>
                <a:latin typeface="Times New Roman" panose="02020603050405020304" pitchFamily="18" charset="0"/>
                <a:ea typeface="Times New Roman" panose="02020603050405020304" pitchFamily="18" charset="0"/>
              </a:rPr>
              <a:t>degree_centrality_destination</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22. </a:t>
            </a:r>
            <a:r>
              <a:rPr lang="en-US" sz="1800" dirty="0" err="1">
                <a:effectLst/>
                <a:latin typeface="Times New Roman" panose="02020603050405020304" pitchFamily="18" charset="0"/>
                <a:ea typeface="Times New Roman" panose="02020603050405020304" pitchFamily="18" charset="0"/>
              </a:rPr>
              <a:t>outdegree_centrality_source</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23. </a:t>
            </a:r>
            <a:r>
              <a:rPr lang="en-US" sz="1800" dirty="0" err="1">
                <a:effectLst/>
                <a:latin typeface="Times New Roman" panose="02020603050405020304" pitchFamily="18" charset="0"/>
                <a:ea typeface="Times New Roman" panose="02020603050405020304" pitchFamily="18" charset="0"/>
              </a:rPr>
              <a:t>outdegree_centrality_destination</a:t>
            </a:r>
            <a:endParaRPr lang="en-US" sz="1800" dirty="0">
              <a:effectLst/>
              <a:latin typeface="Times New Roman" panose="02020603050405020304" pitchFamily="18" charset="0"/>
              <a:ea typeface="Times New Roman" panose="02020603050405020304" pitchFamily="18" charset="0"/>
            </a:endParaRPr>
          </a:p>
          <a:p>
            <a:pPr marL="0" marR="0" indent="0">
              <a:spcBef>
                <a:spcPts val="45"/>
              </a:spcBef>
              <a:spcAft>
                <a:spcPts val="0"/>
              </a:spcAft>
              <a:buNone/>
            </a:pPr>
            <a:r>
              <a:rPr lang="en-US" sz="1800" dirty="0">
                <a:effectLst/>
                <a:latin typeface="Times New Roman" panose="02020603050405020304" pitchFamily="18" charset="0"/>
                <a:ea typeface="Times New Roman" panose="02020603050405020304" pitchFamily="18" charset="0"/>
              </a:rPr>
              <a:t>24. </a:t>
            </a:r>
            <a:r>
              <a:rPr lang="en-US" sz="1800" dirty="0" err="1">
                <a:effectLst/>
                <a:latin typeface="Times New Roman" panose="02020603050405020304" pitchFamily="18" charset="0"/>
                <a:ea typeface="Times New Roman" panose="02020603050405020304" pitchFamily="18" charset="0"/>
              </a:rPr>
              <a:t>preferential_attachment_followers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1180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71B60B1-7A81-DA7B-DC3D-C21ADA1F68A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06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164A64C-FF27-A9E0-49E1-7B0B4A1B9A65}"/>
              </a:ext>
            </a:extLst>
          </p:cNvPr>
          <p:cNvSpPr>
            <a:spLocks noGrp="1"/>
          </p:cNvSpPr>
          <p:nvPr>
            <p:ph type="title"/>
          </p:nvPr>
        </p:nvSpPr>
        <p:spPr>
          <a:xfrm>
            <a:off x="838200" y="713312"/>
            <a:ext cx="4038600" cy="5431376"/>
          </a:xfrm>
        </p:spPr>
        <p:txBody>
          <a:bodyPr>
            <a:normAutofit/>
          </a:bodyPr>
          <a:lstStyle/>
          <a:p>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1BC31868-6315-3FD6-E87A-4B62590F839A}"/>
              </a:ext>
            </a:extLst>
          </p:cNvPr>
          <p:cNvSpPr>
            <a:spLocks noGrp="1"/>
          </p:cNvSpPr>
          <p:nvPr>
            <p:ph idx="1"/>
          </p:nvPr>
        </p:nvSpPr>
        <p:spPr>
          <a:xfrm>
            <a:off x="6095999" y="713313"/>
            <a:ext cx="5257801" cy="5431376"/>
          </a:xfrm>
        </p:spPr>
        <p:txBody>
          <a:bodyPr anchor="ctr">
            <a:normAutofit/>
          </a:bodyPr>
          <a:lstStyle/>
          <a:p>
            <a:pPr marL="0" indent="0">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 our team to correctly build a Feature Engineering on Facebook dataset, several objectives must be accomplished. The project's process is represented by the objectives below..</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Detail design of Features</a:t>
            </a:r>
          </a:p>
          <a:p>
            <a:pPr>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Analysis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Preliminary Results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Visualization &amp; Evaluation of Results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29169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F110-4FEA-BE20-3FE4-36793DC0FB19}"/>
              </a:ext>
            </a:extLst>
          </p:cNvPr>
          <p:cNvSpPr>
            <a:spLocks noGrp="1"/>
          </p:cNvSpPr>
          <p:nvPr>
            <p:ph type="title"/>
          </p:nvPr>
        </p:nvSpPr>
        <p:spPr>
          <a:xfrm>
            <a:off x="838200" y="318472"/>
            <a:ext cx="10515600" cy="1325563"/>
          </a:xfrm>
        </p:spPr>
        <p:txBody>
          <a:bodyPr/>
          <a:lstStyle/>
          <a:p>
            <a:r>
              <a:rPr lang="en-US" sz="4400" b="1" u="sng">
                <a:effectLst/>
                <a:latin typeface="Times New Roman" panose="02020603050405020304" pitchFamily="18" charset="0"/>
                <a:ea typeface="Times New Roman" panose="02020603050405020304" pitchFamily="18" charset="0"/>
                <a:cs typeface="Times New Roman" panose="02020603050405020304" pitchFamily="18" charset="0"/>
              </a:rPr>
              <a:t>Dataset Description:</a:t>
            </a:r>
            <a:endParaRPr lang="en-IN" dirty="0"/>
          </a:p>
        </p:txBody>
      </p:sp>
      <p:graphicFrame>
        <p:nvGraphicFramePr>
          <p:cNvPr id="6" name="Content Placeholder 2">
            <a:extLst>
              <a:ext uri="{FF2B5EF4-FFF2-40B4-BE49-F238E27FC236}">
                <a16:creationId xmlns:a16="http://schemas.microsoft.com/office/drawing/2014/main" id="{5ACA453A-93AC-1BFC-B7D1-C88BA28E3E2A}"/>
              </a:ext>
            </a:extLst>
          </p:cNvPr>
          <p:cNvGraphicFramePr>
            <a:graphicFrameLocks noGrp="1"/>
          </p:cNvGraphicFramePr>
          <p:nvPr>
            <p:ph idx="1"/>
            <p:extLst>
              <p:ext uri="{D42A27DB-BD31-4B8C-83A1-F6EECF244321}">
                <p14:modId xmlns:p14="http://schemas.microsoft.com/office/powerpoint/2010/main" val="1968839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53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5890D8-9890-796E-29CB-A656E474592B}"/>
              </a:ext>
            </a:extLst>
          </p:cNvPr>
          <p:cNvSpPr>
            <a:spLocks noGrp="1"/>
          </p:cNvSpPr>
          <p:nvPr>
            <p:ph type="title"/>
          </p:nvPr>
        </p:nvSpPr>
        <p:spPr>
          <a:xfrm>
            <a:off x="838200" y="233605"/>
            <a:ext cx="6514321" cy="1200167"/>
          </a:xfrm>
        </p:spPr>
        <p:txBody>
          <a:bodyPr vert="horz" lIns="91440" tIns="45720" rIns="91440" bIns="45720" rtlCol="0" anchor="ctr">
            <a:normAutofit fontScale="90000"/>
          </a:bodyPr>
          <a:lstStyle/>
          <a:p>
            <a:r>
              <a:rPr lang="en-US" sz="4400" b="1" u="sng" dirty="0">
                <a:latin typeface="Times New Roman" panose="02020603050405020304" pitchFamily="18" charset="0"/>
                <a:cs typeface="Times New Roman" panose="02020603050405020304" pitchFamily="18" charset="0"/>
              </a:rPr>
              <a:t>Detailed design of Features</a:t>
            </a:r>
            <a:r>
              <a:rPr lang="en-US" sz="4400" b="1" u="sng" kern="1200" dirty="0">
                <a:solidFill>
                  <a:schemeClr val="tx1"/>
                </a:solidFill>
                <a:effectLst/>
                <a:latin typeface="Times New Roman" panose="02020603050405020304" pitchFamily="18" charset="0"/>
                <a:cs typeface="Times New Roman" panose="02020603050405020304" pitchFamily="18" charset="0"/>
              </a:rPr>
              <a:t>:</a:t>
            </a: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B6F2348-691D-33D0-B872-7416D4A9C334}"/>
              </a:ext>
            </a:extLst>
          </p:cNvPr>
          <p:cNvSpPr>
            <a:spLocks noGrp="1"/>
          </p:cNvSpPr>
          <p:nvPr>
            <p:ph type="body" sz="half" idx="2"/>
          </p:nvPr>
        </p:nvSpPr>
        <p:spPr>
          <a:xfrm>
            <a:off x="838200" y="1462452"/>
            <a:ext cx="9733383" cy="5161943"/>
          </a:xfrm>
        </p:spPr>
        <p:txBody>
          <a:bodyPr vert="horz" lIns="91440" tIns="45720" rIns="91440" bIns="45720" rtlCol="0">
            <a:norm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Extracting the features by using only columns is interesting and challenging problem. Since we are having the Instagram dataset, it is important to focus more on the followers and followees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following are the features that we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 so far extracted. All the features we collected provide us with valuable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information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about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source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destination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nodes.</a:t>
            </a:r>
            <a:r>
              <a:rPr lang="en-US" sz="2000" dirty="0">
                <a:effectLst/>
                <a:latin typeface="Times New Roman" panose="02020603050405020304" pitchFamily="18" charset="0"/>
                <a:cs typeface="Times New Roman" panose="02020603050405020304" pitchFamily="18" charset="0"/>
              </a:rPr>
              <a:t> </a:t>
            </a:r>
          </a:p>
          <a:p>
            <a:pPr algn="just"/>
            <a:endParaRPr lang="en-US" sz="200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1.Number of Source node Followers</a:t>
            </a:r>
          </a:p>
          <a:p>
            <a:pPr algn="just"/>
            <a:r>
              <a:rPr lang="en-US" sz="2000" dirty="0">
                <a:effectLst/>
                <a:latin typeface="Times New Roman" panose="02020603050405020304" pitchFamily="18" charset="0"/>
                <a:cs typeface="Times New Roman" panose="02020603050405020304" pitchFamily="18" charset="0"/>
              </a:rPr>
              <a:t>2.Number of Destination node Followers</a:t>
            </a:r>
          </a:p>
          <a:p>
            <a:pPr algn="just"/>
            <a:r>
              <a:rPr lang="en-US" sz="2000" dirty="0">
                <a:effectLst/>
                <a:latin typeface="Times New Roman" panose="02020603050405020304" pitchFamily="18" charset="0"/>
                <a:cs typeface="Times New Roman" panose="02020603050405020304" pitchFamily="18" charset="0"/>
              </a:rPr>
              <a:t>3.Number of Source node Followees</a:t>
            </a:r>
          </a:p>
          <a:p>
            <a:pPr algn="just"/>
            <a:r>
              <a:rPr lang="en-US" sz="2000" dirty="0">
                <a:effectLst/>
                <a:latin typeface="Times New Roman" panose="02020603050405020304" pitchFamily="18" charset="0"/>
                <a:cs typeface="Times New Roman" panose="02020603050405020304" pitchFamily="18" charset="0"/>
              </a:rPr>
              <a:t>4.Number of Destination node Followees</a:t>
            </a:r>
          </a:p>
          <a:p>
            <a:pPr algn="just"/>
            <a:r>
              <a:rPr lang="en-US" sz="2000" dirty="0">
                <a:effectLst/>
                <a:latin typeface="Times New Roman" panose="02020603050405020304" pitchFamily="18" charset="0"/>
                <a:cs typeface="Times New Roman" panose="02020603050405020304" pitchFamily="18" charset="0"/>
              </a:rPr>
              <a:t>5.Number of common Followers</a:t>
            </a:r>
          </a:p>
          <a:p>
            <a:pPr algn="just"/>
            <a:r>
              <a:rPr lang="en-US" sz="2000" dirty="0">
                <a:effectLst/>
                <a:latin typeface="Times New Roman" panose="02020603050405020304" pitchFamily="18" charset="0"/>
                <a:cs typeface="Times New Roman" panose="02020603050405020304" pitchFamily="18" charset="0"/>
              </a:rPr>
              <a:t>6.Number of common Followees</a:t>
            </a:r>
          </a:p>
          <a:p>
            <a:pPr algn="just"/>
            <a:r>
              <a:rPr lang="en-US" sz="2000" dirty="0">
                <a:effectLst/>
                <a:latin typeface="Times New Roman" panose="02020603050405020304" pitchFamily="18" charset="0"/>
                <a:cs typeface="Times New Roman" panose="02020603050405020304" pitchFamily="18" charset="0"/>
              </a:rPr>
              <a:t>7.Jaccard Similarity</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CE1FDE-9E8A-49B8-814B-447B1207117C}"/>
              </a:ext>
            </a:extLst>
          </p:cNvPr>
          <p:cNvSpPr txBox="1"/>
          <p:nvPr/>
        </p:nvSpPr>
        <p:spPr>
          <a:xfrm>
            <a:off x="5669606" y="3176987"/>
            <a:ext cx="5891021" cy="2862322"/>
          </a:xfrm>
          <a:prstGeom prst="rect">
            <a:avLst/>
          </a:prstGeom>
          <a:noFill/>
        </p:spPr>
        <p:txBody>
          <a:bodyPr wrap="square" rtlCol="0">
            <a:spAutoFit/>
          </a:bodyPr>
          <a:lstStyle/>
          <a:p>
            <a:pPr algn="just"/>
            <a:endParaRPr lang="en-US" sz="200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8.Cosine Similarity</a:t>
            </a:r>
          </a:p>
          <a:p>
            <a:pPr algn="just"/>
            <a:r>
              <a:rPr lang="en-US" sz="2000" dirty="0">
                <a:effectLst/>
                <a:latin typeface="Times New Roman" panose="02020603050405020304" pitchFamily="18" charset="0"/>
                <a:cs typeface="Times New Roman" panose="02020603050405020304" pitchFamily="18" charset="0"/>
              </a:rPr>
              <a:t>9.Is Followed Back</a:t>
            </a:r>
          </a:p>
          <a:p>
            <a:pPr algn="just"/>
            <a:r>
              <a:rPr lang="en-US" sz="2000" dirty="0">
                <a:effectLst/>
                <a:latin typeface="Times New Roman" panose="02020603050405020304" pitchFamily="18" charset="0"/>
                <a:cs typeface="Times New Roman" panose="02020603050405020304" pitchFamily="18" charset="0"/>
              </a:rPr>
              <a:t>10.Shortest_path_length:</a:t>
            </a:r>
          </a:p>
          <a:p>
            <a:pPr algn="just"/>
            <a:r>
              <a:rPr lang="en-US" sz="2000" dirty="0">
                <a:effectLst/>
                <a:latin typeface="Times New Roman" panose="02020603050405020304" pitchFamily="18" charset="0"/>
                <a:cs typeface="Times New Roman" panose="02020603050405020304" pitchFamily="18" charset="0"/>
              </a:rPr>
              <a:t>11.Page_rank: </a:t>
            </a:r>
          </a:p>
          <a:p>
            <a:pPr algn="just"/>
            <a:r>
              <a:rPr lang="en-US" sz="2000" dirty="0">
                <a:effectLst/>
                <a:latin typeface="Times New Roman" panose="02020603050405020304" pitchFamily="18" charset="0"/>
                <a:cs typeface="Times New Roman" panose="02020603050405020304" pitchFamily="18" charset="0"/>
              </a:rPr>
              <a:t>12.Hits_Score: </a:t>
            </a:r>
          </a:p>
          <a:p>
            <a:pPr algn="just"/>
            <a:r>
              <a:rPr lang="en-US" sz="2000" dirty="0">
                <a:effectLst/>
                <a:latin typeface="Times New Roman" panose="02020603050405020304" pitchFamily="18" charset="0"/>
                <a:cs typeface="Times New Roman" panose="02020603050405020304" pitchFamily="18" charset="0"/>
              </a:rPr>
              <a:t>13.Degree_centrality: </a:t>
            </a:r>
          </a:p>
          <a:p>
            <a:pPr algn="just"/>
            <a:r>
              <a:rPr lang="en-US" sz="2000" dirty="0">
                <a:effectLst/>
                <a:latin typeface="Times New Roman" panose="02020603050405020304" pitchFamily="18" charset="0"/>
                <a:cs typeface="Times New Roman" panose="02020603050405020304" pitchFamily="18" charset="0"/>
              </a:rPr>
              <a:t>14.Out_degree_centrality:</a:t>
            </a:r>
          </a:p>
          <a:p>
            <a:endParaRPr lang="en-US" sz="2000" dirty="0"/>
          </a:p>
        </p:txBody>
      </p:sp>
    </p:spTree>
    <p:extLst>
      <p:ext uri="{BB962C8B-B14F-4D97-AF65-F5344CB8AC3E}">
        <p14:creationId xmlns:p14="http://schemas.microsoft.com/office/powerpoint/2010/main" val="15358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C1A718-BA90-22A3-3BD6-E698EEC4A234}"/>
              </a:ext>
            </a:extLst>
          </p:cNvPr>
          <p:cNvSpPr>
            <a:spLocks noGrp="1"/>
          </p:cNvSpPr>
          <p:nvPr>
            <p:ph type="title"/>
          </p:nvPr>
        </p:nvSpPr>
        <p:spPr>
          <a:xfrm>
            <a:off x="512838" y="804822"/>
            <a:ext cx="4620584" cy="1543673"/>
          </a:xfrm>
        </p:spPr>
        <p:txBody>
          <a:bodyPr vert="horz" lIns="91440" tIns="45720" rIns="91440" bIns="45720" rtlCol="0" anchor="b">
            <a:normAutofit/>
          </a:bodyPr>
          <a:lstStyle/>
          <a:p>
            <a:r>
              <a:rPr lang="en-US" sz="4400" b="1" u="sng" kern="1200" dirty="0">
                <a:solidFill>
                  <a:schemeClr val="tx1"/>
                </a:solidFill>
                <a:effectLst/>
                <a:latin typeface="Times New Roman" panose="02020603050405020304" pitchFamily="18" charset="0"/>
                <a:cs typeface="Times New Roman" panose="02020603050405020304" pitchFamily="18" charset="0"/>
              </a:rPr>
              <a:t>Analysis of Data:</a:t>
            </a:r>
            <a:br>
              <a:rPr lang="en-US" sz="4400" b="1" u="sng" kern="1200" dirty="0">
                <a:solidFill>
                  <a:schemeClr val="tx1"/>
                </a:solidFill>
                <a:effectLst/>
                <a:latin typeface="Times New Roman" panose="02020603050405020304" pitchFamily="18" charset="0"/>
                <a:cs typeface="Times New Roman" panose="02020603050405020304" pitchFamily="18" charset="0"/>
              </a:rPr>
            </a:b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996BA3F-334C-6E78-58C6-FC15F8A7CF6A}"/>
              </a:ext>
            </a:extLst>
          </p:cNvPr>
          <p:cNvSpPr>
            <a:spLocks noGrp="1"/>
          </p:cNvSpPr>
          <p:nvPr>
            <p:ph type="body" sz="half" idx="2"/>
          </p:nvPr>
        </p:nvSpPr>
        <p:spPr>
          <a:xfrm>
            <a:off x="512838" y="2334902"/>
            <a:ext cx="4620584" cy="3268943"/>
          </a:xfrm>
        </p:spPr>
        <p:txBody>
          <a:bodyPr vert="horz" lIns="91440" tIns="45720" rIns="91440" bIns="45720" rtlCol="0">
            <a:normAutofit/>
          </a:bodyPr>
          <a:lstStyle/>
          <a:p>
            <a:pPr marL="342900" indent="-342900" algn="just">
              <a:buFont typeface="Arial" panose="020B0604020202020204" pitchFamily="34" charset="0"/>
              <a:buChar char="•"/>
            </a:pPr>
            <a:r>
              <a:rPr lang="en-US" sz="2000" kern="1200" dirty="0">
                <a:solidFill>
                  <a:schemeClr val="tx1"/>
                </a:solidFill>
                <a:effectLst/>
                <a:latin typeface="Times New Roman" panose="02020603050405020304" pitchFamily="18" charset="0"/>
                <a:cs typeface="Times New Roman" panose="02020603050405020304" pitchFamily="18" charset="0"/>
              </a:rPr>
              <a:t>In general, the dataset released by Facebook is very huge. It contains more than 9 million records in the dataset.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screenshot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represents the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initial</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 rows of</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sampled dataset</a:t>
            </a:r>
            <a:endParaRPr lang="en-US" sz="2400" dirty="0">
              <a:latin typeface="Times New Roman" panose="02020603050405020304" pitchFamily="18" charset="0"/>
              <a:cs typeface="Times New Roman" panose="02020603050405020304" pitchFamily="18" charset="0"/>
            </a:endParaRPr>
          </a:p>
        </p:txBody>
      </p:sp>
      <p:pic>
        <p:nvPicPr>
          <p:cNvPr id="7" name="image5.png">
            <a:extLst>
              <a:ext uri="{FF2B5EF4-FFF2-40B4-BE49-F238E27FC236}">
                <a16:creationId xmlns:a16="http://schemas.microsoft.com/office/drawing/2014/main" id="{A3AF76F8-CEF4-AAC1-8DEF-A176ED08B850}"/>
              </a:ext>
            </a:extLst>
          </p:cNvPr>
          <p:cNvPicPr>
            <a:picLocks noChangeAspect="1"/>
          </p:cNvPicPr>
          <p:nvPr/>
        </p:nvPicPr>
        <p:blipFill>
          <a:blip r:embed="rId2" cstate="print"/>
          <a:stretch>
            <a:fillRect/>
          </a:stretch>
        </p:blipFill>
        <p:spPr>
          <a:xfrm>
            <a:off x="6342433" y="1576658"/>
            <a:ext cx="4596313" cy="4125896"/>
          </a:xfrm>
          <a:prstGeom prst="rect">
            <a:avLst/>
          </a:prstGeom>
        </p:spPr>
      </p:pic>
    </p:spTree>
    <p:extLst>
      <p:ext uri="{BB962C8B-B14F-4D97-AF65-F5344CB8AC3E}">
        <p14:creationId xmlns:p14="http://schemas.microsoft.com/office/powerpoint/2010/main" val="279570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C1A718-BA90-22A3-3BD6-E698EEC4A234}"/>
              </a:ext>
            </a:extLst>
          </p:cNvPr>
          <p:cNvSpPr>
            <a:spLocks noGrp="1"/>
          </p:cNvSpPr>
          <p:nvPr>
            <p:ph type="title"/>
          </p:nvPr>
        </p:nvSpPr>
        <p:spPr>
          <a:xfrm>
            <a:off x="512838" y="804822"/>
            <a:ext cx="4620584" cy="1543673"/>
          </a:xfrm>
        </p:spPr>
        <p:txBody>
          <a:bodyPr vert="horz" lIns="91440" tIns="45720" rIns="91440" bIns="45720" rtlCol="0" anchor="b">
            <a:normAutofit/>
          </a:bodyPr>
          <a:lstStyle/>
          <a:p>
            <a:r>
              <a:rPr lang="en-US" sz="4400" b="1" u="sng" kern="1200" dirty="0">
                <a:solidFill>
                  <a:schemeClr val="tx1"/>
                </a:solidFill>
                <a:effectLst/>
                <a:latin typeface="Times New Roman" panose="02020603050405020304" pitchFamily="18" charset="0"/>
                <a:cs typeface="Times New Roman" panose="02020603050405020304" pitchFamily="18" charset="0"/>
              </a:rPr>
              <a:t>Analysis of Data:</a:t>
            </a:r>
            <a:br>
              <a:rPr lang="en-US" sz="4400" b="1" u="sng" kern="1200" dirty="0">
                <a:solidFill>
                  <a:schemeClr val="tx1"/>
                </a:solidFill>
                <a:effectLst/>
                <a:latin typeface="Times New Roman" panose="02020603050405020304" pitchFamily="18" charset="0"/>
                <a:cs typeface="Times New Roman" panose="02020603050405020304" pitchFamily="18" charset="0"/>
              </a:rPr>
            </a:b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996BA3F-334C-6E78-58C6-FC15F8A7CF6A}"/>
              </a:ext>
            </a:extLst>
          </p:cNvPr>
          <p:cNvSpPr>
            <a:spLocks noGrp="1"/>
          </p:cNvSpPr>
          <p:nvPr>
            <p:ph type="body" sz="half" idx="2"/>
          </p:nvPr>
        </p:nvSpPr>
        <p:spPr>
          <a:xfrm>
            <a:off x="512838" y="2334902"/>
            <a:ext cx="4620584" cy="3268943"/>
          </a:xfrm>
        </p:spPr>
        <p:txBody>
          <a:bodyPr vert="horz" lIns="91440" tIns="45720" rIns="91440" bIns="45720" rtlCol="0">
            <a:normAutofit/>
          </a:bodyPr>
          <a:lstStyle/>
          <a:p>
            <a:pPr marL="342900" indent="-342900" algn="just">
              <a:buFont typeface="Arial" panose="020B0604020202020204" pitchFamily="34" charset="0"/>
              <a:buChar char="•"/>
            </a:pPr>
            <a:r>
              <a:rPr lang="en-US" sz="2000" kern="1200" dirty="0">
                <a:solidFill>
                  <a:schemeClr val="tx1"/>
                </a:solidFill>
                <a:effectLst/>
                <a:latin typeface="Times New Roman" panose="02020603050405020304" pitchFamily="18" charset="0"/>
                <a:cs typeface="Times New Roman" panose="02020603050405020304" pitchFamily="18" charset="0"/>
              </a:rPr>
              <a:t>The screenshot provides us the basic information like column name, count datatype etc.</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we have tested if the dataset is having any null values.</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15" dirty="0">
                <a:effectLst/>
                <a:latin typeface="Times New Roman" panose="02020603050405020304" pitchFamily="18" charset="0"/>
                <a:ea typeface="Times New Roman" panose="02020603050405020304" pitchFamily="18" charset="0"/>
              </a:rPr>
              <a:t> also </a:t>
            </a:r>
            <a:r>
              <a:rPr lang="en-US" sz="2000" dirty="0">
                <a:effectLst/>
                <a:latin typeface="Times New Roman" panose="02020603050405020304" pitchFamily="18" charset="0"/>
                <a:ea typeface="Times New Roman" panose="02020603050405020304" pitchFamily="18" charset="0"/>
              </a:rPr>
              <a:t>loaded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 graph</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printed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nodes</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edges</a:t>
            </a:r>
            <a:r>
              <a:rPr lang="en-US" sz="1800" dirty="0">
                <a:effectLst/>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3" name="image6.png">
            <a:extLst>
              <a:ext uri="{FF2B5EF4-FFF2-40B4-BE49-F238E27FC236}">
                <a16:creationId xmlns:a16="http://schemas.microsoft.com/office/drawing/2014/main" id="{31AC947A-D1D7-33F5-783E-E4113CC81C19}"/>
              </a:ext>
            </a:extLst>
          </p:cNvPr>
          <p:cNvPicPr>
            <a:picLocks noChangeAspect="1"/>
          </p:cNvPicPr>
          <p:nvPr/>
        </p:nvPicPr>
        <p:blipFill>
          <a:blip r:embed="rId2" cstate="print"/>
          <a:stretch>
            <a:fillRect/>
          </a:stretch>
        </p:blipFill>
        <p:spPr>
          <a:xfrm>
            <a:off x="6337668" y="851197"/>
            <a:ext cx="4999027" cy="2577803"/>
          </a:xfrm>
          <a:prstGeom prst="rect">
            <a:avLst/>
          </a:prstGeom>
        </p:spPr>
      </p:pic>
      <p:pic>
        <p:nvPicPr>
          <p:cNvPr id="8" name="image9.jpeg">
            <a:extLst>
              <a:ext uri="{FF2B5EF4-FFF2-40B4-BE49-F238E27FC236}">
                <a16:creationId xmlns:a16="http://schemas.microsoft.com/office/drawing/2014/main" id="{EC1DDD57-B8AD-4F42-84CC-7276D4377F5B}"/>
              </a:ext>
            </a:extLst>
          </p:cNvPr>
          <p:cNvPicPr>
            <a:picLocks noChangeAspect="1"/>
          </p:cNvPicPr>
          <p:nvPr/>
        </p:nvPicPr>
        <p:blipFill>
          <a:blip r:embed="rId3" cstate="print"/>
          <a:stretch>
            <a:fillRect/>
          </a:stretch>
        </p:blipFill>
        <p:spPr>
          <a:xfrm>
            <a:off x="1359322" y="5252936"/>
            <a:ext cx="10232602" cy="909509"/>
          </a:xfrm>
          <a:prstGeom prst="rect">
            <a:avLst/>
          </a:prstGeom>
        </p:spPr>
      </p:pic>
    </p:spTree>
    <p:extLst>
      <p:ext uri="{BB962C8B-B14F-4D97-AF65-F5344CB8AC3E}">
        <p14:creationId xmlns:p14="http://schemas.microsoft.com/office/powerpoint/2010/main" val="187907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D74F-CCDD-EE7B-AB57-6F0A343020D7}"/>
              </a:ext>
            </a:extLst>
          </p:cNvPr>
          <p:cNvSpPr>
            <a:spLocks noGrp="1"/>
          </p:cNvSpPr>
          <p:nvPr>
            <p:ph type="title"/>
          </p:nvPr>
        </p:nvSpPr>
        <p:spPr>
          <a:xfrm>
            <a:off x="838200" y="435692"/>
            <a:ext cx="10515600" cy="1133693"/>
          </a:xfrm>
        </p:spPr>
        <p:txBody>
          <a:bodyPr>
            <a:normAutofit/>
          </a:bodyPr>
          <a:lstStyle/>
          <a:p>
            <a:r>
              <a:rPr lang="en-US" sz="5200" b="1" u="sng" dirty="0">
                <a:effectLst/>
                <a:latin typeface="Times New Roman" panose="02020603050405020304" pitchFamily="18" charset="0"/>
                <a:ea typeface="Times New Roman" panose="02020603050405020304" pitchFamily="18" charset="0"/>
                <a:cs typeface="Times New Roman" panose="02020603050405020304" pitchFamily="18" charset="0"/>
              </a:rPr>
              <a:t>Implementation: </a:t>
            </a:r>
            <a:endParaRPr lang="en-IN" sz="5200" dirty="0"/>
          </a:p>
        </p:txBody>
      </p:sp>
      <p:pic>
        <p:nvPicPr>
          <p:cNvPr id="7" name="Content Placeholder 6">
            <a:extLst>
              <a:ext uri="{FF2B5EF4-FFF2-40B4-BE49-F238E27FC236}">
                <a16:creationId xmlns:a16="http://schemas.microsoft.com/office/drawing/2014/main" id="{0FFCA6BA-FA2F-2F16-5D5A-2112ECD47A32}"/>
              </a:ext>
            </a:extLst>
          </p:cNvPr>
          <p:cNvPicPr>
            <a:picLocks noGrp="1" noChangeAspect="1"/>
          </p:cNvPicPr>
          <p:nvPr>
            <p:ph idx="1"/>
          </p:nvPr>
        </p:nvPicPr>
        <p:blipFill>
          <a:blip r:embed="rId2"/>
          <a:stretch>
            <a:fillRect/>
          </a:stretch>
        </p:blipFill>
        <p:spPr>
          <a:xfrm>
            <a:off x="1067629" y="2309090"/>
            <a:ext cx="5690714" cy="4299840"/>
          </a:xfrm>
        </p:spPr>
      </p:pic>
      <p:sp>
        <p:nvSpPr>
          <p:cNvPr id="9" name="TextBox 8">
            <a:extLst>
              <a:ext uri="{FF2B5EF4-FFF2-40B4-BE49-F238E27FC236}">
                <a16:creationId xmlns:a16="http://schemas.microsoft.com/office/drawing/2014/main" id="{8865D0C4-06B3-067B-CA91-6BE24070607A}"/>
              </a:ext>
            </a:extLst>
          </p:cNvPr>
          <p:cNvSpPr txBox="1"/>
          <p:nvPr/>
        </p:nvSpPr>
        <p:spPr>
          <a:xfrm>
            <a:off x="836645" y="1690688"/>
            <a:ext cx="10227906" cy="369332"/>
          </a:xfrm>
          <a:prstGeom prst="rect">
            <a:avLst/>
          </a:prstGeom>
          <a:noFill/>
        </p:spPr>
        <p:txBody>
          <a:bodyPr wrap="square">
            <a:spAutoFit/>
          </a:bodyPr>
          <a:lstStyle/>
          <a:p>
            <a:pPr marL="361950" marR="0" indent="-285750">
              <a:lnSpc>
                <a:spcPct val="100000"/>
              </a:lnSpc>
              <a:spcBef>
                <a:spcPts val="46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screenshots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have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 each</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a:t>
            </a:r>
          </a:p>
        </p:txBody>
      </p:sp>
    </p:spTree>
    <p:extLst>
      <p:ext uri="{BB962C8B-B14F-4D97-AF65-F5344CB8AC3E}">
        <p14:creationId xmlns:p14="http://schemas.microsoft.com/office/powerpoint/2010/main" val="69795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67C7DF7-454C-FB8F-3BEE-EAF2BFF3A32A}"/>
              </a:ext>
            </a:extLst>
          </p:cNvPr>
          <p:cNvPicPr>
            <a:picLocks noGrp="1" noChangeAspect="1"/>
          </p:cNvPicPr>
          <p:nvPr>
            <p:ph idx="1"/>
          </p:nvPr>
        </p:nvPicPr>
        <p:blipFill>
          <a:blip r:embed="rId2"/>
          <a:stretch>
            <a:fillRect/>
          </a:stretch>
        </p:blipFill>
        <p:spPr>
          <a:xfrm>
            <a:off x="749120" y="643812"/>
            <a:ext cx="7461435" cy="5517258"/>
          </a:xfrm>
        </p:spPr>
      </p:pic>
    </p:spTree>
    <p:extLst>
      <p:ext uri="{BB962C8B-B14F-4D97-AF65-F5344CB8AC3E}">
        <p14:creationId xmlns:p14="http://schemas.microsoft.com/office/powerpoint/2010/main" val="345815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EE7ACD-E44E-B1C6-150D-880769165DEE}"/>
              </a:ext>
            </a:extLst>
          </p:cNvPr>
          <p:cNvPicPr>
            <a:picLocks noChangeAspect="1"/>
          </p:cNvPicPr>
          <p:nvPr/>
        </p:nvPicPr>
        <p:blipFill>
          <a:blip r:embed="rId2"/>
          <a:stretch>
            <a:fillRect/>
          </a:stretch>
        </p:blipFill>
        <p:spPr>
          <a:xfrm>
            <a:off x="427654" y="124417"/>
            <a:ext cx="6850224" cy="6609165"/>
          </a:xfrm>
          <a:prstGeom prst="rect">
            <a:avLst/>
          </a:prstGeom>
        </p:spPr>
      </p:pic>
    </p:spTree>
    <p:extLst>
      <p:ext uri="{BB962C8B-B14F-4D97-AF65-F5344CB8AC3E}">
        <p14:creationId xmlns:p14="http://schemas.microsoft.com/office/powerpoint/2010/main" val="890461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719</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CSCE - 5222  Feature Engineering Increment-2  Feature Engineering on Facebook Dataset </vt:lpstr>
      <vt:lpstr>Objectives:</vt:lpstr>
      <vt:lpstr>Dataset Description:</vt:lpstr>
      <vt:lpstr>Detailed design of Features:</vt:lpstr>
      <vt:lpstr>Analysis of Data: </vt:lpstr>
      <vt:lpstr>Analysis of Data: </vt:lpstr>
      <vt:lpstr>Implementation: </vt:lpstr>
      <vt:lpstr>PowerPoint Presentation</vt:lpstr>
      <vt:lpstr>PowerPoint Presentation</vt:lpstr>
      <vt:lpstr>Preliminary Results: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5290 - Natural Language Processing Increment-2  Text Emotion Detection</dc:title>
  <dc:creator>Rahul Reddy</dc:creator>
  <cp:lastModifiedBy>Sravan</cp:lastModifiedBy>
  <cp:revision>13</cp:revision>
  <dcterms:created xsi:type="dcterms:W3CDTF">2022-11-29T18:08:01Z</dcterms:created>
  <dcterms:modified xsi:type="dcterms:W3CDTF">2022-12-04T02:43:04Z</dcterms:modified>
</cp:coreProperties>
</file>