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7" r:id="rId4"/>
    <p:sldId id="278" r:id="rId5"/>
    <p:sldId id="27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23BCC-505E-4006-8227-820F7F9519E6}"/>
              </a:ext>
            </a:extLst>
          </p:cNvPr>
          <p:cNvSpPr>
            <a:spLocks noGrp="1"/>
          </p:cNvSpPr>
          <p:nvPr>
            <p:ph type="ctrTitle"/>
          </p:nvPr>
        </p:nvSpPr>
        <p:spPr/>
        <p:txBody>
          <a:bodyPr/>
          <a:lstStyle/>
          <a:p>
            <a:pPr algn="ctr"/>
            <a:r>
              <a:rPr lang="en-US" sz="4800" dirty="0">
                <a:solidFill>
                  <a:srgbClr val="002060"/>
                </a:solidFill>
              </a:rPr>
              <a:t>MOVIE RECOMMENDATION CHATBOT</a:t>
            </a:r>
            <a:endParaRPr lang="en-GB" sz="4800" dirty="0">
              <a:solidFill>
                <a:srgbClr val="002060"/>
              </a:solidFill>
            </a:endParaRPr>
          </a:p>
        </p:txBody>
      </p:sp>
      <p:sp>
        <p:nvSpPr>
          <p:cNvPr id="5" name="Rectangle 1">
            <a:extLst>
              <a:ext uri="{FF2B5EF4-FFF2-40B4-BE49-F238E27FC236}">
                <a16:creationId xmlns:a16="http://schemas.microsoft.com/office/drawing/2014/main" id="{7166B749-7C25-42D3-8C7E-FDA0EBB3AFE5}"/>
              </a:ext>
            </a:extLst>
          </p:cNvPr>
          <p:cNvSpPr>
            <a:spLocks noGrp="1" noChangeArrowheads="1"/>
          </p:cNvSpPr>
          <p:nvPr>
            <p:ph type="subTitle" idx="1"/>
          </p:nvPr>
        </p:nvSpPr>
        <p:spPr bwMode="auto">
          <a:xfrm>
            <a:off x="1930711" y="5602069"/>
            <a:ext cx="44964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AIDI – 2001 – KBES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Calibri" panose="020F0502020204030204" pitchFamily="34" charset="0"/>
                <a:cs typeface="Times New Roman" panose="02020603050405020304" pitchFamily="18" charset="0"/>
              </a:rPr>
              <a:t>GROUP 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0EF986E5-7FC3-4E0C-A4A2-6F42AF635860}"/>
              </a:ext>
            </a:extLst>
          </p:cNvPr>
          <p:cNvSpPr txBox="1">
            <a:spLocks noChangeArrowheads="1"/>
          </p:cNvSpPr>
          <p:nvPr/>
        </p:nvSpPr>
        <p:spPr bwMode="auto">
          <a:xfrm>
            <a:off x="1864036" y="4670177"/>
            <a:ext cx="97691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marR="0" algn="l">
              <a:spcBef>
                <a:spcPts val="0"/>
              </a:spcBef>
              <a:spcAft>
                <a:spcPts val="0"/>
              </a:spcAft>
            </a:pPr>
            <a:r>
              <a:rPr lang="en-US" sz="2200" cap="all" dirty="0" err="1">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dheeraj</a:t>
            </a:r>
            <a:r>
              <a:rPr lang="en-US" sz="2200" cap="all" dirty="0">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2200" cap="all" dirty="0" err="1">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savanthy</a:t>
            </a:r>
            <a:r>
              <a:rPr lang="en-US" sz="2200" cap="all" dirty="0">
                <a:solidFill>
                  <a:srgbClr val="262626"/>
                </a:solidFill>
                <a:effectLst/>
                <a:latin typeface="Calibri" panose="020F0502020204030204" pitchFamily="34" charset="0"/>
                <a:ea typeface="Times New Roman" panose="02020603050405020304" pitchFamily="18" charset="0"/>
                <a:cs typeface="Times New Roman" panose="02020603050405020304" pitchFamily="18" charset="0"/>
              </a:rPr>
              <a:t> |  ESRA ERSOY | JOSEPH MENDEZ | NICHOLAS ELLIOTT</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7" name="Audio 6">
            <a:hlinkClick r:id="" action="ppaction://media"/>
            <a:extLst>
              <a:ext uri="{FF2B5EF4-FFF2-40B4-BE49-F238E27FC236}">
                <a16:creationId xmlns:a16="http://schemas.microsoft.com/office/drawing/2014/main" id="{27FC45E0-5B12-4C0F-A392-79F339818DCA}"/>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993914999"/>
      </p:ext>
    </p:extLst>
  </p:cSld>
  <p:clrMapOvr>
    <a:masterClrMapping/>
  </p:clrMapOvr>
  <mc:AlternateContent xmlns:mc="http://schemas.openxmlformats.org/markup-compatibility/2006">
    <mc:Choice xmlns:p14="http://schemas.microsoft.com/office/powerpoint/2010/main" Requires="p14">
      <p:transition spd="slow" p14:dur="2000" advTm="1401"/>
    </mc:Choice>
    <mc:Fallback>
      <p:transition spd="slow" advTm="14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989-B493-403D-A85E-FC973CBF4B41}"/>
              </a:ext>
            </a:extLst>
          </p:cNvPr>
          <p:cNvSpPr>
            <a:spLocks noGrp="1"/>
          </p:cNvSpPr>
          <p:nvPr>
            <p:ph type="title"/>
          </p:nvPr>
        </p:nvSpPr>
        <p:spPr>
          <a:xfrm>
            <a:off x="677334" y="609600"/>
            <a:ext cx="8596668" cy="657225"/>
          </a:xfrm>
        </p:spPr>
        <p:txBody>
          <a:bodyPr/>
          <a:lstStyle/>
          <a:p>
            <a:r>
              <a:rPr lang="en-US" dirty="0">
                <a:solidFill>
                  <a:srgbClr val="0070C0"/>
                </a:solidFill>
              </a:rPr>
              <a:t>Project Definition and Objective</a:t>
            </a:r>
            <a:endParaRPr lang="en-GB" dirty="0">
              <a:solidFill>
                <a:srgbClr val="0070C0"/>
              </a:solidFill>
            </a:endParaRPr>
          </a:p>
        </p:txBody>
      </p:sp>
      <p:sp>
        <p:nvSpPr>
          <p:cNvPr id="3" name="Content Placeholder 2">
            <a:extLst>
              <a:ext uri="{FF2B5EF4-FFF2-40B4-BE49-F238E27FC236}">
                <a16:creationId xmlns:a16="http://schemas.microsoft.com/office/drawing/2014/main" id="{8CE1458F-D2C9-42A7-BF6E-5BAEC22D6FC7}"/>
              </a:ext>
            </a:extLst>
          </p:cNvPr>
          <p:cNvSpPr>
            <a:spLocks noGrp="1"/>
          </p:cNvSpPr>
          <p:nvPr>
            <p:ph idx="1"/>
          </p:nvPr>
        </p:nvSpPr>
        <p:spPr>
          <a:xfrm>
            <a:off x="677333" y="1438275"/>
            <a:ext cx="8952441" cy="4972050"/>
          </a:xfrm>
        </p:spPr>
        <p:txBody>
          <a:bodyPr>
            <a:noAutofit/>
          </a:bodyPr>
          <a:lstStyle/>
          <a:p>
            <a:r>
              <a:rPr lang="en-US" sz="2200" dirty="0">
                <a:solidFill>
                  <a:schemeClr val="tx1"/>
                </a:solidFill>
                <a:latin typeface="Arial" panose="020B0604020202020204" pitchFamily="34" charset="0"/>
                <a:cs typeface="Arial" panose="020B0604020202020204" pitchFamily="34" charset="0"/>
              </a:rPr>
              <a:t>A movie recommendation chat-bot is a task oriented recommender system that assists its users in accomplishing recommendation-oriented goals through a multi-turn conversational interaction. </a:t>
            </a:r>
          </a:p>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PROJECT DEFINITON: Implementing a customized Discord bot for the specific purpose of movie recommendation.</a:t>
            </a:r>
          </a:p>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OBJECTIVE: To develop an open-source conversational movie recommender system which caters to user’s preferences dynamically and supports multi-turn recommendations. </a:t>
            </a:r>
            <a:endParaRPr lang="en-GB" sz="2200" dirty="0">
              <a:solidFill>
                <a:schemeClr val="tx1"/>
              </a:solidFill>
              <a:latin typeface="Arial" panose="020B0604020202020204" pitchFamily="34" charset="0"/>
              <a:cs typeface="Arial" panose="020B0604020202020204" pitchFamily="34" charset="0"/>
            </a:endParaRPr>
          </a:p>
          <a:p>
            <a:endParaRPr lang="en-US" sz="2200" dirty="0">
              <a:solidFill>
                <a:schemeClr val="tx1"/>
              </a:solidFill>
              <a:latin typeface="Arial" panose="020B0604020202020204" pitchFamily="34" charset="0"/>
              <a:cs typeface="Arial" panose="020B0604020202020204" pitchFamily="34" charset="0"/>
            </a:endParaRPr>
          </a:p>
        </p:txBody>
      </p:sp>
      <p:pic>
        <p:nvPicPr>
          <p:cNvPr id="4" name="Audio 3">
            <a:hlinkClick r:id="" action="ppaction://media"/>
            <a:extLst>
              <a:ext uri="{FF2B5EF4-FFF2-40B4-BE49-F238E27FC236}">
                <a16:creationId xmlns:a16="http://schemas.microsoft.com/office/drawing/2014/main" id="{82C06CBD-8496-47E7-BD21-4C7E8474E2C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106262506"/>
      </p:ext>
    </p:extLst>
  </p:cSld>
  <p:clrMapOvr>
    <a:masterClrMapping/>
  </p:clrMapOvr>
  <mc:AlternateContent xmlns:mc="http://schemas.openxmlformats.org/markup-compatibility/2006">
    <mc:Choice xmlns:p14="http://schemas.microsoft.com/office/powerpoint/2010/main" Requires="p14">
      <p:transition spd="slow" p14:dur="2000" advTm="1905"/>
    </mc:Choice>
    <mc:Fallback>
      <p:transition spd="slow" advTm="190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989-B493-403D-A85E-FC973CBF4B41}"/>
              </a:ext>
            </a:extLst>
          </p:cNvPr>
          <p:cNvSpPr>
            <a:spLocks noGrp="1"/>
          </p:cNvSpPr>
          <p:nvPr>
            <p:ph type="title"/>
          </p:nvPr>
        </p:nvSpPr>
        <p:spPr>
          <a:xfrm>
            <a:off x="677334" y="609600"/>
            <a:ext cx="8596668" cy="657225"/>
          </a:xfrm>
        </p:spPr>
        <p:txBody>
          <a:bodyPr>
            <a:normAutofit fontScale="90000"/>
          </a:bodyPr>
          <a:lstStyle/>
          <a:p>
            <a:r>
              <a:rPr lang="en-US" dirty="0">
                <a:solidFill>
                  <a:srgbClr val="0070C0"/>
                </a:solidFill>
              </a:rPr>
              <a:t>Knowledge Source and Knowledge Acquisition</a:t>
            </a:r>
            <a:endParaRPr lang="en-GB" dirty="0">
              <a:solidFill>
                <a:srgbClr val="0070C0"/>
              </a:solidFill>
            </a:endParaRPr>
          </a:p>
        </p:txBody>
      </p:sp>
      <p:sp>
        <p:nvSpPr>
          <p:cNvPr id="3" name="Content Placeholder 2">
            <a:extLst>
              <a:ext uri="{FF2B5EF4-FFF2-40B4-BE49-F238E27FC236}">
                <a16:creationId xmlns:a16="http://schemas.microsoft.com/office/drawing/2014/main" id="{8CE1458F-D2C9-42A7-BF6E-5BAEC22D6FC7}"/>
              </a:ext>
            </a:extLst>
          </p:cNvPr>
          <p:cNvSpPr>
            <a:spLocks noGrp="1"/>
          </p:cNvSpPr>
          <p:nvPr>
            <p:ph idx="1"/>
          </p:nvPr>
        </p:nvSpPr>
        <p:spPr>
          <a:xfrm>
            <a:off x="677333" y="1438275"/>
            <a:ext cx="8952441" cy="2019300"/>
          </a:xfrm>
        </p:spPr>
        <p:txBody>
          <a:bodyPr>
            <a:noAutofit/>
          </a:bodyPr>
          <a:lstStyle/>
          <a:p>
            <a:r>
              <a:rPr lang="en-US" sz="2200" dirty="0">
                <a:solidFill>
                  <a:schemeClr val="tx1"/>
                </a:solidFill>
                <a:latin typeface="Arial" panose="020B0604020202020204" pitchFamily="34" charset="0"/>
                <a:cs typeface="Arial" panose="020B0604020202020204" pitchFamily="34" charset="0"/>
              </a:rPr>
              <a:t>Data was collected from top websites related to movies and entertainment industry, popular streaming platforms like Netflix, Amazon Prime Video, Disney+, Hulu etc.</a:t>
            </a:r>
          </a:p>
          <a:p>
            <a:r>
              <a:rPr lang="en-US" sz="2200" dirty="0">
                <a:solidFill>
                  <a:schemeClr val="tx1"/>
                </a:solidFill>
                <a:latin typeface="Arial" panose="020B0604020202020204" pitchFamily="34" charset="0"/>
                <a:cs typeface="Arial" panose="020B0604020202020204" pitchFamily="34" charset="0"/>
              </a:rPr>
              <a:t>Additionally, we relied on domain knowledge and sourced the data with individual collection from each group member.</a:t>
            </a:r>
          </a:p>
          <a:p>
            <a:endParaRPr lang="en-US" sz="2200" dirty="0">
              <a:solidFill>
                <a:schemeClr val="tx1"/>
              </a:solidFill>
              <a:latin typeface="Arial" panose="020B0604020202020204" pitchFamily="34" charset="0"/>
              <a:cs typeface="Arial" panose="020B0604020202020204" pitchFamily="34" charset="0"/>
            </a:endParaRPr>
          </a:p>
          <a:p>
            <a:pPr marL="0" indent="0">
              <a:buNone/>
            </a:pPr>
            <a:endParaRPr lang="en-US" sz="3200" dirty="0">
              <a:solidFill>
                <a:srgbClr val="0070C0"/>
              </a:solidFill>
              <a:latin typeface="+mj-lt"/>
              <a:ea typeface="+mj-ea"/>
              <a:cs typeface="+mj-cs"/>
            </a:endParaRPr>
          </a:p>
        </p:txBody>
      </p:sp>
      <p:pic>
        <p:nvPicPr>
          <p:cNvPr id="4" name="Audio 3">
            <a:hlinkClick r:id="" action="ppaction://media"/>
            <a:extLst>
              <a:ext uri="{FF2B5EF4-FFF2-40B4-BE49-F238E27FC236}">
                <a16:creationId xmlns:a16="http://schemas.microsoft.com/office/drawing/2014/main" id="{529451D8-3E06-41F4-BD8D-97F3698DCDC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786622643"/>
      </p:ext>
    </p:extLst>
  </p:cSld>
  <p:clrMapOvr>
    <a:masterClrMapping/>
  </p:clrMapOvr>
  <mc:AlternateContent xmlns:mc="http://schemas.openxmlformats.org/markup-compatibility/2006">
    <mc:Choice xmlns:p14="http://schemas.microsoft.com/office/powerpoint/2010/main" Requires="p14">
      <p:transition spd="slow" p14:dur="2000" advTm="1078"/>
    </mc:Choice>
    <mc:Fallback>
      <p:transition spd="slow" advTm="10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989-B493-403D-A85E-FC973CBF4B41}"/>
              </a:ext>
            </a:extLst>
          </p:cNvPr>
          <p:cNvSpPr>
            <a:spLocks noGrp="1"/>
          </p:cNvSpPr>
          <p:nvPr>
            <p:ph type="title"/>
          </p:nvPr>
        </p:nvSpPr>
        <p:spPr>
          <a:xfrm>
            <a:off x="677334" y="609600"/>
            <a:ext cx="8596668" cy="657225"/>
          </a:xfrm>
        </p:spPr>
        <p:txBody>
          <a:bodyPr>
            <a:normAutofit/>
          </a:bodyPr>
          <a:lstStyle/>
          <a:p>
            <a:r>
              <a:rPr lang="en-US" sz="3600" dirty="0">
                <a:solidFill>
                  <a:srgbClr val="0070C0"/>
                </a:solidFill>
              </a:rPr>
              <a:t>Knowledge Design &amp; Engineering</a:t>
            </a:r>
            <a:endParaRPr lang="en-GB" sz="3600" dirty="0">
              <a:solidFill>
                <a:srgbClr val="0070C0"/>
              </a:solidFill>
            </a:endParaRPr>
          </a:p>
        </p:txBody>
      </p:sp>
      <p:sp>
        <p:nvSpPr>
          <p:cNvPr id="3" name="Content Placeholder 2">
            <a:extLst>
              <a:ext uri="{FF2B5EF4-FFF2-40B4-BE49-F238E27FC236}">
                <a16:creationId xmlns:a16="http://schemas.microsoft.com/office/drawing/2014/main" id="{8CE1458F-D2C9-42A7-BF6E-5BAEC22D6FC7}"/>
              </a:ext>
            </a:extLst>
          </p:cNvPr>
          <p:cNvSpPr>
            <a:spLocks noGrp="1"/>
          </p:cNvSpPr>
          <p:nvPr>
            <p:ph idx="1"/>
          </p:nvPr>
        </p:nvSpPr>
        <p:spPr>
          <a:xfrm>
            <a:off x="677333" y="1438275"/>
            <a:ext cx="9381067" cy="4743450"/>
          </a:xfrm>
        </p:spPr>
        <p:txBody>
          <a:bodyPr>
            <a:noAutofit/>
          </a:bodyPr>
          <a:lstStyle/>
          <a:p>
            <a:r>
              <a:rPr lang="en-US" sz="2200" dirty="0">
                <a:solidFill>
                  <a:schemeClr val="tx1"/>
                </a:solidFill>
                <a:latin typeface="Arial" panose="020B0604020202020204" pitchFamily="34" charset="0"/>
                <a:cs typeface="Arial" panose="020B0604020202020204" pitchFamily="34" charset="0"/>
              </a:rPr>
              <a:t>Data and dialogue curation for production use of the chat-bot.</a:t>
            </a:r>
          </a:p>
          <a:p>
            <a:r>
              <a:rPr lang="en-US" sz="2200" dirty="0">
                <a:solidFill>
                  <a:schemeClr val="tx1"/>
                </a:solidFill>
                <a:latin typeface="Arial" panose="020B0604020202020204" pitchFamily="34" charset="0"/>
                <a:cs typeface="Arial" panose="020B0604020202020204" pitchFamily="34" charset="0"/>
              </a:rPr>
              <a:t>Domain Expert and Subject Matter Expert annotations of the sentences with intents, patterns and responses. </a:t>
            </a:r>
          </a:p>
          <a:p>
            <a:r>
              <a:rPr lang="en-US" sz="2200" dirty="0">
                <a:solidFill>
                  <a:schemeClr val="tx1"/>
                </a:solidFill>
                <a:latin typeface="Arial" panose="020B0604020202020204" pitchFamily="34" charset="0"/>
                <a:cs typeface="Arial" panose="020B0604020202020204" pitchFamily="34" charset="0"/>
              </a:rPr>
              <a:t>Broken down several sub-categories of movies and genres</a:t>
            </a:r>
          </a:p>
          <a:p>
            <a:r>
              <a:rPr lang="en-US" sz="2200" dirty="0">
                <a:solidFill>
                  <a:schemeClr val="tx1"/>
                </a:solidFill>
                <a:latin typeface="Arial" panose="020B0604020202020204" pitchFamily="34" charset="0"/>
                <a:cs typeface="Arial" panose="020B0604020202020204" pitchFamily="34" charset="0"/>
              </a:rPr>
              <a:t>Knowledge base data is stored in a JSON file using which, the neural intents model is trained. </a:t>
            </a:r>
          </a:p>
          <a:p>
            <a:r>
              <a:rPr lang="en-US" sz="2200" dirty="0">
                <a:solidFill>
                  <a:schemeClr val="tx1"/>
                </a:solidFill>
                <a:latin typeface="Arial" panose="020B0604020202020204" pitchFamily="34" charset="0"/>
                <a:cs typeface="Arial" panose="020B0604020202020204" pitchFamily="34" charset="0"/>
              </a:rPr>
              <a:t>The Generic Assistant (Chat Bot) will use the neural intents techniques to relate the text and inference the data learnt from the intents file based on the patterns and give the output into the chat box with appropriate response. </a:t>
            </a:r>
          </a:p>
          <a:p>
            <a:pPr marL="0" indent="0">
              <a:buNone/>
            </a:pPr>
            <a:endParaRPr lang="en-US" sz="3200" dirty="0">
              <a:solidFill>
                <a:srgbClr val="0070C0"/>
              </a:solidFill>
              <a:latin typeface="+mj-lt"/>
              <a:ea typeface="+mj-ea"/>
              <a:cs typeface="+mj-cs"/>
            </a:endParaRPr>
          </a:p>
        </p:txBody>
      </p:sp>
      <p:pic>
        <p:nvPicPr>
          <p:cNvPr id="11" name="Audio 10">
            <a:hlinkClick r:id="" action="ppaction://media"/>
            <a:extLst>
              <a:ext uri="{FF2B5EF4-FFF2-40B4-BE49-F238E27FC236}">
                <a16:creationId xmlns:a16="http://schemas.microsoft.com/office/drawing/2014/main" id="{FA37C9C6-F78E-4752-AC7C-A8CB8066E90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710392767"/>
      </p:ext>
    </p:extLst>
  </p:cSld>
  <p:clrMapOvr>
    <a:masterClrMapping/>
  </p:clrMapOvr>
  <mc:AlternateContent xmlns:mc="http://schemas.openxmlformats.org/markup-compatibility/2006">
    <mc:Choice xmlns:p14="http://schemas.microsoft.com/office/powerpoint/2010/main" Requires="p14">
      <p:transition spd="slow" p14:dur="2000" advTm="1363"/>
    </mc:Choice>
    <mc:Fallback>
      <p:transition spd="slow" advTm="13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C989-B493-403D-A85E-FC973CBF4B41}"/>
              </a:ext>
            </a:extLst>
          </p:cNvPr>
          <p:cNvSpPr>
            <a:spLocks noGrp="1"/>
          </p:cNvSpPr>
          <p:nvPr>
            <p:ph type="title"/>
          </p:nvPr>
        </p:nvSpPr>
        <p:spPr>
          <a:xfrm>
            <a:off x="677334" y="609600"/>
            <a:ext cx="8596668" cy="657225"/>
          </a:xfrm>
        </p:spPr>
        <p:txBody>
          <a:bodyPr>
            <a:normAutofit/>
          </a:bodyPr>
          <a:lstStyle/>
          <a:p>
            <a:r>
              <a:rPr lang="en-US" dirty="0">
                <a:solidFill>
                  <a:srgbClr val="0070C0"/>
                </a:solidFill>
              </a:rPr>
              <a:t>User Interface</a:t>
            </a:r>
            <a:endParaRPr lang="en-GB" dirty="0">
              <a:solidFill>
                <a:srgbClr val="0070C0"/>
              </a:solidFill>
            </a:endParaRPr>
          </a:p>
        </p:txBody>
      </p:sp>
      <p:sp>
        <p:nvSpPr>
          <p:cNvPr id="3" name="Content Placeholder 2">
            <a:extLst>
              <a:ext uri="{FF2B5EF4-FFF2-40B4-BE49-F238E27FC236}">
                <a16:creationId xmlns:a16="http://schemas.microsoft.com/office/drawing/2014/main" id="{8CE1458F-D2C9-42A7-BF6E-5BAEC22D6FC7}"/>
              </a:ext>
            </a:extLst>
          </p:cNvPr>
          <p:cNvSpPr>
            <a:spLocks noGrp="1"/>
          </p:cNvSpPr>
          <p:nvPr>
            <p:ph idx="1"/>
          </p:nvPr>
        </p:nvSpPr>
        <p:spPr>
          <a:xfrm>
            <a:off x="677333" y="1438275"/>
            <a:ext cx="8952441" cy="4114800"/>
          </a:xfrm>
        </p:spPr>
        <p:txBody>
          <a:bodyPr>
            <a:noAutofit/>
          </a:bodyPr>
          <a:lstStyle/>
          <a:p>
            <a:r>
              <a:rPr lang="en-US" sz="2200" dirty="0">
                <a:solidFill>
                  <a:schemeClr val="tx1"/>
                </a:solidFill>
                <a:latin typeface="Arial" panose="020B0604020202020204" pitchFamily="34" charset="0"/>
                <a:cs typeface="Arial" panose="020B0604020202020204" pitchFamily="34" charset="0"/>
              </a:rPr>
              <a:t>Interface is implemented on Discord.</a:t>
            </a:r>
          </a:p>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For the Discord Integration, python discord library was used to connect to the bot and run the python file which in turn hosts the bot on a local server. </a:t>
            </a:r>
          </a:p>
          <a:p>
            <a:endParaRPr lang="en-US" sz="2200"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 User connection can be established in a Discord Chat window. By typing the command ‘!bot’ and a sentence following, bot interaction can be initiated.</a:t>
            </a:r>
          </a:p>
          <a:p>
            <a:pPr marL="0" indent="0">
              <a:buNone/>
            </a:pPr>
            <a:endParaRPr lang="en-US" sz="3200" dirty="0">
              <a:solidFill>
                <a:srgbClr val="0070C0"/>
              </a:solidFill>
              <a:latin typeface="+mj-lt"/>
              <a:ea typeface="+mj-ea"/>
              <a:cs typeface="+mj-cs"/>
            </a:endParaRPr>
          </a:p>
        </p:txBody>
      </p:sp>
      <p:pic>
        <p:nvPicPr>
          <p:cNvPr id="4" name="Audio 3">
            <a:hlinkClick r:id="" action="ppaction://media"/>
            <a:extLst>
              <a:ext uri="{FF2B5EF4-FFF2-40B4-BE49-F238E27FC236}">
                <a16:creationId xmlns:a16="http://schemas.microsoft.com/office/drawing/2014/main" id="{46C5AE7B-AF7E-4B59-9AAD-3A9435BAB65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2252905345"/>
      </p:ext>
    </p:extLst>
  </p:cSld>
  <p:clrMapOvr>
    <a:masterClrMapping/>
  </p:clrMapOvr>
  <mc:AlternateContent xmlns:mc="http://schemas.openxmlformats.org/markup-compatibility/2006">
    <mc:Choice xmlns:p14="http://schemas.microsoft.com/office/powerpoint/2010/main" Requires="p14">
      <p:transition spd="slow" p14:dur="2000" advTm="1573"/>
    </mc:Choice>
    <mc:Fallback>
      <p:transition spd="slow" advTm="15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1472</TotalTime>
  <Words>308</Words>
  <Application>Microsoft Office PowerPoint</Application>
  <PresentationFormat>Widescreen</PresentationFormat>
  <Paragraphs>25</Paragraphs>
  <Slides>5</Slides>
  <Notes>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Trebuchet MS</vt:lpstr>
      <vt:lpstr>Wingdings 3</vt:lpstr>
      <vt:lpstr>Facet</vt:lpstr>
      <vt:lpstr>MOVIE RECOMMENDATION CHATBOT</vt:lpstr>
      <vt:lpstr>Project Definition and Objective</vt:lpstr>
      <vt:lpstr>Knowledge Source and Knowledge Acquisition</vt:lpstr>
      <vt:lpstr>Knowledge Design &amp; Engineering</vt:lpstr>
      <vt:lpstr>User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VIRTUAL 3D CITY GENERATION FOR SYNTHETIC DATA COLLECTION</dc:title>
  <dc:creator>Esra Ersoy</dc:creator>
  <cp:lastModifiedBy>Esra Ersoy</cp:lastModifiedBy>
  <cp:revision>13</cp:revision>
  <dcterms:created xsi:type="dcterms:W3CDTF">2022-02-15T00:08:49Z</dcterms:created>
  <dcterms:modified xsi:type="dcterms:W3CDTF">2022-04-13T19:17:09Z</dcterms:modified>
</cp:coreProperties>
</file>