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image" Target="../media/image7.jpeg"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47800" y="2971800"/>
            <a:ext cx="8077200" cy="1370888"/>
          </a:xfrm>
          <a:prstGeom prst="rect">
            <a:avLst/>
          </a:prstGeom>
        </p:spPr>
        <p:txBody>
          <a:bodyPr vert="horz" wrap="square" lIns="0" tIns="16510" rIns="0" bIns="0" rtlCol="0">
            <a:spAutoFit/>
          </a:bodyPr>
          <a:lstStyle/>
          <a:p>
            <a:pPr marL="3213735">
              <a:lnSpc>
                <a:spcPct val="100000"/>
              </a:lnSpc>
              <a:spcBef>
                <a:spcPts val="130"/>
              </a:spcBef>
            </a:pPr>
            <a:r>
              <a:rPr lang="en-IN" sz="4400" spc="15" dirty="0"/>
              <a:t>DHEERAJ SEN U </a:t>
            </a:r>
            <a:br>
              <a:rPr lang="en-US" sz="4400" spc="15" dirty="0"/>
            </a:br>
            <a:r>
              <a:rPr lang="en-US" sz="4400" spc="15" dirty="0"/>
              <a:t>Project </a:t>
            </a:r>
            <a:endParaRPr sz="440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762000"/>
            <a:ext cx="4572000" cy="752129"/>
          </a:xfrm>
          <a:prstGeom prst="rect">
            <a:avLst/>
          </a:prstGeom>
        </p:spPr>
        <p:txBody>
          <a:bodyPr vert="horz" wrap="square" lIns="0" tIns="13335" rIns="0" bIns="0" rtlCol="0">
            <a:spAutoFit/>
          </a:bodyPr>
          <a:lstStyle/>
          <a:p>
            <a:pPr marL="12700">
              <a:lnSpc>
                <a:spcPct val="100000"/>
              </a:lnSpc>
              <a:spcBef>
                <a:spcPts val="105"/>
              </a:spcBef>
            </a:pPr>
            <a:r>
              <a:rPr lang="en-US" dirty="0"/>
              <a:t>DISCRIMINATOR</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685800" y="2057400"/>
            <a:ext cx="8458200" cy="1015663"/>
          </a:xfrm>
          <a:prstGeom prst="rect">
            <a:avLst/>
          </a:prstGeom>
        </p:spPr>
        <p:txBody>
          <a:bodyPr wrap="square">
            <a:spAutoFit/>
          </a:bodyPr>
          <a:lstStyle/>
          <a:p>
            <a:r>
              <a:rPr lang="en-IN" sz="2000" dirty="0">
                <a:latin typeface="Arial" pitchFamily="34" charset="0"/>
                <a:cs typeface="Arial" pitchFamily="34" charset="0"/>
              </a:rPr>
              <a:t>The discriminator in a Generative Adversarial Network (GAN) is a neural network that learns to distinguish between real data and data generated by the generator</a:t>
            </a:r>
            <a:endParaRPr lang="en-US" sz="2000" dirty="0"/>
          </a:p>
        </p:txBody>
      </p:sp>
      <p:sp>
        <p:nvSpPr>
          <p:cNvPr id="11" name="Rectangle 10"/>
          <p:cNvSpPr/>
          <p:nvPr/>
        </p:nvSpPr>
        <p:spPr>
          <a:xfrm>
            <a:off x="685800" y="3276600"/>
            <a:ext cx="8458200" cy="707886"/>
          </a:xfrm>
          <a:prstGeom prst="rect">
            <a:avLst/>
          </a:prstGeom>
        </p:spPr>
        <p:txBody>
          <a:bodyPr wrap="square">
            <a:spAutoFit/>
          </a:bodyPr>
          <a:lstStyle/>
          <a:p>
            <a:pPr>
              <a:buClr>
                <a:schemeClr val="tx1"/>
              </a:buClr>
              <a:buFont typeface="Wingdings" pitchFamily="2" charset="2"/>
              <a:buChar char="q"/>
            </a:pPr>
            <a:r>
              <a:rPr lang="en-IN" sz="2000" dirty="0">
                <a:latin typeface="Arial" pitchFamily="34" charset="0"/>
                <a:cs typeface="Arial" pitchFamily="34" charset="0"/>
              </a:rPr>
              <a:t>It takes input data, either real or generated, and produces a binary output indicating whether the input is real or fake.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Rectangle 2"/>
          <p:cNvSpPr/>
          <p:nvPr/>
        </p:nvSpPr>
        <p:spPr>
          <a:xfrm>
            <a:off x="838200" y="1676400"/>
            <a:ext cx="6096000" cy="4247317"/>
          </a:xfrm>
          <a:prstGeom prst="rect">
            <a:avLst/>
          </a:prstGeom>
        </p:spPr>
        <p:txBody>
          <a:bodyPr>
            <a:spAutoFit/>
          </a:bodyPr>
          <a:lstStyle/>
          <a:p>
            <a:r>
              <a:rPr lang="en-US" i="1" dirty="0"/>
              <a:t> </a:t>
            </a:r>
          </a:p>
          <a:p>
            <a:r>
              <a:rPr lang="en-US" i="1" dirty="0"/>
              <a:t>            </a:t>
            </a:r>
            <a:r>
              <a:rPr lang="en-US"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dirty="0">
                <a:latin typeface="Arial" pitchFamily="34" charset="0"/>
                <a:cs typeface="Arial" pitchFamily="34" charset="0"/>
              </a:rPr>
              <a:t>"</a:t>
            </a:r>
            <a:endParaRPr lang="en-IN" dirty="0">
              <a:latin typeface="Arial" pitchFamily="34" charset="0"/>
              <a:cs typeface="Arial" pitchFamily="34" charset="0"/>
            </a:endParaRPr>
          </a:p>
        </p:txBody>
      </p:sp>
      <p:pic>
        <p:nvPicPr>
          <p:cNvPr id="5" name="object 2"/>
          <p:cNvPicPr/>
          <p:nvPr/>
        </p:nvPicPr>
        <p:blipFill>
          <a:blip r:embed="rId2" cstate="print"/>
          <a:stretch>
            <a:fillRect/>
          </a:stretch>
        </p:blipFill>
        <p:spPr>
          <a:xfrm>
            <a:off x="7543800" y="2286000"/>
            <a:ext cx="2695574" cy="3248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10681335" cy="738664"/>
          </a:xfrm>
        </p:spPr>
        <p:txBody>
          <a:bodyPr/>
          <a:lstStyle/>
          <a:p>
            <a:r>
              <a:rPr lang="en-US" i="1" u="sng" dirty="0">
                <a:solidFill>
                  <a:srgbClr val="292C48"/>
                </a:solidFill>
                <a:effectLst>
                  <a:outerShdw blurRad="38100" dist="38100" dir="2700000" algn="tl">
                    <a:srgbClr val="000000">
                      <a:alpha val="43137"/>
                    </a:srgbClr>
                  </a:outerShdw>
                </a:effectLst>
              </a:rPr>
              <a:t>PROPOSED SYSTEM:</a:t>
            </a:r>
            <a:endParaRPr lang="en-US" dirty="0"/>
          </a:p>
        </p:txBody>
      </p:sp>
      <p:sp>
        <p:nvSpPr>
          <p:cNvPr id="3" name="Rectangle 2"/>
          <p:cNvSpPr/>
          <p:nvPr/>
        </p:nvSpPr>
        <p:spPr>
          <a:xfrm>
            <a:off x="838200" y="1752600"/>
            <a:ext cx="6096000" cy="3693319"/>
          </a:xfrm>
          <a:prstGeom prst="rect">
            <a:avLst/>
          </a:prstGeom>
        </p:spPr>
        <p:txBody>
          <a:bodyPr wrap="square">
            <a:spAutoFit/>
          </a:bodyPr>
          <a:lstStyle/>
          <a:p>
            <a:r>
              <a:rPr lang="en-US" dirty="0"/>
              <a:t> </a:t>
            </a:r>
          </a:p>
          <a:p>
            <a:r>
              <a:rPr lang="en-US" b="0" i="1" dirty="0">
                <a:effectLst/>
                <a:latin typeface="Söhne"/>
              </a:rPr>
              <a:t>                  </a:t>
            </a:r>
            <a:r>
              <a:rPr lang="en-US" i="1" dirty="0">
                <a:latin typeface="Arial" pitchFamily="34" charset="0"/>
                <a:cs typeface="Arial" pitchFamily="34" charset="0"/>
              </a:rPr>
              <a:t>P</a:t>
            </a:r>
            <a:r>
              <a:rPr lang="en-US"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i="1" dirty="0">
                <a:solidFill>
                  <a:srgbClr val="0D0D0D"/>
                </a:solidFill>
                <a:effectLst/>
                <a:latin typeface="Arial" pitchFamily="34" charset="0"/>
                <a:cs typeface="Arial" pitchFamily="34" charset="0"/>
              </a:rPr>
              <a:t>.</a:t>
            </a:r>
            <a:endParaRPr lang="en-US" dirty="0"/>
          </a:p>
        </p:txBody>
      </p:sp>
      <p:pic>
        <p:nvPicPr>
          <p:cNvPr id="4" name="object 6"/>
          <p:cNvPicPr/>
          <p:nvPr/>
        </p:nvPicPr>
        <p:blipFill>
          <a:blip r:embed="rId2" cstate="print"/>
          <a:stretch>
            <a:fillRect/>
          </a:stretch>
        </p:blipFill>
        <p:spPr>
          <a:xfrm>
            <a:off x="8305800" y="2438400"/>
            <a:ext cx="2466975" cy="3419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PROPOSED SOLUTION</a:t>
            </a:r>
            <a:r>
              <a:rPr lang="en-US" i="1" u="sng" dirty="0"/>
              <a:t>:</a:t>
            </a:r>
            <a:endParaRPr lang="en-US" dirty="0"/>
          </a:p>
        </p:txBody>
      </p:sp>
      <p:sp>
        <p:nvSpPr>
          <p:cNvPr id="5" name="Rectangle 4"/>
          <p:cNvSpPr/>
          <p:nvPr/>
        </p:nvSpPr>
        <p:spPr>
          <a:xfrm>
            <a:off x="609600" y="1371600"/>
            <a:ext cx="8077200" cy="1938992"/>
          </a:xfrm>
          <a:prstGeom prst="rect">
            <a:avLst/>
          </a:prstGeom>
        </p:spPr>
        <p:txBody>
          <a:bodyPr wrap="square">
            <a:spAutoFit/>
          </a:bodyPr>
          <a:lstStyle/>
          <a:p>
            <a:pPr lvl="1">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2"/>
            <a:r>
              <a:rPr lang="en-US" sz="2000" b="0" i="1" dirty="0">
                <a:solidFill>
                  <a:srgbClr val="0D0D0D"/>
                </a:solidFill>
                <a:effectLst/>
                <a:latin typeface="Arial" pitchFamily="34" charset="0"/>
                <a:cs typeface="Arial" pitchFamily="34" charset="0"/>
              </a:rPr>
              <a:t>      </a:t>
            </a:r>
          </a:p>
          <a:p>
            <a:pPr lvl="2"/>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2"/>
            <a:endParaRPr lang="en-US" sz="2000" b="0" i="1" dirty="0">
              <a:solidFill>
                <a:srgbClr val="0D0D0D"/>
              </a:solidFill>
              <a:effectLst/>
              <a:latin typeface="Arial" pitchFamily="34" charset="0"/>
              <a:cs typeface="Arial" pitchFamily="34" charset="0"/>
            </a:endParaRPr>
          </a:p>
        </p:txBody>
      </p:sp>
      <p:sp>
        <p:nvSpPr>
          <p:cNvPr id="7" name="Rectangle 6"/>
          <p:cNvSpPr/>
          <p:nvPr/>
        </p:nvSpPr>
        <p:spPr>
          <a:xfrm>
            <a:off x="914400" y="2971800"/>
            <a:ext cx="7467600" cy="1754326"/>
          </a:xfrm>
          <a:prstGeom prst="rect">
            <a:avLst/>
          </a:prstGeom>
        </p:spPr>
        <p:txBody>
          <a:bodyPr wrap="square">
            <a:spAutoFit/>
          </a:bodyPr>
          <a:lstStyle/>
          <a:p>
            <a:pPr>
              <a:buFont typeface="+mj-lt"/>
              <a:buAutoNum type="arabicPeriod"/>
            </a:pPr>
            <a:r>
              <a:rPr lang="en-US" b="1" i="1" dirty="0">
                <a:solidFill>
                  <a:srgbClr val="0D0D0D"/>
                </a:solidFill>
                <a:effectLst/>
                <a:latin typeface="Arial" pitchFamily="34" charset="0"/>
                <a:cs typeface="Arial" pitchFamily="34" charset="0"/>
              </a:rPr>
              <a:t>Overview of GANs:</a:t>
            </a:r>
            <a:endParaRPr lang="en-US" i="1" dirty="0">
              <a:solidFill>
                <a:srgbClr val="0D0D0D"/>
              </a:solidFill>
              <a:latin typeface="Arial" pitchFamily="34" charset="0"/>
              <a:cs typeface="Arial" pitchFamily="34" charset="0"/>
            </a:endParaRPr>
          </a:p>
          <a:p>
            <a:r>
              <a:rPr lang="en-US" b="0" i="1" dirty="0">
                <a:solidFill>
                  <a:srgbClr val="0D0D0D"/>
                </a:solidFill>
                <a:effectLst/>
                <a:latin typeface="Arial" pitchFamily="34" charset="0"/>
                <a:cs typeface="Arial" pitchFamily="34" charset="0"/>
              </a:rPr>
              <a:t>           </a:t>
            </a:r>
          </a:p>
          <a:p>
            <a:r>
              <a:rPr lang="en-US"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p:txBody>
      </p:sp>
      <p:sp>
        <p:nvSpPr>
          <p:cNvPr id="8" name="Rectangle 7"/>
          <p:cNvSpPr/>
          <p:nvPr/>
        </p:nvSpPr>
        <p:spPr>
          <a:xfrm>
            <a:off x="990600" y="4876800"/>
            <a:ext cx="6096000" cy="1754326"/>
          </a:xfrm>
          <a:prstGeom prst="rect">
            <a:avLst/>
          </a:prstGeom>
        </p:spPr>
        <p:txBody>
          <a:bodyPr>
            <a:spAutoFit/>
          </a:bodyPr>
          <a:lstStyle/>
          <a:p>
            <a:r>
              <a:rPr lang="en-US" b="1" i="1" dirty="0">
                <a:solidFill>
                  <a:srgbClr val="0D0D0D"/>
                </a:solidFill>
                <a:effectLst/>
                <a:latin typeface="Arial" pitchFamily="34" charset="0"/>
                <a:cs typeface="Arial" pitchFamily="34" charset="0"/>
              </a:rPr>
              <a:t>3.Data Collection and Preprocessing:</a:t>
            </a:r>
            <a:endParaRPr lang="en-US" b="0" i="1" dirty="0">
              <a:solidFill>
                <a:srgbClr val="0D0D0D"/>
              </a:solidFill>
              <a:effectLst/>
              <a:latin typeface="Arial" pitchFamily="34" charset="0"/>
              <a:cs typeface="Arial" pitchFamily="34" charset="0"/>
            </a:endParaRPr>
          </a:p>
          <a:p>
            <a:r>
              <a:rPr lang="en-US" b="0" i="1" dirty="0">
                <a:solidFill>
                  <a:srgbClr val="0D0D0D"/>
                </a:solidFill>
                <a:effectLst/>
                <a:latin typeface="Arial" pitchFamily="34" charset="0"/>
                <a:cs typeface="Arial" pitchFamily="34" charset="0"/>
              </a:rPr>
              <a:t>           </a:t>
            </a:r>
          </a:p>
          <a:p>
            <a:r>
              <a:rPr lang="en-US"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681335" cy="758190"/>
          </a:xfrm>
        </p:spPr>
        <p:txBody>
          <a:bodyPr/>
          <a:lstStyle/>
          <a:p>
            <a:r>
              <a:rPr lang="en-US" dirty="0"/>
              <a:t>          </a:t>
            </a:r>
          </a:p>
        </p:txBody>
      </p:sp>
      <p:sp>
        <p:nvSpPr>
          <p:cNvPr id="3" name="Rectangle 2"/>
          <p:cNvSpPr/>
          <p:nvPr/>
        </p:nvSpPr>
        <p:spPr>
          <a:xfrm>
            <a:off x="533400" y="838200"/>
            <a:ext cx="9067800" cy="3385542"/>
          </a:xfrm>
          <a:prstGeom prst="rect">
            <a:avLst/>
          </a:prstGeom>
        </p:spPr>
        <p:txBody>
          <a:bodyPr wrap="square">
            <a:spAutoFit/>
          </a:bodyPr>
          <a:lstStyle/>
          <a:p>
            <a:endParaRPr lang="en-US" sz="1600" b="1" i="1" dirty="0">
              <a:solidFill>
                <a:srgbClr val="0D0D0D"/>
              </a:solidFill>
              <a:effectLst/>
            </a:endParaRPr>
          </a:p>
          <a:p>
            <a:r>
              <a:rPr lang="en-US" b="1" i="1" dirty="0">
                <a:solidFill>
                  <a:srgbClr val="0D0D0D"/>
                </a:solidFill>
                <a:effectLst/>
                <a:latin typeface="Arial" pitchFamily="34" charset="0"/>
                <a:cs typeface="Arial" pitchFamily="34" charset="0"/>
              </a:rPr>
              <a:t>4.GAN Architecture Design:</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endParaRPr lang="en-US" b="0" i="1" dirty="0">
              <a:solidFill>
                <a:srgbClr val="0D0D0D"/>
              </a:solidFill>
              <a:effectLst/>
              <a:latin typeface="Arial" pitchFamily="34" charset="0"/>
              <a:cs typeface="Arial" pitchFamily="34" charset="0"/>
            </a:endParaRPr>
          </a:p>
          <a:p>
            <a:r>
              <a:rPr lang="en-US" b="1" i="1" dirty="0">
                <a:solidFill>
                  <a:srgbClr val="0D0D0D"/>
                </a:solidFill>
                <a:effectLst/>
                <a:latin typeface="Arial" pitchFamily="34" charset="0"/>
                <a:cs typeface="Arial" pitchFamily="34" charset="0"/>
              </a:rPr>
              <a:t>5.Training Process:</a:t>
            </a:r>
            <a:endParaRPr lang="en-US" i="1" dirty="0">
              <a:solidFill>
                <a:srgbClr val="0D0D0D"/>
              </a:solidFill>
              <a:latin typeface="Arial" pitchFamily="34" charset="0"/>
              <a:cs typeface="Arial" pitchFamily="34" charset="0"/>
            </a:endParaRPr>
          </a:p>
          <a:p>
            <a:r>
              <a:rPr lang="en-US"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lang="en-IN" dirty="0"/>
          </a:p>
        </p:txBody>
      </p:sp>
      <p:pic>
        <p:nvPicPr>
          <p:cNvPr id="4" name="object 6"/>
          <p:cNvPicPr/>
          <p:nvPr/>
        </p:nvPicPr>
        <p:blipFill>
          <a:blip r:embed="rId2" cstate="print"/>
          <a:stretch>
            <a:fillRect/>
          </a:stretch>
        </p:blipFill>
        <p:spPr>
          <a:xfrm>
            <a:off x="9067800" y="3438525"/>
            <a:ext cx="2466975" cy="3419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1143000" y="1305342"/>
            <a:ext cx="8001000" cy="3416320"/>
          </a:xfrm>
          <a:prstGeom prst="rect">
            <a:avLst/>
          </a:prstGeom>
        </p:spPr>
        <p:txBody>
          <a:bodyPr wrap="square">
            <a:spAutoFit/>
          </a:bodyPr>
          <a:lstStyle/>
          <a:p>
            <a:endParaRPr lang="en-US" b="1" i="1" dirty="0">
              <a:solidFill>
                <a:srgbClr val="0D0D0D"/>
              </a:solidFill>
              <a:effectLst/>
            </a:endParaRPr>
          </a:p>
          <a:p>
            <a:r>
              <a:rPr lang="en-US" b="1" i="1" dirty="0">
                <a:solidFill>
                  <a:srgbClr val="0D0D0D"/>
                </a:solidFill>
                <a:effectLst/>
                <a:latin typeface="Arial" pitchFamily="34" charset="0"/>
                <a:cs typeface="Arial" pitchFamily="34" charset="0"/>
              </a:rPr>
              <a:t>6.Training Process:</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lang="en-US" b="0" i="1" dirty="0">
              <a:solidFill>
                <a:srgbClr val="0D0D0D"/>
              </a:solidFill>
              <a:effectLst/>
              <a:latin typeface="Arial" pitchFamily="34" charset="0"/>
              <a:cs typeface="Arial" pitchFamily="34" charset="0"/>
            </a:endParaRPr>
          </a:p>
          <a:p>
            <a:r>
              <a:rPr lang="en-US" b="1" i="1" dirty="0">
                <a:solidFill>
                  <a:srgbClr val="0D0D0D"/>
                </a:solidFill>
                <a:effectLst/>
                <a:latin typeface="Arial" pitchFamily="34" charset="0"/>
                <a:cs typeface="Arial" pitchFamily="34" charset="0"/>
              </a:rPr>
              <a:t>7.Evaluation and Validation:</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endParaRPr lang="en-IN" dirty="0"/>
          </a:p>
        </p:txBody>
      </p:sp>
      <p:pic>
        <p:nvPicPr>
          <p:cNvPr id="4" name="object 2"/>
          <p:cNvPicPr/>
          <p:nvPr/>
        </p:nvPicPr>
        <p:blipFill>
          <a:blip r:embed="rId2" cstate="print"/>
          <a:stretch>
            <a:fillRect/>
          </a:stretch>
        </p:blipFill>
        <p:spPr>
          <a:xfrm>
            <a:off x="9220200" y="3352800"/>
            <a:ext cx="2695574" cy="3248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381000" y="1295400"/>
            <a:ext cx="8763000" cy="3046988"/>
          </a:xfrm>
          <a:prstGeom prst="rect">
            <a:avLst/>
          </a:prstGeom>
        </p:spPr>
        <p:txBody>
          <a:bodyPr wrap="square">
            <a:spAutoFit/>
          </a:bodyPr>
          <a:lstStyle/>
          <a:p>
            <a:endParaRPr lang="en-US" sz="1200" dirty="0"/>
          </a:p>
          <a:p>
            <a:r>
              <a:rPr lang="en-US" sz="1200" dirty="0"/>
              <a:t> </a:t>
            </a:r>
            <a:r>
              <a:rPr lang="en-US" b="1" dirty="0"/>
              <a:t>8.</a:t>
            </a:r>
            <a:r>
              <a:rPr lang="en-US" b="1" i="1" dirty="0">
                <a:solidFill>
                  <a:srgbClr val="0D0D0D"/>
                </a:solidFill>
                <a:effectLst/>
              </a:rPr>
              <a:t>Integration with Handwritten Recognition Systems:</a:t>
            </a:r>
          </a:p>
          <a:p>
            <a:r>
              <a:rPr lang="en-US" b="1" i="1" dirty="0">
                <a:solidFill>
                  <a:srgbClr val="0D0D0D"/>
                </a:solidFill>
              </a:rPr>
              <a:t>	</a:t>
            </a:r>
            <a:r>
              <a:rPr lang="en-US" b="0" i="1" dirty="0">
                <a:solidFill>
                  <a:srgbClr val="0D0D0D"/>
                </a:solidFill>
                <a:effectLst/>
              </a:rPr>
              <a:t>Explore how the generated handwritten characters can be integrated into existing recognition systems to augment training data, improving the system's accuracy and robustness.</a:t>
            </a:r>
          </a:p>
          <a:p>
            <a:endParaRPr lang="en-US" b="0" i="1" dirty="0">
              <a:solidFill>
                <a:srgbClr val="0D0D0D"/>
              </a:solidFill>
              <a:effectLst/>
            </a:endParaRPr>
          </a:p>
          <a:p>
            <a:r>
              <a:rPr lang="en-US" b="1" i="1" dirty="0">
                <a:solidFill>
                  <a:srgbClr val="0D0D0D"/>
                </a:solidFill>
                <a:effectLst/>
              </a:rPr>
              <a:t>9.Benefits and Applications:</a:t>
            </a:r>
            <a:endParaRPr lang="en-US" i="1" dirty="0">
              <a:solidFill>
                <a:srgbClr val="0D0D0D"/>
              </a:solidFill>
            </a:endParaRPr>
          </a:p>
          <a:p>
            <a:r>
              <a:rPr lang="en-US" b="0" i="1" dirty="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SYSTEM APPROACH:</a:t>
            </a:r>
            <a:endParaRPr lang="en-US" dirty="0"/>
          </a:p>
        </p:txBody>
      </p:sp>
      <p:sp>
        <p:nvSpPr>
          <p:cNvPr id="3" name="Rectangle 2"/>
          <p:cNvSpPr/>
          <p:nvPr/>
        </p:nvSpPr>
        <p:spPr>
          <a:xfrm>
            <a:off x="304800" y="2057400"/>
            <a:ext cx="8610600" cy="2523768"/>
          </a:xfrm>
          <a:prstGeom prst="rect">
            <a:avLst/>
          </a:prstGeom>
        </p:spPr>
        <p:txBody>
          <a:bodyPr wrap="square">
            <a:spAutoFit/>
          </a:bodyPr>
          <a:lstStyle/>
          <a:p>
            <a:endParaRPr lang="en-IN" sz="2000" b="1" i="1" u="sng" dirty="0">
              <a:effectLst/>
            </a:endParaRPr>
          </a:p>
          <a:p>
            <a:r>
              <a:rPr lang="en-IN" sz="2000" b="1" i="1" u="sng" dirty="0">
                <a:effectLst/>
                <a:latin typeface="Arial" pitchFamily="34" charset="0"/>
                <a:cs typeface="Arial" pitchFamily="34" charset="0"/>
              </a:rPr>
              <a:t>Hardware Requirements:</a:t>
            </a:r>
            <a:endParaRPr lang="en-IN" sz="2000" b="1" i="1" u="sng" dirty="0">
              <a:solidFill>
                <a:srgbClr val="0D0D0D"/>
              </a:solidFill>
              <a:effectLst/>
              <a:latin typeface="Arial" pitchFamily="34" charset="0"/>
              <a:cs typeface="Arial" pitchFamily="34" charset="0"/>
            </a:endParaRP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sz="2000" b="0" i="0" dirty="0">
                <a:solidFill>
                  <a:srgbClr val="0D0D0D"/>
                </a:solidFill>
                <a:effectLst/>
                <a:latin typeface="Arial" pitchFamily="34" charset="0"/>
                <a:cs typeface="Arial" pitchFamily="34" charset="0"/>
              </a:rPr>
              <a:t>.</a:t>
            </a:r>
          </a:p>
          <a:p>
            <a:endParaRPr lang="en-IN" dirty="0">
              <a:latin typeface="Arial" pitchFamily="34" charset="0"/>
              <a:cs typeface="Arial" pitchFamily="34" charset="0"/>
            </a:endParaRPr>
          </a:p>
        </p:txBody>
      </p:sp>
      <p:grpSp>
        <p:nvGrpSpPr>
          <p:cNvPr id="4" name="object 2"/>
          <p:cNvGrpSpPr/>
          <p:nvPr/>
        </p:nvGrpSpPr>
        <p:grpSpPr>
          <a:xfrm>
            <a:off x="8991600" y="2971800"/>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solidFill>
                  <a:srgbClr val="292C48"/>
                </a:solidFill>
                <a:effectLst>
                  <a:outerShdw blurRad="38100" dist="38100" dir="2700000" algn="tl">
                    <a:srgbClr val="000000">
                      <a:alpha val="43137"/>
                    </a:srgbClr>
                  </a:outerShdw>
                </a:effectLst>
              </a:rPr>
              <a:t>SYSTEM APPROACH:</a:t>
            </a:r>
            <a:endParaRPr lang="en-US" dirty="0"/>
          </a:p>
        </p:txBody>
      </p:sp>
      <p:sp>
        <p:nvSpPr>
          <p:cNvPr id="3" name="Rectangle 2"/>
          <p:cNvSpPr/>
          <p:nvPr/>
        </p:nvSpPr>
        <p:spPr>
          <a:xfrm>
            <a:off x="1066800" y="1676400"/>
            <a:ext cx="8077200" cy="3139321"/>
          </a:xfrm>
          <a:prstGeom prst="rect">
            <a:avLst/>
          </a:prstGeom>
        </p:spPr>
        <p:txBody>
          <a:bodyPr wrap="square">
            <a:spAutoFit/>
          </a:bodyPr>
          <a:lstStyle/>
          <a:p>
            <a:endParaRPr lang="en-US" b="1" i="1" u="sng" dirty="0"/>
          </a:p>
          <a:p>
            <a:r>
              <a:rPr lang="en-US" b="1" i="1" u="sng" dirty="0">
                <a:latin typeface="Arial" pitchFamily="34" charset="0"/>
                <a:cs typeface="Arial" pitchFamily="34" charset="0"/>
              </a:rPr>
              <a:t>Software Requirements:</a:t>
            </a:r>
          </a:p>
          <a:p>
            <a:r>
              <a:rPr lang="en-IN" b="1" i="1" dirty="0">
                <a:solidFill>
                  <a:srgbClr val="0D0D0D"/>
                </a:solidFill>
                <a:latin typeface="Arial" pitchFamily="34" charset="0"/>
                <a:cs typeface="Arial" pitchFamily="34" charset="0"/>
              </a:rPr>
              <a:t>.</a:t>
            </a:r>
            <a:r>
              <a:rPr lang="en-IN" b="0" i="1" dirty="0">
                <a:solidFill>
                  <a:srgbClr val="0D0D0D"/>
                </a:solidFill>
                <a:effectLst/>
                <a:latin typeface="Arial" pitchFamily="34" charset="0"/>
                <a:cs typeface="Arial" pitchFamily="34" charset="0"/>
              </a:rPr>
              <a:t>  </a:t>
            </a:r>
            <a:r>
              <a:rPr lang="en-IN" b="0" i="1" dirty="0" err="1">
                <a:solidFill>
                  <a:srgbClr val="0D0D0D"/>
                </a:solidFill>
                <a:effectLst/>
                <a:latin typeface="Arial" pitchFamily="34" charset="0"/>
                <a:cs typeface="Arial" pitchFamily="34" charset="0"/>
              </a:rPr>
              <a:t>TensorFlow</a:t>
            </a:r>
            <a:r>
              <a:rPr lang="en-IN" b="0" i="1" dirty="0">
                <a:solidFill>
                  <a:srgbClr val="0D0D0D"/>
                </a:solidFill>
                <a:effectLst/>
                <a:latin typeface="Arial" pitchFamily="34" charset="0"/>
                <a:cs typeface="Arial" pitchFamily="34" charset="0"/>
              </a:rPr>
              <a:t> or </a:t>
            </a:r>
            <a:r>
              <a:rPr lang="en-IN" b="0" i="1" dirty="0" err="1">
                <a:solidFill>
                  <a:srgbClr val="0D0D0D"/>
                </a:solidFill>
                <a:effectLst/>
                <a:latin typeface="Arial" pitchFamily="34" charset="0"/>
                <a:cs typeface="Arial" pitchFamily="34" charset="0"/>
              </a:rPr>
              <a:t>PyTorch</a:t>
            </a:r>
            <a:r>
              <a:rPr lang="en-IN" b="0" i="1" dirty="0">
                <a:solidFill>
                  <a:srgbClr val="0D0D0D"/>
                </a:solidFill>
                <a:effectLst/>
                <a:latin typeface="Arial" pitchFamily="34" charset="0"/>
                <a:cs typeface="Arial" pitchFamily="34" charset="0"/>
              </a:rPr>
              <a:t> for GAN implementation.</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Python programming language for scripting.</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CUDA Toolkit and </a:t>
            </a:r>
            <a:r>
              <a:rPr lang="en-IN" b="0" i="1" dirty="0" err="1">
                <a:solidFill>
                  <a:srgbClr val="0D0D0D"/>
                </a:solidFill>
                <a:effectLst/>
                <a:latin typeface="Arial" pitchFamily="34" charset="0"/>
                <a:cs typeface="Arial" pitchFamily="34" charset="0"/>
              </a:rPr>
              <a:t>cuDNN</a:t>
            </a:r>
            <a:r>
              <a:rPr lang="en-IN" b="0" i="1" dirty="0">
                <a:solidFill>
                  <a:srgbClr val="0D0D0D"/>
                </a:solidFill>
                <a:effectLst/>
                <a:latin typeface="Arial" pitchFamily="34" charset="0"/>
                <a:cs typeface="Arial" pitchFamily="34" charset="0"/>
              </a:rPr>
              <a:t> library for GPU acceleration.</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Development environment such as </a:t>
            </a:r>
            <a:r>
              <a:rPr lang="en-IN" b="0" i="1" dirty="0" err="1">
                <a:solidFill>
                  <a:srgbClr val="0D0D0D"/>
                </a:solidFill>
                <a:effectLst/>
                <a:latin typeface="Arial" pitchFamily="34" charset="0"/>
                <a:cs typeface="Arial" pitchFamily="34" charset="0"/>
              </a:rPr>
              <a:t>PyCharm</a:t>
            </a:r>
            <a:r>
              <a:rPr lang="en-IN" b="0" i="1" dirty="0">
                <a:solidFill>
                  <a:srgbClr val="0D0D0D"/>
                </a:solidFill>
                <a:effectLst/>
                <a:latin typeface="Arial" pitchFamily="34" charset="0"/>
                <a:cs typeface="Arial" pitchFamily="34" charset="0"/>
              </a:rPr>
              <a:t> or </a:t>
            </a:r>
            <a:r>
              <a:rPr lang="en-IN" b="0" i="1" dirty="0" err="1">
                <a:solidFill>
                  <a:srgbClr val="0D0D0D"/>
                </a:solidFill>
                <a:effectLst/>
                <a:latin typeface="Arial" pitchFamily="34" charset="0"/>
                <a:cs typeface="Arial" pitchFamily="34" charset="0"/>
              </a:rPr>
              <a:t>Jupyter</a:t>
            </a:r>
            <a:r>
              <a:rPr lang="en-IN" b="0" i="1" dirty="0">
                <a:solidFill>
                  <a:srgbClr val="0D0D0D"/>
                </a:solidFill>
                <a:effectLst/>
                <a:latin typeface="Arial" pitchFamily="34" charset="0"/>
                <a:cs typeface="Arial" pitchFamily="34" charset="0"/>
              </a:rPr>
              <a:t> Notebook.</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Version control with Git and collaboration platforms like </a:t>
            </a:r>
            <a:r>
              <a:rPr lang="en-IN" b="0" i="1" dirty="0" err="1">
                <a:solidFill>
                  <a:srgbClr val="0D0D0D"/>
                </a:solidFill>
                <a:effectLst/>
                <a:latin typeface="Arial" pitchFamily="34" charset="0"/>
                <a:cs typeface="Arial" pitchFamily="34" charset="0"/>
              </a:rPr>
              <a:t>GitHub</a:t>
            </a:r>
            <a:r>
              <a:rPr lang="en-IN" b="0" i="1" dirty="0">
                <a:solidFill>
                  <a:srgbClr val="0D0D0D"/>
                </a:solidFill>
                <a:effectLst/>
                <a:latin typeface="Arial" pitchFamily="34" charset="0"/>
                <a:cs typeface="Arial" pitchFamily="34" charset="0"/>
              </a:rPr>
              <a:t>.</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Containerization with </a:t>
            </a:r>
            <a:r>
              <a:rPr lang="en-IN" b="0" i="1" dirty="0" err="1">
                <a:solidFill>
                  <a:srgbClr val="0D0D0D"/>
                </a:solidFill>
                <a:effectLst/>
                <a:latin typeface="Arial" pitchFamily="34" charset="0"/>
                <a:cs typeface="Arial" pitchFamily="34" charset="0"/>
              </a:rPr>
              <a:t>Docker</a:t>
            </a:r>
            <a:r>
              <a:rPr lang="en-IN" b="0" i="1" dirty="0">
                <a:solidFill>
                  <a:srgbClr val="0D0D0D"/>
                </a:solidFill>
                <a:effectLst/>
                <a:latin typeface="Arial" pitchFamily="34" charset="0"/>
                <a:cs typeface="Arial" pitchFamily="34" charset="0"/>
              </a:rPr>
              <a:t> for environment management.</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Testing tools like </a:t>
            </a:r>
            <a:r>
              <a:rPr lang="en-IN" b="0" i="1" dirty="0" err="1">
                <a:solidFill>
                  <a:srgbClr val="0D0D0D"/>
                </a:solidFill>
                <a:effectLst/>
                <a:latin typeface="Arial" pitchFamily="34" charset="0"/>
                <a:cs typeface="Arial" pitchFamily="34" charset="0"/>
              </a:rPr>
              <a:t>PyTest</a:t>
            </a:r>
            <a:r>
              <a:rPr lang="en-IN" b="0" i="1" dirty="0">
                <a:solidFill>
                  <a:srgbClr val="0D0D0D"/>
                </a:solidFill>
                <a:effectLst/>
                <a:latin typeface="Arial" pitchFamily="34" charset="0"/>
                <a:cs typeface="Arial" pitchFamily="34" charset="0"/>
              </a:rPr>
              <a: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ALGORITHM:</a:t>
            </a:r>
            <a:endParaRPr lang="en-US" dirty="0"/>
          </a:p>
        </p:txBody>
      </p:sp>
      <p:sp>
        <p:nvSpPr>
          <p:cNvPr id="3" name="Rectangle 2"/>
          <p:cNvSpPr/>
          <p:nvPr/>
        </p:nvSpPr>
        <p:spPr>
          <a:xfrm>
            <a:off x="1219200" y="1295399"/>
            <a:ext cx="7924800" cy="3970318"/>
          </a:xfrm>
          <a:prstGeom prst="rect">
            <a:avLst/>
          </a:prstGeom>
        </p:spPr>
        <p:txBody>
          <a:bodyPr wrap="square">
            <a:spAutoFit/>
          </a:bodyPr>
          <a:lstStyle/>
          <a:p>
            <a:endParaRPr lang="en-IN" b="0" i="1" dirty="0">
              <a:solidFill>
                <a:srgbClr val="0D0D0D"/>
              </a:solidFill>
              <a:effectLst/>
            </a:endParaRPr>
          </a:p>
          <a:p>
            <a:r>
              <a:rPr lang="en-IN" b="0" i="1" dirty="0">
                <a:solidFill>
                  <a:srgbClr val="0D0D0D"/>
                </a:solidFill>
                <a:effectLst/>
                <a:latin typeface="Arial" pitchFamily="34" charset="0"/>
                <a:cs typeface="Arial" pitchFamily="34" charset="0"/>
              </a:rPr>
              <a:t>Here's a concise algorithm for a Handwritten Model using GAN:</a:t>
            </a:r>
          </a:p>
          <a:p>
            <a:endParaRPr lang="en-IN" b="0" i="1" dirty="0">
              <a:solidFill>
                <a:srgbClr val="0D0D0D"/>
              </a:solidFill>
              <a:effectLst/>
              <a:latin typeface="Arial" pitchFamily="34" charset="0"/>
              <a:cs typeface="Arial" pitchFamily="34" charset="0"/>
            </a:endParaRPr>
          </a:p>
          <a:p>
            <a:r>
              <a:rPr lang="en-IN" b="1" i="1" dirty="0">
                <a:solidFill>
                  <a:srgbClr val="0D0D0D"/>
                </a:solidFill>
                <a:latin typeface="Arial" pitchFamily="34" charset="0"/>
                <a:cs typeface="Arial" pitchFamily="34" charset="0"/>
              </a:rPr>
              <a:t>	1</a:t>
            </a:r>
            <a:r>
              <a:rPr lang="en-IN" i="1" dirty="0">
                <a:solidFill>
                  <a:srgbClr val="0D0D0D"/>
                </a:solidFill>
                <a:latin typeface="Arial" pitchFamily="34" charset="0"/>
                <a:cs typeface="Arial" pitchFamily="34" charset="0"/>
              </a:rPr>
              <a:t>.</a:t>
            </a:r>
            <a:r>
              <a:rPr lang="en-IN" b="1" i="1" dirty="0">
                <a:solidFill>
                  <a:srgbClr val="0D0D0D"/>
                </a:solidFill>
                <a:effectLst/>
                <a:latin typeface="Arial" pitchFamily="34" charset="0"/>
                <a:cs typeface="Arial" pitchFamily="34" charset="0"/>
              </a:rPr>
              <a:t>Initialize Parameters: </a:t>
            </a:r>
            <a:r>
              <a:rPr lang="en-IN" b="0" i="1" dirty="0">
                <a:solidFill>
                  <a:srgbClr val="0D0D0D"/>
                </a:solidFill>
                <a:effectLst/>
                <a:latin typeface="Arial" pitchFamily="34" charset="0"/>
                <a:cs typeface="Arial" pitchFamily="34" charset="0"/>
              </a:rPr>
              <a:t>Set </a:t>
            </a:r>
            <a:r>
              <a:rPr lang="en-IN" b="0" i="1" dirty="0" err="1">
                <a:solidFill>
                  <a:srgbClr val="0D0D0D"/>
                </a:solidFill>
                <a:effectLst/>
                <a:latin typeface="Arial" pitchFamily="34" charset="0"/>
                <a:cs typeface="Arial" pitchFamily="34" charset="0"/>
              </a:rPr>
              <a:t>hyperparameters</a:t>
            </a:r>
            <a:r>
              <a:rPr lang="en-IN" b="0" i="1" dirty="0">
                <a:solidFill>
                  <a:srgbClr val="0D0D0D"/>
                </a:solidFill>
                <a:effectLst/>
                <a:latin typeface="Arial" pitchFamily="34" charset="0"/>
                <a:cs typeface="Arial" pitchFamily="34" charset="0"/>
              </a:rPr>
              <a:t> and define network architectures for generator and discriminator.</a:t>
            </a:r>
          </a:p>
          <a:p>
            <a:endParaRPr lang="en-IN" b="0" i="1" dirty="0">
              <a:solidFill>
                <a:srgbClr val="0D0D0D"/>
              </a:solidFill>
              <a:effectLst/>
              <a:latin typeface="Arial" pitchFamily="34" charset="0"/>
              <a:cs typeface="Arial" pitchFamily="34" charset="0"/>
            </a:endParaRPr>
          </a:p>
          <a:p>
            <a:r>
              <a:rPr lang="en-IN" b="1" i="1" dirty="0">
                <a:solidFill>
                  <a:srgbClr val="0D0D0D"/>
                </a:solidFill>
                <a:effectLst/>
                <a:latin typeface="Arial" pitchFamily="34" charset="0"/>
                <a:cs typeface="Arial" pitchFamily="34" charset="0"/>
              </a:rPr>
              <a:t>	2.Data Pre-processing: </a:t>
            </a:r>
            <a:r>
              <a:rPr lang="en-IN" b="0" i="1" dirty="0">
                <a:solidFill>
                  <a:srgbClr val="0D0D0D"/>
                </a:solidFill>
                <a:effectLst/>
                <a:latin typeface="Arial" pitchFamily="34" charset="0"/>
                <a:cs typeface="Arial" pitchFamily="34" charset="0"/>
              </a:rPr>
              <a:t>Normalize and augment handwritten character images.</a:t>
            </a:r>
          </a:p>
          <a:p>
            <a:endParaRPr lang="en-IN" b="0" i="1" dirty="0">
              <a:solidFill>
                <a:srgbClr val="0D0D0D"/>
              </a:solidFill>
              <a:effectLst/>
              <a:latin typeface="Arial" pitchFamily="34" charset="0"/>
              <a:cs typeface="Arial" pitchFamily="34" charset="0"/>
            </a:endParaRPr>
          </a:p>
          <a:p>
            <a:r>
              <a:rPr lang="en-IN" b="1" i="1" dirty="0">
                <a:solidFill>
                  <a:srgbClr val="0D0D0D"/>
                </a:solidFill>
                <a:effectLst/>
                <a:latin typeface="Arial" pitchFamily="34" charset="0"/>
                <a:cs typeface="Arial" pitchFamily="34" charset="0"/>
              </a:rPr>
              <a:t>	3.Define Generator and Discriminator: </a:t>
            </a:r>
            <a:r>
              <a:rPr lang="en-IN" b="0" i="1" dirty="0">
                <a:solidFill>
                  <a:srgbClr val="0D0D0D"/>
                </a:solidFill>
                <a:effectLst/>
                <a:latin typeface="Arial" pitchFamily="34" charset="0"/>
                <a:cs typeface="Arial" pitchFamily="34" charset="0"/>
              </a:rPr>
              <a:t>Implement generator to produce synthetic handwritten characters. Implement discriminator to classify real vs. synthetic characters.</a:t>
            </a:r>
          </a:p>
          <a:p>
            <a:endParaRPr lang="en-IN" b="0" i="1" dirty="0">
              <a:solidFill>
                <a:srgbClr val="0D0D0D"/>
              </a:solidFill>
              <a:effectLst/>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04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ctr" anchorCtr="1"/>
          <a:lstStyle/>
          <a:p>
            <a:pPr lvl="0"/>
            <a:r>
              <a:rPr lang="en-US" sz="3800" b="1" i="1" dirty="0">
                <a:solidFill>
                  <a:srgbClr val="2A1F43"/>
                </a:solidFill>
                <a:latin typeface="Algerian" pitchFamily="82" charset="0"/>
                <a:cs typeface="Arabic Typesetting" pitchFamily="66" charset="-78"/>
              </a:rPr>
              <a:t>HAND WRITTEN  DIGIT RECOGNITION USING</a:t>
            </a:r>
          </a:p>
          <a:p>
            <a:pPr lvl="0"/>
            <a:r>
              <a:rPr lang="en-US" sz="3800" b="1" i="1" dirty="0">
                <a:solidFill>
                  <a:srgbClr val="2A1F43"/>
                </a:solidFill>
                <a:latin typeface="Algerian" pitchFamily="82" charset="0"/>
                <a:cs typeface="Arabic Typesetting" pitchFamily="66" charset="-78"/>
              </a:rPr>
              <a:t>    GENERATIVE  ADVERSARIAL NETWORK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dirty="0"/>
              <a:t>    </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914400" y="1720840"/>
            <a:ext cx="8229600" cy="3139321"/>
          </a:xfrm>
          <a:prstGeom prst="rect">
            <a:avLst/>
          </a:prstGeom>
        </p:spPr>
        <p:txBody>
          <a:bodyPr wrap="square">
            <a:spAutoFit/>
          </a:bodyPr>
          <a:lstStyle/>
          <a:p>
            <a:endParaRPr lang="en-IN" b="1" i="1" dirty="0">
              <a:solidFill>
                <a:srgbClr val="0D0D0D"/>
              </a:solidFill>
            </a:endParaRPr>
          </a:p>
          <a:p>
            <a:r>
              <a:rPr lang="en-IN" b="1" i="1" dirty="0">
                <a:solidFill>
                  <a:srgbClr val="0D0D0D"/>
                </a:solidFill>
              </a:rPr>
              <a:t>	</a:t>
            </a:r>
            <a:r>
              <a:rPr lang="en-IN" b="1" i="1" dirty="0">
                <a:solidFill>
                  <a:srgbClr val="0D0D0D"/>
                </a:solidFill>
                <a:latin typeface="Arial" pitchFamily="34" charset="0"/>
                <a:cs typeface="Arial" pitchFamily="34" charset="0"/>
              </a:rPr>
              <a:t>4.Training Loop: </a:t>
            </a:r>
            <a:r>
              <a:rPr lang="en-IN" i="1" dirty="0">
                <a:solidFill>
                  <a:srgbClr val="0D0D0D"/>
                </a:solidFill>
                <a:latin typeface="Arial" pitchFamily="34" charset="0"/>
                <a:cs typeface="Arial" pitchFamily="34" charset="0"/>
              </a:rPr>
              <a:t>Train discriminator to distinguish real from synthetic </a:t>
            </a:r>
            <a:r>
              <a:rPr lang="en-IN" i="1" dirty="0" err="1">
                <a:solidFill>
                  <a:srgbClr val="0D0D0D"/>
                </a:solidFill>
                <a:latin typeface="Arial" pitchFamily="34" charset="0"/>
                <a:cs typeface="Arial" pitchFamily="34" charset="0"/>
              </a:rPr>
              <a:t>characters.Train</a:t>
            </a:r>
            <a:r>
              <a:rPr lang="en-IN" i="1" dirty="0">
                <a:solidFill>
                  <a:srgbClr val="0D0D0D"/>
                </a:solidFill>
                <a:latin typeface="Arial" pitchFamily="34" charset="0"/>
                <a:cs typeface="Arial" pitchFamily="34" charset="0"/>
              </a:rPr>
              <a:t> generator to fool discriminator into producing realistic characters.</a:t>
            </a:r>
          </a:p>
          <a:p>
            <a:endParaRPr lang="en-IN" i="1" dirty="0">
              <a:solidFill>
                <a:srgbClr val="0D0D0D"/>
              </a:solidFill>
              <a:latin typeface="Arial" pitchFamily="34" charset="0"/>
              <a:cs typeface="Arial" pitchFamily="34" charset="0"/>
            </a:endParaRPr>
          </a:p>
          <a:p>
            <a:r>
              <a:rPr lang="en-IN" b="1" i="1" dirty="0">
                <a:solidFill>
                  <a:srgbClr val="0D0D0D"/>
                </a:solidFill>
                <a:latin typeface="Arial" pitchFamily="34" charset="0"/>
                <a:cs typeface="Arial" pitchFamily="34" charset="0"/>
              </a:rPr>
              <a:t>	5.Evaluation: </a:t>
            </a:r>
            <a:r>
              <a:rPr lang="en-IN" i="1" dirty="0">
                <a:solidFill>
                  <a:srgbClr val="0D0D0D"/>
                </a:solidFill>
                <a:latin typeface="Arial" pitchFamily="34" charset="0"/>
                <a:cs typeface="Arial" pitchFamily="34" charset="0"/>
              </a:rPr>
              <a:t>Assess generated characters using evaluation </a:t>
            </a:r>
            <a:r>
              <a:rPr lang="en-IN" i="1" dirty="0" err="1">
                <a:solidFill>
                  <a:srgbClr val="0D0D0D"/>
                </a:solidFill>
                <a:latin typeface="Arial" pitchFamily="34" charset="0"/>
                <a:cs typeface="Arial" pitchFamily="34" charset="0"/>
              </a:rPr>
              <a:t>metrics.Fine</a:t>
            </a:r>
            <a:r>
              <a:rPr lang="en-IN" i="1" dirty="0">
                <a:solidFill>
                  <a:srgbClr val="0D0D0D"/>
                </a:solidFill>
                <a:latin typeface="Arial" pitchFamily="34" charset="0"/>
                <a:cs typeface="Arial" pitchFamily="34" charset="0"/>
              </a:rPr>
              <a:t>-tune model if necessary.</a:t>
            </a:r>
          </a:p>
          <a:p>
            <a:endParaRPr lang="en-IN" i="1" dirty="0">
              <a:solidFill>
                <a:srgbClr val="0D0D0D"/>
              </a:solidFill>
              <a:latin typeface="Arial" pitchFamily="34" charset="0"/>
              <a:cs typeface="Arial" pitchFamily="34" charset="0"/>
            </a:endParaRPr>
          </a:p>
          <a:p>
            <a:r>
              <a:rPr lang="en-IN" b="1" i="1" dirty="0">
                <a:solidFill>
                  <a:srgbClr val="0D0D0D"/>
                </a:solidFill>
                <a:latin typeface="Arial" pitchFamily="34" charset="0"/>
                <a:cs typeface="Arial" pitchFamily="34" charset="0"/>
              </a:rPr>
              <a:t>	6.Integration with Recognition System (Optional): </a:t>
            </a:r>
            <a:r>
              <a:rPr lang="en-IN" i="1" dirty="0">
                <a:solidFill>
                  <a:srgbClr val="0D0D0D"/>
                </a:solidFill>
                <a:latin typeface="Arial" pitchFamily="34" charset="0"/>
                <a:cs typeface="Arial" pitchFamily="34" charset="0"/>
              </a:rPr>
              <a:t>Integrate generated characters with recognition system for training data augmentation</a:t>
            </a:r>
            <a:r>
              <a:rPr lang="en-IN" dirty="0">
                <a:solidFill>
                  <a:srgbClr val="0D0D0D"/>
                </a:solidFill>
                <a:latin typeface="Arial" pitchFamily="34" charset="0"/>
                <a:cs typeface="Arial" pitchFamily="34" charset="0"/>
              </a:rPr>
              <a:t>.</a:t>
            </a:r>
          </a:p>
          <a:p>
            <a:endParaRPr lang="en-IN" dirty="0"/>
          </a:p>
        </p:txBody>
      </p:sp>
      <p:grpSp>
        <p:nvGrpSpPr>
          <p:cNvPr id="4" name="object 2"/>
          <p:cNvGrpSpPr/>
          <p:nvPr/>
        </p:nvGrpSpPr>
        <p:grpSpPr>
          <a:xfrm>
            <a:off x="8991600" y="2971800"/>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DEPLOYMENT:</a:t>
            </a:r>
            <a:endParaRPr lang="en-US" dirty="0"/>
          </a:p>
        </p:txBody>
      </p:sp>
      <p:sp>
        <p:nvSpPr>
          <p:cNvPr id="3" name="Rectangle 2"/>
          <p:cNvSpPr/>
          <p:nvPr/>
        </p:nvSpPr>
        <p:spPr>
          <a:xfrm>
            <a:off x="1066800" y="1397675"/>
            <a:ext cx="8077200" cy="3777957"/>
          </a:xfrm>
          <a:prstGeom prst="rect">
            <a:avLst/>
          </a:prstGeom>
        </p:spPr>
        <p:txBody>
          <a:bodyPr wrap="square">
            <a:spAutoFit/>
          </a:bodyPr>
          <a:lstStyle/>
          <a:p>
            <a:pPr>
              <a:buFont typeface="+mj-lt"/>
              <a:buAutoNum type="arabicPeriod"/>
            </a:pPr>
            <a:endParaRPr lang="en-IN" b="1" i="1" dirty="0">
              <a:solidFill>
                <a:srgbClr val="0D0D0D"/>
              </a:solidFill>
            </a:endParaRPr>
          </a:p>
          <a:p>
            <a:r>
              <a:rPr lang="en-IN" b="1" i="1" dirty="0">
                <a:solidFill>
                  <a:srgbClr val="0D0D0D"/>
                </a:solidFill>
                <a:latin typeface="Arial" pitchFamily="34" charset="0"/>
                <a:cs typeface="Arial" pitchFamily="34" charset="0"/>
              </a:rPr>
              <a:t>	 </a:t>
            </a:r>
            <a:r>
              <a:rPr lang="en-IN" sz="1850" b="1" i="1" dirty="0">
                <a:solidFill>
                  <a:srgbClr val="0D0D0D"/>
                </a:solidFill>
                <a:effectLst/>
                <a:latin typeface="Arial" pitchFamily="34" charset="0"/>
                <a:cs typeface="Arial" pitchFamily="34" charset="0"/>
              </a:rPr>
              <a:t>1. Model Training:</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Train the GAN model on a high-performance computing (HPC) system using GPUs for accelerated training.</a:t>
            </a:r>
          </a:p>
          <a:p>
            <a:pPr lvl="1"/>
            <a:endParaRPr lang="en-IN" sz="1850" b="0" i="1" dirty="0">
              <a:solidFill>
                <a:srgbClr val="0D0D0D"/>
              </a:solidFill>
              <a:effectLst/>
              <a:latin typeface="Arial" pitchFamily="34" charset="0"/>
              <a:cs typeface="Arial" pitchFamily="34" charset="0"/>
            </a:endParaRPr>
          </a:p>
          <a:p>
            <a:r>
              <a:rPr lang="en-IN" sz="1850" i="1" dirty="0">
                <a:solidFill>
                  <a:srgbClr val="0D0D0D"/>
                </a:solidFill>
                <a:latin typeface="Arial" pitchFamily="34" charset="0"/>
                <a:cs typeface="Arial" pitchFamily="34" charset="0"/>
              </a:rPr>
              <a:t>  	 2. </a:t>
            </a:r>
            <a:r>
              <a:rPr lang="en-IN" sz="1850" b="1" i="1" dirty="0">
                <a:solidFill>
                  <a:srgbClr val="0D0D0D"/>
                </a:solidFill>
                <a:effectLst/>
                <a:latin typeface="Arial" pitchFamily="34" charset="0"/>
                <a:cs typeface="Arial" pitchFamily="34" charset="0"/>
              </a:rPr>
              <a:t>Model Optimization:</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Optimize the trained model for inference speed and resource efficiency.</a:t>
            </a:r>
          </a:p>
          <a:p>
            <a:pPr lvl="1"/>
            <a:endParaRPr lang="en-IN" sz="1850" b="0" i="1" dirty="0">
              <a:solidFill>
                <a:srgbClr val="0D0D0D"/>
              </a:solidFill>
              <a:effectLst/>
              <a:latin typeface="Arial" pitchFamily="34" charset="0"/>
              <a:cs typeface="Arial" pitchFamily="34" charset="0"/>
            </a:endParaRPr>
          </a:p>
          <a:p>
            <a:r>
              <a:rPr lang="en-IN" sz="1850" i="1" dirty="0">
                <a:solidFill>
                  <a:srgbClr val="0D0D0D"/>
                </a:solidFill>
                <a:latin typeface="Arial" pitchFamily="34" charset="0"/>
                <a:cs typeface="Arial" pitchFamily="34" charset="0"/>
              </a:rPr>
              <a:t>	3.</a:t>
            </a:r>
            <a:r>
              <a:rPr lang="en-IN" sz="1850" b="1" i="1" dirty="0">
                <a:solidFill>
                  <a:srgbClr val="0D0D0D"/>
                </a:solidFill>
                <a:effectLst/>
                <a:latin typeface="Arial" pitchFamily="34" charset="0"/>
                <a:cs typeface="Arial" pitchFamily="34" charset="0"/>
              </a:rPr>
              <a:t>Containerization:</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Package the optimized model into a </a:t>
            </a:r>
            <a:r>
              <a:rPr lang="en-IN" sz="1850" b="0" i="1" dirty="0" err="1">
                <a:solidFill>
                  <a:srgbClr val="0D0D0D"/>
                </a:solidFill>
                <a:effectLst/>
                <a:latin typeface="Arial" pitchFamily="34" charset="0"/>
                <a:cs typeface="Arial" pitchFamily="34" charset="0"/>
              </a:rPr>
              <a:t>Docker</a:t>
            </a:r>
            <a:r>
              <a:rPr lang="en-IN" sz="1850" b="0" i="1" dirty="0">
                <a:solidFill>
                  <a:srgbClr val="0D0D0D"/>
                </a:solidFill>
                <a:effectLst/>
                <a:latin typeface="Arial" pitchFamily="34" charset="0"/>
                <a:cs typeface="Arial" pitchFamily="34" charset="0"/>
              </a:rPr>
              <a:t> container for easy deployment and portability.</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pSp>
        <p:nvGrpSpPr>
          <p:cNvPr id="3" name="object 2"/>
          <p:cNvGrpSpPr/>
          <p:nvPr/>
        </p:nvGrpSpPr>
        <p:grpSpPr>
          <a:xfrm>
            <a:off x="8991600" y="2971800"/>
            <a:ext cx="2762250" cy="3257550"/>
            <a:chOff x="7991475" y="2933700"/>
            <a:chExt cx="2762250" cy="3257550"/>
          </a:xfrm>
        </p:grpSpPr>
        <p:sp>
          <p:nvSpPr>
            <p:cNvPr id="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5"/>
            <p:cNvPicPr/>
            <p:nvPr/>
          </p:nvPicPr>
          <p:blipFill>
            <a:blip r:embed="rId2" cstate="print"/>
            <a:stretch>
              <a:fillRect/>
            </a:stretch>
          </p:blipFill>
          <p:spPr>
            <a:xfrm>
              <a:off x="7991475" y="2933700"/>
              <a:ext cx="2762250" cy="3257550"/>
            </a:xfrm>
            <a:prstGeom prst="rect">
              <a:avLst/>
            </a:prstGeom>
          </p:spPr>
        </p:pic>
      </p:grpSp>
      <p:sp>
        <p:nvSpPr>
          <p:cNvPr id="7" name="Rectangle 6"/>
          <p:cNvSpPr/>
          <p:nvPr/>
        </p:nvSpPr>
        <p:spPr>
          <a:xfrm>
            <a:off x="685800" y="1066801"/>
            <a:ext cx="8458200" cy="3693319"/>
          </a:xfrm>
          <a:prstGeom prst="rect">
            <a:avLst/>
          </a:prstGeom>
        </p:spPr>
        <p:txBody>
          <a:bodyPr wrap="square">
            <a:spAutoFit/>
          </a:bodyPr>
          <a:lstStyle/>
          <a:p>
            <a:endParaRPr lang="en-US" b="1" i="1" dirty="0">
              <a:solidFill>
                <a:srgbClr val="0D0D0D"/>
              </a:solidFill>
            </a:endParaRPr>
          </a:p>
          <a:p>
            <a:r>
              <a:rPr lang="en-US" b="1" i="1" dirty="0">
                <a:solidFill>
                  <a:srgbClr val="0D0D0D"/>
                </a:solidFill>
                <a:latin typeface="Arial" pitchFamily="34" charset="0"/>
                <a:cs typeface="Arial" pitchFamily="34" charset="0"/>
              </a:rPr>
              <a:t>        4.Deployment Platform:</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Choose a deployment platform such as cloud services (e.g., AWS, Azure) or on-premises servers.</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5.Scalability Considerations:</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Ensure the deployment infrastructure can handle varying workloads and scale horizontally if needed.</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6.API Integration (Optional):</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Expose the GAN model through an API for seamless integration with other systems or applications.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838200" y="1313036"/>
            <a:ext cx="8305800" cy="3954929"/>
          </a:xfrm>
          <a:prstGeom prst="rect">
            <a:avLst/>
          </a:prstGeom>
        </p:spPr>
        <p:txBody>
          <a:bodyPr wrap="square">
            <a:spAutoFit/>
          </a:bodyPr>
          <a:lstStyle/>
          <a:p>
            <a:endParaRPr lang="en-US" sz="1700" b="1" i="1" dirty="0">
              <a:solidFill>
                <a:srgbClr val="0D0D0D"/>
              </a:solidFill>
              <a:effectLst/>
            </a:endParaRPr>
          </a:p>
          <a:p>
            <a:r>
              <a:rPr lang="en-US" b="1" i="1" dirty="0">
                <a:solidFill>
                  <a:srgbClr val="0D0D0D"/>
                </a:solidFill>
                <a:latin typeface="Arial" pitchFamily="34" charset="0"/>
                <a:cs typeface="Arial" pitchFamily="34" charset="0"/>
              </a:rPr>
              <a:t>     7.Monitoring and Maintenance:</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Implement monitoring tools to track model performance and resource utilization. Regularly update the deployed model with improvements or new versions as needed.</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8.Security Considerations:</a:t>
            </a:r>
          </a:p>
          <a:p>
            <a:r>
              <a:rPr lang="en-US" i="1" dirty="0">
                <a:solidFill>
                  <a:srgbClr val="0D0D0D"/>
                </a:solidFill>
                <a:latin typeface="Arial" pitchFamily="34" charset="0"/>
                <a:cs typeface="Arial" pitchFamily="34" charset="0"/>
              </a:rPr>
              <a:t>      Implement security measures such as access control and encryption to protect the deployed model and data.</a:t>
            </a:r>
          </a:p>
          <a:p>
            <a:r>
              <a:rPr lang="en-US" b="1" i="1" dirty="0">
                <a:solidFill>
                  <a:srgbClr val="0D0D0D"/>
                </a:solidFill>
                <a:latin typeface="Arial" pitchFamily="34" charset="0"/>
                <a:cs typeface="Arial" pitchFamily="34" charset="0"/>
              </a:rPr>
              <a:t>     </a:t>
            </a:r>
          </a:p>
          <a:p>
            <a:r>
              <a:rPr lang="en-US" b="1" i="1" dirty="0">
                <a:solidFill>
                  <a:srgbClr val="0D0D0D"/>
                </a:solidFill>
                <a:latin typeface="Arial" pitchFamily="34" charset="0"/>
                <a:cs typeface="Arial" pitchFamily="34" charset="0"/>
              </a:rPr>
              <a:t>     9.Testing and Validation:</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Conduct thorough testing to ensure the deployed model performs as expected in a production environment.</a:t>
            </a:r>
          </a:p>
          <a:p>
            <a:endParaRPr lang="en-IN" dirty="0"/>
          </a:p>
        </p:txBody>
      </p:sp>
      <p:pic>
        <p:nvPicPr>
          <p:cNvPr id="4" name="object 6"/>
          <p:cNvPicPr/>
          <p:nvPr/>
        </p:nvPicPr>
        <p:blipFill>
          <a:blip r:embed="rId2" cstate="print"/>
          <a:stretch>
            <a:fillRect/>
          </a:stretch>
        </p:blipFill>
        <p:spPr>
          <a:xfrm>
            <a:off x="9067800" y="3438525"/>
            <a:ext cx="2466975" cy="34194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itle 1"/>
          <p:cNvSpPr txBox="1">
            <a:spLocks/>
          </p:cNvSpPr>
          <p:nvPr/>
        </p:nvSpPr>
        <p:spPr>
          <a:xfrm>
            <a:off x="219074" y="778190"/>
            <a:ext cx="10515600" cy="583800"/>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a:ln>
                  <a:noFill/>
                </a:ln>
                <a:solidFill>
                  <a:srgbClr val="292C48"/>
                </a:solidFill>
                <a:effectLst>
                  <a:outerShdw blurRad="38100" dist="38100" dir="2700000" algn="tl">
                    <a:srgbClr val="000000">
                      <a:alpha val="43137"/>
                    </a:srgbClr>
                  </a:outerShdw>
                </a:effectLst>
                <a:uLnTx/>
                <a:uFillTx/>
                <a:latin typeface="Trebuchet MS"/>
                <a:ea typeface="+mj-ea"/>
                <a:cs typeface="Trebuchet MS"/>
              </a:rPr>
              <a:t>RESULT:</a:t>
            </a:r>
            <a:endParaRPr kumimoji="0" lang="en-IN" sz="3200" b="1" i="1" u="none" strike="noStrike" kern="0" cap="none" spc="0" normalizeH="0" baseline="0" noProof="0" dirty="0">
              <a:ln>
                <a:noFill/>
              </a:ln>
              <a:solidFill>
                <a:srgbClr val="292C48"/>
              </a:solidFill>
              <a:effectLst>
                <a:outerShdw blurRad="38100" dist="38100" dir="2700000" algn="tl">
                  <a:srgbClr val="000000">
                    <a:alpha val="43137"/>
                  </a:srgbClr>
                </a:outerShdw>
              </a:effectLst>
              <a:uLnTx/>
              <a:uFillTx/>
              <a:latin typeface="Trebuchet MS"/>
              <a:ea typeface="+mj-ea"/>
              <a:cs typeface="Trebuchet MS"/>
            </a:endParaRPr>
          </a:p>
        </p:txBody>
      </p:sp>
      <p:pic>
        <p:nvPicPr>
          <p:cNvPr id="4" name="Content Placeholder 9"/>
          <p:cNvPicPr>
            <a:picLocks noChangeAspect="1"/>
          </p:cNvPicPr>
          <p:nvPr/>
        </p:nvPicPr>
        <p:blipFill>
          <a:blip r:embed="rId2"/>
          <a:stretch>
            <a:fillRect/>
          </a:stretch>
        </p:blipFill>
        <p:spPr>
          <a:xfrm>
            <a:off x="228600" y="1524000"/>
            <a:ext cx="10186279" cy="475011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3" name="Content Placeholder 4"/>
          <p:cNvPicPr>
            <a:picLocks noChangeAspect="1"/>
          </p:cNvPicPr>
          <p:nvPr/>
        </p:nvPicPr>
        <p:blipFill>
          <a:blip r:embed="rId2"/>
          <a:stretch>
            <a:fillRect/>
          </a:stretch>
        </p:blipFill>
        <p:spPr>
          <a:xfrm>
            <a:off x="2244010" y="1624519"/>
            <a:ext cx="7703983" cy="43870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Rectangle 2"/>
          <p:cNvSpPr/>
          <p:nvPr/>
        </p:nvSpPr>
        <p:spPr>
          <a:xfrm>
            <a:off x="990600" y="1676400"/>
            <a:ext cx="8001000" cy="3662541"/>
          </a:xfrm>
          <a:prstGeom prst="rect">
            <a:avLst/>
          </a:prstGeom>
        </p:spPr>
        <p:txBody>
          <a:bodyPr wrap="square">
            <a:spAutoFit/>
          </a:bodyPr>
          <a:lstStyle/>
          <a:p>
            <a:r>
              <a:rPr lang="en-US" sz="1600" b="0" i="0" dirty="0">
                <a:solidFill>
                  <a:srgbClr val="0D0D0D"/>
                </a:solidFill>
                <a:effectLst/>
              </a:rPr>
              <a:t> 	</a:t>
            </a:r>
          </a:p>
          <a:p>
            <a:r>
              <a:rPr lang="en-US" b="0" i="1" dirty="0">
                <a:solidFill>
                  <a:srgbClr val="0D0D0D"/>
                </a:solidFill>
                <a:effectLst/>
                <a:latin typeface="Arial" pitchFamily="34"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ctr" anchorCtr="1"/>
          <a:lstStyle/>
          <a:p>
            <a:pPr>
              <a:buFont typeface="Wingdings" pitchFamily="2" charset="2"/>
              <a:buChar char="q"/>
            </a:pPr>
            <a:r>
              <a:rPr lang="en-US" dirty="0">
                <a:latin typeface="Arial" pitchFamily="34" charset="0"/>
                <a:cs typeface="Arial" pitchFamily="34" charset="0"/>
              </a:rPr>
              <a:t> Objective</a:t>
            </a:r>
          </a:p>
          <a:p>
            <a:pPr>
              <a:buFont typeface="Wingdings" pitchFamily="2" charset="2"/>
              <a:buChar char="q"/>
            </a:pPr>
            <a:r>
              <a:rPr lang="en-US" dirty="0">
                <a:latin typeface="Arial" pitchFamily="34" charset="0"/>
                <a:cs typeface="Arial" pitchFamily="34" charset="0"/>
              </a:rPr>
              <a:t> Real time application</a:t>
            </a:r>
          </a:p>
          <a:p>
            <a:pPr>
              <a:buFont typeface="Wingdings" pitchFamily="2" charset="2"/>
              <a:buChar char="q"/>
            </a:pPr>
            <a:r>
              <a:rPr lang="en-US" dirty="0">
                <a:latin typeface="Arial" pitchFamily="34" charset="0"/>
                <a:cs typeface="Arial" pitchFamily="34" charset="0"/>
              </a:rPr>
              <a:t> Generator and discriminator</a:t>
            </a:r>
          </a:p>
          <a:p>
            <a:pPr>
              <a:buFont typeface="Wingdings" pitchFamily="2" charset="2"/>
              <a:buChar char="q"/>
            </a:pPr>
            <a:r>
              <a:rPr lang="en-US" i="1" dirty="0">
                <a:latin typeface="Arial" pitchFamily="34" charset="0"/>
                <a:cs typeface="Arial" pitchFamily="34" charset="0"/>
              </a:rPr>
              <a:t> Problem Statement</a:t>
            </a:r>
          </a:p>
          <a:p>
            <a:pPr>
              <a:buFont typeface="Wingdings" pitchFamily="2" charset="2"/>
              <a:buChar char="q"/>
            </a:pPr>
            <a:r>
              <a:rPr lang="en-US" dirty="0">
                <a:latin typeface="Arial" pitchFamily="34" charset="0"/>
                <a:cs typeface="Arial" pitchFamily="34" charset="0"/>
              </a:rPr>
              <a:t>Generative Adversarial Network</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Proposed System/Solution</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System Development Approach</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Algorithm and Deployment</a:t>
            </a:r>
          </a:p>
          <a:p>
            <a:pPr>
              <a:buFont typeface="Wingdings" pitchFamily="2" charset="2"/>
              <a:buChar char="q"/>
            </a:pPr>
            <a:r>
              <a:rPr lang="en-US" i="1" dirty="0">
                <a:latin typeface="Arial" pitchFamily="34" charset="0"/>
                <a:cs typeface="Arial" pitchFamily="34" charset="0"/>
              </a:rPr>
              <a:t> Result</a:t>
            </a:r>
          </a:p>
          <a:p>
            <a:pPr>
              <a:buFont typeface="Wingdings" pitchFamily="2" charset="2"/>
              <a:buChar char="q"/>
            </a:pPr>
            <a:r>
              <a:rPr lang="en-US" i="1" dirty="0">
                <a:latin typeface="Arial" pitchFamily="34" charset="0"/>
                <a:cs typeface="Arial" pitchFamily="34" charset="0"/>
              </a:rPr>
              <a:t> Conclusion</a:t>
            </a:r>
          </a:p>
          <a:p>
            <a:pPr>
              <a:buFont typeface="Wingdings" pitchFamily="2" charset="2"/>
              <a:buChar char="q"/>
            </a:pPr>
            <a:r>
              <a:rPr lang="en-US" i="1" dirty="0">
                <a:latin typeface="Arial" pitchFamily="34" charset="0"/>
                <a:cs typeface="Arial" pitchFamily="34" charset="0"/>
              </a:rPr>
              <a:t> References</a:t>
            </a:r>
            <a:endParaRPr lang="en-IN" i="1" dirty="0">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752129"/>
          </a:xfrm>
          <a:prstGeom prst="rect">
            <a:avLst/>
          </a:prstGeom>
        </p:spPr>
        <p:txBody>
          <a:bodyPr vert="horz" wrap="square" lIns="0" tIns="13335" rIns="0" bIns="0" rtlCol="0">
            <a:spAutoFit/>
          </a:bodyPr>
          <a:lstStyle/>
          <a:p>
            <a:pPr marL="12700">
              <a:lnSpc>
                <a:spcPct val="100000"/>
              </a:lnSpc>
              <a:spcBef>
                <a:spcPts val="105"/>
              </a:spcBef>
            </a:pPr>
            <a:r>
              <a:rPr lang="en-US"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304800"/>
            <a:ext cx="7166928"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dirty="0"/>
              <a:t>GENERATIVE ADVERSARIAL NETWORK </a:t>
            </a:r>
            <a:endParaRPr sz="32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1447800" y="1219200"/>
            <a:ext cx="6096000" cy="4832092"/>
          </a:xfrm>
          <a:prstGeom prst="rect">
            <a:avLst/>
          </a:prstGeom>
          <a:ln>
            <a:solidFill>
              <a:schemeClr val="bg1"/>
            </a:solidFill>
          </a:ln>
        </p:spPr>
        <p:txBody>
          <a:bodyPr lIns="0" rIns="0" anchor="ctr" anchorCtr="0">
            <a:spAutoFit/>
          </a:bodyPr>
          <a:lstStyle/>
          <a:p>
            <a:pPr lvl="2"/>
            <a:r>
              <a:rPr lang="en-IN" sz="2200" dirty="0">
                <a:latin typeface="Arial" pitchFamily="34" charset="0"/>
                <a:cs typeface="Arial" pitchFamily="34" charset="0"/>
              </a:rPr>
              <a:t> A Generative Adversarial Network (GAN) is a class of machine learning frameworks introduced by Ian </a:t>
            </a:r>
            <a:r>
              <a:rPr lang="en-IN" sz="2200" dirty="0" err="1">
                <a:latin typeface="Arial" pitchFamily="34" charset="0"/>
                <a:cs typeface="Arial" pitchFamily="34" charset="0"/>
              </a:rPr>
              <a:t>Goodfellow</a:t>
            </a:r>
            <a:r>
              <a:rPr lang="en-IN" sz="2200" dirty="0">
                <a:latin typeface="Arial" pitchFamily="34" charset="0"/>
                <a:cs typeface="Arial" pitchFamily="34" charset="0"/>
              </a:rPr>
              <a:t> and his colleagues in 2014. </a:t>
            </a:r>
          </a:p>
          <a:p>
            <a:pPr lvl="2"/>
            <a:endParaRPr lang="en-IN" sz="2200" dirty="0">
              <a:latin typeface="Arial" pitchFamily="34" charset="0"/>
              <a:cs typeface="Arial" pitchFamily="34" charset="0"/>
            </a:endParaRPr>
          </a:p>
          <a:p>
            <a:pPr lvl="2">
              <a:buFont typeface="Wingdings" pitchFamily="2" charset="2"/>
              <a:buChar char="§"/>
            </a:pPr>
            <a:r>
              <a:rPr lang="en-IN" sz="2200" dirty="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a:latin typeface="Arial" pitchFamily="34" charset="0"/>
              <a:cs typeface="Arial" pitchFamily="34" charset="0"/>
            </a:endParaRPr>
          </a:p>
          <a:p>
            <a:pPr lvl="2">
              <a:buFont typeface="Wingdings" pitchFamily="2" charset="2"/>
              <a:buChar char="§"/>
            </a:pPr>
            <a:r>
              <a:rPr lang="en-IN" sz="2200" dirty="0"/>
              <a:t> </a:t>
            </a:r>
            <a:r>
              <a:rPr lang="en-IN" sz="2200" dirty="0">
                <a:latin typeface="Arial" pitchFamily="34" charset="0"/>
                <a:cs typeface="Arial" pitchFamily="34" charset="0"/>
              </a:rPr>
              <a:t>GANs have been used for a variety of applications, including image generation, style transfer, super-resolution, and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438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dirty="0"/>
              <a:t>GAN ARCHITECTURE</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11" name="Content Placeholder 3" descr="WhatsApp Image 2024-03-29 at 8.44.35 PM.jpeg"/>
          <p:cNvPicPr>
            <a:picLocks noChangeAspect="1"/>
          </p:cNvPicPr>
          <p:nvPr/>
        </p:nvPicPr>
        <p:blipFill>
          <a:blip r:embed="rId4"/>
          <a:stretch>
            <a:fillRect/>
          </a:stretch>
        </p:blipFill>
        <p:spPr>
          <a:xfrm>
            <a:off x="914400" y="1676400"/>
            <a:ext cx="8530046" cy="38535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dirty="0"/>
              <a:t>OBJECTIVE</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981200"/>
            <a:ext cx="7315200" cy="3477875"/>
          </a:xfrm>
          <a:prstGeom prst="rect">
            <a:avLst/>
          </a:prstGeom>
        </p:spPr>
        <p:txBody>
          <a:bodyPr wrap="square">
            <a:spAutoFit/>
          </a:bodyPr>
          <a:lstStyle/>
          <a:p>
            <a:pPr>
              <a:buFont typeface="Wingdings" pitchFamily="2" charset="2"/>
              <a:buChar char="Ø"/>
            </a:pPr>
            <a:r>
              <a:rPr lang="en-IN" sz="2000" dirty="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000" dirty="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000" dirty="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000" dirty="0">
                <a:latin typeface="Arial" pitchFamily="34" charset="0"/>
                <a:cs typeface="Arial" pitchFamily="34" charset="0"/>
              </a:rPr>
              <a:t>Through this adversarial process, the generator improves its ability to create realistic data, leading to the generation of high-quality synthetic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10400" y="2057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dirty="0"/>
              <a:t>REAL TIME APPLICATION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1676400" y="1905000"/>
            <a:ext cx="4419600" cy="2554545"/>
          </a:xfrm>
          <a:prstGeom prst="rect">
            <a:avLst/>
          </a:prstGeom>
        </p:spPr>
        <p:txBody>
          <a:bodyPr wrap="square">
            <a:spAutoFit/>
          </a:bodyPr>
          <a:lstStyle/>
          <a:p>
            <a:pPr>
              <a:buClr>
                <a:schemeClr val="tx1"/>
              </a:buClr>
              <a:buFont typeface="Wingdings" pitchFamily="2" charset="2"/>
              <a:buChar char="Ø"/>
            </a:pPr>
            <a:r>
              <a:rPr lang="en-IN" sz="2000" dirty="0">
                <a:latin typeface="Arial" pitchFamily="34" charset="0"/>
                <a:cs typeface="Arial" pitchFamily="34" charset="0"/>
              </a:rPr>
              <a:t>Image Editing and Augmentation*</a:t>
            </a:r>
          </a:p>
          <a:p>
            <a:pPr>
              <a:buClr>
                <a:schemeClr val="tx1"/>
              </a:buClr>
              <a:buFont typeface="Wingdings" pitchFamily="2" charset="2"/>
              <a:buChar char="Ø"/>
            </a:pPr>
            <a:r>
              <a:rPr lang="en-IN" sz="2000" dirty="0">
                <a:latin typeface="Arial" pitchFamily="34" charset="0"/>
                <a:cs typeface="Arial" pitchFamily="34" charset="0"/>
              </a:rPr>
              <a:t>Medical Image Analysis</a:t>
            </a:r>
          </a:p>
          <a:p>
            <a:pPr>
              <a:buClrTx/>
              <a:buFont typeface="Wingdings" pitchFamily="2" charset="2"/>
              <a:buChar char="Ø"/>
            </a:pPr>
            <a:r>
              <a:rPr lang="en-IN" sz="2000" dirty="0">
                <a:latin typeface="Arial" pitchFamily="34" charset="0"/>
                <a:cs typeface="Arial" pitchFamily="34" charset="0"/>
              </a:rPr>
              <a:t>Text-to-Image Synthesis</a:t>
            </a:r>
          </a:p>
          <a:p>
            <a:pPr>
              <a:buClrTx/>
              <a:buFont typeface="Wingdings" pitchFamily="2" charset="2"/>
              <a:buChar char="Ø"/>
            </a:pPr>
            <a:r>
              <a:rPr lang="en-IN" sz="2000" dirty="0">
                <a:latin typeface="Arial" pitchFamily="34" charset="0"/>
                <a:cs typeface="Arial" pitchFamily="34" charset="0"/>
              </a:rPr>
              <a:t>Drug Discovery</a:t>
            </a:r>
          </a:p>
          <a:p>
            <a:pPr>
              <a:buClrTx/>
              <a:buFont typeface="Wingdings" pitchFamily="2" charset="2"/>
              <a:buChar char="Ø"/>
            </a:pPr>
            <a:r>
              <a:rPr lang="en-IN" sz="2000" dirty="0">
                <a:latin typeface="Arial" pitchFamily="34" charset="0"/>
                <a:cs typeface="Arial" pitchFamily="34" charset="0"/>
              </a:rPr>
              <a:t>Video Generation and Prediction</a:t>
            </a:r>
          </a:p>
          <a:p>
            <a:pPr>
              <a:buClrTx/>
              <a:buFont typeface="Wingdings" pitchFamily="2" charset="2"/>
              <a:buChar char="Ø"/>
            </a:pPr>
            <a:r>
              <a:rPr lang="en-IN" sz="2000" dirty="0">
                <a:latin typeface="Arial" pitchFamily="34" charset="0"/>
                <a:cs typeface="Arial" pitchFamily="34" charset="0"/>
              </a:rPr>
              <a:t>Anomaly Detection</a:t>
            </a:r>
          </a:p>
          <a:p>
            <a:pPr>
              <a:buClrTx/>
              <a:buFont typeface="Wingdings" pitchFamily="2" charset="2"/>
              <a:buChar char="Ø"/>
            </a:pPr>
            <a:r>
              <a:rPr lang="en-IN" sz="2000" dirty="0">
                <a:latin typeface="Arial" pitchFamily="34" charset="0"/>
                <a:cs typeface="Arial" pitchFamily="34" charset="0"/>
              </a:rPr>
              <a:t>Style Transfer in Fashion</a:t>
            </a:r>
          </a:p>
          <a:p>
            <a:r>
              <a:rPr lang="en-IN" sz="2000" dirty="0">
                <a:latin typeface="Arial" pitchFamily="34" charset="0"/>
                <a:cs typeface="Arial" pitchFamily="34" charset="0"/>
              </a:rPr>
              <a:t>Image Generation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20200" y="3200400"/>
            <a:ext cx="2466975" cy="3419475"/>
          </a:xfrm>
          <a:prstGeom prst="rect">
            <a:avLst/>
          </a:prstGeom>
        </p:spPr>
      </p:pic>
      <p:sp>
        <p:nvSpPr>
          <p:cNvPr id="7" name="object 7"/>
          <p:cNvSpPr txBox="1">
            <a:spLocks noGrp="1"/>
          </p:cNvSpPr>
          <p:nvPr>
            <p:ph type="title"/>
          </p:nvPr>
        </p:nvSpPr>
        <p:spPr>
          <a:xfrm>
            <a:off x="152400" y="609600"/>
            <a:ext cx="4800600" cy="670696"/>
          </a:xfrm>
          <a:prstGeom prst="rect">
            <a:avLst/>
          </a:prstGeom>
        </p:spPr>
        <p:txBody>
          <a:bodyPr vert="horz" wrap="square" lIns="0" tIns="16510" rIns="0" bIns="0" rtlCol="0">
            <a:spAutoFit/>
          </a:bodyPr>
          <a:lstStyle/>
          <a:p>
            <a:pPr marL="12700" algn="ctr">
              <a:lnSpc>
                <a:spcPct val="100000"/>
              </a:lnSpc>
              <a:spcBef>
                <a:spcPts val="130"/>
              </a:spcBef>
            </a:pPr>
            <a:r>
              <a:rPr lang="en-US" sz="4250" dirty="0"/>
              <a:t>GENERATOR</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1219200" y="2057400"/>
            <a:ext cx="7010400" cy="2246769"/>
          </a:xfrm>
          <a:prstGeom prst="rect">
            <a:avLst/>
          </a:prstGeom>
        </p:spPr>
        <p:txBody>
          <a:bodyPr wrap="square">
            <a:spAutoFit/>
          </a:bodyPr>
          <a:lstStyle/>
          <a:p>
            <a:pPr>
              <a:buClr>
                <a:schemeClr val="tx1"/>
              </a:buClr>
              <a:buFont typeface="Arial" pitchFamily="34" charset="0"/>
              <a:buChar char="●"/>
            </a:pPr>
            <a:r>
              <a:rPr lang="en-IN" sz="2000" dirty="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000" dirty="0">
              <a:latin typeface="Arial" pitchFamily="34" charset="0"/>
              <a:cs typeface="Arial" pitchFamily="34" charset="0"/>
            </a:endParaRPr>
          </a:p>
          <a:p>
            <a:pPr>
              <a:buClr>
                <a:schemeClr val="tx1"/>
              </a:buClr>
              <a:buFont typeface="Trebuchet MS" pitchFamily="34" charset="0"/>
              <a:buChar char="●"/>
            </a:pPr>
            <a:r>
              <a:rPr lang="en-IN" sz="2000" dirty="0">
                <a:latin typeface="Arial" pitchFamily="34" charset="0"/>
                <a:cs typeface="Arial" pitchFamily="34" charset="0"/>
              </a:rPr>
              <a:t> It learns to map this noise to the data distribution of the training set, effectively creating new data that is similar to the real data. </a:t>
            </a:r>
          </a:p>
        </p:txBody>
      </p:sp>
      <p:pic>
        <p:nvPicPr>
          <p:cNvPr id="10" name="object 6"/>
          <p:cNvPicPr/>
          <p:nvPr/>
        </p:nvPicPr>
        <p:blipFill>
          <a:blip r:embed="rId2" cstate="print"/>
          <a:stretch>
            <a:fillRect/>
          </a:stretch>
        </p:blipFill>
        <p:spPr>
          <a:xfrm>
            <a:off x="9372600" y="3352800"/>
            <a:ext cx="2466975" cy="3419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10" name="Content Placeholder 3" descr="WhatsApp Image 2024-03-29 at 9.15.58 PM.jpeg"/>
          <p:cNvPicPr>
            <a:picLocks noChangeAspect="1"/>
          </p:cNvPicPr>
          <p:nvPr/>
        </p:nvPicPr>
        <p:blipFill>
          <a:blip r:embed="rId3"/>
          <a:stretch>
            <a:fillRect/>
          </a:stretch>
        </p:blipFill>
        <p:spPr>
          <a:xfrm>
            <a:off x="685800" y="1371600"/>
            <a:ext cx="8216537" cy="41017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919</Words>
  <Application>Microsoft Office PowerPoint</Application>
  <PresentationFormat>Widescreen</PresentationFormat>
  <Paragraphs>171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DHEERAJ SEN U  Project </vt:lpstr>
      <vt:lpstr>    </vt:lpstr>
      <vt:lpstr>OUTLINE</vt:lpstr>
      <vt:lpstr>GENERATIVE ADVERSARIAL NETWORK </vt:lpstr>
      <vt:lpstr>GAN ARCHITECTURE</vt:lpstr>
      <vt:lpstr>OBJECTIVE</vt:lpstr>
      <vt:lpstr>REAL TIME APPLICATION</vt:lpstr>
      <vt:lpstr>GENERATOR</vt:lpstr>
      <vt:lpstr>PowerPoint Presentation</vt:lpstr>
      <vt:lpstr>DISCRIMINATOR</vt:lpstr>
      <vt:lpstr>PROBLEM STATEMENT</vt:lpstr>
      <vt:lpstr>PROPOSED SYSTEM:</vt:lpstr>
      <vt:lpstr>PROPOSED SOLUTION:</vt:lpstr>
      <vt:lpstr>          </vt:lpstr>
      <vt:lpstr>     </vt:lpstr>
      <vt:lpstr>      </vt:lpstr>
      <vt:lpstr>SYSTEM APPROACH:</vt:lpstr>
      <vt:lpstr>SYSTEM APPROACH:</vt:lpstr>
      <vt:lpstr>ALGORITHM:</vt:lpstr>
      <vt:lpstr>     </vt:lpstr>
      <vt:lpstr>DEPLOYMENT:</vt:lpstr>
      <vt:lpstr>     </vt:lpstr>
      <vt:lpstr>    </vt:lpstr>
      <vt:lpstr>    </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KISHORE R</dc:title>
  <cp:lastModifiedBy>Dhiraj Chouhan</cp:lastModifiedBy>
  <cp:revision>9</cp:revision>
  <dcterms:created xsi:type="dcterms:W3CDTF">2024-04-03T05:12:43Z</dcterms:created>
  <dcterms:modified xsi:type="dcterms:W3CDTF">2024-04-03T07:23:07Z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