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rebri Bold" charset="1" panose="00000800000000000000"/>
      <p:regular r:id="rId18"/>
    </p:embeddedFont>
    <p:embeddedFont>
      <p:font typeface="Garet Bold" charset="1" panose="00000000000000000000"/>
      <p:regular r:id="rId19"/>
    </p:embeddedFont>
    <p:embeddedFont>
      <p:font typeface="Glacial Indifference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Glacial Indifference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4701" y="7330559"/>
            <a:ext cx="9084934" cy="3297074"/>
          </a:xfrm>
          <a:custGeom>
            <a:avLst/>
            <a:gdLst/>
            <a:ahLst/>
            <a:cxnLst/>
            <a:rect r="r" b="b" t="t" l="l"/>
            <a:pathLst>
              <a:path h="3297074" w="9084934">
                <a:moveTo>
                  <a:pt x="0" y="0"/>
                </a:moveTo>
                <a:lnTo>
                  <a:pt x="9084935" y="0"/>
                </a:lnTo>
                <a:lnTo>
                  <a:pt x="9084935" y="3297074"/>
                </a:lnTo>
                <a:lnTo>
                  <a:pt x="0" y="3297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37637" y="2154544"/>
            <a:ext cx="11412726" cy="417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36"/>
              </a:lnSpc>
            </a:pPr>
            <a:r>
              <a:rPr lang="en-US" b="true" sz="7954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Optimizing Dell’s Shift to a Subscription-Based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797" y="8525071"/>
            <a:ext cx="971209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 spc="384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PRESENTED BY EITAN TOUBIA, DHEERAJ SHETTY, MARIAM SOULEYMAN, AND PETER SARPONG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0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92393" cy="10287000"/>
            <a:chOff x="0" y="0"/>
            <a:chExt cx="1092614" cy="2009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2614" cy="2009822"/>
            </a:xfrm>
            <a:custGeom>
              <a:avLst/>
              <a:gdLst/>
              <a:ahLst/>
              <a:cxnLst/>
              <a:rect r="r" b="b" t="t" l="l"/>
              <a:pathLst>
                <a:path h="2009822" w="1092614">
                  <a:moveTo>
                    <a:pt x="0" y="0"/>
                  </a:moveTo>
                  <a:lnTo>
                    <a:pt x="1092614" y="0"/>
                  </a:lnTo>
                  <a:lnTo>
                    <a:pt x="1092614" y="2009822"/>
                  </a:lnTo>
                  <a:lnTo>
                    <a:pt x="0" y="2009822"/>
                  </a:lnTo>
                  <a:close/>
                </a:path>
              </a:pathLst>
            </a:custGeom>
            <a:solidFill>
              <a:srgbClr val="232E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2614" cy="2057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-1903398"/>
            <a:ext cx="8592227" cy="5864195"/>
          </a:xfrm>
          <a:custGeom>
            <a:avLst/>
            <a:gdLst/>
            <a:ahLst/>
            <a:cxnLst/>
            <a:rect r="r" b="b" t="t" l="l"/>
            <a:pathLst>
              <a:path h="5864195" w="8592227">
                <a:moveTo>
                  <a:pt x="0" y="0"/>
                </a:moveTo>
                <a:lnTo>
                  <a:pt x="8592227" y="0"/>
                </a:lnTo>
                <a:lnTo>
                  <a:pt x="8592227" y="5864196"/>
                </a:lnTo>
                <a:lnTo>
                  <a:pt x="0" y="586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713" y="6481277"/>
            <a:ext cx="3066839" cy="3402873"/>
          </a:xfrm>
          <a:custGeom>
            <a:avLst/>
            <a:gdLst/>
            <a:ahLst/>
            <a:cxnLst/>
            <a:rect r="r" b="b" t="t" l="l"/>
            <a:pathLst>
              <a:path h="3402873" w="3066839">
                <a:moveTo>
                  <a:pt x="0" y="0"/>
                </a:moveTo>
                <a:lnTo>
                  <a:pt x="3066839" y="0"/>
                </a:lnTo>
                <a:lnTo>
                  <a:pt x="3066839" y="3402873"/>
                </a:lnTo>
                <a:lnTo>
                  <a:pt x="0" y="3402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72498" y="1623093"/>
            <a:ext cx="5999669" cy="79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1"/>
              </a:lnSpc>
            </a:pPr>
            <a:r>
              <a:rPr lang="en-US" sz="4657" b="true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11897" y="2712767"/>
            <a:ext cx="6572442" cy="477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28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By implementing the proposed processes and data model, Dell can effectively manage payments and quotes, addressing inefficiencies and enhancing operational excellence. These improvements position Dell to succeed in the competitive subscription-based market.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75151" y="5143500"/>
            <a:ext cx="4503687" cy="4503687"/>
          </a:xfrm>
          <a:custGeom>
            <a:avLst/>
            <a:gdLst/>
            <a:ahLst/>
            <a:cxnLst/>
            <a:rect r="r" b="b" t="t" l="l"/>
            <a:pathLst>
              <a:path h="4503687" w="4503687">
                <a:moveTo>
                  <a:pt x="0" y="0"/>
                </a:moveTo>
                <a:lnTo>
                  <a:pt x="4503687" y="0"/>
                </a:lnTo>
                <a:lnTo>
                  <a:pt x="4503687" y="4503687"/>
                </a:lnTo>
                <a:lnTo>
                  <a:pt x="0" y="45036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37637" y="2059294"/>
            <a:ext cx="11412726" cy="2172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14"/>
              </a:lnSpc>
            </a:pPr>
            <a:r>
              <a:rPr lang="en-US" b="true" sz="12653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Q and 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98900" y="4152251"/>
            <a:ext cx="8690200" cy="84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2"/>
              </a:lnSpc>
            </a:pPr>
            <a:r>
              <a:rPr lang="en-US" b="true" sz="4937" spc="760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ASK AWAY!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3348621"/>
            <a:ext cx="516146" cy="688195"/>
          </a:xfrm>
          <a:custGeom>
            <a:avLst/>
            <a:gdLst/>
            <a:ahLst/>
            <a:cxnLst/>
            <a:rect r="r" b="b" t="t" l="l"/>
            <a:pathLst>
              <a:path h="688195" w="516146">
                <a:moveTo>
                  <a:pt x="516146" y="0"/>
                </a:moveTo>
                <a:lnTo>
                  <a:pt x="0" y="0"/>
                </a:lnTo>
                <a:lnTo>
                  <a:pt x="0" y="688195"/>
                </a:lnTo>
                <a:lnTo>
                  <a:pt x="516146" y="688195"/>
                </a:lnTo>
                <a:lnTo>
                  <a:pt x="5161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775732" y="5104837"/>
            <a:ext cx="516146" cy="688195"/>
          </a:xfrm>
          <a:custGeom>
            <a:avLst/>
            <a:gdLst/>
            <a:ahLst/>
            <a:cxnLst/>
            <a:rect r="r" b="b" t="t" l="l"/>
            <a:pathLst>
              <a:path h="688195" w="516146">
                <a:moveTo>
                  <a:pt x="516146" y="0"/>
                </a:moveTo>
                <a:lnTo>
                  <a:pt x="0" y="0"/>
                </a:lnTo>
                <a:lnTo>
                  <a:pt x="0" y="688195"/>
                </a:lnTo>
                <a:lnTo>
                  <a:pt x="516146" y="688195"/>
                </a:lnTo>
                <a:lnTo>
                  <a:pt x="5161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15257" y="5448935"/>
            <a:ext cx="2689778" cy="2749773"/>
          </a:xfrm>
          <a:custGeom>
            <a:avLst/>
            <a:gdLst/>
            <a:ahLst/>
            <a:cxnLst/>
            <a:rect r="r" b="b" t="t" l="l"/>
            <a:pathLst>
              <a:path h="2749773" w="2689778">
                <a:moveTo>
                  <a:pt x="0" y="0"/>
                </a:moveTo>
                <a:lnTo>
                  <a:pt x="2689778" y="0"/>
                </a:lnTo>
                <a:lnTo>
                  <a:pt x="2689778" y="2749773"/>
                </a:lnTo>
                <a:lnTo>
                  <a:pt x="0" y="2749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14782" y="3854643"/>
            <a:ext cx="5374582" cy="105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8000" b="true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C5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193" y="5446204"/>
            <a:ext cx="4440912" cy="1876959"/>
            <a:chOff x="0" y="0"/>
            <a:chExt cx="867643" cy="3667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7643" cy="366711"/>
            </a:xfrm>
            <a:custGeom>
              <a:avLst/>
              <a:gdLst/>
              <a:ahLst/>
              <a:cxnLst/>
              <a:rect r="r" b="b" t="t" l="l"/>
              <a:pathLst>
                <a:path h="366711" w="867643">
                  <a:moveTo>
                    <a:pt x="0" y="0"/>
                  </a:moveTo>
                  <a:lnTo>
                    <a:pt x="867643" y="0"/>
                  </a:lnTo>
                  <a:lnTo>
                    <a:pt x="867643" y="366711"/>
                  </a:lnTo>
                  <a:lnTo>
                    <a:pt x="0" y="366711"/>
                  </a:lnTo>
                  <a:close/>
                </a:path>
              </a:pathLst>
            </a:custGeom>
            <a:solidFill>
              <a:srgbClr val="E9714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67643" cy="414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81988" y="3554601"/>
            <a:ext cx="4440912" cy="1931493"/>
            <a:chOff x="0" y="0"/>
            <a:chExt cx="867643" cy="377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7643" cy="377365"/>
            </a:xfrm>
            <a:custGeom>
              <a:avLst/>
              <a:gdLst/>
              <a:ahLst/>
              <a:cxnLst/>
              <a:rect r="r" b="b" t="t" l="l"/>
              <a:pathLst>
                <a:path h="377365" w="867643">
                  <a:moveTo>
                    <a:pt x="0" y="0"/>
                  </a:moveTo>
                  <a:lnTo>
                    <a:pt x="867643" y="0"/>
                  </a:lnTo>
                  <a:lnTo>
                    <a:pt x="867643" y="377365"/>
                  </a:lnTo>
                  <a:lnTo>
                    <a:pt x="0" y="377365"/>
                  </a:lnTo>
                  <a:close/>
                </a:path>
              </a:pathLst>
            </a:custGeom>
            <a:solidFill>
              <a:srgbClr val="927FA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7643" cy="424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621242" y="3974411"/>
            <a:ext cx="236878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Key Benefits and Outcomes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0193" y="5314644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60000">
            <a:off x="13465723" y="3589633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5.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762596" y="5027104"/>
            <a:ext cx="4870755" cy="0"/>
          </a:xfrm>
          <a:prstGeom prst="line">
            <a:avLst/>
          </a:prstGeom>
          <a:ln cap="flat" w="47625">
            <a:solidFill>
              <a:srgbClr val="B24E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9750487" y="5027104"/>
            <a:ext cx="4870755" cy="0"/>
          </a:xfrm>
          <a:prstGeom prst="line">
            <a:avLst/>
          </a:prstGeom>
          <a:ln cap="flat" w="47625">
            <a:solidFill>
              <a:srgbClr val="5A42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622115" y="2323194"/>
            <a:ext cx="236878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Business Case Overview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09926" y="2323194"/>
            <a:ext cx="297206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Functional and Data Requirements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7080" y="6095299"/>
            <a:ext cx="23687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Scope of Work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5100" y="1938403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52911" y="1938403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128" y="-17241"/>
            <a:ext cx="9722291" cy="13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8"/>
              </a:lnSpc>
            </a:pPr>
            <a:r>
              <a:rPr lang="en-US" sz="7756" b="true">
                <a:solidFill>
                  <a:srgbClr val="324070"/>
                </a:solidFill>
                <a:latin typeface="Cerebri Bold"/>
                <a:ea typeface="Cerebri Bold"/>
                <a:cs typeface="Cerebri Bold"/>
                <a:sym typeface="Cerebri Bold"/>
              </a:rPr>
              <a:t>Agenda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5437513" y="5433133"/>
            <a:ext cx="6206333" cy="7650333"/>
          </a:xfrm>
          <a:custGeom>
            <a:avLst/>
            <a:gdLst/>
            <a:ahLst/>
            <a:cxnLst/>
            <a:rect r="r" b="b" t="t" l="l"/>
            <a:pathLst>
              <a:path h="7650333" w="6206333">
                <a:moveTo>
                  <a:pt x="0" y="0"/>
                </a:moveTo>
                <a:lnTo>
                  <a:pt x="6206333" y="0"/>
                </a:lnTo>
                <a:lnTo>
                  <a:pt x="6206333" y="7650334"/>
                </a:lnTo>
                <a:lnTo>
                  <a:pt x="0" y="765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390506" y="3344663"/>
            <a:ext cx="4440912" cy="2406312"/>
            <a:chOff x="0" y="0"/>
            <a:chExt cx="867643" cy="4701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67643" cy="470133"/>
            </a:xfrm>
            <a:custGeom>
              <a:avLst/>
              <a:gdLst/>
              <a:ahLst/>
              <a:cxnLst/>
              <a:rect r="r" b="b" t="t" l="l"/>
              <a:pathLst>
                <a:path h="470133" w="867643">
                  <a:moveTo>
                    <a:pt x="0" y="0"/>
                  </a:moveTo>
                  <a:lnTo>
                    <a:pt x="867643" y="0"/>
                  </a:lnTo>
                  <a:lnTo>
                    <a:pt x="867643" y="470133"/>
                  </a:lnTo>
                  <a:lnTo>
                    <a:pt x="0" y="470133"/>
                  </a:lnTo>
                  <a:close/>
                </a:path>
              </a:pathLst>
            </a:custGeom>
            <a:solidFill>
              <a:srgbClr val="F7C93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67643" cy="517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437513" y="3173213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3.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77288" y="3985223"/>
            <a:ext cx="297562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Current Process </a:t>
            </a:r>
          </a:p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vs </a:t>
            </a:r>
          </a:p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Target Process</a:t>
            </a:r>
          </a:p>
        </p:txBody>
      </p:sp>
      <p:sp>
        <p:nvSpPr>
          <p:cNvPr name="TextBox 25" id="25"/>
          <p:cNvSpPr txBox="true"/>
          <p:nvPr/>
        </p:nvSpPr>
        <p:spPr>
          <a:xfrm rot="60000">
            <a:off x="11908828" y="6494897"/>
            <a:ext cx="1157015" cy="148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8"/>
              </a:lnSpc>
            </a:pPr>
            <a:r>
              <a:rPr lang="en-US" sz="8656" b="true">
                <a:solidFill>
                  <a:srgbClr val="324070"/>
                </a:solidFill>
                <a:latin typeface="Garet Bold"/>
                <a:ea typeface="Garet Bold"/>
                <a:cs typeface="Garet Bold"/>
                <a:sym typeface="Garet Bold"/>
              </a:rPr>
              <a:t>6.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00652" y="7408958"/>
            <a:ext cx="40411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Conclusion and Q&amp;A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0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92393" cy="10287000"/>
            <a:chOff x="0" y="0"/>
            <a:chExt cx="1092614" cy="2009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2614" cy="2009822"/>
            </a:xfrm>
            <a:custGeom>
              <a:avLst/>
              <a:gdLst/>
              <a:ahLst/>
              <a:cxnLst/>
              <a:rect r="r" b="b" t="t" l="l"/>
              <a:pathLst>
                <a:path h="2009822" w="1092614">
                  <a:moveTo>
                    <a:pt x="0" y="0"/>
                  </a:moveTo>
                  <a:lnTo>
                    <a:pt x="1092614" y="0"/>
                  </a:lnTo>
                  <a:lnTo>
                    <a:pt x="1092614" y="2009822"/>
                  </a:lnTo>
                  <a:lnTo>
                    <a:pt x="0" y="2009822"/>
                  </a:lnTo>
                  <a:close/>
                </a:path>
              </a:pathLst>
            </a:custGeom>
            <a:solidFill>
              <a:srgbClr val="232E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2614" cy="2057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5740" y="5055237"/>
            <a:ext cx="4440912" cy="3298309"/>
            <a:chOff x="0" y="0"/>
            <a:chExt cx="867643" cy="6444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7643" cy="644407"/>
            </a:xfrm>
            <a:custGeom>
              <a:avLst/>
              <a:gdLst/>
              <a:ahLst/>
              <a:cxnLst/>
              <a:rect r="r" b="b" t="t" l="l"/>
              <a:pathLst>
                <a:path h="644407" w="867643">
                  <a:moveTo>
                    <a:pt x="0" y="0"/>
                  </a:moveTo>
                  <a:lnTo>
                    <a:pt x="867643" y="0"/>
                  </a:lnTo>
                  <a:lnTo>
                    <a:pt x="867643" y="644407"/>
                  </a:lnTo>
                  <a:lnTo>
                    <a:pt x="0" y="644407"/>
                  </a:lnTo>
                  <a:close/>
                </a:path>
              </a:pathLst>
            </a:custGeom>
            <a:solidFill>
              <a:srgbClr val="F7C93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7643" cy="692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28497" y="2954620"/>
            <a:ext cx="2197463" cy="2188880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0" r="22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32E5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332542" y="5464223"/>
            <a:ext cx="962644" cy="957831"/>
          </a:xfrm>
          <a:custGeom>
            <a:avLst/>
            <a:gdLst/>
            <a:ahLst/>
            <a:cxnLst/>
            <a:rect r="r" b="b" t="t" l="l"/>
            <a:pathLst>
              <a:path h="957831" w="962644">
                <a:moveTo>
                  <a:pt x="0" y="0"/>
                </a:moveTo>
                <a:lnTo>
                  <a:pt x="962644" y="0"/>
                </a:lnTo>
                <a:lnTo>
                  <a:pt x="962644" y="957831"/>
                </a:lnTo>
                <a:lnTo>
                  <a:pt x="0" y="957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-1903398"/>
            <a:ext cx="8592227" cy="5864195"/>
          </a:xfrm>
          <a:custGeom>
            <a:avLst/>
            <a:gdLst/>
            <a:ahLst/>
            <a:cxnLst/>
            <a:rect r="r" b="b" t="t" l="l"/>
            <a:pathLst>
              <a:path h="5864195" w="8592227">
                <a:moveTo>
                  <a:pt x="0" y="0"/>
                </a:moveTo>
                <a:lnTo>
                  <a:pt x="8592227" y="0"/>
                </a:lnTo>
                <a:lnTo>
                  <a:pt x="8592227" y="5864196"/>
                </a:lnTo>
                <a:lnTo>
                  <a:pt x="0" y="58641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06824" y="2569024"/>
            <a:ext cx="1109773" cy="1099684"/>
          </a:xfrm>
          <a:custGeom>
            <a:avLst/>
            <a:gdLst/>
            <a:ahLst/>
            <a:cxnLst/>
            <a:rect r="r" b="b" t="t" l="l"/>
            <a:pathLst>
              <a:path h="1099684" w="1109773">
                <a:moveTo>
                  <a:pt x="0" y="0"/>
                </a:moveTo>
                <a:lnTo>
                  <a:pt x="1109773" y="0"/>
                </a:lnTo>
                <a:lnTo>
                  <a:pt x="1109773" y="1099684"/>
                </a:lnTo>
                <a:lnTo>
                  <a:pt x="0" y="10996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7610826"/>
            <a:ext cx="1085510" cy="1061086"/>
          </a:xfrm>
          <a:custGeom>
            <a:avLst/>
            <a:gdLst/>
            <a:ahLst/>
            <a:cxnLst/>
            <a:rect r="r" b="b" t="t" l="l"/>
            <a:pathLst>
              <a:path h="1061086" w="1085510">
                <a:moveTo>
                  <a:pt x="0" y="0"/>
                </a:moveTo>
                <a:lnTo>
                  <a:pt x="1085510" y="0"/>
                </a:lnTo>
                <a:lnTo>
                  <a:pt x="1085510" y="1061086"/>
                </a:lnTo>
                <a:lnTo>
                  <a:pt x="0" y="10610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29517" y="5446317"/>
            <a:ext cx="3333358" cy="2130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5"/>
              </a:lnSpc>
            </a:pPr>
            <a:r>
              <a:rPr lang="en-US" b="true" sz="6117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Business Case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2498" y="1632618"/>
            <a:ext cx="5999669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1"/>
              </a:lnSpc>
            </a:pPr>
            <a:r>
              <a:rPr lang="en-US" b="true" sz="4157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47534" y="2492824"/>
            <a:ext cx="7237367" cy="266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Challenges: 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Transitioning to a subscription-based model to compete with AWS, Azure, and Google Cloud.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Manual quoting, invoicing, and vendor management lead to inefficiencies, delays, and errors.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Payment mismatches and invoicing delays strain vendor relationships.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72498" y="5388023"/>
            <a:ext cx="6124633" cy="228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Impact: 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Errors in multimillion-dollar deals jeopardize revenue.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Operational inefficiencies reduce responsiveness and competitiveness.</a:t>
            </a:r>
          </a:p>
          <a:p>
            <a:pPr algn="l">
              <a:lnSpc>
                <a:spcPts val="30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547534" y="7534626"/>
            <a:ext cx="6124633" cy="228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Benefits: 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 efficiency through automation and improved traceability.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Strengthen vendor and client relationships for sustained success.</a:t>
            </a:r>
          </a:p>
          <a:p>
            <a:pPr algn="l">
              <a:lnSpc>
                <a:spcPts val="30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C5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92393" cy="10287000"/>
            <a:chOff x="0" y="0"/>
            <a:chExt cx="1092614" cy="2009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2614" cy="2009822"/>
            </a:xfrm>
            <a:custGeom>
              <a:avLst/>
              <a:gdLst/>
              <a:ahLst/>
              <a:cxnLst/>
              <a:rect r="r" b="b" t="t" l="l"/>
              <a:pathLst>
                <a:path h="2009822" w="1092614">
                  <a:moveTo>
                    <a:pt x="0" y="0"/>
                  </a:moveTo>
                  <a:lnTo>
                    <a:pt x="1092614" y="0"/>
                  </a:lnTo>
                  <a:lnTo>
                    <a:pt x="1092614" y="2009822"/>
                  </a:lnTo>
                  <a:lnTo>
                    <a:pt x="0" y="2009822"/>
                  </a:lnTo>
                  <a:close/>
                </a:path>
              </a:pathLst>
            </a:custGeom>
            <a:solidFill>
              <a:srgbClr val="89B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2614" cy="2057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148990"/>
            <a:ext cx="8592227" cy="5864195"/>
          </a:xfrm>
          <a:custGeom>
            <a:avLst/>
            <a:gdLst/>
            <a:ahLst/>
            <a:cxnLst/>
            <a:rect r="r" b="b" t="t" l="l"/>
            <a:pathLst>
              <a:path h="5864195" w="8592227">
                <a:moveTo>
                  <a:pt x="0" y="0"/>
                </a:moveTo>
                <a:lnTo>
                  <a:pt x="8592227" y="0"/>
                </a:lnTo>
                <a:lnTo>
                  <a:pt x="8592227" y="5864195"/>
                </a:lnTo>
                <a:lnTo>
                  <a:pt x="0" y="586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13134" y="1671148"/>
            <a:ext cx="8032650" cy="6912947"/>
          </a:xfrm>
          <a:custGeom>
            <a:avLst/>
            <a:gdLst/>
            <a:ahLst/>
            <a:cxnLst/>
            <a:rect r="r" b="b" t="t" l="l"/>
            <a:pathLst>
              <a:path h="6912947" w="8032650">
                <a:moveTo>
                  <a:pt x="0" y="0"/>
                </a:moveTo>
                <a:lnTo>
                  <a:pt x="8032650" y="0"/>
                </a:lnTo>
                <a:lnTo>
                  <a:pt x="8032650" y="6912947"/>
                </a:lnTo>
                <a:lnTo>
                  <a:pt x="0" y="6912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00">
            <a:off x="15296465" y="1071314"/>
            <a:ext cx="739771" cy="1700622"/>
          </a:xfrm>
          <a:custGeom>
            <a:avLst/>
            <a:gdLst/>
            <a:ahLst/>
            <a:cxnLst/>
            <a:rect r="r" b="b" t="t" l="l"/>
            <a:pathLst>
              <a:path h="1700622" w="739771">
                <a:moveTo>
                  <a:pt x="0" y="0"/>
                </a:moveTo>
                <a:lnTo>
                  <a:pt x="739771" y="0"/>
                </a:lnTo>
                <a:lnTo>
                  <a:pt x="739771" y="1700623"/>
                </a:lnTo>
                <a:lnTo>
                  <a:pt x="0" y="17006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41069" y="5624890"/>
            <a:ext cx="2588090" cy="663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2"/>
              </a:lnSpc>
            </a:pPr>
            <a:r>
              <a:rPr lang="en-US" sz="22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Partner Invoicing and Payment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48992" y="5728460"/>
            <a:ext cx="2591029" cy="106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Streamline for improved accuracy and efficiency.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66664" y="2426767"/>
            <a:ext cx="2591029" cy="106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 generation for faster, error-free results.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41069" y="6407909"/>
            <a:ext cx="2591029" cy="71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Ensure seamless and reliable transactions.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78152" y="2188326"/>
            <a:ext cx="5934252" cy="152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 b="true">
                <a:solidFill>
                  <a:srgbClr val="232E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Objective: </a:t>
            </a:r>
          </a:p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232E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Optimize and automate key business processes to enhance operational efficiency and ensure traceability in payments and quotes.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8152" y="4174217"/>
            <a:ext cx="5934252" cy="228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 b="true">
                <a:solidFill>
                  <a:srgbClr val="232E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Core Goal: </a:t>
            </a:r>
          </a:p>
          <a:p>
            <a:pPr algn="l">
              <a:lnSpc>
                <a:spcPts val="3020"/>
              </a:lnSpc>
            </a:pPr>
            <a:r>
              <a:rPr lang="en-US" sz="2000">
                <a:solidFill>
                  <a:srgbClr val="232E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Establish</a:t>
            </a:r>
            <a:r>
              <a:rPr lang="en-US" sz="2000" b="true">
                <a:solidFill>
                  <a:srgbClr val="232E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trackability</a:t>
            </a:r>
            <a:r>
              <a:rPr lang="en-US" sz="2000">
                <a:solidFill>
                  <a:srgbClr val="232E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between Payments and Quotes to ensure smooth client relationship management and end-to-end process integrity.</a:t>
            </a:r>
          </a:p>
          <a:p>
            <a:pPr algn="l">
              <a:lnSpc>
                <a:spcPts val="3020"/>
              </a:lnSpc>
            </a:pPr>
          </a:p>
          <a:p>
            <a:pPr algn="l">
              <a:lnSpc>
                <a:spcPts val="302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12735" y="1208088"/>
            <a:ext cx="5999669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4157" b="true">
                <a:solidFill>
                  <a:srgbClr val="18212F"/>
                </a:solidFill>
                <a:latin typeface="Cerebri Bold"/>
                <a:ea typeface="Cerebri Bold"/>
                <a:cs typeface="Cerebri Bold"/>
                <a:sym typeface="Cerebri Bold"/>
              </a:rPr>
              <a:t>Scope of Work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12422" y="5294309"/>
            <a:ext cx="1464169" cy="3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2"/>
              </a:lnSpc>
            </a:pPr>
            <a:r>
              <a:rPr lang="en-US" sz="22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Sizing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12065" y="1874001"/>
            <a:ext cx="163478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Quoting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86917" y="606425"/>
            <a:ext cx="235886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324070"/>
                </a:solidFill>
                <a:latin typeface="Cerebri Bold"/>
                <a:ea typeface="Cerebri Bold"/>
                <a:cs typeface="Cerebri Bold"/>
                <a:sym typeface="Cerebri Bold"/>
              </a:rPr>
              <a:t>Key Focus Area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A42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92393" cy="10287000"/>
            <a:chOff x="0" y="0"/>
            <a:chExt cx="1092614" cy="2009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2614" cy="2009822"/>
            </a:xfrm>
            <a:custGeom>
              <a:avLst/>
              <a:gdLst/>
              <a:ahLst/>
              <a:cxnLst/>
              <a:rect r="r" b="b" t="t" l="l"/>
              <a:pathLst>
                <a:path h="2009822" w="1092614">
                  <a:moveTo>
                    <a:pt x="0" y="0"/>
                  </a:moveTo>
                  <a:lnTo>
                    <a:pt x="1092614" y="0"/>
                  </a:lnTo>
                  <a:lnTo>
                    <a:pt x="1092614" y="2009822"/>
                  </a:lnTo>
                  <a:lnTo>
                    <a:pt x="0" y="2009822"/>
                  </a:lnTo>
                  <a:close/>
                </a:path>
              </a:pathLst>
            </a:custGeom>
            <a:solidFill>
              <a:srgbClr val="4532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2614" cy="2057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-1903398"/>
            <a:ext cx="8592227" cy="5864195"/>
          </a:xfrm>
          <a:custGeom>
            <a:avLst/>
            <a:gdLst/>
            <a:ahLst/>
            <a:cxnLst/>
            <a:rect r="r" b="b" t="t" l="l"/>
            <a:pathLst>
              <a:path h="5864195" w="8592227">
                <a:moveTo>
                  <a:pt x="0" y="0"/>
                </a:moveTo>
                <a:lnTo>
                  <a:pt x="8592227" y="0"/>
                </a:lnTo>
                <a:lnTo>
                  <a:pt x="8592227" y="5864196"/>
                </a:lnTo>
                <a:lnTo>
                  <a:pt x="0" y="586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400000">
            <a:off x="4965619" y="7871365"/>
            <a:ext cx="487075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780662"/>
            <a:ext cx="7672532" cy="6771009"/>
          </a:xfrm>
          <a:custGeom>
            <a:avLst/>
            <a:gdLst/>
            <a:ahLst/>
            <a:cxnLst/>
            <a:rect r="r" b="b" t="t" l="l"/>
            <a:pathLst>
              <a:path h="6771009" w="7672532">
                <a:moveTo>
                  <a:pt x="0" y="0"/>
                </a:moveTo>
                <a:lnTo>
                  <a:pt x="7672532" y="0"/>
                </a:lnTo>
                <a:lnTo>
                  <a:pt x="7672532" y="6771010"/>
                </a:lnTo>
                <a:lnTo>
                  <a:pt x="0" y="677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46694" y="7293864"/>
            <a:ext cx="2846832" cy="2846832"/>
          </a:xfrm>
          <a:custGeom>
            <a:avLst/>
            <a:gdLst/>
            <a:ahLst/>
            <a:cxnLst/>
            <a:rect r="r" b="b" t="t" l="l"/>
            <a:pathLst>
              <a:path h="2846832" w="2846832">
                <a:moveTo>
                  <a:pt x="0" y="0"/>
                </a:moveTo>
                <a:lnTo>
                  <a:pt x="2846832" y="0"/>
                </a:lnTo>
                <a:lnTo>
                  <a:pt x="2846832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439672"/>
            <a:ext cx="7568956" cy="533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Phases: 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Sales: Manual sizing of client needs and configuration of solutions.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Quoting: Delays due to manual data handling and dependency on third-party vendors.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Fulfillment: Bottlenecks in third-party coordination.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Payment: Errors in invoicing and reconciliation increase complexity.</a:t>
            </a:r>
          </a:p>
          <a:p>
            <a:pPr algn="l">
              <a:lnSpc>
                <a:spcPts val="3020"/>
              </a:lnSpc>
            </a:pPr>
          </a:p>
          <a:p>
            <a:pPr algn="l">
              <a:lnSpc>
                <a:spcPts val="3020"/>
              </a:lnSpc>
            </a:pPr>
            <a:r>
              <a:rPr lang="en-US" sz="2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Issues Identified: 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Lack of automation leads to inefficiencies at all stages.</a:t>
            </a:r>
          </a:p>
          <a:p>
            <a:pPr algn="l" marL="431817" indent="-215908" lvl="1">
              <a:lnSpc>
                <a:spcPts val="302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Delayed responses impact client and vendor trust.</a:t>
            </a:r>
          </a:p>
          <a:p>
            <a:pPr algn="l">
              <a:lnSpc>
                <a:spcPts val="3020"/>
              </a:lnSpc>
            </a:pPr>
          </a:p>
          <a:p>
            <a:pPr algn="l">
              <a:lnSpc>
                <a:spcPts val="30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442288" y="1381031"/>
            <a:ext cx="5999669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4157" b="true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Dell’s Current Process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0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687901" cy="10287000"/>
            <a:chOff x="0" y="0"/>
            <a:chExt cx="915899" cy="2009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5899" cy="2009822"/>
            </a:xfrm>
            <a:custGeom>
              <a:avLst/>
              <a:gdLst/>
              <a:ahLst/>
              <a:cxnLst/>
              <a:rect r="r" b="b" t="t" l="l"/>
              <a:pathLst>
                <a:path h="2009822" w="915899">
                  <a:moveTo>
                    <a:pt x="0" y="0"/>
                  </a:moveTo>
                  <a:lnTo>
                    <a:pt x="915899" y="0"/>
                  </a:lnTo>
                  <a:lnTo>
                    <a:pt x="915899" y="2009822"/>
                  </a:lnTo>
                  <a:lnTo>
                    <a:pt x="0" y="2009822"/>
                  </a:lnTo>
                  <a:close/>
                </a:path>
              </a:pathLst>
            </a:custGeom>
            <a:solidFill>
              <a:srgbClr val="232E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15899" cy="2057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20496" y="0"/>
            <a:ext cx="4880087" cy="3330659"/>
          </a:xfrm>
          <a:custGeom>
            <a:avLst/>
            <a:gdLst/>
            <a:ahLst/>
            <a:cxnLst/>
            <a:rect r="r" b="b" t="t" l="l"/>
            <a:pathLst>
              <a:path h="3330659" w="4880087">
                <a:moveTo>
                  <a:pt x="0" y="0"/>
                </a:moveTo>
                <a:lnTo>
                  <a:pt x="4880087" y="0"/>
                </a:lnTo>
                <a:lnTo>
                  <a:pt x="4880087" y="3330659"/>
                </a:lnTo>
                <a:lnTo>
                  <a:pt x="0" y="333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87901" y="2934641"/>
            <a:ext cx="13600099" cy="4687225"/>
          </a:xfrm>
          <a:custGeom>
            <a:avLst/>
            <a:gdLst/>
            <a:ahLst/>
            <a:cxnLst/>
            <a:rect r="r" b="b" t="t" l="l"/>
            <a:pathLst>
              <a:path h="4687225" w="13600099">
                <a:moveTo>
                  <a:pt x="0" y="0"/>
                </a:moveTo>
                <a:lnTo>
                  <a:pt x="13600099" y="0"/>
                </a:lnTo>
                <a:lnTo>
                  <a:pt x="13600099" y="4687225"/>
                </a:lnTo>
                <a:lnTo>
                  <a:pt x="0" y="4687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79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6989" y="2416699"/>
            <a:ext cx="4440912" cy="4005377"/>
            <a:chOff x="0" y="0"/>
            <a:chExt cx="867643" cy="782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7643" cy="782550"/>
            </a:xfrm>
            <a:custGeom>
              <a:avLst/>
              <a:gdLst/>
              <a:ahLst/>
              <a:cxnLst/>
              <a:rect r="r" b="b" t="t" l="l"/>
              <a:pathLst>
                <a:path h="782550" w="867643">
                  <a:moveTo>
                    <a:pt x="0" y="0"/>
                  </a:moveTo>
                  <a:lnTo>
                    <a:pt x="867643" y="0"/>
                  </a:lnTo>
                  <a:lnTo>
                    <a:pt x="867643" y="782550"/>
                  </a:lnTo>
                  <a:lnTo>
                    <a:pt x="0" y="782550"/>
                  </a:lnTo>
                  <a:close/>
                </a:path>
              </a:pathLst>
            </a:custGeom>
            <a:solidFill>
              <a:srgbClr val="F7C93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67643" cy="830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71529" y="6608403"/>
            <a:ext cx="2191831" cy="2369547"/>
          </a:xfrm>
          <a:custGeom>
            <a:avLst/>
            <a:gdLst/>
            <a:ahLst/>
            <a:cxnLst/>
            <a:rect r="r" b="b" t="t" l="l"/>
            <a:pathLst>
              <a:path h="2369547" w="2191831">
                <a:moveTo>
                  <a:pt x="0" y="0"/>
                </a:moveTo>
                <a:lnTo>
                  <a:pt x="2191831" y="0"/>
                </a:lnTo>
                <a:lnTo>
                  <a:pt x="2191831" y="2369547"/>
                </a:lnTo>
                <a:lnTo>
                  <a:pt x="0" y="2369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6989" y="3012896"/>
            <a:ext cx="4440912" cy="3216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5"/>
              </a:lnSpc>
            </a:pPr>
            <a:r>
              <a:rPr lang="en-US" b="true" sz="6117">
                <a:solidFill>
                  <a:srgbClr val="232E54"/>
                </a:solidFill>
                <a:latin typeface="Cerebri Bold"/>
                <a:ea typeface="Cerebri Bold"/>
                <a:cs typeface="Cerebri Bold"/>
                <a:sym typeface="Cerebri Bold"/>
              </a:rPr>
              <a:t>Dell Process Redefined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7158400"/>
            <a:ext cx="4584030" cy="3128600"/>
          </a:xfrm>
          <a:custGeom>
            <a:avLst/>
            <a:gdLst/>
            <a:ahLst/>
            <a:cxnLst/>
            <a:rect r="r" b="b" t="t" l="l"/>
            <a:pathLst>
              <a:path h="3128600" w="4584030">
                <a:moveTo>
                  <a:pt x="0" y="0"/>
                </a:moveTo>
                <a:lnTo>
                  <a:pt x="4584030" y="0"/>
                </a:lnTo>
                <a:lnTo>
                  <a:pt x="4584030" y="3128600"/>
                </a:lnTo>
                <a:lnTo>
                  <a:pt x="0" y="312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C5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8702" y="0"/>
            <a:ext cx="8309298" cy="10287000"/>
            <a:chOff x="0" y="0"/>
            <a:chExt cx="218845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845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88457">
                  <a:moveTo>
                    <a:pt x="0" y="0"/>
                  </a:moveTo>
                  <a:lnTo>
                    <a:pt x="2188457" y="0"/>
                  </a:lnTo>
                  <a:lnTo>
                    <a:pt x="21884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8845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78702" y="3114062"/>
            <a:ext cx="8309298" cy="5671096"/>
          </a:xfrm>
          <a:custGeom>
            <a:avLst/>
            <a:gdLst/>
            <a:ahLst/>
            <a:cxnLst/>
            <a:rect r="r" b="b" t="t" l="l"/>
            <a:pathLst>
              <a:path h="5671096" w="8309298">
                <a:moveTo>
                  <a:pt x="0" y="0"/>
                </a:moveTo>
                <a:lnTo>
                  <a:pt x="8309298" y="0"/>
                </a:lnTo>
                <a:lnTo>
                  <a:pt x="8309298" y="5671096"/>
                </a:lnTo>
                <a:lnTo>
                  <a:pt x="0" y="567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2285" y="242926"/>
            <a:ext cx="8894541" cy="9801148"/>
          </a:xfrm>
          <a:custGeom>
            <a:avLst/>
            <a:gdLst/>
            <a:ahLst/>
            <a:cxnLst/>
            <a:rect r="r" b="b" t="t" l="l"/>
            <a:pathLst>
              <a:path h="9801148" w="8894541">
                <a:moveTo>
                  <a:pt x="0" y="0"/>
                </a:moveTo>
                <a:lnTo>
                  <a:pt x="8894542" y="0"/>
                </a:lnTo>
                <a:lnTo>
                  <a:pt x="8894542" y="9801148"/>
                </a:lnTo>
                <a:lnTo>
                  <a:pt x="0" y="9801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67932" y="1865208"/>
            <a:ext cx="5999669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4157" b="true">
                <a:solidFill>
                  <a:srgbClr val="324070"/>
                </a:solidFill>
                <a:latin typeface="Cerebri Bold"/>
                <a:ea typeface="Cerebri Bold"/>
                <a:cs typeface="Cerebri Bold"/>
                <a:sym typeface="Cerebri Bold"/>
              </a:rPr>
              <a:t>Our Process Visualized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A42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03398"/>
            <a:ext cx="8592227" cy="5864195"/>
          </a:xfrm>
          <a:custGeom>
            <a:avLst/>
            <a:gdLst/>
            <a:ahLst/>
            <a:cxnLst/>
            <a:rect r="r" b="b" t="t" l="l"/>
            <a:pathLst>
              <a:path h="5864195" w="8592227">
                <a:moveTo>
                  <a:pt x="0" y="0"/>
                </a:moveTo>
                <a:lnTo>
                  <a:pt x="8592227" y="0"/>
                </a:lnTo>
                <a:lnTo>
                  <a:pt x="8592227" y="5864196"/>
                </a:lnTo>
                <a:lnTo>
                  <a:pt x="0" y="586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8021" y="4127546"/>
            <a:ext cx="6552976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4157" b="true">
                <a:solidFill>
                  <a:srgbClr val="FFFFFF"/>
                </a:solidFill>
                <a:latin typeface="Cerebri Bold"/>
                <a:ea typeface="Cerebri Bold"/>
                <a:cs typeface="Cerebri Bold"/>
                <a:sym typeface="Cerebri Bold"/>
              </a:rPr>
              <a:t>Functional Requirements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7400996" y="4841084"/>
            <a:ext cx="0" cy="5489471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74832" y="5302320"/>
            <a:ext cx="3262466" cy="3437464"/>
          </a:xfrm>
          <a:custGeom>
            <a:avLst/>
            <a:gdLst/>
            <a:ahLst/>
            <a:cxnLst/>
            <a:rect r="r" b="b" t="t" l="l"/>
            <a:pathLst>
              <a:path h="3437464" w="3262466">
                <a:moveTo>
                  <a:pt x="0" y="0"/>
                </a:moveTo>
                <a:lnTo>
                  <a:pt x="3262466" y="0"/>
                </a:lnTo>
                <a:lnTo>
                  <a:pt x="3262466" y="3437464"/>
                </a:lnTo>
                <a:lnTo>
                  <a:pt x="0" y="3437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64211" y="219660"/>
            <a:ext cx="9453771" cy="9899237"/>
          </a:xfrm>
          <a:custGeom>
            <a:avLst/>
            <a:gdLst/>
            <a:ahLst/>
            <a:cxnLst/>
            <a:rect r="r" b="b" t="t" l="l"/>
            <a:pathLst>
              <a:path h="9899237" w="9453771">
                <a:moveTo>
                  <a:pt x="0" y="0"/>
                </a:moveTo>
                <a:lnTo>
                  <a:pt x="9453771" y="0"/>
                </a:lnTo>
                <a:lnTo>
                  <a:pt x="9453771" y="9899237"/>
                </a:lnTo>
                <a:lnTo>
                  <a:pt x="0" y="989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D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3225" y="0"/>
            <a:ext cx="10524775" cy="10287000"/>
            <a:chOff x="0" y="0"/>
            <a:chExt cx="277195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195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71957">
                  <a:moveTo>
                    <a:pt x="0" y="0"/>
                  </a:moveTo>
                  <a:lnTo>
                    <a:pt x="2771957" y="0"/>
                  </a:lnTo>
                  <a:lnTo>
                    <a:pt x="27719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7195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4988599"/>
            <a:ext cx="7763225" cy="5298401"/>
          </a:xfrm>
          <a:custGeom>
            <a:avLst/>
            <a:gdLst/>
            <a:ahLst/>
            <a:cxnLst/>
            <a:rect r="r" b="b" t="t" l="l"/>
            <a:pathLst>
              <a:path h="5298401" w="7763225">
                <a:moveTo>
                  <a:pt x="0" y="0"/>
                </a:moveTo>
                <a:lnTo>
                  <a:pt x="7763225" y="0"/>
                </a:lnTo>
                <a:lnTo>
                  <a:pt x="7763225" y="5298401"/>
                </a:lnTo>
                <a:lnTo>
                  <a:pt x="0" y="5298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05226" y="1193682"/>
            <a:ext cx="10240772" cy="7040531"/>
          </a:xfrm>
          <a:custGeom>
            <a:avLst/>
            <a:gdLst/>
            <a:ahLst/>
            <a:cxnLst/>
            <a:rect r="r" b="b" t="t" l="l"/>
            <a:pathLst>
              <a:path h="7040531" w="10240772">
                <a:moveTo>
                  <a:pt x="0" y="0"/>
                </a:moveTo>
                <a:lnTo>
                  <a:pt x="10240773" y="0"/>
                </a:lnTo>
                <a:lnTo>
                  <a:pt x="10240773" y="7040531"/>
                </a:lnTo>
                <a:lnTo>
                  <a:pt x="0" y="7040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00119" y="254755"/>
            <a:ext cx="2712450" cy="2712450"/>
          </a:xfrm>
          <a:custGeom>
            <a:avLst/>
            <a:gdLst/>
            <a:ahLst/>
            <a:cxnLst/>
            <a:rect r="r" b="b" t="t" l="l"/>
            <a:pathLst>
              <a:path h="2712450" w="2712450">
                <a:moveTo>
                  <a:pt x="0" y="0"/>
                </a:moveTo>
                <a:lnTo>
                  <a:pt x="2712450" y="0"/>
                </a:lnTo>
                <a:lnTo>
                  <a:pt x="2712450" y="2712450"/>
                </a:lnTo>
                <a:lnTo>
                  <a:pt x="0" y="2712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2735" y="3070032"/>
            <a:ext cx="2999835" cy="7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4157" b="true">
                <a:solidFill>
                  <a:srgbClr val="18212F"/>
                </a:solidFill>
                <a:latin typeface="Cerebri Bold"/>
                <a:ea typeface="Cerebri Bold"/>
                <a:cs typeface="Cerebri Bold"/>
                <a:sym typeface="Cerebri Bold"/>
              </a:rPr>
              <a:t>Data Model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DAGY3JzK7nM</dc:identifier>
  <dcterms:modified xsi:type="dcterms:W3CDTF">2011-08-01T06:04:30Z</dcterms:modified>
  <cp:revision>1</cp:revision>
  <dc:title>Futuristic Technology Conference Presentation</dc:title>
</cp:coreProperties>
</file>