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6858000" cx="12192000"/>
  <p:notesSz cx="6858000" cy="9144000"/>
  <p:embeddedFontLst>
    <p:embeddedFont>
      <p:font typeface="Proxima Nova"/>
      <p:regular r:id="rId39"/>
      <p:bold r:id="rId40"/>
      <p:italic r:id="rId41"/>
      <p:boldItalic r:id="rId42"/>
    </p:embeddedFont>
    <p:embeddedFont>
      <p:font typeface="Robo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BA045A6-D2B1-47A4-9620-1E22ABC58F8F}">
  <a:tblStyle styleId="{BBA045A6-D2B1-47A4-9620-1E22ABC58F8F}"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038D6408-E46E-4B1D-A623-E22EB5CDFF7E}"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ProximaNova-bold.fntdata"/><Relationship Id="rId20" Type="http://schemas.openxmlformats.org/officeDocument/2006/relationships/slide" Target="slides/slide15.xml"/><Relationship Id="rId42" Type="http://schemas.openxmlformats.org/officeDocument/2006/relationships/font" Target="fonts/ProximaNova-boldItalic.fntdata"/><Relationship Id="rId41" Type="http://schemas.openxmlformats.org/officeDocument/2006/relationships/font" Target="fonts/ProximaNova-italic.fntdata"/><Relationship Id="rId22" Type="http://schemas.openxmlformats.org/officeDocument/2006/relationships/slide" Target="slides/slide17.xml"/><Relationship Id="rId44" Type="http://schemas.openxmlformats.org/officeDocument/2006/relationships/font" Target="fonts/Roboto-bold.fntdata"/><Relationship Id="rId21" Type="http://schemas.openxmlformats.org/officeDocument/2006/relationships/slide" Target="slides/slide16.xml"/><Relationship Id="rId43" Type="http://schemas.openxmlformats.org/officeDocument/2006/relationships/font" Target="fonts/Roboto-regular.fntdata"/><Relationship Id="rId24" Type="http://schemas.openxmlformats.org/officeDocument/2006/relationships/slide" Target="slides/slide19.xml"/><Relationship Id="rId46" Type="http://schemas.openxmlformats.org/officeDocument/2006/relationships/font" Target="fonts/Roboto-boldItalic.fntdata"/><Relationship Id="rId23" Type="http://schemas.openxmlformats.org/officeDocument/2006/relationships/slide" Target="slides/slide18.xml"/><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roximaNova-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 name="Google Shape;6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1d138f4b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1d138f4b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1d138f4b5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1d138f4b5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1d138f4b5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1d138f4b5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1d0d01104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1d0d01104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1d138f4b5b_1_9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1d138f4b5b_1_9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1d138f4b5b_1_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1d138f4b5b_1_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1d138f4b5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1d138f4b5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1d0d011046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1d0d011046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1d0d011046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1d0d011046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1d0d011046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1d0d011046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2" name="Google Shape;7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1d0d011046_0_2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1d0d011046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1d138f4b5b_2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1d138f4b5b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1d138f4b5b_2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1d138f4b5b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1d138f4b5b_2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1d138f4b5b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1d138f4b5b_2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1d138f4b5b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1d138f4b5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1d138f4b5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1d138f4b5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1d138f4b5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1d138f4b5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1d138f4b5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1d138f4b5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1d138f4b5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1d138f4b5b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1d138f4b5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1d3b10240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1d3b1024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1d3b102405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1d3b10240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1d138f4b5b_2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1d138f4b5b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1d0d01104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1d0d01104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1865228f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11865228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p2"/>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47" name="Google Shape;47;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13"/>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3"/>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13"/>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3"/>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13"/>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19" name="Google Shape;19;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3" name="Google Shape;23;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4" name="Google Shape;24;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p9"/>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p9"/>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0" name="Google Shape;40;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3" name="Google Shape;43;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hyperlink" Target="https://colab.research.google.com/drive/1RGmRNvSNAAnvasxgJHl9fLxV7dkbShwS?usp=shar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34.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hdl.handle.net/1854/LU-4324554" TargetMode="External"/><Relationship Id="rId4" Type="http://schemas.openxmlformats.org/officeDocument/2006/relationships/hyperlink" Target="https://www.aicrowd.com/challenges/spotify-million-playlist-dataset-challenge/dataset_file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32.png"/><Relationship Id="rId4" Type="http://schemas.openxmlformats.org/officeDocument/2006/relationships/image" Target="../media/image22.png"/><Relationship Id="rId5"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12.png"/><Relationship Id="rId5" Type="http://schemas.openxmlformats.org/officeDocument/2006/relationships/image" Target="../media/image27.png"/><Relationship Id="rId6"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8.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25.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31.png"/><Relationship Id="rId4" Type="http://schemas.openxmlformats.org/officeDocument/2006/relationships/hyperlink" Target="https://appspotifypy-ppxvag9ualajvpurudtq8x.streamlit.app/"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colab.research.google.com/drive/1Q7UyVvwoluVJNY2j6FOnoanIGA24EJMr?authuser=1#scrollTo=bBAfCG06XTM2" TargetMode="External"/><Relationship Id="rId4" Type="http://schemas.openxmlformats.org/officeDocument/2006/relationships/image" Target="../media/image24.png"/><Relationship Id="rId5" Type="http://schemas.openxmlformats.org/officeDocument/2006/relationships/image" Target="../media/image28.png"/><Relationship Id="rId6"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 name="Shape 62"/>
        <p:cNvGrpSpPr/>
        <p:nvPr/>
      </p:nvGrpSpPr>
      <p:grpSpPr>
        <a:xfrm>
          <a:off x="0" y="0"/>
          <a:ext cx="0" cy="0"/>
          <a:chOff x="0" y="0"/>
          <a:chExt cx="0" cy="0"/>
        </a:xfrm>
      </p:grpSpPr>
      <p:sp>
        <p:nvSpPr>
          <p:cNvPr id="63" name="Google Shape;63;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Purple light on gadgets" id="64" name="Google Shape;64;p14"/>
          <p:cNvPicPr preferRelativeResize="0"/>
          <p:nvPr/>
        </p:nvPicPr>
        <p:blipFill rotWithShape="1">
          <a:blip r:embed="rId3">
            <a:alphaModFix/>
          </a:blip>
          <a:srcRect b="6135" l="0" r="23297" t="2956"/>
          <a:stretch/>
        </p:blipFill>
        <p:spPr>
          <a:xfrm>
            <a:off x="3523488" y="10"/>
            <a:ext cx="8668512" cy="6857990"/>
          </a:xfrm>
          <a:prstGeom prst="rect">
            <a:avLst/>
          </a:prstGeom>
          <a:noFill/>
          <a:ln>
            <a:noFill/>
          </a:ln>
          <a:effectLst>
            <a:outerShdw blurRad="57150" rotWithShape="0" algn="bl" dir="5400000" dist="19050">
              <a:srgbClr val="000000">
                <a:alpha val="57000"/>
              </a:srgbClr>
            </a:outerShdw>
          </a:effectLst>
        </p:spPr>
      </p:pic>
      <p:sp>
        <p:nvSpPr>
          <p:cNvPr id="65" name="Google Shape;65;p14"/>
          <p:cNvSpPr/>
          <p:nvPr/>
        </p:nvSpPr>
        <p:spPr>
          <a:xfrm>
            <a:off x="3" y="0"/>
            <a:ext cx="9339206" cy="6858000"/>
          </a:xfrm>
          <a:prstGeom prst="rect">
            <a:avLst/>
          </a:prstGeom>
          <a:gradFill>
            <a:gsLst>
              <a:gs pos="0">
                <a:srgbClr val="000000">
                  <a:alpha val="0"/>
                </a:srgbClr>
              </a:gs>
              <a:gs pos="33000">
                <a:srgbClr val="000000">
                  <a:alpha val="63529"/>
                </a:srgbClr>
              </a:gs>
              <a:gs pos="58000">
                <a:schemeClr val="dk1"/>
              </a:gs>
              <a:gs pos="100000">
                <a:schemeClr val="dk1"/>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 name="Google Shape;66;p14"/>
          <p:cNvSpPr txBox="1"/>
          <p:nvPr>
            <p:ph type="ctrTitle"/>
          </p:nvPr>
        </p:nvSpPr>
        <p:spPr>
          <a:xfrm>
            <a:off x="477981" y="1122363"/>
            <a:ext cx="4023360" cy="320413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3700">
                <a:solidFill>
                  <a:schemeClr val="lt1"/>
                </a:solidFill>
                <a:latin typeface="Proxima Nova"/>
                <a:ea typeface="Proxima Nova"/>
                <a:cs typeface="Proxima Nova"/>
                <a:sym typeface="Proxima Nova"/>
              </a:rPr>
              <a:t>Predicting  the Next Track in the Spotify App using ML</a:t>
            </a:r>
            <a:endParaRPr sz="3700">
              <a:solidFill>
                <a:schemeClr val="lt1"/>
              </a:solidFill>
              <a:latin typeface="Proxima Nova"/>
              <a:ea typeface="Proxima Nova"/>
              <a:cs typeface="Proxima Nova"/>
              <a:sym typeface="Proxima Nova"/>
            </a:endParaRPr>
          </a:p>
        </p:txBody>
      </p:sp>
      <p:sp>
        <p:nvSpPr>
          <p:cNvPr id="67" name="Google Shape;67;p14"/>
          <p:cNvSpPr txBox="1"/>
          <p:nvPr>
            <p:ph idx="1" type="subTitle"/>
          </p:nvPr>
        </p:nvSpPr>
        <p:spPr>
          <a:xfrm>
            <a:off x="477980" y="4872922"/>
            <a:ext cx="4023359" cy="120814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rPr lang="en-US" sz="2000">
                <a:solidFill>
                  <a:schemeClr val="lt1"/>
                </a:solidFill>
              </a:rPr>
              <a:t>By Group 2</a:t>
            </a:r>
            <a:endParaRPr sz="2000">
              <a:solidFill>
                <a:schemeClr val="lt1"/>
              </a:solidFill>
            </a:endParaRPr>
          </a:p>
        </p:txBody>
      </p:sp>
      <p:sp>
        <p:nvSpPr>
          <p:cNvPr id="68" name="Google Shape;68;p14"/>
          <p:cNvSpPr/>
          <p:nvPr/>
        </p:nvSpPr>
        <p:spPr>
          <a:xfrm rot="5400000">
            <a:off x="759921" y="346791"/>
            <a:ext cx="146304"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69" name="Google Shape;69;p14"/>
          <p:cNvSpPr/>
          <p:nvPr/>
        </p:nvSpPr>
        <p:spPr>
          <a:xfrm>
            <a:off x="481029" y="4546920"/>
            <a:ext cx="3977640" cy="18288"/>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66"/>
                                        </p:tgtEl>
                                        <p:attrNameLst>
                                          <p:attrName>style.visibility</p:attrName>
                                        </p:attrNameLst>
                                      </p:cBhvr>
                                      <p:to>
                                        <p:strVal val="visible"/>
                                      </p:to>
                                    </p:set>
                                    <p:animEffect filter="fade" transition="in">
                                      <p:cBhvr>
                                        <p:cTn dur="400"/>
                                        <p:tgtEl>
                                          <p:spTgt spid="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nvSpPr>
        <p:spPr>
          <a:xfrm>
            <a:off x="973975" y="597950"/>
            <a:ext cx="10425600" cy="57969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2400">
                <a:solidFill>
                  <a:srgbClr val="188038"/>
                </a:solidFill>
                <a:latin typeface="Proxima Nova"/>
                <a:ea typeface="Proxima Nova"/>
                <a:cs typeface="Proxima Nova"/>
                <a:sym typeface="Proxima Nova"/>
              </a:rPr>
              <a:t>Model 1 : KNN</a:t>
            </a:r>
            <a:endParaRPr b="1" sz="2400">
              <a:solidFill>
                <a:srgbClr val="188038"/>
              </a:solidFill>
              <a:latin typeface="Proxima Nova"/>
              <a:ea typeface="Proxima Nova"/>
              <a:cs typeface="Proxima Nova"/>
              <a:sym typeface="Proxima Nova"/>
            </a:endParaRPr>
          </a:p>
          <a:p>
            <a:pPr indent="0" lvl="0" marL="0" rtl="0" algn="l">
              <a:spcBef>
                <a:spcPts val="0"/>
              </a:spcBef>
              <a:spcAft>
                <a:spcPts val="0"/>
              </a:spcAft>
              <a:buNone/>
            </a:pPr>
            <a:r>
              <a:t/>
            </a:r>
            <a:endParaRPr b="1" sz="1100">
              <a:solidFill>
                <a:srgbClr val="188038"/>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b="1" lang="en-US" sz="1100">
                <a:solidFill>
                  <a:schemeClr val="dk1"/>
                </a:solidFill>
                <a:latin typeface="Proxima Nova"/>
                <a:ea typeface="Proxima Nova"/>
                <a:cs typeface="Proxima Nova"/>
                <a:sym typeface="Proxima Nova"/>
              </a:rPr>
              <a:t>What is KNN?</a:t>
            </a:r>
            <a:endParaRPr b="1" sz="1100">
              <a:solidFill>
                <a:schemeClr val="dk1"/>
              </a:solidFill>
              <a:latin typeface="Proxima Nova"/>
              <a:ea typeface="Proxima Nova"/>
              <a:cs typeface="Proxima Nova"/>
              <a:sym typeface="Proxima Nova"/>
            </a:endParaRPr>
          </a:p>
          <a:p>
            <a:pPr indent="-298450" lvl="0" marL="457200" rtl="0" algn="l">
              <a:lnSpc>
                <a:spcPct val="115000"/>
              </a:lnSpc>
              <a:spcBef>
                <a:spcPts val="1200"/>
              </a:spcBef>
              <a:spcAft>
                <a:spcPts val="0"/>
              </a:spcAft>
              <a:buClr>
                <a:schemeClr val="dk1"/>
              </a:buClr>
              <a:buSzPts val="1100"/>
              <a:buFont typeface="Proxima Nova"/>
              <a:buChar char="●"/>
            </a:pPr>
            <a:r>
              <a:rPr lang="en-US" sz="1100">
                <a:solidFill>
                  <a:schemeClr val="dk1"/>
                </a:solidFill>
                <a:latin typeface="Proxima Nova"/>
                <a:ea typeface="Proxima Nova"/>
                <a:cs typeface="Proxima Nova"/>
                <a:sym typeface="Proxima Nova"/>
              </a:rPr>
              <a:t>KNN is a machine learning algorithm that makes predictions based on the similarity between data points.</a:t>
            </a:r>
            <a:endParaRPr sz="1100">
              <a:solidFill>
                <a:schemeClr val="dk1"/>
              </a:solidFill>
              <a:latin typeface="Proxima Nova"/>
              <a:ea typeface="Proxima Nova"/>
              <a:cs typeface="Proxima Nova"/>
              <a:sym typeface="Proxima Nova"/>
            </a:endParaRPr>
          </a:p>
          <a:p>
            <a:pPr indent="-298450" lvl="0" marL="457200" rtl="0" algn="l">
              <a:lnSpc>
                <a:spcPct val="115000"/>
              </a:lnSpc>
              <a:spcBef>
                <a:spcPts val="0"/>
              </a:spcBef>
              <a:spcAft>
                <a:spcPts val="0"/>
              </a:spcAft>
              <a:buClr>
                <a:schemeClr val="dk1"/>
              </a:buClr>
              <a:buSzPts val="1100"/>
              <a:buFont typeface="Proxima Nova"/>
              <a:buChar char="●"/>
            </a:pPr>
            <a:r>
              <a:rPr lang="en-US" sz="1100">
                <a:solidFill>
                  <a:schemeClr val="dk1"/>
                </a:solidFill>
                <a:latin typeface="Proxima Nova"/>
                <a:ea typeface="Proxima Nova"/>
                <a:cs typeface="Proxima Nova"/>
                <a:sym typeface="Proxima Nova"/>
              </a:rPr>
              <a:t>In music recommendation, it suggests songs similar to a user’s preferences based on attributes like Playlist name, artist name, track name and etc</a:t>
            </a:r>
            <a:endParaRPr sz="1100">
              <a:solidFill>
                <a:schemeClr val="dk1"/>
              </a:solidFill>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rPr b="1" lang="en-US" sz="1100">
                <a:solidFill>
                  <a:schemeClr val="dk1"/>
                </a:solidFill>
                <a:latin typeface="Proxima Nova"/>
                <a:ea typeface="Proxima Nova"/>
                <a:cs typeface="Proxima Nova"/>
                <a:sym typeface="Proxima Nova"/>
              </a:rPr>
              <a:t>Why KNN for music recommendation?</a:t>
            </a:r>
            <a:endParaRPr b="1" sz="1100">
              <a:solidFill>
                <a:schemeClr val="dk1"/>
              </a:solidFill>
              <a:latin typeface="Proxima Nova"/>
              <a:ea typeface="Proxima Nova"/>
              <a:cs typeface="Proxima Nova"/>
              <a:sym typeface="Proxima Nova"/>
            </a:endParaRPr>
          </a:p>
          <a:p>
            <a:pPr indent="-298450" lvl="0" marL="457200" rtl="0" algn="l">
              <a:lnSpc>
                <a:spcPct val="115000"/>
              </a:lnSpc>
              <a:spcBef>
                <a:spcPts val="1200"/>
              </a:spcBef>
              <a:spcAft>
                <a:spcPts val="0"/>
              </a:spcAft>
              <a:buClr>
                <a:schemeClr val="dk1"/>
              </a:buClr>
              <a:buSzPts val="1100"/>
              <a:buFont typeface="Proxima Nova"/>
              <a:buChar char="●"/>
            </a:pPr>
            <a:r>
              <a:rPr lang="en-US" sz="1100">
                <a:solidFill>
                  <a:schemeClr val="dk1"/>
                </a:solidFill>
                <a:latin typeface="Proxima Nova"/>
                <a:ea typeface="Proxima Nova"/>
                <a:cs typeface="Proxima Nova"/>
                <a:sym typeface="Proxima Nova"/>
              </a:rPr>
              <a:t>Simple, intuitive, and effective for collaborative and content-based filtering.</a:t>
            </a:r>
            <a:endParaRPr sz="1100">
              <a:solidFill>
                <a:schemeClr val="dk1"/>
              </a:solidFill>
              <a:latin typeface="Proxima Nova"/>
              <a:ea typeface="Proxima Nova"/>
              <a:cs typeface="Proxima Nova"/>
              <a:sym typeface="Proxima Nova"/>
            </a:endParaRPr>
          </a:p>
          <a:p>
            <a:pPr indent="-298450" lvl="0" marL="457200" rtl="0" algn="l">
              <a:lnSpc>
                <a:spcPct val="115000"/>
              </a:lnSpc>
              <a:spcBef>
                <a:spcPts val="0"/>
              </a:spcBef>
              <a:spcAft>
                <a:spcPts val="0"/>
              </a:spcAft>
              <a:buClr>
                <a:schemeClr val="dk1"/>
              </a:buClr>
              <a:buSzPts val="1100"/>
              <a:buFont typeface="Proxima Nova"/>
              <a:buChar char="●"/>
            </a:pPr>
            <a:r>
              <a:rPr lang="en-US" sz="1100">
                <a:solidFill>
                  <a:schemeClr val="dk1"/>
                </a:solidFill>
                <a:latin typeface="Proxima Nova"/>
                <a:ea typeface="Proxima Nova"/>
                <a:cs typeface="Proxima Nova"/>
                <a:sym typeface="Proxima Nova"/>
              </a:rPr>
              <a:t>Does not require complex training, making it suitable for real-time recommendations.</a:t>
            </a:r>
            <a:endParaRPr sz="1100">
              <a:solidFill>
                <a:schemeClr val="dk1"/>
              </a:solidFill>
              <a:latin typeface="Proxima Nova"/>
              <a:ea typeface="Proxima Nova"/>
              <a:cs typeface="Proxima Nova"/>
              <a:sym typeface="Proxima Nova"/>
            </a:endParaRPr>
          </a:p>
          <a:p>
            <a:pPr indent="0" lvl="0" marL="0" rtl="0" algn="l">
              <a:spcBef>
                <a:spcPts val="1200"/>
              </a:spcBef>
              <a:spcAft>
                <a:spcPts val="0"/>
              </a:spcAft>
              <a:buNone/>
            </a:pPr>
            <a:r>
              <a:t/>
            </a:r>
            <a:endParaRPr sz="11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100">
              <a:solidFill>
                <a:schemeClr val="dk2"/>
              </a:solidFill>
              <a:latin typeface="Proxima Nova"/>
              <a:ea typeface="Proxima Nova"/>
              <a:cs typeface="Proxima Nova"/>
              <a:sym typeface="Proxima Nova"/>
            </a:endParaRPr>
          </a:p>
        </p:txBody>
      </p:sp>
      <p:pic>
        <p:nvPicPr>
          <p:cNvPr id="163" name="Google Shape;163;p23"/>
          <p:cNvPicPr preferRelativeResize="0"/>
          <p:nvPr/>
        </p:nvPicPr>
        <p:blipFill>
          <a:blip r:embed="rId3">
            <a:alphaModFix/>
          </a:blip>
          <a:stretch>
            <a:fillRect/>
          </a:stretch>
        </p:blipFill>
        <p:spPr>
          <a:xfrm>
            <a:off x="1208425" y="3027300"/>
            <a:ext cx="2786201" cy="2428875"/>
          </a:xfrm>
          <a:prstGeom prst="rect">
            <a:avLst/>
          </a:prstGeom>
          <a:noFill/>
          <a:ln>
            <a:noFill/>
          </a:ln>
        </p:spPr>
      </p:pic>
      <p:pic>
        <p:nvPicPr>
          <p:cNvPr id="164" name="Google Shape;164;p23"/>
          <p:cNvPicPr preferRelativeResize="0"/>
          <p:nvPr/>
        </p:nvPicPr>
        <p:blipFill rotWithShape="1">
          <a:blip r:embed="rId4">
            <a:alphaModFix/>
          </a:blip>
          <a:srcRect b="-23076" l="0" r="-23076" t="0"/>
          <a:stretch/>
        </p:blipFill>
        <p:spPr>
          <a:xfrm>
            <a:off x="5381050" y="3118950"/>
            <a:ext cx="3263326" cy="2337225"/>
          </a:xfrm>
          <a:prstGeom prst="rect">
            <a:avLst/>
          </a:prstGeom>
          <a:noFill/>
          <a:ln>
            <a:noFill/>
          </a:ln>
        </p:spPr>
      </p:pic>
      <p:pic>
        <p:nvPicPr>
          <p:cNvPr id="165" name="Google Shape;165;p23"/>
          <p:cNvPicPr preferRelativeResize="0"/>
          <p:nvPr/>
        </p:nvPicPr>
        <p:blipFill rotWithShape="1">
          <a:blip r:embed="rId5">
            <a:alphaModFix/>
          </a:blip>
          <a:srcRect b="9060" l="0" r="0" t="-9059"/>
          <a:stretch/>
        </p:blipFill>
        <p:spPr>
          <a:xfrm>
            <a:off x="5658300" y="5275925"/>
            <a:ext cx="1552800" cy="689725"/>
          </a:xfrm>
          <a:prstGeom prst="rect">
            <a:avLst/>
          </a:prstGeom>
          <a:noFill/>
          <a:ln>
            <a:noFill/>
          </a:ln>
        </p:spPr>
      </p:pic>
      <p:sp>
        <p:nvSpPr>
          <p:cNvPr id="166" name="Google Shape;166;p23"/>
          <p:cNvSpPr txBox="1"/>
          <p:nvPr/>
        </p:nvSpPr>
        <p:spPr>
          <a:xfrm>
            <a:off x="1598575" y="6150225"/>
            <a:ext cx="6980100" cy="3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u="sng">
                <a:solidFill>
                  <a:schemeClr val="hlink"/>
                </a:solidFill>
                <a:hlinkClick r:id="rId6"/>
              </a:rPr>
              <a:t>KNN model Colab link</a:t>
            </a:r>
            <a:endParaRPr sz="12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p:nvPr/>
        </p:nvSpPr>
        <p:spPr>
          <a:xfrm>
            <a:off x="1778167" y="1498733"/>
            <a:ext cx="2420400" cy="1928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rPr b="1" lang="en-US" sz="1500">
                <a:latin typeface="Proxima Nova"/>
                <a:ea typeface="Proxima Nova"/>
                <a:cs typeface="Proxima Nova"/>
                <a:sym typeface="Proxima Nova"/>
              </a:rPr>
              <a:t>Label Encoding for categorical columns</a:t>
            </a:r>
            <a:endParaRPr b="1" sz="1500">
              <a:latin typeface="Proxima Nova"/>
              <a:ea typeface="Proxima Nova"/>
              <a:cs typeface="Proxima Nova"/>
              <a:sym typeface="Proxima Nova"/>
            </a:endParaRPr>
          </a:p>
          <a:p>
            <a:pPr indent="0" lvl="0" marL="0" rtl="0" algn="l">
              <a:spcBef>
                <a:spcPts val="0"/>
              </a:spcBef>
              <a:spcAft>
                <a:spcPts val="0"/>
              </a:spcAft>
              <a:buNone/>
            </a:pPr>
            <a:r>
              <a:t/>
            </a:r>
            <a:endParaRPr i="1" sz="1500">
              <a:latin typeface="Proxima Nova"/>
              <a:ea typeface="Proxima Nova"/>
              <a:cs typeface="Proxima Nova"/>
              <a:sym typeface="Proxima Nova"/>
            </a:endParaRPr>
          </a:p>
          <a:p>
            <a:pPr indent="0" lvl="0" marL="0" rtl="0" algn="l">
              <a:spcBef>
                <a:spcPts val="0"/>
              </a:spcBef>
              <a:spcAft>
                <a:spcPts val="0"/>
              </a:spcAft>
              <a:buNone/>
            </a:pPr>
            <a:r>
              <a:rPr i="1" lang="en-US" sz="1500">
                <a:latin typeface="Proxima Nova"/>
                <a:ea typeface="Proxima Nova"/>
                <a:cs typeface="Proxima Nova"/>
                <a:sym typeface="Proxima Nova"/>
              </a:rPr>
              <a:t>Encode artist, albums and track names</a:t>
            </a:r>
            <a:endParaRPr i="1" sz="1500">
              <a:latin typeface="Proxima Nova"/>
              <a:ea typeface="Proxima Nova"/>
              <a:cs typeface="Proxima Nova"/>
              <a:sym typeface="Proxima Nova"/>
            </a:endParaRPr>
          </a:p>
        </p:txBody>
      </p:sp>
      <p:sp>
        <p:nvSpPr>
          <p:cNvPr id="172" name="Google Shape;172;p24"/>
          <p:cNvSpPr/>
          <p:nvPr/>
        </p:nvSpPr>
        <p:spPr>
          <a:xfrm>
            <a:off x="5276025" y="1498725"/>
            <a:ext cx="2420400" cy="19284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rPr b="1" lang="en-US" sz="1500">
                <a:latin typeface="Proxima Nova"/>
                <a:ea typeface="Proxima Nova"/>
                <a:cs typeface="Proxima Nova"/>
                <a:sym typeface="Proxima Nova"/>
              </a:rPr>
              <a:t>Vector embedding</a:t>
            </a:r>
            <a:endParaRPr b="1" sz="1500">
              <a:latin typeface="Proxima Nova"/>
              <a:ea typeface="Proxima Nova"/>
              <a:cs typeface="Proxima Nova"/>
              <a:sym typeface="Proxima Nova"/>
            </a:endParaRPr>
          </a:p>
          <a:p>
            <a:pPr indent="0" lvl="0" marL="0" rtl="0" algn="l">
              <a:spcBef>
                <a:spcPts val="0"/>
              </a:spcBef>
              <a:spcAft>
                <a:spcPts val="0"/>
              </a:spcAft>
              <a:buNone/>
            </a:pPr>
            <a:r>
              <a:t/>
            </a:r>
            <a:endParaRPr b="1" sz="1500">
              <a:latin typeface="Proxima Nova"/>
              <a:ea typeface="Proxima Nova"/>
              <a:cs typeface="Proxima Nova"/>
              <a:sym typeface="Proxima Nova"/>
            </a:endParaRPr>
          </a:p>
          <a:p>
            <a:pPr indent="0" lvl="0" marL="0" rtl="0" algn="l">
              <a:spcBef>
                <a:spcPts val="0"/>
              </a:spcBef>
              <a:spcAft>
                <a:spcPts val="0"/>
              </a:spcAft>
              <a:buNone/>
            </a:pPr>
            <a:r>
              <a:rPr i="1" lang="en-US" sz="1500">
                <a:latin typeface="Proxima Nova"/>
                <a:ea typeface="Proxima Nova"/>
                <a:cs typeface="Proxima Nova"/>
                <a:sym typeface="Proxima Nova"/>
              </a:rPr>
              <a:t>Vectorization</a:t>
            </a:r>
            <a:r>
              <a:rPr i="1" lang="en-US" sz="1500">
                <a:latin typeface="Proxima Nova"/>
                <a:ea typeface="Proxima Nova"/>
                <a:cs typeface="Proxima Nova"/>
                <a:sym typeface="Proxima Nova"/>
              </a:rPr>
              <a:t> of words</a:t>
            </a:r>
            <a:endParaRPr i="1" sz="1500">
              <a:latin typeface="Proxima Nova"/>
              <a:ea typeface="Proxima Nova"/>
              <a:cs typeface="Proxima Nova"/>
              <a:sym typeface="Proxima Nova"/>
            </a:endParaRPr>
          </a:p>
        </p:txBody>
      </p:sp>
      <p:sp>
        <p:nvSpPr>
          <p:cNvPr id="173" name="Google Shape;173;p24"/>
          <p:cNvSpPr/>
          <p:nvPr/>
        </p:nvSpPr>
        <p:spPr>
          <a:xfrm>
            <a:off x="8773875" y="1498713"/>
            <a:ext cx="2420400" cy="1928400"/>
          </a:xfrm>
          <a:prstGeom prst="roundRect">
            <a:avLst>
              <a:gd fmla="val 16667" name="adj"/>
            </a:avLst>
          </a:prstGeom>
          <a:solidFill>
            <a:schemeClr val="accent4"/>
          </a:solidFill>
          <a:ln cap="flat" cmpd="sng" w="9525">
            <a:solidFill>
              <a:srgbClr val="FF9900"/>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rPr b="1" lang="en-US" sz="1500">
                <a:latin typeface="Proxima Nova"/>
                <a:ea typeface="Proxima Nova"/>
                <a:cs typeface="Proxima Nova"/>
                <a:sym typeface="Proxima Nova"/>
              </a:rPr>
              <a:t>Update the weights</a:t>
            </a:r>
            <a:endParaRPr b="1" sz="1500">
              <a:latin typeface="Proxima Nova"/>
              <a:ea typeface="Proxima Nova"/>
              <a:cs typeface="Proxima Nova"/>
              <a:sym typeface="Proxima Nova"/>
            </a:endParaRPr>
          </a:p>
          <a:p>
            <a:pPr indent="0" lvl="0" marL="0" rtl="0" algn="l">
              <a:spcBef>
                <a:spcPts val="0"/>
              </a:spcBef>
              <a:spcAft>
                <a:spcPts val="0"/>
              </a:spcAft>
              <a:buNone/>
            </a:pPr>
            <a:r>
              <a:t/>
            </a:r>
            <a:endParaRPr b="1" sz="1500">
              <a:latin typeface="Proxima Nova"/>
              <a:ea typeface="Proxima Nova"/>
              <a:cs typeface="Proxima Nova"/>
              <a:sym typeface="Proxima Nova"/>
            </a:endParaRPr>
          </a:p>
          <a:p>
            <a:pPr indent="0" lvl="0" marL="0" rtl="0" algn="l">
              <a:spcBef>
                <a:spcPts val="0"/>
              </a:spcBef>
              <a:spcAft>
                <a:spcPts val="0"/>
              </a:spcAft>
              <a:buNone/>
            </a:pPr>
            <a:r>
              <a:rPr i="1" lang="en-US" sz="1500">
                <a:latin typeface="Proxima Nova"/>
                <a:ea typeface="Proxima Nova"/>
                <a:cs typeface="Proxima Nova"/>
                <a:sym typeface="Proxima Nova"/>
              </a:rPr>
              <a:t>For artist name and playlist name for </a:t>
            </a:r>
            <a:r>
              <a:rPr i="1" lang="en-US" sz="1500">
                <a:latin typeface="Proxima Nova"/>
                <a:ea typeface="Proxima Nova"/>
                <a:cs typeface="Proxima Nova"/>
                <a:sym typeface="Proxima Nova"/>
              </a:rPr>
              <a:t>euclidean</a:t>
            </a:r>
            <a:r>
              <a:rPr i="1" lang="en-US" sz="1500">
                <a:latin typeface="Proxima Nova"/>
                <a:ea typeface="Proxima Nova"/>
                <a:cs typeface="Proxima Nova"/>
                <a:sym typeface="Proxima Nova"/>
              </a:rPr>
              <a:t> model.</a:t>
            </a:r>
            <a:endParaRPr i="1" sz="1500">
              <a:latin typeface="Proxima Nova"/>
              <a:ea typeface="Proxima Nova"/>
              <a:cs typeface="Proxima Nova"/>
              <a:sym typeface="Proxima Nova"/>
            </a:endParaRPr>
          </a:p>
        </p:txBody>
      </p:sp>
      <p:sp>
        <p:nvSpPr>
          <p:cNvPr id="174" name="Google Shape;174;p24"/>
          <p:cNvSpPr/>
          <p:nvPr/>
        </p:nvSpPr>
        <p:spPr>
          <a:xfrm>
            <a:off x="5229475" y="4132283"/>
            <a:ext cx="2420400" cy="20511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rPr b="1" lang="en-US">
                <a:latin typeface="Proxima Nova"/>
                <a:ea typeface="Proxima Nova"/>
                <a:cs typeface="Proxima Nova"/>
                <a:sym typeface="Proxima Nova"/>
              </a:rPr>
              <a:t>       Testing the Model</a:t>
            </a:r>
            <a:endParaRPr b="1">
              <a:latin typeface="Proxima Nova"/>
              <a:ea typeface="Proxima Nova"/>
              <a:cs typeface="Proxima Nova"/>
              <a:sym typeface="Proxima Nova"/>
            </a:endParaRPr>
          </a:p>
          <a:p>
            <a:pPr indent="0" lvl="0" marL="0" rtl="0" algn="l">
              <a:spcBef>
                <a:spcPts val="0"/>
              </a:spcBef>
              <a:spcAft>
                <a:spcPts val="0"/>
              </a:spcAft>
              <a:buNone/>
            </a:pPr>
            <a:r>
              <a:t/>
            </a:r>
            <a:endParaRPr b="1" sz="1300">
              <a:latin typeface="Proxima Nova"/>
              <a:ea typeface="Proxima Nova"/>
              <a:cs typeface="Proxima Nova"/>
              <a:sym typeface="Proxima Nova"/>
            </a:endParaRPr>
          </a:p>
          <a:p>
            <a:pPr indent="0" lvl="0" marL="0" rtl="0" algn="l">
              <a:spcBef>
                <a:spcPts val="0"/>
              </a:spcBef>
              <a:spcAft>
                <a:spcPts val="0"/>
              </a:spcAft>
              <a:buNone/>
            </a:pPr>
            <a:r>
              <a:rPr i="1" lang="en-US" sz="1300">
                <a:latin typeface="Proxima Nova"/>
                <a:ea typeface="Proxima Nova"/>
                <a:cs typeface="Proxima Nova"/>
                <a:sym typeface="Proxima Nova"/>
              </a:rPr>
              <a:t>Running some samples for both euclidean and cosine models</a:t>
            </a:r>
            <a:endParaRPr i="1" sz="1300">
              <a:latin typeface="Proxima Nova"/>
              <a:ea typeface="Proxima Nova"/>
              <a:cs typeface="Proxima Nova"/>
              <a:sym typeface="Proxima Nova"/>
            </a:endParaRPr>
          </a:p>
        </p:txBody>
      </p:sp>
      <p:sp>
        <p:nvSpPr>
          <p:cNvPr id="175" name="Google Shape;175;p24"/>
          <p:cNvSpPr/>
          <p:nvPr/>
        </p:nvSpPr>
        <p:spPr>
          <a:xfrm>
            <a:off x="9061617" y="4265383"/>
            <a:ext cx="2420400" cy="1928400"/>
          </a:xfrm>
          <a:prstGeom prst="roundRect">
            <a:avLst>
              <a:gd fmla="val 16667" name="adj"/>
            </a:avLst>
          </a:prstGeom>
          <a:solidFill>
            <a:srgbClr val="C27BA0"/>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rPr b="1" lang="en-US" sz="1300">
                <a:solidFill>
                  <a:schemeClr val="dk1"/>
                </a:solidFill>
                <a:latin typeface="Proxima Nova"/>
                <a:ea typeface="Proxima Nova"/>
                <a:cs typeface="Proxima Nova"/>
                <a:sym typeface="Proxima Nova"/>
              </a:rPr>
              <a:t>KNN Model building</a:t>
            </a:r>
            <a:endParaRPr b="1" sz="13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i="1" sz="1300">
              <a:solidFill>
                <a:schemeClr val="dk1"/>
              </a:solidFill>
              <a:latin typeface="Proxima Nova"/>
              <a:ea typeface="Proxima Nova"/>
              <a:cs typeface="Proxima Nova"/>
              <a:sym typeface="Proxima Nova"/>
            </a:endParaRPr>
          </a:p>
          <a:p>
            <a:pPr indent="0" lvl="0" marL="0" rtl="0" algn="l">
              <a:spcBef>
                <a:spcPts val="0"/>
              </a:spcBef>
              <a:spcAft>
                <a:spcPts val="0"/>
              </a:spcAft>
              <a:buNone/>
            </a:pPr>
            <a:r>
              <a:rPr i="1" lang="en-US" sz="1300">
                <a:solidFill>
                  <a:schemeClr val="dk1"/>
                </a:solidFill>
                <a:latin typeface="Proxima Nova"/>
                <a:ea typeface="Proxima Nova"/>
                <a:cs typeface="Proxima Nova"/>
                <a:sym typeface="Proxima Nova"/>
              </a:rPr>
              <a:t>Both on </a:t>
            </a:r>
            <a:r>
              <a:rPr i="1" lang="en-US" sz="1300">
                <a:solidFill>
                  <a:schemeClr val="dk1"/>
                </a:solidFill>
                <a:latin typeface="Proxima Nova"/>
                <a:ea typeface="Proxima Nova"/>
                <a:cs typeface="Proxima Nova"/>
                <a:sym typeface="Proxima Nova"/>
              </a:rPr>
              <a:t>Euclidean</a:t>
            </a:r>
            <a:r>
              <a:rPr i="1" lang="en-US" sz="1300">
                <a:solidFill>
                  <a:schemeClr val="dk1"/>
                </a:solidFill>
                <a:latin typeface="Proxima Nova"/>
                <a:ea typeface="Proxima Nova"/>
                <a:cs typeface="Proxima Nova"/>
                <a:sym typeface="Proxima Nova"/>
              </a:rPr>
              <a:t> and cosine- based</a:t>
            </a:r>
            <a:endParaRPr i="1" sz="1300">
              <a:solidFill>
                <a:schemeClr val="dk1"/>
              </a:solidFill>
              <a:latin typeface="Proxima Nova"/>
              <a:ea typeface="Proxima Nova"/>
              <a:cs typeface="Proxima Nova"/>
              <a:sym typeface="Proxima Nova"/>
            </a:endParaRPr>
          </a:p>
        </p:txBody>
      </p:sp>
      <p:sp>
        <p:nvSpPr>
          <p:cNvPr id="176" name="Google Shape;176;p24"/>
          <p:cNvSpPr/>
          <p:nvPr/>
        </p:nvSpPr>
        <p:spPr>
          <a:xfrm>
            <a:off x="4354042" y="2298333"/>
            <a:ext cx="766500" cy="117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p>
        </p:txBody>
      </p:sp>
      <p:sp>
        <p:nvSpPr>
          <p:cNvPr id="177" name="Google Shape;177;p24"/>
          <p:cNvSpPr/>
          <p:nvPr/>
        </p:nvSpPr>
        <p:spPr>
          <a:xfrm>
            <a:off x="7851892" y="2316475"/>
            <a:ext cx="766500" cy="81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p>
        </p:txBody>
      </p:sp>
      <p:sp>
        <p:nvSpPr>
          <p:cNvPr id="178" name="Google Shape;178;p24"/>
          <p:cNvSpPr/>
          <p:nvPr/>
        </p:nvSpPr>
        <p:spPr>
          <a:xfrm>
            <a:off x="9944300" y="3475800"/>
            <a:ext cx="143700" cy="635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p>
        </p:txBody>
      </p:sp>
      <p:sp>
        <p:nvSpPr>
          <p:cNvPr id="179" name="Google Shape;179;p24"/>
          <p:cNvSpPr/>
          <p:nvPr/>
        </p:nvSpPr>
        <p:spPr>
          <a:xfrm>
            <a:off x="7851900" y="5099025"/>
            <a:ext cx="1007700" cy="117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p>
        </p:txBody>
      </p:sp>
      <p:sp>
        <p:nvSpPr>
          <p:cNvPr id="180" name="Google Shape;180;p24"/>
          <p:cNvSpPr txBox="1"/>
          <p:nvPr/>
        </p:nvSpPr>
        <p:spPr>
          <a:xfrm>
            <a:off x="481425" y="365725"/>
            <a:ext cx="9606600" cy="6351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2400">
                <a:solidFill>
                  <a:srgbClr val="188038"/>
                </a:solidFill>
                <a:latin typeface="Proxima Nova"/>
                <a:ea typeface="Proxima Nova"/>
                <a:cs typeface="Proxima Nova"/>
                <a:sym typeface="Proxima Nova"/>
              </a:rPr>
              <a:t>KNN model flowchart</a:t>
            </a:r>
            <a:endParaRPr b="1" sz="2400">
              <a:solidFill>
                <a:srgbClr val="188038"/>
              </a:solidFill>
              <a:latin typeface="Proxima Nova"/>
              <a:ea typeface="Proxima Nova"/>
              <a:cs typeface="Proxima Nova"/>
              <a:sym typeface="Proxima Nova"/>
            </a:endParaRPr>
          </a:p>
        </p:txBody>
      </p:sp>
      <p:sp>
        <p:nvSpPr>
          <p:cNvPr id="181" name="Google Shape;181;p24"/>
          <p:cNvSpPr txBox="1"/>
          <p:nvPr/>
        </p:nvSpPr>
        <p:spPr>
          <a:xfrm>
            <a:off x="33350" y="2298325"/>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solidFill>
                  <a:schemeClr val="dk2"/>
                </a:solidFill>
                <a:latin typeface="Proxima Nova"/>
                <a:ea typeface="Proxima Nova"/>
                <a:cs typeface="Proxima Nova"/>
                <a:sym typeface="Proxima Nova"/>
              </a:rPr>
              <a:t>           </a:t>
            </a:r>
            <a:r>
              <a:rPr b="1" lang="en-US" sz="2300">
                <a:solidFill>
                  <a:schemeClr val="dk2"/>
                </a:solidFill>
                <a:latin typeface="Proxima Nova"/>
                <a:ea typeface="Proxima Nova"/>
                <a:cs typeface="Proxima Nova"/>
                <a:sym typeface="Proxima Nova"/>
              </a:rPr>
              <a:t>Start </a:t>
            </a:r>
            <a:endParaRPr b="1" sz="2300">
              <a:solidFill>
                <a:schemeClr val="dk2"/>
              </a:solidFill>
              <a:latin typeface="Proxima Nova"/>
              <a:ea typeface="Proxima Nova"/>
              <a:cs typeface="Proxima Nova"/>
              <a:sym typeface="Proxima Nova"/>
            </a:endParaRPr>
          </a:p>
        </p:txBody>
      </p:sp>
      <p:sp>
        <p:nvSpPr>
          <p:cNvPr id="182" name="Google Shape;182;p24"/>
          <p:cNvSpPr txBox="1"/>
          <p:nvPr/>
        </p:nvSpPr>
        <p:spPr>
          <a:xfrm>
            <a:off x="2120550" y="4800600"/>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solidFill>
                  <a:schemeClr val="dk2"/>
                </a:solidFill>
                <a:latin typeface="Proxima Nova"/>
                <a:ea typeface="Proxima Nova"/>
                <a:cs typeface="Proxima Nova"/>
                <a:sym typeface="Proxima Nova"/>
              </a:rPr>
              <a:t>                              End</a:t>
            </a:r>
            <a:r>
              <a:rPr b="1" lang="en-US" sz="2300">
                <a:solidFill>
                  <a:schemeClr val="dk2"/>
                </a:solidFill>
                <a:latin typeface="Proxima Nova"/>
                <a:ea typeface="Proxima Nova"/>
                <a:cs typeface="Proxima Nova"/>
                <a:sym typeface="Proxima Nova"/>
              </a:rPr>
              <a:t> </a:t>
            </a:r>
            <a:endParaRPr b="1" sz="2300">
              <a:solidFill>
                <a:schemeClr val="dk2"/>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nvSpPr>
        <p:spPr>
          <a:xfrm>
            <a:off x="861650" y="597950"/>
            <a:ext cx="10537800" cy="8055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2400">
                <a:solidFill>
                  <a:srgbClr val="188038"/>
                </a:solidFill>
                <a:latin typeface="Proxima Nova"/>
                <a:ea typeface="Proxima Nova"/>
                <a:cs typeface="Proxima Nova"/>
                <a:sym typeface="Proxima Nova"/>
              </a:rPr>
              <a:t>Output for KNN</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chemeClr val="dk2"/>
              </a:solidFill>
              <a:latin typeface="Proxima Nova"/>
              <a:ea typeface="Proxima Nova"/>
              <a:cs typeface="Proxima Nova"/>
              <a:sym typeface="Proxima Nova"/>
            </a:endParaRPr>
          </a:p>
        </p:txBody>
      </p:sp>
      <p:pic>
        <p:nvPicPr>
          <p:cNvPr id="188" name="Google Shape;188;p25"/>
          <p:cNvPicPr preferRelativeResize="0"/>
          <p:nvPr/>
        </p:nvPicPr>
        <p:blipFill>
          <a:blip r:embed="rId3">
            <a:alphaModFix/>
          </a:blip>
          <a:stretch>
            <a:fillRect/>
          </a:stretch>
        </p:blipFill>
        <p:spPr>
          <a:xfrm>
            <a:off x="861650" y="1586500"/>
            <a:ext cx="5174852" cy="3184825"/>
          </a:xfrm>
          <a:prstGeom prst="rect">
            <a:avLst/>
          </a:prstGeom>
          <a:noFill/>
          <a:ln>
            <a:noFill/>
          </a:ln>
        </p:spPr>
      </p:pic>
      <p:pic>
        <p:nvPicPr>
          <p:cNvPr id="189" name="Google Shape;189;p25"/>
          <p:cNvPicPr preferRelativeResize="0"/>
          <p:nvPr/>
        </p:nvPicPr>
        <p:blipFill>
          <a:blip r:embed="rId4">
            <a:alphaModFix/>
          </a:blip>
          <a:stretch>
            <a:fillRect/>
          </a:stretch>
        </p:blipFill>
        <p:spPr>
          <a:xfrm>
            <a:off x="6344600" y="1549750"/>
            <a:ext cx="5174850" cy="3258325"/>
          </a:xfrm>
          <a:prstGeom prst="rect">
            <a:avLst/>
          </a:prstGeom>
          <a:noFill/>
          <a:ln>
            <a:noFill/>
          </a:ln>
        </p:spPr>
      </p:pic>
      <p:sp>
        <p:nvSpPr>
          <p:cNvPr id="190" name="Google Shape;190;p25"/>
          <p:cNvSpPr txBox="1"/>
          <p:nvPr/>
        </p:nvSpPr>
        <p:spPr>
          <a:xfrm>
            <a:off x="719750" y="5527875"/>
            <a:ext cx="10592400" cy="9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latin typeface="Proxima Nova"/>
                <a:ea typeface="Proxima Nova"/>
                <a:cs typeface="Proxima Nova"/>
                <a:sym typeface="Proxima Nova"/>
              </a:rPr>
              <a:t>Initially we pass tracks [0, 1, 2], then from the recommended list we add the 24th track,</a:t>
            </a:r>
            <a:r>
              <a:rPr lang="en-US" sz="1500">
                <a:solidFill>
                  <a:schemeClr val="dk1"/>
                </a:solidFill>
                <a:latin typeface="Proxima Nova"/>
                <a:ea typeface="Proxima Nova"/>
                <a:cs typeface="Proxima Nova"/>
                <a:sym typeface="Proxima Nova"/>
              </a:rPr>
              <a:t> i.e., [0,  1, 2, 24]. We then receive an updated recommended list.</a:t>
            </a:r>
            <a:endParaRPr sz="1500">
              <a:solidFill>
                <a:schemeClr val="dk1"/>
              </a:solidFill>
              <a:latin typeface="Proxima Nova"/>
              <a:ea typeface="Proxima Nova"/>
              <a:cs typeface="Proxima Nova"/>
              <a:sym typeface="Proxima Nova"/>
            </a:endParaRPr>
          </a:p>
        </p:txBody>
      </p:sp>
      <p:sp>
        <p:nvSpPr>
          <p:cNvPr id="191" name="Google Shape;191;p25"/>
          <p:cNvSpPr txBox="1"/>
          <p:nvPr/>
        </p:nvSpPr>
        <p:spPr>
          <a:xfrm>
            <a:off x="1928025" y="4881150"/>
            <a:ext cx="2477100" cy="3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2"/>
                </a:solidFill>
                <a:latin typeface="Proxima Nova"/>
                <a:ea typeface="Proxima Nova"/>
                <a:cs typeface="Proxima Nova"/>
                <a:sym typeface="Proxima Nova"/>
              </a:rPr>
              <a:t>Snapshot 1</a:t>
            </a:r>
            <a:endParaRPr>
              <a:solidFill>
                <a:schemeClr val="dk2"/>
              </a:solidFill>
              <a:latin typeface="Proxima Nova"/>
              <a:ea typeface="Proxima Nova"/>
              <a:cs typeface="Proxima Nova"/>
              <a:sym typeface="Proxima Nova"/>
            </a:endParaRPr>
          </a:p>
        </p:txBody>
      </p:sp>
      <p:sp>
        <p:nvSpPr>
          <p:cNvPr id="192" name="Google Shape;192;p25"/>
          <p:cNvSpPr txBox="1"/>
          <p:nvPr/>
        </p:nvSpPr>
        <p:spPr>
          <a:xfrm>
            <a:off x="8120825" y="4881150"/>
            <a:ext cx="2477100" cy="3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2"/>
                </a:solidFill>
                <a:latin typeface="Proxima Nova"/>
                <a:ea typeface="Proxima Nova"/>
                <a:cs typeface="Proxima Nova"/>
                <a:sym typeface="Proxima Nova"/>
              </a:rPr>
              <a:t>S</a:t>
            </a:r>
            <a:r>
              <a:rPr lang="en-US">
                <a:solidFill>
                  <a:schemeClr val="dk2"/>
                </a:solidFill>
                <a:latin typeface="Proxima Nova"/>
                <a:ea typeface="Proxima Nova"/>
                <a:cs typeface="Proxima Nova"/>
                <a:sym typeface="Proxima Nova"/>
              </a:rPr>
              <a:t>napshot 2</a:t>
            </a:r>
            <a:endParaRPr>
              <a:solidFill>
                <a:schemeClr val="dk2"/>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nvSpPr>
        <p:spPr>
          <a:xfrm>
            <a:off x="973967" y="937000"/>
            <a:ext cx="10425600" cy="54579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2400">
                <a:solidFill>
                  <a:srgbClr val="188038"/>
                </a:solidFill>
                <a:latin typeface="Proxima Nova"/>
                <a:ea typeface="Proxima Nova"/>
                <a:cs typeface="Proxima Nova"/>
                <a:sym typeface="Proxima Nova"/>
              </a:rPr>
              <a:t>Model 2: BERT</a:t>
            </a:r>
            <a:r>
              <a:rPr b="1" lang="en-US" sz="1800">
                <a:solidFill>
                  <a:srgbClr val="188038"/>
                </a:solidFill>
                <a:latin typeface="Proxima Nova"/>
                <a:ea typeface="Proxima Nova"/>
                <a:cs typeface="Proxima Nova"/>
                <a:sym typeface="Proxima Nova"/>
              </a:rPr>
              <a:t> </a:t>
            </a:r>
            <a:endParaRPr b="1" sz="1800">
              <a:solidFill>
                <a:srgbClr val="188038"/>
              </a:solidFill>
              <a:latin typeface="Proxima Nova"/>
              <a:ea typeface="Proxima Nova"/>
              <a:cs typeface="Proxima Nova"/>
              <a:sym typeface="Proxima Nova"/>
            </a:endParaRPr>
          </a:p>
          <a:p>
            <a:pPr indent="0" lvl="0" marL="0" rtl="0" algn="l">
              <a:spcBef>
                <a:spcPts val="0"/>
              </a:spcBef>
              <a:spcAft>
                <a:spcPts val="0"/>
              </a:spcAft>
              <a:buNone/>
            </a:pPr>
            <a:r>
              <a:t/>
            </a:r>
            <a:endParaRPr sz="1100">
              <a:solidFill>
                <a:schemeClr val="dk1"/>
              </a:solidFill>
              <a:latin typeface="Proxima Nova"/>
              <a:ea typeface="Proxima Nova"/>
              <a:cs typeface="Proxima Nova"/>
              <a:sym typeface="Proxima Nova"/>
            </a:endParaRPr>
          </a:p>
          <a:p>
            <a:pPr indent="0" lvl="0" marL="457200" rtl="0" algn="l">
              <a:lnSpc>
                <a:spcPct val="115000"/>
              </a:lnSpc>
              <a:spcBef>
                <a:spcPts val="0"/>
              </a:spcBef>
              <a:spcAft>
                <a:spcPts val="0"/>
              </a:spcAft>
              <a:buNone/>
            </a:pPr>
            <a:r>
              <a:t/>
            </a:r>
            <a:endParaRPr b="1" sz="11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rgbClr val="188038"/>
              </a:buClr>
              <a:buSzPts val="1200"/>
              <a:buFont typeface="Proxima Nova"/>
              <a:buChar char="●"/>
            </a:pPr>
            <a:r>
              <a:rPr b="1" lang="en-US" sz="1200">
                <a:solidFill>
                  <a:schemeClr val="dk1"/>
                </a:solidFill>
                <a:latin typeface="Proxima Nova"/>
                <a:ea typeface="Proxima Nova"/>
                <a:cs typeface="Proxima Nova"/>
                <a:sym typeface="Proxima Nova"/>
              </a:rPr>
              <a:t>What is BERT?</a:t>
            </a:r>
            <a:endParaRPr b="1" sz="1200">
              <a:solidFill>
                <a:schemeClr val="dk1"/>
              </a:solidFill>
              <a:latin typeface="Proxima Nova"/>
              <a:ea typeface="Proxima Nova"/>
              <a:cs typeface="Proxima Nova"/>
              <a:sym typeface="Proxima Nova"/>
            </a:endParaRPr>
          </a:p>
          <a:p>
            <a:pPr indent="-304800" lvl="1" marL="914400" rtl="0" algn="l">
              <a:lnSpc>
                <a:spcPct val="115000"/>
              </a:lnSpc>
              <a:spcBef>
                <a:spcPts val="0"/>
              </a:spcBef>
              <a:spcAft>
                <a:spcPts val="0"/>
              </a:spcAft>
              <a:buClr>
                <a:srgbClr val="188038"/>
              </a:buClr>
              <a:buSzPts val="1200"/>
              <a:buFont typeface="Proxima Nova"/>
              <a:buChar char="○"/>
            </a:pPr>
            <a:r>
              <a:rPr lang="en-US" sz="1200">
                <a:solidFill>
                  <a:schemeClr val="dk1"/>
                </a:solidFill>
                <a:latin typeface="Proxima Nova"/>
                <a:ea typeface="Proxima Nova"/>
                <a:cs typeface="Proxima Nova"/>
                <a:sym typeface="Proxima Nova"/>
              </a:rPr>
              <a:t>A transformer-based deep learning model developed by Google for Natural Language Processing (NLP).</a:t>
            </a:r>
            <a:endParaRPr sz="1200">
              <a:solidFill>
                <a:schemeClr val="dk1"/>
              </a:solidFill>
              <a:latin typeface="Proxima Nova"/>
              <a:ea typeface="Proxima Nova"/>
              <a:cs typeface="Proxima Nova"/>
              <a:sym typeface="Proxima Nova"/>
            </a:endParaRPr>
          </a:p>
          <a:p>
            <a:pPr indent="-304800" lvl="1" marL="914400" rtl="0" algn="l">
              <a:lnSpc>
                <a:spcPct val="115000"/>
              </a:lnSpc>
              <a:spcBef>
                <a:spcPts val="0"/>
              </a:spcBef>
              <a:spcAft>
                <a:spcPts val="0"/>
              </a:spcAft>
              <a:buClr>
                <a:srgbClr val="188038"/>
              </a:buClr>
              <a:buSzPts val="1200"/>
              <a:buFont typeface="Proxima Nova"/>
              <a:buChar char="○"/>
            </a:pPr>
            <a:r>
              <a:rPr lang="en-US" sz="1200">
                <a:solidFill>
                  <a:schemeClr val="dk1"/>
                </a:solidFill>
                <a:latin typeface="Proxima Nova"/>
                <a:ea typeface="Proxima Nova"/>
                <a:cs typeface="Proxima Nova"/>
                <a:sym typeface="Proxima Nova"/>
              </a:rPr>
              <a:t>stands for </a:t>
            </a:r>
            <a:r>
              <a:rPr b="1" lang="en-US" sz="1200">
                <a:solidFill>
                  <a:schemeClr val="dk1"/>
                </a:solidFill>
                <a:latin typeface="Proxima Nova"/>
                <a:ea typeface="Proxima Nova"/>
                <a:cs typeface="Proxima Nova"/>
                <a:sym typeface="Proxima Nova"/>
              </a:rPr>
              <a:t>Bidirectional Encoder Representations from Transformers</a:t>
            </a:r>
            <a:r>
              <a:rPr lang="en-US" sz="1200">
                <a:solidFill>
                  <a:schemeClr val="dk1"/>
                </a:solidFill>
                <a:latin typeface="Proxima Nova"/>
                <a:ea typeface="Proxima Nova"/>
                <a:cs typeface="Proxima Nova"/>
                <a:sym typeface="Proxima Nova"/>
              </a:rPr>
              <a:t>.</a:t>
            </a:r>
            <a:endParaRPr sz="1200">
              <a:solidFill>
                <a:schemeClr val="dk1"/>
              </a:solidFill>
              <a:latin typeface="Proxima Nova"/>
              <a:ea typeface="Proxima Nova"/>
              <a:cs typeface="Proxima Nova"/>
              <a:sym typeface="Proxima Nova"/>
            </a:endParaRPr>
          </a:p>
          <a:p>
            <a:pPr indent="-304800" lvl="1" marL="914400" rtl="0" algn="l">
              <a:lnSpc>
                <a:spcPct val="115000"/>
              </a:lnSpc>
              <a:spcBef>
                <a:spcPts val="0"/>
              </a:spcBef>
              <a:spcAft>
                <a:spcPts val="0"/>
              </a:spcAft>
              <a:buClr>
                <a:srgbClr val="188038"/>
              </a:buClr>
              <a:buSzPts val="1200"/>
              <a:buFont typeface="Proxima Nova"/>
              <a:buChar char="○"/>
            </a:pPr>
            <a:r>
              <a:rPr lang="en-US" sz="1200">
                <a:solidFill>
                  <a:schemeClr val="dk1"/>
                </a:solidFill>
                <a:latin typeface="Proxima Nova"/>
                <a:ea typeface="Proxima Nova"/>
                <a:cs typeface="Proxima Nova"/>
                <a:sym typeface="Proxima Nova"/>
              </a:rPr>
              <a:t>Processes text in both directions (left to right and right to left) to understand context.</a:t>
            </a:r>
            <a:endParaRPr sz="1200">
              <a:solidFill>
                <a:schemeClr val="dk1"/>
              </a:solidFill>
              <a:latin typeface="Proxima Nova"/>
              <a:ea typeface="Proxima Nova"/>
              <a:cs typeface="Proxima Nova"/>
              <a:sym typeface="Proxima Nova"/>
            </a:endParaRPr>
          </a:p>
          <a:p>
            <a:pPr indent="0" lvl="0" marL="457200" rtl="0" algn="l">
              <a:lnSpc>
                <a:spcPct val="115000"/>
              </a:lnSpc>
              <a:spcBef>
                <a:spcPts val="0"/>
              </a:spcBef>
              <a:spcAft>
                <a:spcPts val="0"/>
              </a:spcAft>
              <a:buNone/>
            </a:pPr>
            <a:r>
              <a:t/>
            </a:r>
            <a:endParaRPr sz="12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rgbClr val="188038"/>
              </a:buClr>
              <a:buSzPts val="1200"/>
              <a:buFont typeface="Proxima Nova"/>
              <a:buChar char="●"/>
            </a:pPr>
            <a:r>
              <a:rPr b="1" lang="en-US" sz="1200">
                <a:solidFill>
                  <a:schemeClr val="dk1"/>
                </a:solidFill>
                <a:latin typeface="Proxima Nova"/>
                <a:ea typeface="Proxima Nova"/>
                <a:cs typeface="Proxima Nova"/>
                <a:sym typeface="Proxima Nova"/>
              </a:rPr>
              <a:t>Key Features:</a:t>
            </a:r>
            <a:endParaRPr b="1" sz="1200">
              <a:solidFill>
                <a:schemeClr val="dk1"/>
              </a:solidFill>
              <a:latin typeface="Proxima Nova"/>
              <a:ea typeface="Proxima Nova"/>
              <a:cs typeface="Proxima Nova"/>
              <a:sym typeface="Proxima Nova"/>
            </a:endParaRPr>
          </a:p>
          <a:p>
            <a:pPr indent="-304800" lvl="1" marL="914400" rtl="0" algn="l">
              <a:lnSpc>
                <a:spcPct val="115000"/>
              </a:lnSpc>
              <a:spcBef>
                <a:spcPts val="0"/>
              </a:spcBef>
              <a:spcAft>
                <a:spcPts val="0"/>
              </a:spcAft>
              <a:buClr>
                <a:srgbClr val="188038"/>
              </a:buClr>
              <a:buSzPts val="1200"/>
              <a:buFont typeface="Proxima Nova"/>
              <a:buChar char="○"/>
            </a:pPr>
            <a:r>
              <a:rPr b="1" lang="en-US" sz="1200">
                <a:solidFill>
                  <a:schemeClr val="dk1"/>
                </a:solidFill>
                <a:latin typeface="Proxima Nova"/>
                <a:ea typeface="Proxima Nova"/>
                <a:cs typeface="Proxima Nova"/>
                <a:sym typeface="Proxima Nova"/>
              </a:rPr>
              <a:t>Bidirectional</a:t>
            </a:r>
            <a:r>
              <a:rPr lang="en-US" sz="1200">
                <a:solidFill>
                  <a:schemeClr val="dk1"/>
                </a:solidFill>
                <a:latin typeface="Proxima Nova"/>
                <a:ea typeface="Proxima Nova"/>
                <a:cs typeface="Proxima Nova"/>
                <a:sym typeface="Proxima Nova"/>
              </a:rPr>
              <a:t>: Captures full context of a word by looking at both preceding and succeeding words.</a:t>
            </a:r>
            <a:endParaRPr sz="1200">
              <a:solidFill>
                <a:schemeClr val="dk1"/>
              </a:solidFill>
              <a:latin typeface="Proxima Nova"/>
              <a:ea typeface="Proxima Nova"/>
              <a:cs typeface="Proxima Nova"/>
              <a:sym typeface="Proxima Nova"/>
            </a:endParaRPr>
          </a:p>
          <a:p>
            <a:pPr indent="-304800" lvl="1" marL="914400" rtl="0" algn="l">
              <a:lnSpc>
                <a:spcPct val="115000"/>
              </a:lnSpc>
              <a:spcBef>
                <a:spcPts val="0"/>
              </a:spcBef>
              <a:spcAft>
                <a:spcPts val="0"/>
              </a:spcAft>
              <a:buClr>
                <a:srgbClr val="188038"/>
              </a:buClr>
              <a:buSzPts val="1200"/>
              <a:buFont typeface="Proxima Nova"/>
              <a:buChar char="○"/>
            </a:pPr>
            <a:r>
              <a:rPr b="1" lang="en-US" sz="1200">
                <a:solidFill>
                  <a:schemeClr val="dk1"/>
                </a:solidFill>
                <a:latin typeface="Proxima Nova"/>
                <a:ea typeface="Proxima Nova"/>
                <a:cs typeface="Proxima Nova"/>
                <a:sym typeface="Proxima Nova"/>
              </a:rPr>
              <a:t>Fine-tunable:</a:t>
            </a:r>
            <a:r>
              <a:rPr lang="en-US" sz="1200">
                <a:solidFill>
                  <a:schemeClr val="dk1"/>
                </a:solidFill>
                <a:latin typeface="Proxima Nova"/>
                <a:ea typeface="Proxima Nova"/>
                <a:cs typeface="Proxima Nova"/>
                <a:sym typeface="Proxima Nova"/>
              </a:rPr>
              <a:t> Can adapt to various NLP tasks like sentiment analysis, question answering, and recommendation systems.</a:t>
            </a:r>
            <a:endParaRPr sz="12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b="1" sz="12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rgbClr val="188038"/>
              </a:buClr>
              <a:buSzPts val="1200"/>
              <a:buFont typeface="Proxima Nova"/>
              <a:buChar char="●"/>
            </a:pPr>
            <a:r>
              <a:rPr b="1" lang="en-US" sz="1200">
                <a:solidFill>
                  <a:schemeClr val="dk1"/>
                </a:solidFill>
                <a:latin typeface="Proxima Nova"/>
                <a:ea typeface="Proxima Nova"/>
                <a:cs typeface="Proxima Nova"/>
                <a:sym typeface="Proxima Nova"/>
              </a:rPr>
              <a:t>Why use BERT?</a:t>
            </a:r>
            <a:endParaRPr b="1" sz="1200">
              <a:solidFill>
                <a:schemeClr val="dk1"/>
              </a:solidFill>
              <a:latin typeface="Proxima Nova"/>
              <a:ea typeface="Proxima Nova"/>
              <a:cs typeface="Proxima Nova"/>
              <a:sym typeface="Proxima Nova"/>
            </a:endParaRPr>
          </a:p>
          <a:p>
            <a:pPr indent="-304800" lvl="1" marL="914400" rtl="0" algn="l">
              <a:lnSpc>
                <a:spcPct val="115000"/>
              </a:lnSpc>
              <a:spcBef>
                <a:spcPts val="0"/>
              </a:spcBef>
              <a:spcAft>
                <a:spcPts val="0"/>
              </a:spcAft>
              <a:buClr>
                <a:srgbClr val="188038"/>
              </a:buClr>
              <a:buSzPts val="1200"/>
              <a:buFont typeface="Proxima Nova"/>
              <a:buChar char="○"/>
            </a:pPr>
            <a:r>
              <a:rPr b="1" lang="en-US" sz="1200">
                <a:solidFill>
                  <a:schemeClr val="dk1"/>
                </a:solidFill>
                <a:latin typeface="Proxima Nova"/>
                <a:ea typeface="Proxima Nova"/>
                <a:cs typeface="Proxima Nova"/>
                <a:sym typeface="Proxima Nova"/>
              </a:rPr>
              <a:t>Contextual Understanding:</a:t>
            </a:r>
            <a:endParaRPr b="1" sz="1200">
              <a:solidFill>
                <a:schemeClr val="dk1"/>
              </a:solidFill>
              <a:latin typeface="Proxima Nova"/>
              <a:ea typeface="Proxima Nova"/>
              <a:cs typeface="Proxima Nova"/>
              <a:sym typeface="Proxima Nova"/>
            </a:endParaRPr>
          </a:p>
          <a:p>
            <a:pPr indent="-304800" lvl="2" marL="1371600" rtl="0" algn="l">
              <a:lnSpc>
                <a:spcPct val="115000"/>
              </a:lnSpc>
              <a:spcBef>
                <a:spcPts val="0"/>
              </a:spcBef>
              <a:spcAft>
                <a:spcPts val="0"/>
              </a:spcAft>
              <a:buClr>
                <a:srgbClr val="188038"/>
              </a:buClr>
              <a:buSzPts val="1200"/>
              <a:buFont typeface="Proxima Nova"/>
              <a:buChar char="■"/>
            </a:pPr>
            <a:r>
              <a:rPr lang="en-US" sz="1200">
                <a:solidFill>
                  <a:schemeClr val="dk1"/>
                </a:solidFill>
                <a:latin typeface="Proxima Nova"/>
                <a:ea typeface="Proxima Nova"/>
                <a:cs typeface="Proxima Nova"/>
                <a:sym typeface="Proxima Nova"/>
              </a:rPr>
              <a:t>BERT distinguishes tracks with similar words but different meanings, such as "Summer Girls" and "Summer Hits"</a:t>
            </a:r>
            <a:endParaRPr sz="1200">
              <a:solidFill>
                <a:schemeClr val="dk1"/>
              </a:solidFill>
              <a:latin typeface="Proxima Nova"/>
              <a:ea typeface="Proxima Nova"/>
              <a:cs typeface="Proxima Nova"/>
              <a:sym typeface="Proxima Nova"/>
            </a:endParaRPr>
          </a:p>
          <a:p>
            <a:pPr indent="-304800" lvl="1" marL="914400" rtl="0" algn="l">
              <a:lnSpc>
                <a:spcPct val="115000"/>
              </a:lnSpc>
              <a:spcBef>
                <a:spcPts val="0"/>
              </a:spcBef>
              <a:spcAft>
                <a:spcPts val="0"/>
              </a:spcAft>
              <a:buClr>
                <a:srgbClr val="188038"/>
              </a:buClr>
              <a:buSzPts val="1200"/>
              <a:buFont typeface="Proxima Nova"/>
              <a:buChar char="○"/>
            </a:pPr>
            <a:r>
              <a:rPr b="1" lang="en-US" sz="1200">
                <a:solidFill>
                  <a:schemeClr val="dk1"/>
                </a:solidFill>
                <a:latin typeface="Proxima Nova"/>
                <a:ea typeface="Proxima Nova"/>
                <a:cs typeface="Proxima Nova"/>
                <a:sym typeface="Proxima Nova"/>
              </a:rPr>
              <a:t>Handles complex language structures:</a:t>
            </a:r>
            <a:endParaRPr b="1" sz="1200">
              <a:solidFill>
                <a:schemeClr val="dk1"/>
              </a:solidFill>
              <a:latin typeface="Proxima Nova"/>
              <a:ea typeface="Proxima Nova"/>
              <a:cs typeface="Proxima Nova"/>
              <a:sym typeface="Proxima Nova"/>
            </a:endParaRPr>
          </a:p>
          <a:p>
            <a:pPr indent="-304800" lvl="2" marL="1371600" rtl="0" algn="l">
              <a:lnSpc>
                <a:spcPct val="115000"/>
              </a:lnSpc>
              <a:spcBef>
                <a:spcPts val="0"/>
              </a:spcBef>
              <a:spcAft>
                <a:spcPts val="0"/>
              </a:spcAft>
              <a:buClr>
                <a:srgbClr val="188038"/>
              </a:buClr>
              <a:buSzPts val="1200"/>
              <a:buFont typeface="Proxima Nova"/>
              <a:buChar char="■"/>
            </a:pPr>
            <a:r>
              <a:rPr lang="en-US" sz="1200">
                <a:solidFill>
                  <a:schemeClr val="dk1"/>
                </a:solidFill>
                <a:latin typeface="Proxima Nova"/>
                <a:ea typeface="Proxima Nova"/>
                <a:cs typeface="Proxima Nova"/>
                <a:sym typeface="Proxima Nova"/>
              </a:rPr>
              <a:t>Captures relationships across long track/playlist names like "Throwback 90s Summer Hits".</a:t>
            </a:r>
            <a:endParaRPr sz="1200">
              <a:solidFill>
                <a:schemeClr val="dk1"/>
              </a:solidFill>
              <a:latin typeface="Proxima Nova"/>
              <a:ea typeface="Proxima Nova"/>
              <a:cs typeface="Proxima Nova"/>
              <a:sym typeface="Proxima Nova"/>
            </a:endParaRPr>
          </a:p>
          <a:p>
            <a:pPr indent="0" lvl="0" marL="914400" rtl="0" algn="l">
              <a:lnSpc>
                <a:spcPct val="115000"/>
              </a:lnSpc>
              <a:spcBef>
                <a:spcPts val="0"/>
              </a:spcBef>
              <a:spcAft>
                <a:spcPts val="0"/>
              </a:spcAft>
              <a:buNone/>
            </a:pPr>
            <a:r>
              <a:t/>
            </a:r>
            <a:endParaRPr sz="11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1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1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100">
              <a:solidFill>
                <a:schemeClr val="dk2"/>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nvSpPr>
        <p:spPr>
          <a:xfrm>
            <a:off x="973975" y="370375"/>
            <a:ext cx="10425600" cy="60246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2400">
                <a:solidFill>
                  <a:srgbClr val="188038"/>
                </a:solidFill>
                <a:latin typeface="Proxima Nova"/>
                <a:ea typeface="Proxima Nova"/>
                <a:cs typeface="Proxima Nova"/>
                <a:sym typeface="Proxima Nova"/>
              </a:rPr>
              <a:t>Steps used to implement BERT:</a:t>
            </a:r>
            <a:endParaRPr b="1" sz="2400">
              <a:solidFill>
                <a:srgbClr val="188038"/>
              </a:solidFill>
              <a:latin typeface="Proxima Nova"/>
              <a:ea typeface="Proxima Nova"/>
              <a:cs typeface="Proxima Nova"/>
              <a:sym typeface="Proxima Nova"/>
            </a:endParaRPr>
          </a:p>
          <a:p>
            <a:pPr indent="0" lvl="0" marL="0" rtl="0" algn="l">
              <a:spcBef>
                <a:spcPts val="0"/>
              </a:spcBef>
              <a:spcAft>
                <a:spcPts val="0"/>
              </a:spcAft>
              <a:buNone/>
            </a:pPr>
            <a:r>
              <a:t/>
            </a:r>
            <a:endParaRPr sz="1500">
              <a:solidFill>
                <a:schemeClr val="dk1"/>
              </a:solidFill>
              <a:latin typeface="Proxima Nova"/>
              <a:ea typeface="Proxima Nova"/>
              <a:cs typeface="Proxima Nova"/>
              <a:sym typeface="Proxima Nova"/>
            </a:endParaRPr>
          </a:p>
          <a:p>
            <a:pPr indent="0" lvl="0" marL="457200" rtl="0" algn="l">
              <a:lnSpc>
                <a:spcPct val="115000"/>
              </a:lnSpc>
              <a:spcBef>
                <a:spcPts val="0"/>
              </a:spcBef>
              <a:spcAft>
                <a:spcPts val="0"/>
              </a:spcAft>
              <a:buNone/>
            </a:pPr>
            <a:r>
              <a:t/>
            </a:r>
            <a:endParaRPr b="1">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1"/>
              </a:buClr>
              <a:buSzPts val="1200"/>
              <a:buFont typeface="Proxima Nova"/>
              <a:buChar char="●"/>
            </a:pPr>
            <a:r>
              <a:rPr b="1" lang="en-US" sz="1200">
                <a:solidFill>
                  <a:schemeClr val="dk1"/>
                </a:solidFill>
                <a:latin typeface="Proxima Nova"/>
                <a:ea typeface="Proxima Nova"/>
                <a:cs typeface="Proxima Nova"/>
                <a:sym typeface="Proxima Nova"/>
              </a:rPr>
              <a:t>Load Pre-trained BERT</a:t>
            </a:r>
            <a:endParaRPr b="1" sz="1200">
              <a:solidFill>
                <a:schemeClr val="dk1"/>
              </a:solidFill>
              <a:latin typeface="Proxima Nova"/>
              <a:ea typeface="Proxima Nova"/>
              <a:cs typeface="Proxima Nova"/>
              <a:sym typeface="Proxima Nova"/>
            </a:endParaRPr>
          </a:p>
          <a:p>
            <a:pPr indent="-304800" lvl="1" marL="914400" rtl="0" algn="l">
              <a:lnSpc>
                <a:spcPct val="115000"/>
              </a:lnSpc>
              <a:spcBef>
                <a:spcPts val="0"/>
              </a:spcBef>
              <a:spcAft>
                <a:spcPts val="0"/>
              </a:spcAft>
              <a:buClr>
                <a:schemeClr val="dk1"/>
              </a:buClr>
              <a:buSzPts val="1200"/>
              <a:buFont typeface="Proxima Nova"/>
              <a:buChar char="○"/>
            </a:pPr>
            <a:r>
              <a:rPr lang="en-US" sz="1200">
                <a:solidFill>
                  <a:schemeClr val="dk1"/>
                </a:solidFill>
                <a:latin typeface="Proxima Nova"/>
                <a:ea typeface="Proxima Nova"/>
                <a:cs typeface="Proxima Nova"/>
                <a:sym typeface="Proxima Nova"/>
              </a:rPr>
              <a:t>Use the </a:t>
            </a:r>
            <a:r>
              <a:rPr b="1" lang="en-US" sz="1200">
                <a:solidFill>
                  <a:schemeClr val="dk1"/>
                </a:solidFill>
                <a:latin typeface="Proxima Nova"/>
                <a:ea typeface="Proxima Nova"/>
                <a:cs typeface="Proxima Nova"/>
                <a:sym typeface="Proxima Nova"/>
              </a:rPr>
              <a:t>bert-base-uncased model</a:t>
            </a:r>
            <a:r>
              <a:rPr lang="en-US" sz="1200">
                <a:solidFill>
                  <a:schemeClr val="dk1"/>
                </a:solidFill>
                <a:latin typeface="Proxima Nova"/>
                <a:ea typeface="Proxima Nova"/>
                <a:cs typeface="Proxima Nova"/>
                <a:sym typeface="Proxima Nova"/>
              </a:rPr>
              <a:t> and tokenizer from the Transformers library.</a:t>
            </a:r>
            <a:endParaRPr sz="1200">
              <a:solidFill>
                <a:schemeClr val="dk1"/>
              </a:solidFill>
              <a:latin typeface="Proxima Nova"/>
              <a:ea typeface="Proxima Nova"/>
              <a:cs typeface="Proxima Nova"/>
              <a:sym typeface="Proxima Nova"/>
            </a:endParaRPr>
          </a:p>
          <a:p>
            <a:pPr indent="-304800" lvl="1" marL="914400" rtl="0" algn="l">
              <a:lnSpc>
                <a:spcPct val="115000"/>
              </a:lnSpc>
              <a:spcBef>
                <a:spcPts val="0"/>
              </a:spcBef>
              <a:spcAft>
                <a:spcPts val="0"/>
              </a:spcAft>
              <a:buClr>
                <a:schemeClr val="dk1"/>
              </a:buClr>
              <a:buSzPts val="1200"/>
              <a:buFont typeface="Proxima Nova"/>
              <a:buChar char="○"/>
            </a:pPr>
            <a:r>
              <a:rPr lang="en-US" sz="1200">
                <a:solidFill>
                  <a:schemeClr val="dk1"/>
                </a:solidFill>
                <a:latin typeface="Proxima Nova"/>
                <a:ea typeface="Proxima Nova"/>
                <a:cs typeface="Proxima Nova"/>
                <a:sym typeface="Proxima Nova"/>
              </a:rPr>
              <a:t>Example: "Summer Girls" → [CLS] Summer Girls [SEP].</a:t>
            </a:r>
            <a:endParaRPr sz="12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2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1"/>
              </a:buClr>
              <a:buSzPts val="1200"/>
              <a:buFont typeface="Proxima Nova"/>
              <a:buChar char="●"/>
            </a:pPr>
            <a:r>
              <a:rPr b="1" lang="en-US" sz="1200">
                <a:solidFill>
                  <a:schemeClr val="dk1"/>
                </a:solidFill>
                <a:latin typeface="Proxima Nova"/>
                <a:ea typeface="Proxima Nova"/>
                <a:cs typeface="Proxima Nova"/>
                <a:sym typeface="Proxima Nova"/>
              </a:rPr>
              <a:t>K•Encode text with BERT</a:t>
            </a:r>
            <a:endParaRPr b="1" sz="1200">
              <a:solidFill>
                <a:schemeClr val="dk1"/>
              </a:solidFill>
              <a:latin typeface="Proxima Nova"/>
              <a:ea typeface="Proxima Nova"/>
              <a:cs typeface="Proxima Nova"/>
              <a:sym typeface="Proxima Nova"/>
            </a:endParaRPr>
          </a:p>
          <a:p>
            <a:pPr indent="-304800" lvl="1" marL="914400" rtl="0" algn="l">
              <a:lnSpc>
                <a:spcPct val="115000"/>
              </a:lnSpc>
              <a:spcBef>
                <a:spcPts val="0"/>
              </a:spcBef>
              <a:spcAft>
                <a:spcPts val="0"/>
              </a:spcAft>
              <a:buClr>
                <a:schemeClr val="dk1"/>
              </a:buClr>
              <a:buSzPts val="1200"/>
              <a:buFont typeface="Proxima Nova"/>
              <a:buChar char="○"/>
            </a:pPr>
            <a:r>
              <a:rPr lang="en-US" sz="1200">
                <a:solidFill>
                  <a:schemeClr val="dk1"/>
                </a:solidFill>
                <a:latin typeface="Proxima Nova"/>
                <a:ea typeface="Proxima Nova"/>
                <a:cs typeface="Proxima Nova"/>
                <a:sym typeface="Proxima Nova"/>
              </a:rPr>
              <a:t>Convert track and playlist names into embeddings using BERT's [CLS] token for sentence-level representation.</a:t>
            </a:r>
            <a:endParaRPr sz="1200">
              <a:solidFill>
                <a:schemeClr val="dk1"/>
              </a:solidFill>
              <a:latin typeface="Proxima Nova"/>
              <a:ea typeface="Proxima Nova"/>
              <a:cs typeface="Proxima Nova"/>
              <a:sym typeface="Proxima Nova"/>
            </a:endParaRPr>
          </a:p>
          <a:p>
            <a:pPr indent="-304800" lvl="2" marL="1371600" rtl="0" algn="l">
              <a:lnSpc>
                <a:spcPct val="115000"/>
              </a:lnSpc>
              <a:spcBef>
                <a:spcPts val="0"/>
              </a:spcBef>
              <a:spcAft>
                <a:spcPts val="0"/>
              </a:spcAft>
              <a:buClr>
                <a:schemeClr val="dk1"/>
              </a:buClr>
              <a:buSzPts val="1200"/>
              <a:buFont typeface="Proxima Nova"/>
              <a:buChar char="■"/>
            </a:pPr>
            <a:r>
              <a:rPr lang="en-US" sz="1200">
                <a:solidFill>
                  <a:schemeClr val="dk1"/>
                </a:solidFill>
                <a:latin typeface="Proxima Nova"/>
                <a:ea typeface="Proxima Nova"/>
                <a:cs typeface="Proxima Nova"/>
                <a:sym typeface="Proxima Nova"/>
              </a:rPr>
              <a:t>Example: "Summer Girls" → [1.23, -0.45, ...]</a:t>
            </a:r>
            <a:endParaRPr sz="1200">
              <a:solidFill>
                <a:schemeClr val="dk1"/>
              </a:solidFill>
              <a:latin typeface="Proxima Nova"/>
              <a:ea typeface="Proxima Nova"/>
              <a:cs typeface="Proxima Nova"/>
              <a:sym typeface="Proxima Nova"/>
            </a:endParaRPr>
          </a:p>
          <a:p>
            <a:pPr indent="-304800" lvl="1" marL="914400" rtl="0" algn="l">
              <a:lnSpc>
                <a:spcPct val="115000"/>
              </a:lnSpc>
              <a:spcBef>
                <a:spcPts val="0"/>
              </a:spcBef>
              <a:spcAft>
                <a:spcPts val="0"/>
              </a:spcAft>
              <a:buClr>
                <a:schemeClr val="dk1"/>
              </a:buClr>
              <a:buSzPts val="1200"/>
              <a:buFont typeface="Proxima Nova"/>
              <a:buChar char="○"/>
            </a:pPr>
            <a:r>
              <a:rPr lang="en-US" sz="1200">
                <a:solidFill>
                  <a:schemeClr val="dk1"/>
                </a:solidFill>
                <a:latin typeface="Proxima Nova"/>
                <a:ea typeface="Proxima Nova"/>
                <a:cs typeface="Proxima Nova"/>
                <a:sym typeface="Proxima Nova"/>
              </a:rPr>
              <a:t>Process the data in batches to handle memory constraints efficiently.</a:t>
            </a:r>
            <a:endParaRPr sz="12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2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1"/>
              </a:buClr>
              <a:buSzPts val="1200"/>
              <a:buFont typeface="Proxima Nova"/>
              <a:buChar char="●"/>
            </a:pPr>
            <a:r>
              <a:rPr b="1" lang="en-US" sz="1200">
                <a:solidFill>
                  <a:schemeClr val="dk1"/>
                </a:solidFill>
                <a:latin typeface="Proxima Nova"/>
                <a:ea typeface="Proxima Nova"/>
                <a:cs typeface="Proxima Nova"/>
                <a:sym typeface="Proxima Nova"/>
              </a:rPr>
              <a:t>Calculate Similarity</a:t>
            </a:r>
            <a:endParaRPr b="1" sz="1200">
              <a:solidFill>
                <a:schemeClr val="dk1"/>
              </a:solidFill>
              <a:latin typeface="Proxima Nova"/>
              <a:ea typeface="Proxima Nova"/>
              <a:cs typeface="Proxima Nova"/>
              <a:sym typeface="Proxima Nova"/>
            </a:endParaRPr>
          </a:p>
          <a:p>
            <a:pPr indent="-304800" lvl="1" marL="914400" rtl="0" algn="l">
              <a:lnSpc>
                <a:spcPct val="115000"/>
              </a:lnSpc>
              <a:spcBef>
                <a:spcPts val="0"/>
              </a:spcBef>
              <a:spcAft>
                <a:spcPts val="0"/>
              </a:spcAft>
              <a:buClr>
                <a:schemeClr val="dk1"/>
              </a:buClr>
              <a:buSzPts val="1200"/>
              <a:buFont typeface="Proxima Nova"/>
              <a:buChar char="○"/>
            </a:pPr>
            <a:r>
              <a:rPr lang="en-US" sz="1200">
                <a:solidFill>
                  <a:schemeClr val="dk1"/>
                </a:solidFill>
                <a:latin typeface="Proxima Nova"/>
                <a:ea typeface="Proxima Nova"/>
                <a:cs typeface="Proxima Nova"/>
                <a:sym typeface="Proxima Nova"/>
              </a:rPr>
              <a:t>Compute cosine similarity between the seed tracks' embeddings and all track embeddings.</a:t>
            </a:r>
            <a:endParaRPr sz="1200">
              <a:solidFill>
                <a:schemeClr val="dk1"/>
              </a:solidFill>
              <a:latin typeface="Proxima Nova"/>
              <a:ea typeface="Proxima Nova"/>
              <a:cs typeface="Proxima Nova"/>
              <a:sym typeface="Proxima Nova"/>
            </a:endParaRPr>
          </a:p>
          <a:p>
            <a:pPr indent="-304800" lvl="2" marL="1371600" rtl="0" algn="l">
              <a:lnSpc>
                <a:spcPct val="115000"/>
              </a:lnSpc>
              <a:spcBef>
                <a:spcPts val="0"/>
              </a:spcBef>
              <a:spcAft>
                <a:spcPts val="0"/>
              </a:spcAft>
              <a:buClr>
                <a:schemeClr val="dk1"/>
              </a:buClr>
              <a:buSzPts val="1200"/>
              <a:buFont typeface="Proxima Nova"/>
              <a:buChar char="■"/>
            </a:pPr>
            <a:r>
              <a:rPr lang="en-US" sz="1200">
                <a:solidFill>
                  <a:schemeClr val="dk1"/>
                </a:solidFill>
                <a:latin typeface="Proxima Nova"/>
                <a:ea typeface="Proxima Nova"/>
                <a:cs typeface="Proxima Nova"/>
                <a:sym typeface="Proxima Nova"/>
              </a:rPr>
              <a:t>Example: "Summer Girls" is 0.91 similar to "Party Girls".</a:t>
            </a:r>
            <a:endParaRPr sz="1200">
              <a:solidFill>
                <a:schemeClr val="dk1"/>
              </a:solidFill>
              <a:latin typeface="Proxima Nova"/>
              <a:ea typeface="Proxima Nova"/>
              <a:cs typeface="Proxima Nova"/>
              <a:sym typeface="Proxima Nova"/>
            </a:endParaRPr>
          </a:p>
          <a:p>
            <a:pPr indent="-304800" lvl="1" marL="914400" rtl="0" algn="l">
              <a:lnSpc>
                <a:spcPct val="115000"/>
              </a:lnSpc>
              <a:spcBef>
                <a:spcPts val="0"/>
              </a:spcBef>
              <a:spcAft>
                <a:spcPts val="0"/>
              </a:spcAft>
              <a:buClr>
                <a:schemeClr val="dk1"/>
              </a:buClr>
              <a:buSzPts val="1200"/>
              <a:buFont typeface="Proxima Nova"/>
              <a:buChar char="○"/>
            </a:pPr>
            <a:r>
              <a:rPr lang="en-US" sz="1200">
                <a:solidFill>
                  <a:schemeClr val="dk1"/>
                </a:solidFill>
                <a:latin typeface="Proxima Nova"/>
                <a:ea typeface="Proxima Nova"/>
                <a:cs typeface="Proxima Nova"/>
                <a:sym typeface="Proxima Nova"/>
              </a:rPr>
              <a:t>Use the average similarity across all seed tracks for ranking.</a:t>
            </a:r>
            <a:endParaRPr sz="12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2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1"/>
              </a:buClr>
              <a:buSzPts val="1200"/>
              <a:buFont typeface="Proxima Nova"/>
              <a:buChar char="●"/>
            </a:pPr>
            <a:r>
              <a:rPr b="1" lang="en-US" sz="1200">
                <a:solidFill>
                  <a:schemeClr val="dk1"/>
                </a:solidFill>
                <a:latin typeface="Proxima Nova"/>
                <a:ea typeface="Proxima Nova"/>
                <a:cs typeface="Proxima Nova"/>
                <a:sym typeface="Proxima Nova"/>
              </a:rPr>
              <a:t>Generate recommendations:</a:t>
            </a:r>
            <a:endParaRPr b="1" sz="1200">
              <a:solidFill>
                <a:schemeClr val="dk1"/>
              </a:solidFill>
              <a:latin typeface="Proxima Nova"/>
              <a:ea typeface="Proxima Nova"/>
              <a:cs typeface="Proxima Nova"/>
              <a:sym typeface="Proxima Nova"/>
            </a:endParaRPr>
          </a:p>
          <a:p>
            <a:pPr indent="-304800" lvl="1" marL="914400" rtl="0" algn="l">
              <a:lnSpc>
                <a:spcPct val="115000"/>
              </a:lnSpc>
              <a:spcBef>
                <a:spcPts val="0"/>
              </a:spcBef>
              <a:spcAft>
                <a:spcPts val="0"/>
              </a:spcAft>
              <a:buClr>
                <a:schemeClr val="dk1"/>
              </a:buClr>
              <a:buSzPts val="1200"/>
              <a:buFont typeface="Proxima Nova"/>
              <a:buChar char="○"/>
            </a:pPr>
            <a:r>
              <a:rPr lang="en-US" sz="1200">
                <a:solidFill>
                  <a:schemeClr val="dk1"/>
                </a:solidFill>
                <a:latin typeface="Proxima Nova"/>
                <a:ea typeface="Proxima Nova"/>
                <a:cs typeface="Proxima Nova"/>
                <a:sym typeface="Proxima Nova"/>
              </a:rPr>
              <a:t>Rank tracks by similarity scores and exclude the seed tracks.</a:t>
            </a:r>
            <a:endParaRPr sz="1200">
              <a:solidFill>
                <a:schemeClr val="dk1"/>
              </a:solidFill>
              <a:latin typeface="Proxima Nova"/>
              <a:ea typeface="Proxima Nova"/>
              <a:cs typeface="Proxima Nova"/>
              <a:sym typeface="Proxima Nova"/>
            </a:endParaRPr>
          </a:p>
          <a:p>
            <a:pPr indent="-304800" lvl="1" marL="914400" rtl="0" algn="l">
              <a:lnSpc>
                <a:spcPct val="115000"/>
              </a:lnSpc>
              <a:spcBef>
                <a:spcPts val="0"/>
              </a:spcBef>
              <a:spcAft>
                <a:spcPts val="0"/>
              </a:spcAft>
              <a:buClr>
                <a:schemeClr val="dk1"/>
              </a:buClr>
              <a:buSzPts val="1200"/>
              <a:buFont typeface="Proxima Nova"/>
              <a:buChar char="○"/>
            </a:pPr>
            <a:r>
              <a:rPr lang="en-US" sz="1200">
                <a:solidFill>
                  <a:schemeClr val="dk1"/>
                </a:solidFill>
                <a:latin typeface="Proxima Nova"/>
                <a:ea typeface="Proxima Nova"/>
                <a:cs typeface="Proxima Nova"/>
                <a:sym typeface="Proxima Nova"/>
              </a:rPr>
              <a:t>Select the top `N` recommendations based on similarity rankings.</a:t>
            </a:r>
            <a:endParaRPr sz="1200">
              <a:solidFill>
                <a:schemeClr val="dk1"/>
              </a:solidFill>
              <a:latin typeface="Proxima Nova"/>
              <a:ea typeface="Proxima Nova"/>
              <a:cs typeface="Proxima Nova"/>
              <a:sym typeface="Proxima Nova"/>
            </a:endParaRPr>
          </a:p>
          <a:p>
            <a:pPr indent="0" lvl="0" marL="914400" rtl="0" algn="l">
              <a:lnSpc>
                <a:spcPct val="115000"/>
              </a:lnSpc>
              <a:spcBef>
                <a:spcPts val="0"/>
              </a:spcBef>
              <a:spcAft>
                <a:spcPts val="0"/>
              </a:spcAft>
              <a:buNone/>
            </a:pPr>
            <a:r>
              <a:t/>
            </a:r>
            <a:endParaRPr sz="12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1"/>
              </a:buClr>
              <a:buSzPts val="1200"/>
              <a:buFont typeface="Proxima Nova"/>
              <a:buChar char="●"/>
            </a:pPr>
            <a:r>
              <a:rPr b="1" lang="en-US" sz="1200">
                <a:solidFill>
                  <a:schemeClr val="dk1"/>
                </a:solidFill>
                <a:latin typeface="Proxima Nova"/>
                <a:ea typeface="Proxima Nova"/>
                <a:cs typeface="Proxima Nova"/>
                <a:sym typeface="Proxima Nova"/>
              </a:rPr>
              <a:t>Ensure Uniqueness:</a:t>
            </a:r>
            <a:endParaRPr b="1" sz="1200">
              <a:solidFill>
                <a:schemeClr val="dk1"/>
              </a:solidFill>
              <a:latin typeface="Proxima Nova"/>
              <a:ea typeface="Proxima Nova"/>
              <a:cs typeface="Proxima Nova"/>
              <a:sym typeface="Proxima Nova"/>
            </a:endParaRPr>
          </a:p>
          <a:p>
            <a:pPr indent="-304800" lvl="1" marL="914400" rtl="0" algn="l">
              <a:lnSpc>
                <a:spcPct val="115000"/>
              </a:lnSpc>
              <a:spcBef>
                <a:spcPts val="0"/>
              </a:spcBef>
              <a:spcAft>
                <a:spcPts val="0"/>
              </a:spcAft>
              <a:buClr>
                <a:schemeClr val="dk1"/>
              </a:buClr>
              <a:buSzPts val="1200"/>
              <a:buFont typeface="Proxima Nova"/>
              <a:buChar char="○"/>
            </a:pPr>
            <a:r>
              <a:rPr lang="en-US" sz="1200">
                <a:solidFill>
                  <a:schemeClr val="dk1"/>
                </a:solidFill>
                <a:latin typeface="Proxima Nova"/>
                <a:ea typeface="Proxima Nova"/>
                <a:cs typeface="Proxima Nova"/>
                <a:sym typeface="Proxima Nova"/>
              </a:rPr>
              <a:t>Ensure all recommended tracks are unique and not duplicates of seed tracks or previous recommendations.</a:t>
            </a:r>
            <a:endParaRPr sz="10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000">
              <a:solidFill>
                <a:schemeClr val="dk2"/>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8"/>
          <p:cNvSpPr txBox="1"/>
          <p:nvPr/>
        </p:nvSpPr>
        <p:spPr>
          <a:xfrm>
            <a:off x="841200" y="503933"/>
            <a:ext cx="10691100" cy="55284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2400">
                <a:solidFill>
                  <a:srgbClr val="188038"/>
                </a:solidFill>
                <a:latin typeface="Proxima Nova"/>
                <a:ea typeface="Proxima Nova"/>
                <a:cs typeface="Proxima Nova"/>
                <a:sym typeface="Proxima Nova"/>
              </a:rPr>
              <a:t>Code Walkthrough</a:t>
            </a:r>
            <a:endParaRPr b="1" sz="2400">
              <a:solidFill>
                <a:srgbClr val="188038"/>
              </a:solidFill>
              <a:latin typeface="Proxima Nova"/>
              <a:ea typeface="Proxima Nova"/>
              <a:cs typeface="Proxima Nova"/>
              <a:sym typeface="Proxima Nova"/>
            </a:endParaRPr>
          </a:p>
          <a:p>
            <a:pPr indent="0" lvl="0" marL="0" rtl="0" algn="l">
              <a:spcBef>
                <a:spcPts val="0"/>
              </a:spcBef>
              <a:spcAft>
                <a:spcPts val="0"/>
              </a:spcAft>
              <a:buNone/>
            </a:pPr>
            <a:r>
              <a:t/>
            </a:r>
            <a:endParaRPr b="1" sz="11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1"/>
              </a:buClr>
              <a:buSzPts val="1200"/>
              <a:buFont typeface="Proxima Nova"/>
              <a:buChar char="●"/>
            </a:pPr>
            <a:r>
              <a:rPr lang="en-US" sz="1200">
                <a:solidFill>
                  <a:schemeClr val="dk1"/>
                </a:solidFill>
                <a:latin typeface="Proxima Nova"/>
                <a:ea typeface="Proxima Nova"/>
                <a:cs typeface="Proxima Nova"/>
                <a:sym typeface="Proxima Nova"/>
              </a:rPr>
              <a:t>Function encode_text_with_bert_in_batches Encodes text data (track and playlist names) into embeddings using BERT for similarity analysis.</a:t>
            </a:r>
            <a:endParaRPr sz="12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1"/>
              </a:buClr>
              <a:buSzPts val="1200"/>
              <a:buFont typeface="Proxima Nova"/>
              <a:buChar char="●"/>
            </a:pPr>
            <a:r>
              <a:rPr lang="en-US" sz="1200">
                <a:solidFill>
                  <a:schemeClr val="dk1"/>
                </a:solidFill>
                <a:latin typeface="Proxima Nova"/>
                <a:ea typeface="Proxima Nova"/>
                <a:cs typeface="Proxima Nova"/>
                <a:sym typeface="Proxima Nova"/>
              </a:rPr>
              <a:t>It utilizes </a:t>
            </a:r>
            <a:r>
              <a:rPr lang="en-US" sz="1200">
                <a:solidFill>
                  <a:schemeClr val="dk1"/>
                </a:solidFill>
                <a:latin typeface="Proxima Nova"/>
                <a:ea typeface="Proxima Nova"/>
                <a:cs typeface="Proxima Nova"/>
                <a:sym typeface="Proxima Nova"/>
              </a:rPr>
              <a:t> BertTokenizer and BertModel from Hugging Face Transformers.</a:t>
            </a:r>
            <a:endParaRPr sz="12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1"/>
              </a:buClr>
              <a:buSzPts val="1200"/>
              <a:buFont typeface="Proxima Nova"/>
              <a:buChar char="●"/>
            </a:pPr>
            <a:r>
              <a:rPr lang="en-US" sz="1200">
                <a:solidFill>
                  <a:schemeClr val="dk1"/>
                </a:solidFill>
                <a:latin typeface="Proxima Nova"/>
                <a:ea typeface="Proxima Nova"/>
                <a:cs typeface="Proxima Nova"/>
                <a:sym typeface="Proxima Nova"/>
              </a:rPr>
              <a:t>For tokenization, it uses padding and truncation to standardize input length (max length = 128).</a:t>
            </a:r>
            <a:endParaRPr sz="12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1"/>
              </a:buClr>
              <a:buSzPts val="1200"/>
              <a:buFont typeface="Proxima Nova"/>
              <a:buChar char="●"/>
            </a:pPr>
            <a:r>
              <a:rPr lang="en-US" sz="1200">
                <a:solidFill>
                  <a:schemeClr val="dk1"/>
                </a:solidFill>
                <a:latin typeface="Proxima Nova"/>
                <a:ea typeface="Proxima Nova"/>
                <a:cs typeface="Proxima Nova"/>
                <a:sym typeface="Proxima Nova"/>
              </a:rPr>
              <a:t>To run efficiently, adding batch size reduces the workload on CPU and GPU performance.</a:t>
            </a:r>
            <a:endParaRPr sz="12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1"/>
              </a:buClr>
              <a:buSzPts val="1200"/>
              <a:buFont typeface="Proxima Nova"/>
              <a:buChar char="●"/>
            </a:pPr>
            <a:r>
              <a:rPr lang="en-US" sz="1200">
                <a:solidFill>
                  <a:schemeClr val="dk1"/>
                </a:solidFill>
                <a:latin typeface="Proxima Nova"/>
                <a:ea typeface="Proxima Nova"/>
                <a:cs typeface="Proxima Nova"/>
                <a:sym typeface="Proxima Nova"/>
              </a:rPr>
              <a:t>In Screenshot 2, the recommend_tracks_bert() function is called with the seed_tracks list and the number of recommendations desired (5) as arguments.</a:t>
            </a:r>
            <a:endParaRPr sz="12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1"/>
              </a:buClr>
              <a:buSzPts val="1200"/>
              <a:buFont typeface="Proxima Nova"/>
              <a:buChar char="●"/>
            </a:pPr>
            <a:r>
              <a:rPr lang="en-US" sz="1200">
                <a:solidFill>
                  <a:schemeClr val="dk1"/>
                </a:solidFill>
                <a:latin typeface="Proxima Nova"/>
                <a:ea typeface="Proxima Nova"/>
                <a:cs typeface="Proxima Nova"/>
                <a:sym typeface="Proxima Nova"/>
              </a:rPr>
              <a:t>Using the output of the </a:t>
            </a:r>
            <a:r>
              <a:rPr lang="en-US" sz="1200">
                <a:solidFill>
                  <a:schemeClr val="dk1"/>
                </a:solidFill>
                <a:latin typeface="Proxima Nova"/>
                <a:ea typeface="Proxima Nova"/>
                <a:cs typeface="Proxima Nova"/>
                <a:sym typeface="Proxima Nova"/>
              </a:rPr>
              <a:t>recommended</a:t>
            </a:r>
            <a:r>
              <a:rPr lang="en-US" sz="1200">
                <a:solidFill>
                  <a:schemeClr val="dk1"/>
                </a:solidFill>
                <a:latin typeface="Proxima Nova"/>
                <a:ea typeface="Proxima Nova"/>
                <a:cs typeface="Proxima Nova"/>
                <a:sym typeface="Proxima Nova"/>
              </a:rPr>
              <a:t> </a:t>
            </a:r>
            <a:r>
              <a:rPr lang="en-US" sz="1200">
                <a:solidFill>
                  <a:schemeClr val="dk1"/>
                </a:solidFill>
                <a:latin typeface="Proxima Nova"/>
                <a:ea typeface="Proxima Nova"/>
                <a:cs typeface="Proxima Nova"/>
                <a:sym typeface="Proxima Nova"/>
              </a:rPr>
              <a:t>song in the seed track in the next BOC (Block of Code), when calling the function again, it gives the next set of unique recommended tracks.</a:t>
            </a:r>
            <a:endParaRPr sz="12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200">
              <a:solidFill>
                <a:schemeClr val="dk1"/>
              </a:solidFill>
              <a:latin typeface="Proxima Nova"/>
              <a:ea typeface="Proxima Nova"/>
              <a:cs typeface="Proxima Nova"/>
              <a:sym typeface="Proxima Nova"/>
            </a:endParaRPr>
          </a:p>
        </p:txBody>
      </p:sp>
      <p:pic>
        <p:nvPicPr>
          <p:cNvPr id="208" name="Google Shape;208;p28"/>
          <p:cNvPicPr preferRelativeResize="0"/>
          <p:nvPr/>
        </p:nvPicPr>
        <p:blipFill rotWithShape="1">
          <a:blip r:embed="rId3">
            <a:alphaModFix/>
          </a:blip>
          <a:srcRect b="-2300" l="0" r="14251" t="2300"/>
          <a:stretch/>
        </p:blipFill>
        <p:spPr>
          <a:xfrm>
            <a:off x="220325" y="3090525"/>
            <a:ext cx="6117852" cy="3320050"/>
          </a:xfrm>
          <a:prstGeom prst="rect">
            <a:avLst/>
          </a:prstGeom>
          <a:noFill/>
          <a:ln>
            <a:noFill/>
          </a:ln>
        </p:spPr>
      </p:pic>
      <p:pic>
        <p:nvPicPr>
          <p:cNvPr id="209" name="Google Shape;209;p28"/>
          <p:cNvPicPr preferRelativeResize="0"/>
          <p:nvPr/>
        </p:nvPicPr>
        <p:blipFill rotWithShape="1">
          <a:blip r:embed="rId4">
            <a:alphaModFix/>
          </a:blip>
          <a:srcRect b="0" l="0" r="0" t="0"/>
          <a:stretch/>
        </p:blipFill>
        <p:spPr>
          <a:xfrm>
            <a:off x="6439975" y="3048875"/>
            <a:ext cx="5675525" cy="3361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9"/>
          <p:cNvSpPr txBox="1"/>
          <p:nvPr/>
        </p:nvSpPr>
        <p:spPr>
          <a:xfrm>
            <a:off x="973967" y="937000"/>
            <a:ext cx="10425600" cy="54579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2400">
                <a:solidFill>
                  <a:srgbClr val="188038"/>
                </a:solidFill>
                <a:latin typeface="Proxima Nova"/>
                <a:ea typeface="Proxima Nova"/>
                <a:cs typeface="Proxima Nova"/>
                <a:sym typeface="Proxima Nova"/>
              </a:rPr>
              <a:t>Model 3: </a:t>
            </a:r>
            <a:r>
              <a:rPr b="1" lang="en-US" sz="2400">
                <a:solidFill>
                  <a:srgbClr val="188038"/>
                </a:solidFill>
                <a:latin typeface="Proxima Nova"/>
                <a:ea typeface="Proxima Nova"/>
                <a:cs typeface="Proxima Nova"/>
                <a:sym typeface="Proxima Nova"/>
              </a:rPr>
              <a:t>XGBoost </a:t>
            </a:r>
            <a:endParaRPr b="1" sz="2400">
              <a:solidFill>
                <a:srgbClr val="188038"/>
              </a:solidFill>
              <a:latin typeface="Proxima Nova"/>
              <a:ea typeface="Proxima Nova"/>
              <a:cs typeface="Proxima Nova"/>
              <a:sym typeface="Proxima Nova"/>
            </a:endParaRPr>
          </a:p>
          <a:p>
            <a:pPr indent="0" lvl="0" marL="0" rtl="0" algn="l">
              <a:lnSpc>
                <a:spcPct val="115000"/>
              </a:lnSpc>
              <a:spcBef>
                <a:spcPts val="1300"/>
              </a:spcBef>
              <a:spcAft>
                <a:spcPts val="0"/>
              </a:spcAft>
              <a:buNone/>
            </a:pPr>
            <a:r>
              <a:t/>
            </a:r>
            <a:endParaRPr b="1" sz="1200">
              <a:solidFill>
                <a:schemeClr val="dk1"/>
              </a:solidFill>
              <a:latin typeface="Proxima Nova"/>
              <a:ea typeface="Proxima Nova"/>
              <a:cs typeface="Proxima Nova"/>
              <a:sym typeface="Proxima Nova"/>
            </a:endParaRPr>
          </a:p>
          <a:p>
            <a:pPr indent="0" lvl="0" marL="0" rtl="0" algn="l">
              <a:lnSpc>
                <a:spcPct val="115000"/>
              </a:lnSpc>
              <a:spcBef>
                <a:spcPts val="1300"/>
              </a:spcBef>
              <a:spcAft>
                <a:spcPts val="0"/>
              </a:spcAft>
              <a:buNone/>
            </a:pPr>
            <a:r>
              <a:rPr b="1" lang="en-US" sz="1200">
                <a:solidFill>
                  <a:schemeClr val="dk1"/>
                </a:solidFill>
                <a:latin typeface="Proxima Nova"/>
                <a:ea typeface="Proxima Nova"/>
                <a:cs typeface="Proxima Nova"/>
                <a:sym typeface="Proxima Nova"/>
              </a:rPr>
              <a:t>XGBoost is a highly efficient, scalable, and powerful machine learning algorithm used for classification and regression tasks, known for its speed, accuracy, and ability to handle large datasets with regularization to prevent overfitting and improve generalization.</a:t>
            </a:r>
            <a:endParaRPr b="1" sz="2400">
              <a:solidFill>
                <a:srgbClr val="188038"/>
              </a:solidFill>
              <a:latin typeface="Proxima Nova"/>
              <a:ea typeface="Proxima Nova"/>
              <a:cs typeface="Proxima Nova"/>
              <a:sym typeface="Proxima Nova"/>
            </a:endParaRPr>
          </a:p>
          <a:p>
            <a:pPr indent="-381000" lvl="0" marL="609600" rtl="0" algn="l">
              <a:spcBef>
                <a:spcPts val="1300"/>
              </a:spcBef>
              <a:spcAft>
                <a:spcPts val="0"/>
              </a:spcAft>
              <a:buClr>
                <a:schemeClr val="dk1"/>
              </a:buClr>
              <a:buSzPts val="1200"/>
              <a:buFont typeface="Proxima Nova"/>
              <a:buChar char="●"/>
            </a:pPr>
            <a:r>
              <a:rPr b="1" lang="en-US" sz="1200">
                <a:solidFill>
                  <a:schemeClr val="dk1"/>
                </a:solidFill>
                <a:latin typeface="Proxima Nova"/>
                <a:ea typeface="Proxima Nova"/>
                <a:cs typeface="Proxima Nova"/>
                <a:sym typeface="Proxima Nova"/>
              </a:rPr>
              <a:t>XGBoost</a:t>
            </a:r>
            <a:r>
              <a:rPr lang="en-US" sz="1200">
                <a:solidFill>
                  <a:schemeClr val="dk1"/>
                </a:solidFill>
                <a:latin typeface="Proxima Nova"/>
                <a:ea typeface="Proxima Nova"/>
                <a:cs typeface="Proxima Nova"/>
                <a:sym typeface="Proxima Nova"/>
              </a:rPr>
              <a:t>:  Leverages decision trees to identify patterns and predict track recommendations based on input features.</a:t>
            </a:r>
            <a:endParaRPr sz="1200">
              <a:solidFill>
                <a:schemeClr val="dk1"/>
              </a:solidFill>
              <a:latin typeface="Proxima Nova"/>
              <a:ea typeface="Proxima Nova"/>
              <a:cs typeface="Proxima Nova"/>
              <a:sym typeface="Proxima Nova"/>
            </a:endParaRPr>
          </a:p>
          <a:p>
            <a:pPr indent="-381000" lvl="0" marL="609600" rtl="0" algn="l">
              <a:spcBef>
                <a:spcPts val="0"/>
              </a:spcBef>
              <a:spcAft>
                <a:spcPts val="0"/>
              </a:spcAft>
              <a:buClr>
                <a:schemeClr val="dk1"/>
              </a:buClr>
              <a:buSzPts val="1200"/>
              <a:buFont typeface="Proxima Nova"/>
              <a:buChar char="●"/>
            </a:pPr>
            <a:r>
              <a:rPr b="1" lang="en-US" sz="1200">
                <a:solidFill>
                  <a:schemeClr val="dk1"/>
                </a:solidFill>
                <a:latin typeface="Proxima Nova"/>
                <a:ea typeface="Proxima Nova"/>
                <a:cs typeface="Proxima Nova"/>
                <a:sym typeface="Proxima Nova"/>
              </a:rPr>
              <a:t>DistilBERT Embeddings (Only for Feature Engineering)</a:t>
            </a:r>
            <a:r>
              <a:rPr lang="en-US" sz="1200">
                <a:solidFill>
                  <a:schemeClr val="dk1"/>
                </a:solidFill>
                <a:latin typeface="Proxima Nova"/>
                <a:ea typeface="Proxima Nova"/>
                <a:cs typeface="Proxima Nova"/>
                <a:sym typeface="Proxima Nova"/>
              </a:rPr>
              <a:t>: Converts track names into semantic vectors that capture textual meaning.</a:t>
            </a:r>
            <a:endParaRPr sz="1200">
              <a:solidFill>
                <a:schemeClr val="dk1"/>
              </a:solidFill>
              <a:latin typeface="Proxima Nova"/>
              <a:ea typeface="Proxima Nova"/>
              <a:cs typeface="Proxima Nova"/>
              <a:sym typeface="Proxima Nova"/>
            </a:endParaRPr>
          </a:p>
          <a:p>
            <a:pPr indent="0" lvl="0" marL="609600" rtl="0" algn="l">
              <a:spcBef>
                <a:spcPts val="0"/>
              </a:spcBef>
              <a:spcAft>
                <a:spcPts val="0"/>
              </a:spcAft>
              <a:buNone/>
            </a:pPr>
            <a:r>
              <a:t/>
            </a:r>
            <a:endParaRPr b="1" sz="1200">
              <a:solidFill>
                <a:schemeClr val="dk1"/>
              </a:solidFill>
              <a:latin typeface="Proxima Nova"/>
              <a:ea typeface="Proxima Nova"/>
              <a:cs typeface="Proxima Nova"/>
              <a:sym typeface="Proxima Nova"/>
            </a:endParaRPr>
          </a:p>
          <a:p>
            <a:pPr indent="0" lvl="0" marL="609600" rtl="0" algn="l">
              <a:spcBef>
                <a:spcPts val="0"/>
              </a:spcBef>
              <a:spcAft>
                <a:spcPts val="0"/>
              </a:spcAft>
              <a:buNone/>
            </a:pPr>
            <a:r>
              <a:t/>
            </a:r>
            <a:endParaRPr b="1" sz="1200">
              <a:solidFill>
                <a:schemeClr val="dk1"/>
              </a:solidFill>
              <a:latin typeface="Proxima Nova"/>
              <a:ea typeface="Proxima Nova"/>
              <a:cs typeface="Proxima Nova"/>
              <a:sym typeface="Proxima Nova"/>
            </a:endParaRPr>
          </a:p>
          <a:p>
            <a:pPr indent="0" lvl="0" marL="609600" rtl="0" algn="l">
              <a:spcBef>
                <a:spcPts val="0"/>
              </a:spcBef>
              <a:spcAft>
                <a:spcPts val="0"/>
              </a:spcAft>
              <a:buNone/>
            </a:pPr>
            <a:r>
              <a:rPr lang="en-US" sz="1700">
                <a:solidFill>
                  <a:schemeClr val="dk1"/>
                </a:solidFill>
                <a:latin typeface="Proxima Nova"/>
                <a:ea typeface="Proxima Nova"/>
                <a:cs typeface="Proxima Nova"/>
                <a:sym typeface="Proxima Nova"/>
              </a:rPr>
              <a:t>XGBoost uses both DistilBERT embeddings + numerical features to predict the next track</a:t>
            </a:r>
            <a:endParaRPr sz="17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7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b="1" sz="1200">
              <a:solidFill>
                <a:srgbClr val="840D35"/>
              </a:solidFill>
              <a:latin typeface="Proxima Nova"/>
              <a:ea typeface="Proxima Nova"/>
              <a:cs typeface="Proxima Nova"/>
              <a:sym typeface="Proxima Nova"/>
            </a:endParaRPr>
          </a:p>
          <a:p>
            <a:pPr indent="0" lvl="0" marL="0" rtl="0" algn="l">
              <a:spcBef>
                <a:spcPts val="0"/>
              </a:spcBef>
              <a:spcAft>
                <a:spcPts val="0"/>
              </a:spcAft>
              <a:buNone/>
            </a:pPr>
            <a:r>
              <a:rPr b="1" lang="en-US" sz="1100">
                <a:solidFill>
                  <a:srgbClr val="840D35"/>
                </a:solidFill>
              </a:rPr>
              <a:t>Why is DistilBERT a better choice than Bag of Words for predicting the next track in a playlist?</a:t>
            </a:r>
            <a:endParaRPr b="1" sz="1100">
              <a:solidFill>
                <a:srgbClr val="840D35"/>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US" sz="1100">
                <a:solidFill>
                  <a:schemeClr val="dk1"/>
                </a:solidFill>
              </a:rPr>
              <a:t>DistilBERT can understand the </a:t>
            </a:r>
            <a:r>
              <a:rPr b="1" lang="en-US" sz="1100">
                <a:solidFill>
                  <a:schemeClr val="dk1"/>
                </a:solidFill>
              </a:rPr>
              <a:t>semantic similarity</a:t>
            </a:r>
            <a:r>
              <a:rPr lang="en-US" sz="1100">
                <a:solidFill>
                  <a:schemeClr val="dk1"/>
                </a:solidFill>
              </a:rPr>
              <a:t> between track names. For example, it can recognize that "Upbeat Party Anthem" and "Dance All Night" are related by their shared theme of energetic, danceable music, even if they don't contain identical words. Bag of Words would treat them as distinct, missing the deeper connection between the tracks.</a:t>
            </a:r>
            <a:endParaRPr sz="11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1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US" sz="1100">
                <a:solidFill>
                  <a:schemeClr val="dk1"/>
                </a:solidFill>
                <a:latin typeface="Proxima Nova"/>
                <a:ea typeface="Proxima Nova"/>
                <a:cs typeface="Proxima Nova"/>
                <a:sym typeface="Proxima Nova"/>
              </a:rPr>
              <a:t>For example, DistilBERT can recognize that tracks with similar themes or moods are likely to follow each other. </a:t>
            </a:r>
            <a:endParaRPr sz="11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1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US" sz="1100">
                <a:solidFill>
                  <a:schemeClr val="dk1"/>
                </a:solidFill>
                <a:latin typeface="Proxima Nova"/>
                <a:ea typeface="Proxima Nova"/>
                <a:cs typeface="Proxima Nova"/>
                <a:sym typeface="Proxima Nova"/>
              </a:rPr>
              <a:t>Bag of Words, however, treats each word independently, missing these contextual relationships and making it less effective for sequence-based tasks like predicting the next track.</a:t>
            </a:r>
            <a:endParaRPr sz="11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1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chemeClr val="dk2"/>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0"/>
          <p:cNvSpPr txBox="1"/>
          <p:nvPr/>
        </p:nvSpPr>
        <p:spPr>
          <a:xfrm>
            <a:off x="794750" y="528576"/>
            <a:ext cx="11043900" cy="21528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2400">
                <a:solidFill>
                  <a:srgbClr val="188038"/>
                </a:solidFill>
                <a:latin typeface="Proxima Nova"/>
                <a:ea typeface="Proxima Nova"/>
                <a:cs typeface="Proxima Nova"/>
                <a:sym typeface="Proxima Nova"/>
              </a:rPr>
              <a:t>Embedding generation using DistilBERT</a:t>
            </a:r>
            <a:endParaRPr b="1" sz="2400">
              <a:solidFill>
                <a:srgbClr val="188038"/>
              </a:solidFill>
              <a:latin typeface="Proxima Nova"/>
              <a:ea typeface="Proxima Nova"/>
              <a:cs typeface="Proxima Nova"/>
              <a:sym typeface="Proxima Nova"/>
            </a:endParaRPr>
          </a:p>
          <a:p>
            <a:pPr indent="-381000" lvl="0" marL="609600" rtl="0" algn="l">
              <a:lnSpc>
                <a:spcPct val="115000"/>
              </a:lnSpc>
              <a:spcBef>
                <a:spcPts val="1700"/>
              </a:spcBef>
              <a:spcAft>
                <a:spcPts val="0"/>
              </a:spcAft>
              <a:buClr>
                <a:schemeClr val="dk1"/>
              </a:buClr>
              <a:buSzPts val="1200"/>
              <a:buChar char="●"/>
            </a:pPr>
            <a:r>
              <a:rPr b="1" lang="en-US" sz="1200">
                <a:solidFill>
                  <a:schemeClr val="dk1"/>
                </a:solidFill>
                <a:latin typeface="Proxima Nova"/>
                <a:ea typeface="Proxima Nova"/>
                <a:cs typeface="Proxima Nova"/>
                <a:sym typeface="Proxima Nova"/>
              </a:rPr>
              <a:t>DistilBERT Setup</a:t>
            </a:r>
            <a:r>
              <a:rPr lang="en-US" sz="1200">
                <a:solidFill>
                  <a:schemeClr val="dk1"/>
                </a:solidFill>
                <a:latin typeface="Proxima Nova"/>
                <a:ea typeface="Proxima Nova"/>
                <a:cs typeface="Proxima Nova"/>
                <a:sym typeface="Proxima Nova"/>
              </a:rPr>
              <a:t>: The DistilBERT model is </a:t>
            </a:r>
            <a:r>
              <a:rPr b="1" lang="en-US" sz="1200">
                <a:solidFill>
                  <a:schemeClr val="dk1"/>
                </a:solidFill>
                <a:latin typeface="Proxima Nova"/>
                <a:ea typeface="Proxima Nova"/>
                <a:cs typeface="Proxima Nova"/>
                <a:sym typeface="Proxima Nova"/>
              </a:rPr>
              <a:t>initialized</a:t>
            </a:r>
            <a:r>
              <a:rPr lang="en-US" sz="1200">
                <a:solidFill>
                  <a:schemeClr val="dk1"/>
                </a:solidFill>
                <a:latin typeface="Proxima Nova"/>
                <a:ea typeface="Proxima Nova"/>
                <a:cs typeface="Proxima Nova"/>
                <a:sym typeface="Proxima Nova"/>
              </a:rPr>
              <a:t> to</a:t>
            </a:r>
            <a:r>
              <a:rPr lang="en-US" sz="1200">
                <a:solidFill>
                  <a:schemeClr val="dk1"/>
                </a:solidFill>
                <a:latin typeface="Proxima Nova"/>
                <a:ea typeface="Proxima Nova"/>
                <a:cs typeface="Proxima Nova"/>
                <a:sym typeface="Proxima Nova"/>
              </a:rPr>
              <a:t> convert track names into dense vector embeddings</a:t>
            </a:r>
            <a:endParaRPr sz="1200">
              <a:solidFill>
                <a:schemeClr val="dk1"/>
              </a:solidFill>
              <a:latin typeface="Proxima Nova"/>
              <a:ea typeface="Proxima Nova"/>
              <a:cs typeface="Proxima Nova"/>
              <a:sym typeface="Proxima Nova"/>
            </a:endParaRPr>
          </a:p>
          <a:p>
            <a:pPr indent="0" lvl="0" marL="609600" rtl="0" algn="l">
              <a:lnSpc>
                <a:spcPct val="115000"/>
              </a:lnSpc>
              <a:spcBef>
                <a:spcPts val="1700"/>
              </a:spcBef>
              <a:spcAft>
                <a:spcPts val="0"/>
              </a:spcAft>
              <a:buNone/>
            </a:pPr>
            <a:r>
              <a:rPr lang="en-US" sz="1200">
                <a:solidFill>
                  <a:schemeClr val="dk1"/>
                </a:solidFill>
                <a:latin typeface="Proxima Nova"/>
                <a:ea typeface="Proxima Nova"/>
                <a:cs typeface="Proxima Nova"/>
                <a:sym typeface="Proxima Nova"/>
              </a:rPr>
              <a:t>For each track name, a batch of texts is </a:t>
            </a:r>
            <a:r>
              <a:rPr b="1" lang="en-US" sz="1200">
                <a:solidFill>
                  <a:schemeClr val="dk1"/>
                </a:solidFill>
                <a:latin typeface="Proxima Nova"/>
                <a:ea typeface="Proxima Nova"/>
                <a:cs typeface="Proxima Nova"/>
                <a:sym typeface="Proxima Nova"/>
              </a:rPr>
              <a:t>tokenized</a:t>
            </a:r>
            <a:r>
              <a:rPr lang="en-US" sz="1200">
                <a:solidFill>
                  <a:schemeClr val="dk1"/>
                </a:solidFill>
                <a:latin typeface="Proxima Nova"/>
                <a:ea typeface="Proxima Nova"/>
                <a:cs typeface="Proxima Nova"/>
                <a:sym typeface="Proxima Nova"/>
              </a:rPr>
              <a:t>, and the </a:t>
            </a:r>
            <a:r>
              <a:rPr b="1" lang="en-US" sz="1200">
                <a:solidFill>
                  <a:schemeClr val="dk1"/>
                </a:solidFill>
                <a:latin typeface="Proxima Nova"/>
                <a:ea typeface="Proxima Nova"/>
                <a:cs typeface="Proxima Nova"/>
                <a:sym typeface="Proxima Nova"/>
              </a:rPr>
              <a:t>embeddings (semantic representations) are generated </a:t>
            </a:r>
            <a:r>
              <a:rPr lang="en-US" sz="1200">
                <a:solidFill>
                  <a:schemeClr val="dk1"/>
                </a:solidFill>
                <a:latin typeface="Proxima Nova"/>
                <a:ea typeface="Proxima Nova"/>
                <a:cs typeface="Proxima Nova"/>
                <a:sym typeface="Proxima Nova"/>
              </a:rPr>
              <a:t>using the model’s output.</a:t>
            </a:r>
            <a:endParaRPr sz="1200">
              <a:solidFill>
                <a:schemeClr val="dk1"/>
              </a:solidFill>
              <a:latin typeface="Proxima Nova"/>
              <a:ea typeface="Proxima Nova"/>
              <a:cs typeface="Proxima Nova"/>
              <a:sym typeface="Proxima Nova"/>
            </a:endParaRPr>
          </a:p>
          <a:p>
            <a:pPr indent="-381000" lvl="0" marL="609600" rtl="0" algn="l">
              <a:lnSpc>
                <a:spcPct val="115000"/>
              </a:lnSpc>
              <a:spcBef>
                <a:spcPts val="1700"/>
              </a:spcBef>
              <a:spcAft>
                <a:spcPts val="0"/>
              </a:spcAft>
              <a:buClr>
                <a:schemeClr val="dk1"/>
              </a:buClr>
              <a:buSzPts val="1200"/>
              <a:buChar char="●"/>
            </a:pPr>
            <a:r>
              <a:rPr b="1" lang="en-US" sz="1200">
                <a:solidFill>
                  <a:schemeClr val="dk1"/>
                </a:solidFill>
                <a:latin typeface="Proxima Nova"/>
                <a:ea typeface="Proxima Nova"/>
                <a:cs typeface="Proxima Nova"/>
                <a:sym typeface="Proxima Nova"/>
              </a:rPr>
              <a:t>Embedding Integration</a:t>
            </a:r>
            <a:r>
              <a:rPr lang="en-US" sz="1200">
                <a:solidFill>
                  <a:schemeClr val="dk1"/>
                </a:solidFill>
                <a:latin typeface="Proxima Nova"/>
                <a:ea typeface="Proxima Nova"/>
                <a:cs typeface="Proxima Nova"/>
                <a:sym typeface="Proxima Nova"/>
              </a:rPr>
              <a:t>: These embeddings, representing the semantic meaning of track names, are concatenated with other numerical features (like track duration, number of followers) and categorical features (encoded track/artist names).</a:t>
            </a:r>
            <a:endParaRPr sz="1200">
              <a:solidFill>
                <a:schemeClr val="dk1"/>
              </a:solidFill>
              <a:latin typeface="Proxima Nova"/>
              <a:ea typeface="Proxima Nova"/>
              <a:cs typeface="Proxima Nova"/>
              <a:sym typeface="Proxima Nova"/>
            </a:endParaRPr>
          </a:p>
          <a:p>
            <a:pPr indent="0" lvl="0" marL="0" rtl="0" algn="l">
              <a:spcBef>
                <a:spcPts val="1700"/>
              </a:spcBef>
              <a:spcAft>
                <a:spcPts val="0"/>
              </a:spcAft>
              <a:buNone/>
            </a:pPr>
            <a:r>
              <a:t/>
            </a:r>
            <a:endParaRPr b="1" sz="1500">
              <a:solidFill>
                <a:schemeClr val="dk1"/>
              </a:solidFill>
              <a:latin typeface="Proxima Nova"/>
              <a:ea typeface="Proxima Nova"/>
              <a:cs typeface="Proxima Nova"/>
              <a:sym typeface="Proxima Nova"/>
            </a:endParaRPr>
          </a:p>
        </p:txBody>
      </p:sp>
      <p:pic>
        <p:nvPicPr>
          <p:cNvPr id="220" name="Google Shape;220;p30"/>
          <p:cNvPicPr preferRelativeResize="0"/>
          <p:nvPr/>
        </p:nvPicPr>
        <p:blipFill>
          <a:blip r:embed="rId3">
            <a:alphaModFix/>
          </a:blip>
          <a:stretch>
            <a:fillRect/>
          </a:stretch>
        </p:blipFill>
        <p:spPr>
          <a:xfrm>
            <a:off x="894750" y="2988575"/>
            <a:ext cx="10666148" cy="3084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p:nvPr/>
        </p:nvSpPr>
        <p:spPr>
          <a:xfrm>
            <a:off x="2411367" y="931133"/>
            <a:ext cx="2420400" cy="1928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rPr b="1" lang="en-US">
                <a:latin typeface="Proxima Nova"/>
                <a:ea typeface="Proxima Nova"/>
                <a:cs typeface="Proxima Nova"/>
                <a:sym typeface="Proxima Nova"/>
              </a:rPr>
              <a:t>Label Encoding for categorical columns</a:t>
            </a:r>
            <a:endParaRPr b="1">
              <a:latin typeface="Proxima Nova"/>
              <a:ea typeface="Proxima Nova"/>
              <a:cs typeface="Proxima Nova"/>
              <a:sym typeface="Proxima Nova"/>
            </a:endParaRPr>
          </a:p>
          <a:p>
            <a:pPr indent="0" lvl="0" marL="0" rtl="0" algn="l">
              <a:spcBef>
                <a:spcPts val="0"/>
              </a:spcBef>
              <a:spcAft>
                <a:spcPts val="0"/>
              </a:spcAft>
              <a:buNone/>
            </a:pPr>
            <a:r>
              <a:t/>
            </a:r>
            <a:endParaRPr i="1">
              <a:latin typeface="Proxima Nova"/>
              <a:ea typeface="Proxima Nova"/>
              <a:cs typeface="Proxima Nova"/>
              <a:sym typeface="Proxima Nova"/>
            </a:endParaRPr>
          </a:p>
          <a:p>
            <a:pPr indent="0" lvl="0" marL="0" rtl="0" algn="l">
              <a:spcBef>
                <a:spcPts val="0"/>
              </a:spcBef>
              <a:spcAft>
                <a:spcPts val="0"/>
              </a:spcAft>
              <a:buNone/>
            </a:pPr>
            <a:r>
              <a:rPr i="1" lang="en-US">
                <a:latin typeface="Proxima Nova"/>
                <a:ea typeface="Proxima Nova"/>
                <a:cs typeface="Proxima Nova"/>
                <a:sym typeface="Proxima Nova"/>
              </a:rPr>
              <a:t>Encode artist, albums and track names</a:t>
            </a:r>
            <a:endParaRPr i="1">
              <a:latin typeface="Proxima Nova"/>
              <a:ea typeface="Proxima Nova"/>
              <a:cs typeface="Proxima Nova"/>
              <a:sym typeface="Proxima Nova"/>
            </a:endParaRPr>
          </a:p>
        </p:txBody>
      </p:sp>
      <p:sp>
        <p:nvSpPr>
          <p:cNvPr id="226" name="Google Shape;226;p31"/>
          <p:cNvSpPr/>
          <p:nvPr/>
        </p:nvSpPr>
        <p:spPr>
          <a:xfrm>
            <a:off x="5619400" y="967200"/>
            <a:ext cx="2420400" cy="19284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rPr b="1" lang="en-US">
                <a:latin typeface="Proxima Nova"/>
                <a:ea typeface="Proxima Nova"/>
                <a:cs typeface="Proxima Nova"/>
                <a:sym typeface="Proxima Nova"/>
              </a:rPr>
              <a:t>Feature Engineering</a:t>
            </a:r>
            <a:endParaRPr b="1">
              <a:latin typeface="Proxima Nova"/>
              <a:ea typeface="Proxima Nova"/>
              <a:cs typeface="Proxima Nova"/>
              <a:sym typeface="Proxima Nova"/>
            </a:endParaRPr>
          </a:p>
          <a:p>
            <a:pPr indent="0" lvl="0" marL="0" rtl="0" algn="l">
              <a:spcBef>
                <a:spcPts val="0"/>
              </a:spcBef>
              <a:spcAft>
                <a:spcPts val="0"/>
              </a:spcAft>
              <a:buNone/>
            </a:pPr>
            <a:r>
              <a:t/>
            </a:r>
            <a:endParaRPr b="1">
              <a:latin typeface="Proxima Nova"/>
              <a:ea typeface="Proxima Nova"/>
              <a:cs typeface="Proxima Nova"/>
              <a:sym typeface="Proxima Nova"/>
            </a:endParaRPr>
          </a:p>
          <a:p>
            <a:pPr indent="0" lvl="0" marL="0" rtl="0" algn="l">
              <a:spcBef>
                <a:spcPts val="0"/>
              </a:spcBef>
              <a:spcAft>
                <a:spcPts val="0"/>
              </a:spcAft>
              <a:buNone/>
            </a:pPr>
            <a:r>
              <a:rPr i="1" lang="en-US">
                <a:latin typeface="Proxima Nova"/>
                <a:ea typeface="Proxima Nova"/>
                <a:cs typeface="Proxima Nova"/>
                <a:sym typeface="Proxima Nova"/>
              </a:rPr>
              <a:t>Select Encoded features and add numerical features</a:t>
            </a:r>
            <a:endParaRPr i="1">
              <a:latin typeface="Proxima Nova"/>
              <a:ea typeface="Proxima Nova"/>
              <a:cs typeface="Proxima Nova"/>
              <a:sym typeface="Proxima Nova"/>
            </a:endParaRPr>
          </a:p>
        </p:txBody>
      </p:sp>
      <p:sp>
        <p:nvSpPr>
          <p:cNvPr id="227" name="Google Shape;227;p31"/>
          <p:cNvSpPr/>
          <p:nvPr/>
        </p:nvSpPr>
        <p:spPr>
          <a:xfrm>
            <a:off x="8827433" y="967200"/>
            <a:ext cx="2420400" cy="1928400"/>
          </a:xfrm>
          <a:prstGeom prst="roundRect">
            <a:avLst>
              <a:gd fmla="val 16667" name="adj"/>
            </a:avLst>
          </a:prstGeom>
          <a:solidFill>
            <a:schemeClr val="accent4"/>
          </a:solidFill>
          <a:ln cap="flat" cmpd="sng" w="9525">
            <a:solidFill>
              <a:srgbClr val="FF9900"/>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a:latin typeface="Proxima Nova"/>
                <a:ea typeface="Proxima Nova"/>
                <a:cs typeface="Proxima Nova"/>
                <a:sym typeface="Proxima Nova"/>
              </a:rPr>
              <a:t>Target Variable Handling</a:t>
            </a:r>
            <a:endParaRPr b="1">
              <a:latin typeface="Proxima Nova"/>
              <a:ea typeface="Proxima Nova"/>
              <a:cs typeface="Proxima Nova"/>
              <a:sym typeface="Proxima Nova"/>
            </a:endParaRPr>
          </a:p>
          <a:p>
            <a:pPr indent="0" lvl="0" marL="0" rtl="0" algn="l">
              <a:spcBef>
                <a:spcPts val="0"/>
              </a:spcBef>
              <a:spcAft>
                <a:spcPts val="0"/>
              </a:spcAft>
              <a:buNone/>
            </a:pPr>
            <a:r>
              <a:rPr lang="en-US" sz="1100">
                <a:latin typeface="Proxima Nova"/>
                <a:ea typeface="Proxima Nova"/>
                <a:cs typeface="Proxima Nova"/>
                <a:sym typeface="Proxima Nova"/>
              </a:rPr>
              <a:t>         </a:t>
            </a:r>
            <a:r>
              <a:rPr b="1" lang="en-US" sz="900">
                <a:solidFill>
                  <a:srgbClr val="188038"/>
                </a:solidFill>
                <a:latin typeface="Proxima Nova"/>
                <a:ea typeface="Proxima Nova"/>
                <a:cs typeface="Proxima Nova"/>
                <a:sym typeface="Proxima Nova"/>
              </a:rPr>
              <a:t>    create dummy target</a:t>
            </a:r>
            <a:endParaRPr b="1" sz="900">
              <a:solidFill>
                <a:srgbClr val="188038"/>
              </a:solidFill>
              <a:latin typeface="Proxima Nova"/>
              <a:ea typeface="Proxima Nova"/>
              <a:cs typeface="Proxima Nova"/>
              <a:sym typeface="Proxima Nova"/>
            </a:endParaRPr>
          </a:p>
        </p:txBody>
      </p:sp>
      <p:sp>
        <p:nvSpPr>
          <p:cNvPr id="228" name="Google Shape;228;p31"/>
          <p:cNvSpPr/>
          <p:nvPr/>
        </p:nvSpPr>
        <p:spPr>
          <a:xfrm>
            <a:off x="2235200" y="3598867"/>
            <a:ext cx="2420400" cy="19284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1200">
                <a:latin typeface="Proxima Nova"/>
                <a:ea typeface="Proxima Nova"/>
                <a:cs typeface="Proxima Nova"/>
                <a:sym typeface="Proxima Nova"/>
              </a:rPr>
              <a:t>Return Processed Data</a:t>
            </a:r>
            <a:endParaRPr b="1" sz="1200">
              <a:latin typeface="Proxima Nova"/>
              <a:ea typeface="Proxima Nova"/>
              <a:cs typeface="Proxima Nova"/>
              <a:sym typeface="Proxima Nova"/>
            </a:endParaRPr>
          </a:p>
          <a:p>
            <a:pPr indent="0" lvl="0" marL="0" rtl="0" algn="ctr">
              <a:spcBef>
                <a:spcPts val="0"/>
              </a:spcBef>
              <a:spcAft>
                <a:spcPts val="0"/>
              </a:spcAft>
              <a:buNone/>
            </a:pPr>
            <a:r>
              <a:rPr lang="en-US" sz="1200">
                <a:latin typeface="Proxima Nova"/>
                <a:ea typeface="Proxima Nova"/>
                <a:cs typeface="Proxima Nova"/>
                <a:sym typeface="Proxima Nova"/>
              </a:rPr>
              <a:t>X_scaled, y, df_processed </a:t>
            </a:r>
            <a:endParaRPr sz="1200">
              <a:latin typeface="Proxima Nova"/>
              <a:ea typeface="Proxima Nova"/>
              <a:cs typeface="Proxima Nova"/>
              <a:sym typeface="Proxima Nova"/>
            </a:endParaRPr>
          </a:p>
        </p:txBody>
      </p:sp>
      <p:sp>
        <p:nvSpPr>
          <p:cNvPr id="229" name="Google Shape;229;p31"/>
          <p:cNvSpPr/>
          <p:nvPr/>
        </p:nvSpPr>
        <p:spPr>
          <a:xfrm>
            <a:off x="5511500" y="3530533"/>
            <a:ext cx="2420400" cy="20511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1200">
                <a:latin typeface="Proxima Nova"/>
                <a:ea typeface="Proxima Nova"/>
                <a:cs typeface="Proxima Nova"/>
                <a:sym typeface="Proxima Nova"/>
              </a:rPr>
              <a:t>Scaling Numerical Features</a:t>
            </a:r>
            <a:endParaRPr b="1" sz="1200">
              <a:latin typeface="Proxima Nova"/>
              <a:ea typeface="Proxima Nova"/>
              <a:cs typeface="Proxima Nova"/>
              <a:sym typeface="Proxima Nova"/>
            </a:endParaRPr>
          </a:p>
          <a:p>
            <a:pPr indent="0" lvl="0" marL="0" rtl="0" algn="ctr">
              <a:spcBef>
                <a:spcPts val="0"/>
              </a:spcBef>
              <a:spcAft>
                <a:spcPts val="0"/>
              </a:spcAft>
              <a:buNone/>
            </a:pPr>
            <a:r>
              <a:t/>
            </a:r>
            <a:endParaRPr i="1" sz="1200">
              <a:latin typeface="Proxima Nova"/>
              <a:ea typeface="Proxima Nova"/>
              <a:cs typeface="Proxima Nova"/>
              <a:sym typeface="Proxima Nova"/>
            </a:endParaRPr>
          </a:p>
          <a:p>
            <a:pPr indent="0" lvl="0" marL="0" rtl="0" algn="ctr">
              <a:spcBef>
                <a:spcPts val="0"/>
              </a:spcBef>
              <a:spcAft>
                <a:spcPts val="0"/>
              </a:spcAft>
              <a:buNone/>
            </a:pPr>
            <a:r>
              <a:rPr i="1" lang="en-US" sz="1200">
                <a:latin typeface="Proxima Nova"/>
                <a:ea typeface="Proxima Nova"/>
                <a:cs typeface="Proxima Nova"/>
                <a:sym typeface="Proxima Nova"/>
              </a:rPr>
              <a:t>Apply Standard Scaler to features </a:t>
            </a:r>
            <a:endParaRPr i="1" sz="1200">
              <a:latin typeface="Proxima Nova"/>
              <a:ea typeface="Proxima Nova"/>
              <a:cs typeface="Proxima Nova"/>
              <a:sym typeface="Proxima Nova"/>
            </a:endParaRPr>
          </a:p>
        </p:txBody>
      </p:sp>
      <p:sp>
        <p:nvSpPr>
          <p:cNvPr id="230" name="Google Shape;230;p31"/>
          <p:cNvSpPr/>
          <p:nvPr/>
        </p:nvSpPr>
        <p:spPr>
          <a:xfrm>
            <a:off x="8943467" y="3530533"/>
            <a:ext cx="2420400" cy="1928400"/>
          </a:xfrm>
          <a:prstGeom prst="roundRect">
            <a:avLst>
              <a:gd fmla="val 16667" name="adj"/>
            </a:avLst>
          </a:prstGeom>
          <a:solidFill>
            <a:srgbClr val="C27BA0"/>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1200">
                <a:solidFill>
                  <a:schemeClr val="dk1"/>
                </a:solidFill>
                <a:latin typeface="Proxima Nova"/>
                <a:ea typeface="Proxima Nova"/>
                <a:cs typeface="Proxima Nova"/>
                <a:sym typeface="Proxima Nova"/>
              </a:rPr>
              <a:t>Ensure Binary Classification</a:t>
            </a:r>
            <a:endParaRPr b="1" sz="12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i="1" sz="12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i="1" lang="en-US" sz="1200">
                <a:solidFill>
                  <a:schemeClr val="dk1"/>
                </a:solidFill>
                <a:latin typeface="Proxima Nova"/>
                <a:ea typeface="Proxima Nova"/>
                <a:cs typeface="Proxima Nova"/>
                <a:sym typeface="Proxima Nova"/>
              </a:rPr>
              <a:t>Map target variable to binary ( 0 or 1)</a:t>
            </a:r>
            <a:endParaRPr sz="1200">
              <a:latin typeface="Proxima Nova"/>
              <a:ea typeface="Proxima Nova"/>
              <a:cs typeface="Proxima Nova"/>
              <a:sym typeface="Proxima Nova"/>
            </a:endParaRPr>
          </a:p>
        </p:txBody>
      </p:sp>
      <p:sp>
        <p:nvSpPr>
          <p:cNvPr id="231" name="Google Shape;231;p31"/>
          <p:cNvSpPr txBox="1"/>
          <p:nvPr/>
        </p:nvSpPr>
        <p:spPr>
          <a:xfrm>
            <a:off x="516033" y="1595858"/>
            <a:ext cx="1719300" cy="5964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2300">
                <a:solidFill>
                  <a:schemeClr val="dk2"/>
                </a:solidFill>
                <a:latin typeface="Proxima Nova"/>
                <a:ea typeface="Proxima Nova"/>
                <a:cs typeface="Proxima Nova"/>
                <a:sym typeface="Proxima Nova"/>
              </a:rPr>
              <a:t> Start </a:t>
            </a:r>
            <a:endParaRPr b="1" sz="2300">
              <a:solidFill>
                <a:schemeClr val="dk2"/>
              </a:solidFill>
              <a:latin typeface="Proxima Nova"/>
              <a:ea typeface="Proxima Nova"/>
              <a:cs typeface="Proxima Nova"/>
              <a:sym typeface="Proxima Nova"/>
            </a:endParaRPr>
          </a:p>
        </p:txBody>
      </p:sp>
      <p:sp>
        <p:nvSpPr>
          <p:cNvPr id="232" name="Google Shape;232;p31"/>
          <p:cNvSpPr txBox="1"/>
          <p:nvPr/>
        </p:nvSpPr>
        <p:spPr>
          <a:xfrm>
            <a:off x="516025" y="4397975"/>
            <a:ext cx="919200" cy="5964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2300">
                <a:solidFill>
                  <a:schemeClr val="dk2"/>
                </a:solidFill>
              </a:rPr>
              <a:t>End</a:t>
            </a:r>
            <a:endParaRPr b="1" sz="2300">
              <a:solidFill>
                <a:schemeClr val="dk2"/>
              </a:solidFill>
            </a:endParaRPr>
          </a:p>
        </p:txBody>
      </p:sp>
      <p:sp>
        <p:nvSpPr>
          <p:cNvPr id="233" name="Google Shape;233;p31"/>
          <p:cNvSpPr/>
          <p:nvPr/>
        </p:nvSpPr>
        <p:spPr>
          <a:xfrm>
            <a:off x="4831767" y="1836533"/>
            <a:ext cx="766500" cy="117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800"/>
          </a:p>
        </p:txBody>
      </p:sp>
      <p:sp>
        <p:nvSpPr>
          <p:cNvPr id="234" name="Google Shape;234;p31"/>
          <p:cNvSpPr/>
          <p:nvPr/>
        </p:nvSpPr>
        <p:spPr>
          <a:xfrm>
            <a:off x="8050425" y="1890800"/>
            <a:ext cx="766500" cy="117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800"/>
          </a:p>
        </p:txBody>
      </p:sp>
      <p:sp>
        <p:nvSpPr>
          <p:cNvPr id="235" name="Google Shape;235;p31"/>
          <p:cNvSpPr/>
          <p:nvPr/>
        </p:nvSpPr>
        <p:spPr>
          <a:xfrm>
            <a:off x="9996200" y="2895600"/>
            <a:ext cx="148200" cy="635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800"/>
          </a:p>
        </p:txBody>
      </p:sp>
      <p:sp>
        <p:nvSpPr>
          <p:cNvPr id="236" name="Google Shape;236;p31"/>
          <p:cNvSpPr/>
          <p:nvPr/>
        </p:nvSpPr>
        <p:spPr>
          <a:xfrm>
            <a:off x="7931900" y="4407000"/>
            <a:ext cx="1007700" cy="117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800"/>
          </a:p>
        </p:txBody>
      </p:sp>
      <p:sp>
        <p:nvSpPr>
          <p:cNvPr id="237" name="Google Shape;237;p31"/>
          <p:cNvSpPr/>
          <p:nvPr/>
        </p:nvSpPr>
        <p:spPr>
          <a:xfrm>
            <a:off x="4655600" y="4488420"/>
            <a:ext cx="886800" cy="117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800"/>
          </a:p>
        </p:txBody>
      </p:sp>
      <p:sp>
        <p:nvSpPr>
          <p:cNvPr id="238" name="Google Shape;238;p31"/>
          <p:cNvSpPr txBox="1"/>
          <p:nvPr/>
        </p:nvSpPr>
        <p:spPr>
          <a:xfrm>
            <a:off x="2316950" y="-121148"/>
            <a:ext cx="8809500" cy="8097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0"/>
              </a:spcAft>
              <a:buNone/>
            </a:pPr>
            <a:r>
              <a:rPr lang="en-US" sz="2300">
                <a:solidFill>
                  <a:schemeClr val="dk2"/>
                </a:solidFill>
                <a:latin typeface="Proxima Nova"/>
                <a:ea typeface="Proxima Nova"/>
                <a:cs typeface="Proxima Nova"/>
                <a:sym typeface="Proxima Nova"/>
              </a:rPr>
              <a:t>                     </a:t>
            </a:r>
            <a:endParaRPr sz="2300">
              <a:solidFill>
                <a:schemeClr val="dk2"/>
              </a:solidFill>
              <a:latin typeface="Proxima Nova"/>
              <a:ea typeface="Proxima Nova"/>
              <a:cs typeface="Proxima Nova"/>
              <a:sym typeface="Proxima Nova"/>
            </a:endParaRPr>
          </a:p>
          <a:p>
            <a:pPr indent="0" lvl="0" marL="0" rtl="0" algn="ctr">
              <a:spcBef>
                <a:spcPts val="0"/>
              </a:spcBef>
              <a:spcAft>
                <a:spcPts val="0"/>
              </a:spcAft>
              <a:buNone/>
            </a:pPr>
            <a:r>
              <a:rPr b="1" lang="en-US" sz="2300">
                <a:solidFill>
                  <a:srgbClr val="188038"/>
                </a:solidFill>
                <a:latin typeface="Proxima Nova"/>
                <a:ea typeface="Proxima Nova"/>
                <a:cs typeface="Proxima Nova"/>
                <a:sym typeface="Proxima Nova"/>
              </a:rPr>
              <a:t>XGBoost Model Preparation Flow</a:t>
            </a:r>
            <a:endParaRPr b="1" sz="2300">
              <a:solidFill>
                <a:srgbClr val="188038"/>
              </a:solidFill>
              <a:latin typeface="Proxima Nova"/>
              <a:ea typeface="Proxima Nova"/>
              <a:cs typeface="Proxima Nova"/>
              <a:sym typeface="Proxima Nova"/>
            </a:endParaRPr>
          </a:p>
        </p:txBody>
      </p:sp>
      <p:graphicFrame>
        <p:nvGraphicFramePr>
          <p:cNvPr id="239" name="Google Shape;239;p31"/>
          <p:cNvGraphicFramePr/>
          <p:nvPr/>
        </p:nvGraphicFramePr>
        <p:xfrm>
          <a:off x="2306100" y="5737750"/>
          <a:ext cx="3000000" cy="3000000"/>
        </p:xfrm>
        <a:graphic>
          <a:graphicData uri="http://schemas.openxmlformats.org/drawingml/2006/table">
            <a:tbl>
              <a:tblPr>
                <a:noFill/>
                <a:tableStyleId>{038D6408-E46E-4B1D-A623-E22EB5CDFF7E}</a:tableStyleId>
              </a:tblPr>
              <a:tblGrid>
                <a:gridCol w="1282150"/>
                <a:gridCol w="1282150"/>
                <a:gridCol w="1198275"/>
                <a:gridCol w="1663175"/>
                <a:gridCol w="3621225"/>
              </a:tblGrid>
              <a:tr h="269850">
                <a:tc>
                  <a:txBody>
                    <a:bodyPr/>
                    <a:lstStyle/>
                    <a:p>
                      <a:pPr indent="0" lvl="0" marL="0" rtl="0" algn="ctr">
                        <a:lnSpc>
                          <a:spcPct val="115000"/>
                        </a:lnSpc>
                        <a:spcBef>
                          <a:spcPts val="0"/>
                        </a:spcBef>
                        <a:spcAft>
                          <a:spcPts val="0"/>
                        </a:spcAft>
                        <a:buNone/>
                      </a:pPr>
                      <a:r>
                        <a:rPr lang="en-US" sz="800">
                          <a:solidFill>
                            <a:srgbClr val="FFFFFF"/>
                          </a:solidFill>
                          <a:latin typeface="Proxima Nova"/>
                          <a:ea typeface="Proxima Nova"/>
                          <a:cs typeface="Proxima Nova"/>
                          <a:sym typeface="Proxima Nova"/>
                        </a:rPr>
                        <a:t>TrackName</a:t>
                      </a:r>
                      <a:endParaRPr sz="800">
                        <a:solidFill>
                          <a:srgbClr val="FFFFFF"/>
                        </a:solidFill>
                        <a:latin typeface="Proxima Nova"/>
                        <a:ea typeface="Proxima Nova"/>
                        <a:cs typeface="Proxima Nova"/>
                        <a:sym typeface="Proxima Nova"/>
                      </a:endParaRPr>
                    </a:p>
                  </a:txBody>
                  <a:tcPr marT="19050" marB="19050" marR="28575" marL="28575" anchor="b">
                    <a:lnL cap="flat" cmpd="sng" w="5950">
                      <a:solidFill>
                        <a:srgbClr val="CCCCCC"/>
                      </a:solidFill>
                      <a:prstDash val="solid"/>
                      <a:round/>
                      <a:headEnd len="sm" w="sm" type="none"/>
                      <a:tailEnd len="sm" w="sm" type="none"/>
                    </a:lnL>
                    <a:lnR cap="flat" cmpd="sng" w="5950">
                      <a:solidFill>
                        <a:srgbClr val="CCCCCC"/>
                      </a:solidFill>
                      <a:prstDash val="solid"/>
                      <a:round/>
                      <a:headEnd len="sm" w="sm" type="none"/>
                      <a:tailEnd len="sm" w="sm" type="none"/>
                    </a:lnR>
                    <a:lnT cap="flat" cmpd="sng" w="5950">
                      <a:solidFill>
                        <a:srgbClr val="CCCCCC"/>
                      </a:solidFill>
                      <a:prstDash val="solid"/>
                      <a:round/>
                      <a:headEnd len="sm" w="sm" type="none"/>
                      <a:tailEnd len="sm" w="sm" type="none"/>
                    </a:lnT>
                    <a:lnB cap="flat" cmpd="sng" w="5950">
                      <a:solidFill>
                        <a:srgbClr val="000000"/>
                      </a:solidFill>
                      <a:prstDash val="solid"/>
                      <a:round/>
                      <a:headEnd len="sm" w="sm" type="none"/>
                      <a:tailEnd len="sm" w="sm" type="none"/>
                    </a:lnB>
                    <a:solidFill>
                      <a:srgbClr val="6AA84F"/>
                    </a:solidFill>
                  </a:tcPr>
                </a:tc>
                <a:tc>
                  <a:txBody>
                    <a:bodyPr/>
                    <a:lstStyle/>
                    <a:p>
                      <a:pPr indent="0" lvl="0" marL="0" rtl="0" algn="ctr">
                        <a:lnSpc>
                          <a:spcPct val="115000"/>
                        </a:lnSpc>
                        <a:spcBef>
                          <a:spcPts val="0"/>
                        </a:spcBef>
                        <a:spcAft>
                          <a:spcPts val="0"/>
                        </a:spcAft>
                        <a:buNone/>
                      </a:pPr>
                      <a:r>
                        <a:rPr lang="en-US" sz="800">
                          <a:solidFill>
                            <a:srgbClr val="FFFFFF"/>
                          </a:solidFill>
                          <a:latin typeface="Proxima Nova"/>
                          <a:ea typeface="Proxima Nova"/>
                          <a:cs typeface="Proxima Nova"/>
                          <a:sym typeface="Proxima Nova"/>
                        </a:rPr>
                        <a:t>TrackDuration(seconds))</a:t>
                      </a:r>
                      <a:endParaRPr sz="800">
                        <a:solidFill>
                          <a:srgbClr val="FFFFFF"/>
                        </a:solidFill>
                        <a:latin typeface="Proxima Nova"/>
                        <a:ea typeface="Proxima Nova"/>
                        <a:cs typeface="Proxima Nova"/>
                        <a:sym typeface="Proxima Nova"/>
                      </a:endParaRPr>
                    </a:p>
                  </a:txBody>
                  <a:tcPr marT="19050" marB="19050" marR="28575" marL="28575" anchor="b">
                    <a:lnL cap="flat" cmpd="sng" w="5950">
                      <a:solidFill>
                        <a:srgbClr val="CCCCCC"/>
                      </a:solidFill>
                      <a:prstDash val="solid"/>
                      <a:round/>
                      <a:headEnd len="sm" w="sm" type="none"/>
                      <a:tailEnd len="sm" w="sm" type="none"/>
                    </a:lnL>
                    <a:lnR cap="flat" cmpd="sng" w="5950">
                      <a:solidFill>
                        <a:srgbClr val="CCCCCC"/>
                      </a:solidFill>
                      <a:prstDash val="solid"/>
                      <a:round/>
                      <a:headEnd len="sm" w="sm" type="none"/>
                      <a:tailEnd len="sm" w="sm" type="none"/>
                    </a:lnR>
                    <a:lnT cap="flat" cmpd="sng" w="5950">
                      <a:solidFill>
                        <a:srgbClr val="CCCCCC"/>
                      </a:solidFill>
                      <a:prstDash val="solid"/>
                      <a:round/>
                      <a:headEnd len="sm" w="sm" type="none"/>
                      <a:tailEnd len="sm" w="sm" type="none"/>
                    </a:lnT>
                    <a:lnB cap="flat" cmpd="sng" w="5950">
                      <a:solidFill>
                        <a:srgbClr val="000000"/>
                      </a:solidFill>
                      <a:prstDash val="solid"/>
                      <a:round/>
                      <a:headEnd len="sm" w="sm" type="none"/>
                      <a:tailEnd len="sm" w="sm" type="none"/>
                    </a:lnB>
                    <a:solidFill>
                      <a:srgbClr val="6AA84F"/>
                    </a:solidFill>
                  </a:tcPr>
                </a:tc>
                <a:tc>
                  <a:txBody>
                    <a:bodyPr/>
                    <a:lstStyle/>
                    <a:p>
                      <a:pPr indent="0" lvl="0" marL="0" rtl="0" algn="ctr">
                        <a:lnSpc>
                          <a:spcPct val="115000"/>
                        </a:lnSpc>
                        <a:spcBef>
                          <a:spcPts val="0"/>
                        </a:spcBef>
                        <a:spcAft>
                          <a:spcPts val="0"/>
                        </a:spcAft>
                        <a:buNone/>
                      </a:pPr>
                      <a:r>
                        <a:rPr lang="en-US" sz="800">
                          <a:solidFill>
                            <a:srgbClr val="FFFFFF"/>
                          </a:solidFill>
                          <a:latin typeface="Proxima Nova"/>
                          <a:ea typeface="Proxima Nova"/>
                          <a:cs typeface="Proxima Nova"/>
                          <a:sym typeface="Proxima Nova"/>
                        </a:rPr>
                        <a:t>PopularityScore</a:t>
                      </a:r>
                      <a:endParaRPr sz="800">
                        <a:solidFill>
                          <a:srgbClr val="FFFFFF"/>
                        </a:solidFill>
                        <a:latin typeface="Proxima Nova"/>
                        <a:ea typeface="Proxima Nova"/>
                        <a:cs typeface="Proxima Nova"/>
                        <a:sym typeface="Proxima Nova"/>
                      </a:endParaRPr>
                    </a:p>
                  </a:txBody>
                  <a:tcPr marT="19050" marB="19050" marR="28575" marL="28575" anchor="b">
                    <a:lnL cap="flat" cmpd="sng" w="5950">
                      <a:solidFill>
                        <a:srgbClr val="CCCCCC"/>
                      </a:solidFill>
                      <a:prstDash val="solid"/>
                      <a:round/>
                      <a:headEnd len="sm" w="sm" type="none"/>
                      <a:tailEnd len="sm" w="sm" type="none"/>
                    </a:lnL>
                    <a:lnR cap="flat" cmpd="sng" w="5950">
                      <a:solidFill>
                        <a:srgbClr val="CCCCCC"/>
                      </a:solidFill>
                      <a:prstDash val="solid"/>
                      <a:round/>
                      <a:headEnd len="sm" w="sm" type="none"/>
                      <a:tailEnd len="sm" w="sm" type="none"/>
                    </a:lnR>
                    <a:lnT cap="flat" cmpd="sng" w="5950">
                      <a:solidFill>
                        <a:srgbClr val="CCCCCC"/>
                      </a:solidFill>
                      <a:prstDash val="solid"/>
                      <a:round/>
                      <a:headEnd len="sm" w="sm" type="none"/>
                      <a:tailEnd len="sm" w="sm" type="none"/>
                    </a:lnT>
                    <a:lnB cap="flat" cmpd="sng" w="5950">
                      <a:solidFill>
                        <a:srgbClr val="000000"/>
                      </a:solidFill>
                      <a:prstDash val="solid"/>
                      <a:round/>
                      <a:headEnd len="sm" w="sm" type="none"/>
                      <a:tailEnd len="sm" w="sm" type="none"/>
                    </a:lnB>
                    <a:solidFill>
                      <a:srgbClr val="6AA84F"/>
                    </a:solidFill>
                  </a:tcPr>
                </a:tc>
                <a:tc>
                  <a:txBody>
                    <a:bodyPr/>
                    <a:lstStyle/>
                    <a:p>
                      <a:pPr indent="0" lvl="0" marL="0" rtl="0" algn="ctr">
                        <a:lnSpc>
                          <a:spcPct val="115000"/>
                        </a:lnSpc>
                        <a:spcBef>
                          <a:spcPts val="0"/>
                        </a:spcBef>
                        <a:spcAft>
                          <a:spcPts val="0"/>
                        </a:spcAft>
                        <a:buNone/>
                      </a:pPr>
                      <a:r>
                        <a:rPr lang="en-US" sz="800">
                          <a:solidFill>
                            <a:srgbClr val="FFFFFF"/>
                          </a:solidFill>
                          <a:latin typeface="Proxima Nova"/>
                          <a:ea typeface="Proxima Nova"/>
                          <a:cs typeface="Proxima Nova"/>
                          <a:sym typeface="Proxima Nova"/>
                        </a:rPr>
                        <a:t>Embedding</a:t>
                      </a:r>
                      <a:endParaRPr sz="800">
                        <a:solidFill>
                          <a:srgbClr val="FFFFFF"/>
                        </a:solidFill>
                        <a:latin typeface="Proxima Nova"/>
                        <a:ea typeface="Proxima Nova"/>
                        <a:cs typeface="Proxima Nova"/>
                        <a:sym typeface="Proxima Nova"/>
                      </a:endParaRPr>
                    </a:p>
                  </a:txBody>
                  <a:tcPr marT="19050" marB="19050" marR="28575" marL="28575" anchor="b">
                    <a:lnL cap="flat" cmpd="sng" w="5950">
                      <a:solidFill>
                        <a:srgbClr val="CCCCCC"/>
                      </a:solidFill>
                      <a:prstDash val="solid"/>
                      <a:round/>
                      <a:headEnd len="sm" w="sm" type="none"/>
                      <a:tailEnd len="sm" w="sm" type="none"/>
                    </a:lnL>
                    <a:lnR cap="flat" cmpd="sng" w="5950">
                      <a:solidFill>
                        <a:srgbClr val="CCCCCC"/>
                      </a:solidFill>
                      <a:prstDash val="solid"/>
                      <a:round/>
                      <a:headEnd len="sm" w="sm" type="none"/>
                      <a:tailEnd len="sm" w="sm" type="none"/>
                    </a:lnR>
                    <a:lnT cap="flat" cmpd="sng" w="5950">
                      <a:solidFill>
                        <a:srgbClr val="CCCCCC"/>
                      </a:solidFill>
                      <a:prstDash val="solid"/>
                      <a:round/>
                      <a:headEnd len="sm" w="sm" type="none"/>
                      <a:tailEnd len="sm" w="sm" type="none"/>
                    </a:lnT>
                    <a:lnB cap="flat" cmpd="sng" w="5950">
                      <a:solidFill>
                        <a:srgbClr val="000000"/>
                      </a:solidFill>
                      <a:prstDash val="solid"/>
                      <a:round/>
                      <a:headEnd len="sm" w="sm" type="none"/>
                      <a:tailEnd len="sm" w="sm" type="none"/>
                    </a:lnB>
                    <a:solidFill>
                      <a:srgbClr val="6AA84F"/>
                    </a:solidFill>
                  </a:tcPr>
                </a:tc>
                <a:tc>
                  <a:txBody>
                    <a:bodyPr/>
                    <a:lstStyle/>
                    <a:p>
                      <a:pPr indent="0" lvl="0" marL="0" rtl="0" algn="ctr">
                        <a:lnSpc>
                          <a:spcPct val="115000"/>
                        </a:lnSpc>
                        <a:spcBef>
                          <a:spcPts val="0"/>
                        </a:spcBef>
                        <a:spcAft>
                          <a:spcPts val="0"/>
                        </a:spcAft>
                        <a:buNone/>
                      </a:pPr>
                      <a:r>
                        <a:rPr lang="en-US" sz="800">
                          <a:solidFill>
                            <a:srgbClr val="FFFFFF"/>
                          </a:solidFill>
                          <a:latin typeface="Proxima Nova"/>
                          <a:ea typeface="Proxima Nova"/>
                          <a:cs typeface="Proxima Nova"/>
                          <a:sym typeface="Proxima Nova"/>
                        </a:rPr>
                        <a:t>IsNextTrack</a:t>
                      </a:r>
                      <a:endParaRPr sz="800">
                        <a:solidFill>
                          <a:srgbClr val="FFFFFF"/>
                        </a:solidFill>
                        <a:latin typeface="Proxima Nova"/>
                        <a:ea typeface="Proxima Nova"/>
                        <a:cs typeface="Proxima Nova"/>
                        <a:sym typeface="Proxima Nova"/>
                      </a:endParaRPr>
                    </a:p>
                  </a:txBody>
                  <a:tcPr marT="19050" marB="19050" marR="28575" marL="28575" anchor="b">
                    <a:lnL cap="flat" cmpd="sng" w="5950">
                      <a:solidFill>
                        <a:srgbClr val="CCCCCC"/>
                      </a:solidFill>
                      <a:prstDash val="solid"/>
                      <a:round/>
                      <a:headEnd len="sm" w="sm" type="none"/>
                      <a:tailEnd len="sm" w="sm" type="none"/>
                    </a:lnL>
                    <a:lnR cap="flat" cmpd="sng" w="5950">
                      <a:solidFill>
                        <a:srgbClr val="CCCCCC"/>
                      </a:solidFill>
                      <a:prstDash val="solid"/>
                      <a:round/>
                      <a:headEnd len="sm" w="sm" type="none"/>
                      <a:tailEnd len="sm" w="sm" type="none"/>
                    </a:lnR>
                    <a:lnT cap="flat" cmpd="sng" w="5950">
                      <a:solidFill>
                        <a:srgbClr val="CCCCCC"/>
                      </a:solidFill>
                      <a:prstDash val="solid"/>
                      <a:round/>
                      <a:headEnd len="sm" w="sm" type="none"/>
                      <a:tailEnd len="sm" w="sm" type="none"/>
                    </a:lnT>
                    <a:lnB cap="flat" cmpd="sng" w="5950">
                      <a:solidFill>
                        <a:srgbClr val="000000"/>
                      </a:solidFill>
                      <a:prstDash val="solid"/>
                      <a:round/>
                      <a:headEnd len="sm" w="sm" type="none"/>
                      <a:tailEnd len="sm" w="sm" type="none"/>
                    </a:lnB>
                    <a:solidFill>
                      <a:srgbClr val="6AA84F"/>
                    </a:solidFill>
                  </a:tcPr>
                </a:tc>
              </a:tr>
              <a:tr h="269850">
                <a:tc>
                  <a:txBody>
                    <a:bodyPr/>
                    <a:lstStyle/>
                    <a:p>
                      <a:pPr indent="0" lvl="0" marL="0" rtl="0" algn="ctr">
                        <a:lnSpc>
                          <a:spcPct val="115000"/>
                        </a:lnSpc>
                        <a:spcBef>
                          <a:spcPts val="0"/>
                        </a:spcBef>
                        <a:spcAft>
                          <a:spcPts val="0"/>
                        </a:spcAft>
                        <a:buNone/>
                      </a:pPr>
                      <a:r>
                        <a:rPr lang="en-US" sz="800">
                          <a:latin typeface="Proxima Nova"/>
                          <a:ea typeface="Proxima Nova"/>
                          <a:cs typeface="Proxima Nova"/>
                          <a:sym typeface="Proxima Nova"/>
                        </a:rPr>
                        <a:t>Time to Party</a:t>
                      </a:r>
                      <a:endParaRPr sz="800">
                        <a:latin typeface="Proxima Nova"/>
                        <a:ea typeface="Proxima Nova"/>
                        <a:cs typeface="Proxima Nova"/>
                        <a:sym typeface="Proxima Nova"/>
                      </a:endParaRPr>
                    </a:p>
                  </a:txBody>
                  <a:tcPr marT="19050" marB="19050" marR="28575" marL="28575" anchor="b">
                    <a:lnL cap="flat" cmpd="sng" w="5950">
                      <a:solidFill>
                        <a:srgbClr val="000000"/>
                      </a:solidFill>
                      <a:prstDash val="solid"/>
                      <a:round/>
                      <a:headEnd len="sm" w="sm" type="none"/>
                      <a:tailEnd len="sm" w="sm" type="none"/>
                    </a:lnL>
                    <a:lnR cap="flat" cmpd="sng" w="5950">
                      <a:solidFill>
                        <a:srgbClr val="000000"/>
                      </a:solidFill>
                      <a:prstDash val="solid"/>
                      <a:round/>
                      <a:headEnd len="sm" w="sm" type="none"/>
                      <a:tailEnd len="sm" w="sm" type="none"/>
                    </a:lnR>
                    <a:lnT cap="flat" cmpd="sng" w="5950">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800">
                          <a:latin typeface="Proxima Nova"/>
                          <a:ea typeface="Proxima Nova"/>
                          <a:cs typeface="Proxima Nova"/>
                          <a:sym typeface="Proxima Nova"/>
                        </a:rPr>
                        <a:t>120</a:t>
                      </a:r>
                      <a:endParaRPr sz="800">
                        <a:latin typeface="Proxima Nova"/>
                        <a:ea typeface="Proxima Nova"/>
                        <a:cs typeface="Proxima Nova"/>
                        <a:sym typeface="Proxima Nova"/>
                      </a:endParaRPr>
                    </a:p>
                  </a:txBody>
                  <a:tcPr marT="19050" marB="19050" marR="28575" marL="28575" anchor="b">
                    <a:lnL cap="flat" cmpd="sng" w="5950">
                      <a:solidFill>
                        <a:srgbClr val="000000"/>
                      </a:solidFill>
                      <a:prstDash val="solid"/>
                      <a:round/>
                      <a:headEnd len="sm" w="sm" type="none"/>
                      <a:tailEnd len="sm" w="sm" type="none"/>
                    </a:lnL>
                    <a:lnR cap="flat" cmpd="sng" w="5950">
                      <a:solidFill>
                        <a:srgbClr val="000000"/>
                      </a:solidFill>
                      <a:prstDash val="solid"/>
                      <a:round/>
                      <a:headEnd len="sm" w="sm" type="none"/>
                      <a:tailEnd len="sm" w="sm" type="none"/>
                    </a:lnR>
                    <a:lnT cap="flat" cmpd="sng" w="5950">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800">
                          <a:latin typeface="Proxima Nova"/>
                          <a:ea typeface="Proxima Nova"/>
                          <a:cs typeface="Proxima Nova"/>
                          <a:sym typeface="Proxima Nova"/>
                        </a:rPr>
                        <a:t>0.889</a:t>
                      </a:r>
                      <a:endParaRPr sz="800">
                        <a:latin typeface="Proxima Nova"/>
                        <a:ea typeface="Proxima Nova"/>
                        <a:cs typeface="Proxima Nova"/>
                        <a:sym typeface="Proxima Nova"/>
                      </a:endParaRPr>
                    </a:p>
                  </a:txBody>
                  <a:tcPr marT="19050" marB="19050" marR="28575" marL="28575" anchor="b">
                    <a:lnL cap="flat" cmpd="sng" w="5950">
                      <a:solidFill>
                        <a:srgbClr val="000000"/>
                      </a:solidFill>
                      <a:prstDash val="solid"/>
                      <a:round/>
                      <a:headEnd len="sm" w="sm" type="none"/>
                      <a:tailEnd len="sm" w="sm" type="none"/>
                    </a:lnL>
                    <a:lnR cap="flat" cmpd="sng" w="5950">
                      <a:solidFill>
                        <a:srgbClr val="000000"/>
                      </a:solidFill>
                      <a:prstDash val="solid"/>
                      <a:round/>
                      <a:headEnd len="sm" w="sm" type="none"/>
                      <a:tailEnd len="sm" w="sm" type="none"/>
                    </a:lnR>
                    <a:lnT cap="flat" cmpd="sng" w="5950">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800">
                          <a:latin typeface="Proxima Nova"/>
                          <a:ea typeface="Proxima Nova"/>
                          <a:cs typeface="Proxima Nova"/>
                          <a:sym typeface="Proxima Nova"/>
                        </a:rPr>
                        <a:t>[0.1, 0.3]</a:t>
                      </a:r>
                      <a:endParaRPr sz="800">
                        <a:latin typeface="Proxima Nova"/>
                        <a:ea typeface="Proxima Nova"/>
                        <a:cs typeface="Proxima Nova"/>
                        <a:sym typeface="Proxima Nova"/>
                      </a:endParaRPr>
                    </a:p>
                  </a:txBody>
                  <a:tcPr marT="19050" marB="19050" marR="28575" marL="28575" anchor="b">
                    <a:lnL cap="flat" cmpd="sng" w="5950">
                      <a:solidFill>
                        <a:srgbClr val="000000"/>
                      </a:solidFill>
                      <a:prstDash val="solid"/>
                      <a:round/>
                      <a:headEnd len="sm" w="sm" type="none"/>
                      <a:tailEnd len="sm" w="sm" type="none"/>
                    </a:lnL>
                    <a:lnR cap="flat" cmpd="sng" w="5950">
                      <a:solidFill>
                        <a:srgbClr val="000000"/>
                      </a:solidFill>
                      <a:prstDash val="solid"/>
                      <a:round/>
                      <a:headEnd len="sm" w="sm" type="none"/>
                      <a:tailEnd len="sm" w="sm" type="none"/>
                    </a:lnR>
                    <a:lnT cap="flat" cmpd="sng" w="5950">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800">
                          <a:latin typeface="Proxima Nova"/>
                          <a:ea typeface="Proxima Nova"/>
                          <a:cs typeface="Proxima Nova"/>
                          <a:sym typeface="Proxima Nova"/>
                        </a:rPr>
                        <a:t>1 (This track fits the sequence)</a:t>
                      </a:r>
                      <a:endParaRPr sz="800">
                        <a:latin typeface="Proxima Nova"/>
                        <a:ea typeface="Proxima Nova"/>
                        <a:cs typeface="Proxima Nova"/>
                        <a:sym typeface="Proxima Nova"/>
                      </a:endParaRPr>
                    </a:p>
                  </a:txBody>
                  <a:tcPr marT="19050" marB="19050" marR="28575" marL="28575" anchor="b">
                    <a:lnL cap="flat" cmpd="sng" w="5950">
                      <a:solidFill>
                        <a:srgbClr val="000000"/>
                      </a:solidFill>
                      <a:prstDash val="solid"/>
                      <a:round/>
                      <a:headEnd len="sm" w="sm" type="none"/>
                      <a:tailEnd len="sm" w="sm" type="none"/>
                    </a:lnL>
                    <a:lnR cap="flat" cmpd="sng" w="5950">
                      <a:solidFill>
                        <a:srgbClr val="000000"/>
                      </a:solidFill>
                      <a:prstDash val="solid"/>
                      <a:round/>
                      <a:headEnd len="sm" w="sm" type="none"/>
                      <a:tailEnd len="sm" w="sm" type="none"/>
                    </a:lnR>
                    <a:lnT cap="flat" cmpd="sng" w="5950">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r>
              <a:tr h="269850">
                <a:tc>
                  <a:txBody>
                    <a:bodyPr/>
                    <a:lstStyle/>
                    <a:p>
                      <a:pPr indent="0" lvl="0" marL="0" rtl="0" algn="ctr">
                        <a:lnSpc>
                          <a:spcPct val="115000"/>
                        </a:lnSpc>
                        <a:spcBef>
                          <a:spcPts val="0"/>
                        </a:spcBef>
                        <a:spcAft>
                          <a:spcPts val="0"/>
                        </a:spcAft>
                        <a:buNone/>
                      </a:pPr>
                      <a:r>
                        <a:rPr lang="en-US" sz="800">
                          <a:latin typeface="Proxima Nova"/>
                          <a:ea typeface="Proxima Nova"/>
                          <a:cs typeface="Proxima Nova"/>
                          <a:sym typeface="Proxima Nova"/>
                        </a:rPr>
                        <a:t>I’m so sad</a:t>
                      </a:r>
                      <a:endParaRPr sz="800">
                        <a:latin typeface="Proxima Nova"/>
                        <a:ea typeface="Proxima Nova"/>
                        <a:cs typeface="Proxima Nova"/>
                        <a:sym typeface="Proxima Nova"/>
                      </a:endParaRPr>
                    </a:p>
                  </a:txBody>
                  <a:tcPr marT="19050" marB="19050" marR="28575" marL="28575" anchor="b">
                    <a:lnL cap="flat" cmpd="sng" w="5950">
                      <a:solidFill>
                        <a:srgbClr val="000000"/>
                      </a:solidFill>
                      <a:prstDash val="solid"/>
                      <a:round/>
                      <a:headEnd len="sm" w="sm" type="none"/>
                      <a:tailEnd len="sm" w="sm" type="none"/>
                    </a:lnL>
                    <a:lnR cap="flat" cmpd="sng" w="5950">
                      <a:solidFill>
                        <a:srgbClr val="000000"/>
                      </a:solidFill>
                      <a:prstDash val="solid"/>
                      <a:round/>
                      <a:headEnd len="sm" w="sm" type="none"/>
                      <a:tailEnd len="sm" w="sm" type="none"/>
                    </a:lnR>
                    <a:lnT cap="flat" cmpd="sng" w="5950">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800">
                          <a:latin typeface="Proxima Nova"/>
                          <a:ea typeface="Proxima Nova"/>
                          <a:cs typeface="Proxima Nova"/>
                          <a:sym typeface="Proxima Nova"/>
                        </a:rPr>
                        <a:t>130</a:t>
                      </a:r>
                      <a:endParaRPr sz="800">
                        <a:latin typeface="Proxima Nova"/>
                        <a:ea typeface="Proxima Nova"/>
                        <a:cs typeface="Proxima Nova"/>
                        <a:sym typeface="Proxima Nova"/>
                      </a:endParaRPr>
                    </a:p>
                  </a:txBody>
                  <a:tcPr marT="19050" marB="19050" marR="28575" marL="28575" anchor="b">
                    <a:lnL cap="flat" cmpd="sng" w="5950">
                      <a:solidFill>
                        <a:srgbClr val="000000"/>
                      </a:solidFill>
                      <a:prstDash val="solid"/>
                      <a:round/>
                      <a:headEnd len="sm" w="sm" type="none"/>
                      <a:tailEnd len="sm" w="sm" type="none"/>
                    </a:lnL>
                    <a:lnR cap="flat" cmpd="sng" w="5950">
                      <a:solidFill>
                        <a:srgbClr val="000000"/>
                      </a:solidFill>
                      <a:prstDash val="solid"/>
                      <a:round/>
                      <a:headEnd len="sm" w="sm" type="none"/>
                      <a:tailEnd len="sm" w="sm" type="none"/>
                    </a:lnR>
                    <a:lnT cap="flat" cmpd="sng" w="5950">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800">
                          <a:latin typeface="Proxima Nova"/>
                          <a:ea typeface="Proxima Nova"/>
                          <a:cs typeface="Proxima Nova"/>
                          <a:sym typeface="Proxima Nova"/>
                        </a:rPr>
                        <a:t>0.688</a:t>
                      </a:r>
                      <a:endParaRPr sz="800">
                        <a:latin typeface="Proxima Nova"/>
                        <a:ea typeface="Proxima Nova"/>
                        <a:cs typeface="Proxima Nova"/>
                        <a:sym typeface="Proxima Nova"/>
                      </a:endParaRPr>
                    </a:p>
                  </a:txBody>
                  <a:tcPr marT="19050" marB="19050" marR="28575" marL="28575" anchor="b">
                    <a:lnL cap="flat" cmpd="sng" w="5950">
                      <a:solidFill>
                        <a:srgbClr val="000000"/>
                      </a:solidFill>
                      <a:prstDash val="solid"/>
                      <a:round/>
                      <a:headEnd len="sm" w="sm" type="none"/>
                      <a:tailEnd len="sm" w="sm" type="none"/>
                    </a:lnL>
                    <a:lnR cap="flat" cmpd="sng" w="5950">
                      <a:solidFill>
                        <a:srgbClr val="000000"/>
                      </a:solidFill>
                      <a:prstDash val="solid"/>
                      <a:round/>
                      <a:headEnd len="sm" w="sm" type="none"/>
                      <a:tailEnd len="sm" w="sm" type="none"/>
                    </a:lnR>
                    <a:lnT cap="flat" cmpd="sng" w="5950">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800">
                          <a:latin typeface="Proxima Nova"/>
                          <a:ea typeface="Proxima Nova"/>
                          <a:cs typeface="Proxima Nova"/>
                          <a:sym typeface="Proxima Nova"/>
                        </a:rPr>
                        <a:t>[0.2, 0.4]</a:t>
                      </a:r>
                      <a:endParaRPr sz="800">
                        <a:latin typeface="Proxima Nova"/>
                        <a:ea typeface="Proxima Nova"/>
                        <a:cs typeface="Proxima Nova"/>
                        <a:sym typeface="Proxima Nova"/>
                      </a:endParaRPr>
                    </a:p>
                  </a:txBody>
                  <a:tcPr marT="19050" marB="19050" marR="28575" marL="28575" anchor="b">
                    <a:lnL cap="flat" cmpd="sng" w="5950">
                      <a:solidFill>
                        <a:srgbClr val="000000"/>
                      </a:solidFill>
                      <a:prstDash val="solid"/>
                      <a:round/>
                      <a:headEnd len="sm" w="sm" type="none"/>
                      <a:tailEnd len="sm" w="sm" type="none"/>
                    </a:lnL>
                    <a:lnR cap="flat" cmpd="sng" w="5950">
                      <a:solidFill>
                        <a:srgbClr val="000000"/>
                      </a:solidFill>
                      <a:prstDash val="solid"/>
                      <a:round/>
                      <a:headEnd len="sm" w="sm" type="none"/>
                      <a:tailEnd len="sm" w="sm" type="none"/>
                    </a:lnR>
                    <a:lnT cap="flat" cmpd="sng" w="5950">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800">
                          <a:latin typeface="Proxima Nova"/>
                          <a:ea typeface="Proxima Nova"/>
                          <a:cs typeface="Proxima Nova"/>
                          <a:sym typeface="Proxima Nova"/>
                        </a:rPr>
                        <a:t>0 (This track doesn't fit the sequence)</a:t>
                      </a:r>
                      <a:endParaRPr sz="800">
                        <a:latin typeface="Proxima Nova"/>
                        <a:ea typeface="Proxima Nova"/>
                        <a:cs typeface="Proxima Nova"/>
                        <a:sym typeface="Proxima Nova"/>
                      </a:endParaRPr>
                    </a:p>
                  </a:txBody>
                  <a:tcPr marT="19050" marB="19050" marR="28575" marL="28575" anchor="b">
                    <a:lnL cap="flat" cmpd="sng" w="5950">
                      <a:solidFill>
                        <a:srgbClr val="000000"/>
                      </a:solidFill>
                      <a:prstDash val="solid"/>
                      <a:round/>
                      <a:headEnd len="sm" w="sm" type="none"/>
                      <a:tailEnd len="sm" w="sm" type="none"/>
                    </a:lnL>
                    <a:lnR cap="flat" cmpd="sng" w="5950">
                      <a:solidFill>
                        <a:srgbClr val="000000"/>
                      </a:solidFill>
                      <a:prstDash val="solid"/>
                      <a:round/>
                      <a:headEnd len="sm" w="sm" type="none"/>
                      <a:tailEnd len="sm" w="sm" type="none"/>
                    </a:lnR>
                    <a:lnT cap="flat" cmpd="sng" w="5950">
                      <a:solidFill>
                        <a:srgbClr val="000000"/>
                      </a:solidFill>
                      <a:prstDash val="solid"/>
                      <a:round/>
                      <a:headEnd len="sm" w="sm" type="none"/>
                      <a:tailEnd len="sm" w="sm" type="none"/>
                    </a:lnT>
                    <a:lnB cap="flat" cmpd="sng" w="5950">
                      <a:solidFill>
                        <a:srgbClr val="000000"/>
                      </a:solidFill>
                      <a:prstDash val="solid"/>
                      <a:round/>
                      <a:headEnd len="sm" w="sm" type="none"/>
                      <a:tailEnd len="sm" w="sm" type="none"/>
                    </a:lnB>
                  </a:tcPr>
                </a:tc>
              </a:tr>
            </a:tbl>
          </a:graphicData>
        </a:graphic>
      </p:graphicFrame>
      <p:sp>
        <p:nvSpPr>
          <p:cNvPr id="240" name="Google Shape;240;p31"/>
          <p:cNvSpPr/>
          <p:nvPr/>
        </p:nvSpPr>
        <p:spPr>
          <a:xfrm>
            <a:off x="1435100" y="1806600"/>
            <a:ext cx="800100" cy="174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1" name="Google Shape;241;p31"/>
          <p:cNvSpPr/>
          <p:nvPr/>
        </p:nvSpPr>
        <p:spPr>
          <a:xfrm>
            <a:off x="1328050" y="4647825"/>
            <a:ext cx="800100" cy="1749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2"/>
          <p:cNvSpPr txBox="1"/>
          <p:nvPr/>
        </p:nvSpPr>
        <p:spPr>
          <a:xfrm>
            <a:off x="841200" y="503933"/>
            <a:ext cx="10691100" cy="55284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2400">
                <a:solidFill>
                  <a:srgbClr val="188038"/>
                </a:solidFill>
                <a:latin typeface="Proxima Nova"/>
                <a:ea typeface="Proxima Nova"/>
                <a:cs typeface="Proxima Nova"/>
                <a:sym typeface="Proxima Nova"/>
              </a:rPr>
              <a:t>Code Walkthrough</a:t>
            </a:r>
            <a:endParaRPr b="1" sz="2400">
              <a:solidFill>
                <a:srgbClr val="188038"/>
              </a:solidFill>
              <a:latin typeface="Proxima Nova"/>
              <a:ea typeface="Proxima Nova"/>
              <a:cs typeface="Proxima Nova"/>
              <a:sym typeface="Proxima Nova"/>
            </a:endParaRPr>
          </a:p>
          <a:p>
            <a:pPr indent="0" lvl="0" marL="0" rtl="0" algn="l">
              <a:spcBef>
                <a:spcPts val="0"/>
              </a:spcBef>
              <a:spcAft>
                <a:spcPts val="0"/>
              </a:spcAft>
              <a:buNone/>
            </a:pPr>
            <a:r>
              <a:t/>
            </a:r>
            <a:endParaRPr b="1" sz="1200">
              <a:solidFill>
                <a:schemeClr val="dk1"/>
              </a:solidFill>
              <a:latin typeface="Proxima Nova"/>
              <a:ea typeface="Proxima Nova"/>
              <a:cs typeface="Proxima Nova"/>
              <a:sym typeface="Proxima Nova"/>
            </a:endParaRPr>
          </a:p>
          <a:p>
            <a:pPr indent="0" lvl="0" marL="0" rtl="0" algn="l">
              <a:spcBef>
                <a:spcPts val="0"/>
              </a:spcBef>
              <a:spcAft>
                <a:spcPts val="0"/>
              </a:spcAft>
              <a:buNone/>
            </a:pPr>
            <a:r>
              <a:rPr b="1" lang="en-US" sz="1200">
                <a:solidFill>
                  <a:schemeClr val="dk1"/>
                </a:solidFill>
                <a:latin typeface="Proxima Nova"/>
                <a:ea typeface="Proxima Nova"/>
                <a:cs typeface="Proxima Nova"/>
                <a:sym typeface="Proxima Nova"/>
              </a:rPr>
              <a:t>Training the model: </a:t>
            </a:r>
            <a:r>
              <a:rPr lang="en-US" sz="1200">
                <a:solidFill>
                  <a:srgbClr val="188038"/>
                </a:solidFill>
                <a:latin typeface="Proxima Nova"/>
                <a:ea typeface="Proxima Nova"/>
                <a:cs typeface="Proxima Nova"/>
                <a:sym typeface="Proxima Nova"/>
              </a:rPr>
              <a:t>train_xgboost_recommendation_model(X_train, y_train)</a:t>
            </a:r>
            <a:r>
              <a:rPr lang="en-US" sz="1200">
                <a:solidFill>
                  <a:schemeClr val="dk1"/>
                </a:solidFill>
                <a:latin typeface="Proxima Nova"/>
                <a:ea typeface="Proxima Nova"/>
                <a:cs typeface="Proxima Nova"/>
                <a:sym typeface="Proxima Nova"/>
              </a:rPr>
              <a:t> trains the XGBoost model using track features (</a:t>
            </a:r>
            <a:r>
              <a:rPr lang="en-US" sz="1200">
                <a:solidFill>
                  <a:srgbClr val="188038"/>
                </a:solidFill>
                <a:latin typeface="Proxima Nova"/>
                <a:ea typeface="Proxima Nova"/>
                <a:cs typeface="Proxima Nova"/>
                <a:sym typeface="Proxima Nova"/>
              </a:rPr>
              <a:t>X_train</a:t>
            </a:r>
            <a:r>
              <a:rPr lang="en-US" sz="1200">
                <a:solidFill>
                  <a:schemeClr val="dk1"/>
                </a:solidFill>
                <a:latin typeface="Proxima Nova"/>
                <a:ea typeface="Proxima Nova"/>
                <a:cs typeface="Proxima Nova"/>
                <a:sym typeface="Proxima Nova"/>
              </a:rPr>
              <a:t>) and the binary target (</a:t>
            </a:r>
            <a:r>
              <a:rPr lang="en-US" sz="1200">
                <a:solidFill>
                  <a:srgbClr val="188038"/>
                </a:solidFill>
                <a:latin typeface="Proxima Nova"/>
                <a:ea typeface="Proxima Nova"/>
                <a:cs typeface="Proxima Nova"/>
                <a:sym typeface="Proxima Nova"/>
              </a:rPr>
              <a:t>y_train</a:t>
            </a:r>
            <a:r>
              <a:rPr lang="en-US" sz="1200">
                <a:solidFill>
                  <a:schemeClr val="dk1"/>
                </a:solidFill>
                <a:latin typeface="Proxima Nova"/>
                <a:ea typeface="Proxima Nova"/>
                <a:cs typeface="Proxima Nova"/>
                <a:sym typeface="Proxima Nova"/>
              </a:rPr>
              <a:t>, indicating whether a track was liked or not).</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b="1" lang="en-US" sz="1200">
                <a:solidFill>
                  <a:schemeClr val="dk1"/>
                </a:solidFill>
                <a:latin typeface="Proxima Nova"/>
                <a:ea typeface="Proxima Nova"/>
                <a:cs typeface="Proxima Nova"/>
                <a:sym typeface="Proxima Nova"/>
              </a:rPr>
              <a:t>Making predictions: </a:t>
            </a:r>
            <a:r>
              <a:rPr lang="en-US" sz="1200">
                <a:solidFill>
                  <a:srgbClr val="188038"/>
                </a:solidFill>
                <a:latin typeface="Proxima Nova"/>
                <a:ea typeface="Proxima Nova"/>
                <a:cs typeface="Proxima Nova"/>
                <a:sym typeface="Proxima Nova"/>
              </a:rPr>
              <a:t>model.predict_proba(X)</a:t>
            </a:r>
            <a:r>
              <a:rPr lang="en-US" sz="1200">
                <a:solidFill>
                  <a:schemeClr val="dk1"/>
                </a:solidFill>
                <a:latin typeface="Proxima Nova"/>
                <a:ea typeface="Proxima Nova"/>
                <a:cs typeface="Proxima Nova"/>
                <a:sym typeface="Proxima Nova"/>
              </a:rPr>
              <a:t> generates probabilities for each track. </a:t>
            </a:r>
            <a:r>
              <a:rPr lang="en-US" sz="1200">
                <a:solidFill>
                  <a:srgbClr val="188038"/>
                </a:solidFill>
                <a:latin typeface="Proxima Nova"/>
                <a:ea typeface="Proxima Nova"/>
                <a:cs typeface="Proxima Nova"/>
                <a:sym typeface="Proxima Nova"/>
              </a:rPr>
              <a:t>[:, 1]</a:t>
            </a:r>
            <a:r>
              <a:rPr lang="en-US" sz="1200">
                <a:solidFill>
                  <a:schemeClr val="dk1"/>
                </a:solidFill>
                <a:latin typeface="Proxima Nova"/>
                <a:ea typeface="Proxima Nova"/>
                <a:cs typeface="Proxima Nova"/>
                <a:sym typeface="Proxima Nova"/>
              </a:rPr>
              <a:t> extracts the probability that each track is liked (positive class).</a:t>
            </a:r>
            <a:endParaRPr sz="12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2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b="1" lang="en-US" sz="1200">
                <a:solidFill>
                  <a:schemeClr val="dk1"/>
                </a:solidFill>
                <a:latin typeface="Proxima Nova"/>
                <a:ea typeface="Proxima Nova"/>
                <a:cs typeface="Proxima Nova"/>
                <a:sym typeface="Proxima Nova"/>
              </a:rPr>
              <a:t>Generating recommendation scores: </a:t>
            </a:r>
            <a:r>
              <a:rPr lang="en-US" sz="1200">
                <a:solidFill>
                  <a:schemeClr val="dk1"/>
                </a:solidFill>
                <a:latin typeface="Proxima Nova"/>
                <a:ea typeface="Proxima Nova"/>
                <a:cs typeface="Proxima Nova"/>
                <a:sym typeface="Proxima Nova"/>
              </a:rPr>
              <a:t>The probabilities are stored in a DataFrame </a:t>
            </a:r>
            <a:r>
              <a:rPr lang="en-US" sz="1200">
                <a:solidFill>
                  <a:schemeClr val="dk1"/>
                </a:solidFill>
                <a:latin typeface="Proxima Nova"/>
                <a:ea typeface="Proxima Nova"/>
                <a:cs typeface="Proxima Nova"/>
                <a:sym typeface="Proxima Nova"/>
              </a:rPr>
              <a:t>(pred_df)</a:t>
            </a:r>
            <a:r>
              <a:rPr lang="en-US" sz="1200">
                <a:solidFill>
                  <a:schemeClr val="dk1"/>
                </a:solidFill>
                <a:latin typeface="Proxima Nova"/>
                <a:ea typeface="Proxima Nova"/>
                <a:cs typeface="Proxima Nova"/>
                <a:sym typeface="Proxima Nova"/>
              </a:rPr>
              <a:t> along with track details, specifically </a:t>
            </a:r>
            <a:r>
              <a:rPr lang="en-US" sz="1200">
                <a:solidFill>
                  <a:srgbClr val="188038"/>
                </a:solidFill>
                <a:latin typeface="Proxima Nova"/>
                <a:ea typeface="Proxima Nova"/>
                <a:cs typeface="Proxima Nova"/>
                <a:sym typeface="Proxima Nova"/>
              </a:rPr>
              <a:t>track_artist_name</a:t>
            </a:r>
            <a:r>
              <a:rPr lang="en-US" sz="1200">
                <a:solidFill>
                  <a:schemeClr val="dk1"/>
                </a:solidFill>
                <a:latin typeface="Proxima Nova"/>
                <a:ea typeface="Proxima Nova"/>
                <a:cs typeface="Proxima Nova"/>
                <a:sym typeface="Proxima Nova"/>
              </a:rPr>
              <a:t>, </a:t>
            </a:r>
            <a:r>
              <a:rPr lang="en-US" sz="1200">
                <a:solidFill>
                  <a:srgbClr val="188038"/>
                </a:solidFill>
                <a:latin typeface="Proxima Nova"/>
                <a:ea typeface="Proxima Nova"/>
                <a:cs typeface="Proxima Nova"/>
                <a:sym typeface="Proxima Nova"/>
              </a:rPr>
              <a:t>track_track_name</a:t>
            </a:r>
            <a:r>
              <a:rPr lang="en-US" sz="1200">
                <a:solidFill>
                  <a:schemeClr val="dk1"/>
                </a:solidFill>
                <a:latin typeface="Proxima Nova"/>
                <a:ea typeface="Proxima Nova"/>
                <a:cs typeface="Proxima Nova"/>
                <a:sym typeface="Proxima Nova"/>
              </a:rPr>
              <a:t>, and </a:t>
            </a:r>
            <a:r>
              <a:rPr lang="en-US" sz="1200">
                <a:solidFill>
                  <a:srgbClr val="188038"/>
                </a:solidFill>
                <a:latin typeface="Proxima Nova"/>
                <a:ea typeface="Proxima Nova"/>
                <a:cs typeface="Proxima Nova"/>
                <a:sym typeface="Proxima Nova"/>
              </a:rPr>
              <a:t>prediction_score</a:t>
            </a:r>
            <a:r>
              <a:rPr lang="en-US" sz="1200">
                <a:solidFill>
                  <a:schemeClr val="dk1"/>
                </a:solidFill>
                <a:latin typeface="Proxima Nova"/>
                <a:ea typeface="Proxima Nova"/>
                <a:cs typeface="Proxima Nova"/>
                <a:sym typeface="Proxima Nova"/>
              </a:rPr>
              <a:t>.</a:t>
            </a:r>
            <a:endParaRPr sz="12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2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b="1" lang="en-US" sz="1200">
                <a:solidFill>
                  <a:schemeClr val="dk1"/>
                </a:solidFill>
                <a:latin typeface="Proxima Nova"/>
                <a:ea typeface="Proxima Nova"/>
                <a:cs typeface="Proxima Nova"/>
                <a:sym typeface="Proxima Nova"/>
              </a:rPr>
              <a:t>Returning top recommendations: </a:t>
            </a:r>
            <a:r>
              <a:rPr lang="en-US" sz="1200">
                <a:solidFill>
                  <a:schemeClr val="dk1"/>
                </a:solidFill>
                <a:latin typeface="Proxima Nova"/>
                <a:ea typeface="Proxima Nova"/>
                <a:cs typeface="Proxima Nova"/>
                <a:sym typeface="Proxima Nova"/>
              </a:rPr>
              <a:t>tracks are sorted by </a:t>
            </a:r>
            <a:r>
              <a:rPr lang="en-US" sz="1200">
                <a:solidFill>
                  <a:srgbClr val="188038"/>
                </a:solidFill>
                <a:latin typeface="Proxima Nova"/>
                <a:ea typeface="Proxima Nova"/>
                <a:cs typeface="Proxima Nova"/>
                <a:sym typeface="Proxima Nova"/>
              </a:rPr>
              <a:t>prediction_score</a:t>
            </a:r>
            <a:r>
              <a:rPr lang="en-US" sz="1200">
                <a:solidFill>
                  <a:schemeClr val="dk1"/>
                </a:solidFill>
                <a:latin typeface="Proxima Nova"/>
                <a:ea typeface="Proxima Nova"/>
                <a:cs typeface="Proxima Nova"/>
                <a:sym typeface="Proxima Nova"/>
              </a:rPr>
              <a:t> in descending order. The top 5 tracks with the highest likelihood of being liked are returned as recommendations.</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b="1" sz="1200">
              <a:solidFill>
                <a:schemeClr val="dk1"/>
              </a:solidFill>
              <a:latin typeface="Proxima Nova"/>
              <a:ea typeface="Proxima Nova"/>
              <a:cs typeface="Proxima Nova"/>
              <a:sym typeface="Proxima Nova"/>
            </a:endParaRPr>
          </a:p>
        </p:txBody>
      </p:sp>
      <p:pic>
        <p:nvPicPr>
          <p:cNvPr id="247" name="Google Shape;247;p32"/>
          <p:cNvPicPr preferRelativeResize="0"/>
          <p:nvPr/>
        </p:nvPicPr>
        <p:blipFill rotWithShape="1">
          <a:blip r:embed="rId3">
            <a:alphaModFix/>
          </a:blip>
          <a:srcRect b="0" l="0" r="25194" t="0"/>
          <a:stretch/>
        </p:blipFill>
        <p:spPr>
          <a:xfrm>
            <a:off x="882450" y="3300167"/>
            <a:ext cx="5421368" cy="2858800"/>
          </a:xfrm>
          <a:prstGeom prst="rect">
            <a:avLst/>
          </a:prstGeom>
          <a:noFill/>
          <a:ln>
            <a:noFill/>
          </a:ln>
        </p:spPr>
      </p:pic>
      <p:pic>
        <p:nvPicPr>
          <p:cNvPr id="248" name="Google Shape;248;p32"/>
          <p:cNvPicPr preferRelativeResize="0"/>
          <p:nvPr/>
        </p:nvPicPr>
        <p:blipFill>
          <a:blip r:embed="rId4">
            <a:alphaModFix/>
          </a:blip>
          <a:stretch>
            <a:fillRect/>
          </a:stretch>
        </p:blipFill>
        <p:spPr>
          <a:xfrm>
            <a:off x="6439967" y="3300167"/>
            <a:ext cx="5675535" cy="2858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839800" y="365125"/>
            <a:ext cx="10515600" cy="600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2100">
                <a:solidFill>
                  <a:srgbClr val="188038"/>
                </a:solidFill>
                <a:latin typeface="Proxima Nova"/>
                <a:ea typeface="Proxima Nova"/>
                <a:cs typeface="Proxima Nova"/>
                <a:sym typeface="Proxima Nova"/>
              </a:rPr>
              <a:t>Project Proposal</a:t>
            </a:r>
            <a:endParaRPr b="1" sz="2100">
              <a:solidFill>
                <a:srgbClr val="188038"/>
              </a:solidFill>
              <a:latin typeface="Proxima Nova"/>
              <a:ea typeface="Proxima Nova"/>
              <a:cs typeface="Proxima Nova"/>
              <a:sym typeface="Proxima Nova"/>
            </a:endParaRPr>
          </a:p>
        </p:txBody>
      </p:sp>
      <p:sp>
        <p:nvSpPr>
          <p:cNvPr id="75" name="Google Shape;75;p15"/>
          <p:cNvSpPr txBox="1"/>
          <p:nvPr>
            <p:ph idx="1" type="body"/>
          </p:nvPr>
        </p:nvSpPr>
        <p:spPr>
          <a:xfrm>
            <a:off x="839800" y="1022925"/>
            <a:ext cx="5096100" cy="381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400"/>
              <a:buNone/>
            </a:pPr>
            <a:r>
              <a:rPr lang="en-US" sz="1100">
                <a:solidFill>
                  <a:schemeClr val="dk1"/>
                </a:solidFill>
                <a:latin typeface="Proxima Nova"/>
                <a:ea typeface="Proxima Nova"/>
                <a:cs typeface="Proxima Nova"/>
                <a:sym typeface="Proxima Nova"/>
              </a:rPr>
              <a:t>INTRODUCTION:</a:t>
            </a:r>
            <a:endParaRPr sz="1100">
              <a:solidFill>
                <a:schemeClr val="dk1"/>
              </a:solidFill>
              <a:latin typeface="Proxima Nova"/>
              <a:ea typeface="Proxima Nova"/>
              <a:cs typeface="Proxima Nova"/>
              <a:sym typeface="Proxima Nova"/>
            </a:endParaRPr>
          </a:p>
          <a:p>
            <a:pPr indent="0" lvl="0" marL="0" rtl="0" algn="just">
              <a:lnSpc>
                <a:spcPct val="115000"/>
              </a:lnSpc>
              <a:spcBef>
                <a:spcPts val="1300"/>
              </a:spcBef>
              <a:spcAft>
                <a:spcPts val="0"/>
              </a:spcAft>
              <a:buSzPts val="2400"/>
              <a:buNone/>
            </a:pPr>
            <a:r>
              <a:rPr lang="en-US" sz="1100">
                <a:solidFill>
                  <a:schemeClr val="dk1"/>
                </a:solidFill>
                <a:latin typeface="Proxima Nova"/>
                <a:ea typeface="Proxima Nova"/>
                <a:cs typeface="Proxima Nova"/>
                <a:sym typeface="Proxima Nova"/>
              </a:rPr>
              <a:t>Brief Literature Review: </a:t>
            </a:r>
            <a:r>
              <a:rPr b="0" lang="en-US" sz="1100">
                <a:solidFill>
                  <a:schemeClr val="dk1"/>
                </a:solidFill>
                <a:latin typeface="Proxima Nova"/>
                <a:ea typeface="Proxima Nova"/>
                <a:cs typeface="Proxima Nova"/>
                <a:sym typeface="Proxima Nova"/>
              </a:rPr>
              <a:t>The growing importance of playlist curation on streaming platforms like Spotify has led to numerous studies exploring playlist creation, recommendation systems, and user preferences. Recent works focus on using deep learning, collaborative filtering, and sequence modeling to predict playlist continuation or recommend tracks. Existing approaches, like the one that emphasizes the challenges and opportunities in playlist-based music recommendation, particularly in addressing the cold start problem and improving playlist relevance,  </a:t>
            </a:r>
            <a:r>
              <a:rPr b="0" lang="en-US" sz="1100" u="sng">
                <a:solidFill>
                  <a:schemeClr val="dk1"/>
                </a:solidFill>
                <a:latin typeface="Proxima Nova"/>
                <a:ea typeface="Proxima Nova"/>
                <a:cs typeface="Proxima Nova"/>
                <a:sym typeface="Proxima Nova"/>
                <a:hlinkClick r:id="rId3">
                  <a:extLst>
                    <a:ext uri="{A12FA001-AC4F-418D-AE19-62706E023703}">
                      <ahyp:hlinkClr val="tx"/>
                    </a:ext>
                  </a:extLst>
                </a:hlinkClick>
              </a:rPr>
              <a:t>Reference Url</a:t>
            </a:r>
            <a:endParaRPr b="0" sz="1100">
              <a:solidFill>
                <a:schemeClr val="dk1"/>
              </a:solidFill>
              <a:latin typeface="Proxima Nova"/>
              <a:ea typeface="Proxima Nova"/>
              <a:cs typeface="Proxima Nova"/>
              <a:sym typeface="Proxima Nova"/>
            </a:endParaRPr>
          </a:p>
          <a:p>
            <a:pPr indent="0" lvl="0" marL="0" rtl="0" algn="just">
              <a:lnSpc>
                <a:spcPct val="115000"/>
              </a:lnSpc>
              <a:spcBef>
                <a:spcPts val="1300"/>
              </a:spcBef>
              <a:spcAft>
                <a:spcPts val="0"/>
              </a:spcAft>
              <a:buSzPts val="2400"/>
              <a:buNone/>
            </a:pPr>
            <a:r>
              <a:rPr lang="en-US" sz="1100">
                <a:solidFill>
                  <a:schemeClr val="dk1"/>
                </a:solidFill>
                <a:latin typeface="Proxima Nova"/>
                <a:ea typeface="Proxima Nova"/>
                <a:cs typeface="Proxima Nova"/>
                <a:sym typeface="Proxima Nova"/>
              </a:rPr>
              <a:t>Relevance of the Research Questions in Today’s Scenario: </a:t>
            </a:r>
            <a:r>
              <a:rPr b="0" lang="en-US" sz="1100">
                <a:solidFill>
                  <a:schemeClr val="dk1"/>
                </a:solidFill>
                <a:latin typeface="Proxima Nova"/>
                <a:ea typeface="Proxima Nova"/>
                <a:cs typeface="Proxima Nova"/>
                <a:sym typeface="Proxima Nova"/>
              </a:rPr>
              <a:t>Personalized music recommendations play a vital role in user engagement on streaming platforms. As more users rely on playlists to discover new music, understanding patterns within playlists and offering tailored recommendations is crucial. With playlist creation increasing, systems that automate or suggest music based on user preferences can enhance user satisfaction and platform engagement.</a:t>
            </a:r>
            <a:br>
              <a:rPr b="0" lang="en-US" sz="1100">
                <a:solidFill>
                  <a:schemeClr val="dk1"/>
                </a:solidFill>
                <a:latin typeface="Proxima Nova"/>
                <a:ea typeface="Proxima Nova"/>
                <a:cs typeface="Proxima Nova"/>
                <a:sym typeface="Proxima Nova"/>
              </a:rPr>
            </a:br>
            <a:br>
              <a:rPr b="0" lang="en-US" sz="1100">
                <a:solidFill>
                  <a:schemeClr val="dk1"/>
                </a:solidFill>
                <a:latin typeface="Proxima Nova"/>
                <a:ea typeface="Proxima Nova"/>
                <a:cs typeface="Proxima Nova"/>
                <a:sym typeface="Proxima Nova"/>
              </a:rPr>
            </a:br>
            <a:r>
              <a:rPr lang="en-US" sz="1100">
                <a:solidFill>
                  <a:schemeClr val="dk1"/>
                </a:solidFill>
                <a:latin typeface="Proxima Nova"/>
                <a:ea typeface="Proxima Nova"/>
                <a:cs typeface="Proxima Nova"/>
                <a:sym typeface="Proxima Nova"/>
              </a:rPr>
              <a:t>Outcome: </a:t>
            </a:r>
            <a:r>
              <a:rPr b="0" lang="en-US" sz="1100">
                <a:solidFill>
                  <a:schemeClr val="dk1"/>
                </a:solidFill>
                <a:latin typeface="Proxima Nova"/>
                <a:ea typeface="Proxima Nova"/>
                <a:cs typeface="Proxima Nova"/>
                <a:sym typeface="Proxima Nova"/>
              </a:rPr>
              <a:t>CNN was the best model as compared to other models  with </a:t>
            </a:r>
            <a:r>
              <a:rPr b="0" lang="en-US" sz="1100">
                <a:solidFill>
                  <a:schemeClr val="dk1"/>
                </a:solidFill>
                <a:latin typeface="Proxima Nova"/>
                <a:ea typeface="Proxima Nova"/>
                <a:cs typeface="Proxima Nova"/>
                <a:sym typeface="Proxima Nova"/>
              </a:rPr>
              <a:t>an AUC</a:t>
            </a:r>
            <a:r>
              <a:rPr b="0" lang="en-US" sz="1100">
                <a:solidFill>
                  <a:schemeClr val="dk1"/>
                </a:solidFill>
                <a:latin typeface="Proxima Nova"/>
                <a:ea typeface="Proxima Nova"/>
                <a:cs typeface="Proxima Nova"/>
                <a:sym typeface="Proxima Nova"/>
              </a:rPr>
              <a:t> of 0.70.</a:t>
            </a:r>
            <a:br>
              <a:rPr b="0" lang="en-US" sz="1100">
                <a:solidFill>
                  <a:schemeClr val="dk1"/>
                </a:solidFill>
                <a:latin typeface="Proxima Nova"/>
                <a:ea typeface="Proxima Nova"/>
                <a:cs typeface="Proxima Nova"/>
                <a:sym typeface="Proxima Nova"/>
              </a:rPr>
            </a:br>
            <a:br>
              <a:rPr b="0" lang="en-US" sz="1100">
                <a:solidFill>
                  <a:schemeClr val="dk1"/>
                </a:solidFill>
                <a:latin typeface="Proxima Nova"/>
                <a:ea typeface="Proxima Nova"/>
                <a:cs typeface="Proxima Nova"/>
                <a:sym typeface="Proxima Nova"/>
              </a:rPr>
            </a:br>
            <a:br>
              <a:rPr b="0" lang="en-US" sz="1100">
                <a:solidFill>
                  <a:schemeClr val="dk1"/>
                </a:solidFill>
                <a:latin typeface="Proxima Nova"/>
                <a:ea typeface="Proxima Nova"/>
                <a:cs typeface="Proxima Nova"/>
                <a:sym typeface="Proxima Nova"/>
              </a:rPr>
            </a:br>
            <a:endParaRPr b="0" sz="1100">
              <a:solidFill>
                <a:schemeClr val="dk1"/>
              </a:solidFill>
              <a:latin typeface="Proxima Nova"/>
              <a:ea typeface="Proxima Nova"/>
              <a:cs typeface="Proxima Nova"/>
              <a:sym typeface="Proxima Nova"/>
            </a:endParaRPr>
          </a:p>
          <a:p>
            <a:pPr indent="0" lvl="0" marL="0" rtl="0" algn="just">
              <a:lnSpc>
                <a:spcPct val="115000"/>
              </a:lnSpc>
              <a:spcBef>
                <a:spcPts val="1300"/>
              </a:spcBef>
              <a:spcAft>
                <a:spcPts val="0"/>
              </a:spcAft>
              <a:buSzPts val="2400"/>
              <a:buNone/>
            </a:pPr>
            <a:r>
              <a:t/>
            </a:r>
            <a:endParaRPr b="0" sz="1100">
              <a:solidFill>
                <a:schemeClr val="dk1"/>
              </a:solidFill>
              <a:latin typeface="Proxima Nova"/>
              <a:ea typeface="Proxima Nova"/>
              <a:cs typeface="Proxima Nova"/>
              <a:sym typeface="Proxima Nova"/>
            </a:endParaRPr>
          </a:p>
          <a:p>
            <a:pPr indent="0" lvl="0" marL="0" rtl="0" algn="just">
              <a:lnSpc>
                <a:spcPct val="115000"/>
              </a:lnSpc>
              <a:spcBef>
                <a:spcPts val="1300"/>
              </a:spcBef>
              <a:spcAft>
                <a:spcPts val="0"/>
              </a:spcAft>
              <a:buSzPts val="2400"/>
              <a:buNone/>
            </a:pPr>
            <a:r>
              <a:t/>
            </a:r>
            <a:endParaRPr b="0" sz="1100">
              <a:solidFill>
                <a:schemeClr val="dk1"/>
              </a:solidFill>
              <a:latin typeface="Proxima Nova"/>
              <a:ea typeface="Proxima Nova"/>
              <a:cs typeface="Proxima Nova"/>
              <a:sym typeface="Proxima Nova"/>
            </a:endParaRPr>
          </a:p>
          <a:p>
            <a:pPr indent="0" lvl="0" marL="0" rtl="0" algn="just">
              <a:lnSpc>
                <a:spcPct val="115000"/>
              </a:lnSpc>
              <a:spcBef>
                <a:spcPts val="1300"/>
              </a:spcBef>
              <a:spcAft>
                <a:spcPts val="0"/>
              </a:spcAft>
              <a:buSzPts val="2400"/>
              <a:buNone/>
            </a:pPr>
            <a:r>
              <a:t/>
            </a:r>
            <a:endParaRPr b="0" sz="1100">
              <a:solidFill>
                <a:schemeClr val="dk1"/>
              </a:solidFill>
              <a:latin typeface="Proxima Nova"/>
              <a:ea typeface="Proxima Nova"/>
              <a:cs typeface="Proxima Nova"/>
              <a:sym typeface="Proxima Nova"/>
            </a:endParaRPr>
          </a:p>
          <a:p>
            <a:pPr indent="0" lvl="0" marL="0" rtl="0" algn="l">
              <a:lnSpc>
                <a:spcPct val="115000"/>
              </a:lnSpc>
              <a:spcBef>
                <a:spcPts val="1300"/>
              </a:spcBef>
              <a:spcAft>
                <a:spcPts val="1300"/>
              </a:spcAft>
              <a:buSzPts val="2400"/>
              <a:buNone/>
            </a:pPr>
            <a:r>
              <a:t/>
            </a:r>
            <a:endParaRPr b="0" sz="1100">
              <a:solidFill>
                <a:schemeClr val="dk1"/>
              </a:solidFill>
              <a:latin typeface="Proxima Nova"/>
              <a:ea typeface="Proxima Nova"/>
              <a:cs typeface="Proxima Nova"/>
              <a:sym typeface="Proxima Nova"/>
            </a:endParaRPr>
          </a:p>
        </p:txBody>
      </p:sp>
      <p:sp>
        <p:nvSpPr>
          <p:cNvPr id="76" name="Google Shape;76;p15"/>
          <p:cNvSpPr txBox="1"/>
          <p:nvPr>
            <p:ph idx="2" type="body"/>
          </p:nvPr>
        </p:nvSpPr>
        <p:spPr>
          <a:xfrm>
            <a:off x="839800" y="4895825"/>
            <a:ext cx="5096100" cy="1700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b="1" lang="en-US" sz="1100">
                <a:solidFill>
                  <a:schemeClr val="dk1"/>
                </a:solidFill>
                <a:latin typeface="Proxima Nova"/>
                <a:ea typeface="Proxima Nova"/>
                <a:cs typeface="Proxima Nova"/>
                <a:sym typeface="Proxima Nova"/>
              </a:rPr>
              <a:t>RESEARCH QUESTIONS: </a:t>
            </a:r>
            <a:endParaRPr b="1" sz="1100">
              <a:solidFill>
                <a:schemeClr val="dk1"/>
              </a:solidFill>
              <a:latin typeface="Proxima Nova"/>
              <a:ea typeface="Proxima Nova"/>
              <a:cs typeface="Proxima Nova"/>
              <a:sym typeface="Proxima Nova"/>
            </a:endParaRPr>
          </a:p>
          <a:p>
            <a:pPr indent="0" lvl="0" marL="0" rtl="0" algn="l">
              <a:lnSpc>
                <a:spcPct val="90000"/>
              </a:lnSpc>
              <a:spcBef>
                <a:spcPts val="1000"/>
              </a:spcBef>
              <a:spcAft>
                <a:spcPts val="0"/>
              </a:spcAft>
              <a:buSzPts val="1800"/>
              <a:buNone/>
            </a:pPr>
            <a:r>
              <a:rPr lang="en-US" sz="1100">
                <a:solidFill>
                  <a:schemeClr val="dk1"/>
                </a:solidFill>
                <a:highlight>
                  <a:srgbClr val="FFFFFF"/>
                </a:highlight>
                <a:latin typeface="Proxima Nova"/>
                <a:ea typeface="Proxima Nova"/>
                <a:cs typeface="Proxima Nova"/>
                <a:sym typeface="Proxima Nova"/>
              </a:rPr>
              <a:t>1. Can we predict the next track in a playlist based on the current sequence of tracks?</a:t>
            </a:r>
            <a:endParaRPr sz="1100">
              <a:solidFill>
                <a:schemeClr val="dk1"/>
              </a:solidFill>
              <a:highlight>
                <a:srgbClr val="FFFFFF"/>
              </a:highlight>
              <a:latin typeface="Proxima Nova"/>
              <a:ea typeface="Proxima Nova"/>
              <a:cs typeface="Proxima Nova"/>
              <a:sym typeface="Proxima Nova"/>
            </a:endParaRPr>
          </a:p>
          <a:p>
            <a:pPr indent="0" lvl="0" marL="0" rtl="0" algn="l">
              <a:lnSpc>
                <a:spcPct val="90000"/>
              </a:lnSpc>
              <a:spcBef>
                <a:spcPts val="1000"/>
              </a:spcBef>
              <a:spcAft>
                <a:spcPts val="0"/>
              </a:spcAft>
              <a:buSzPts val="1800"/>
              <a:buNone/>
            </a:pPr>
            <a:r>
              <a:rPr lang="en-US" sz="1050">
                <a:solidFill>
                  <a:schemeClr val="dk1"/>
                </a:solidFill>
                <a:highlight>
                  <a:srgbClr val="FFFFFF"/>
                </a:highlight>
                <a:latin typeface="Roboto"/>
                <a:ea typeface="Roboto"/>
                <a:cs typeface="Roboto"/>
                <a:sym typeface="Roboto"/>
              </a:rPr>
              <a:t>2. How do mood-based playlists on Spotify reflect users’ emotional states and mental health trends?</a:t>
            </a:r>
            <a:endParaRPr sz="1050">
              <a:solidFill>
                <a:schemeClr val="dk1"/>
              </a:solidFill>
              <a:highlight>
                <a:srgbClr val="FFFFFF"/>
              </a:highlight>
              <a:latin typeface="Roboto"/>
              <a:ea typeface="Roboto"/>
              <a:cs typeface="Roboto"/>
              <a:sym typeface="Roboto"/>
            </a:endParaRPr>
          </a:p>
        </p:txBody>
      </p:sp>
      <p:sp>
        <p:nvSpPr>
          <p:cNvPr id="77" name="Google Shape;77;p15"/>
          <p:cNvSpPr txBox="1"/>
          <p:nvPr>
            <p:ph idx="3" type="body"/>
          </p:nvPr>
        </p:nvSpPr>
        <p:spPr>
          <a:xfrm>
            <a:off x="6197300" y="1076175"/>
            <a:ext cx="5721900" cy="2145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SzPts val="2400"/>
              <a:buNone/>
            </a:pPr>
            <a:r>
              <a:rPr lang="en-US" sz="1100">
                <a:solidFill>
                  <a:schemeClr val="dk1"/>
                </a:solidFill>
                <a:highlight>
                  <a:srgbClr val="FFFFFF"/>
                </a:highlight>
              </a:rPr>
              <a:t>Dataset:</a:t>
            </a:r>
            <a:endParaRPr sz="1100">
              <a:solidFill>
                <a:schemeClr val="dk1"/>
              </a:solidFill>
              <a:highlight>
                <a:srgbClr val="FFFFFF"/>
              </a:highlight>
            </a:endParaRPr>
          </a:p>
          <a:p>
            <a:pPr indent="0" lvl="0" marL="0" rtl="0" algn="just">
              <a:lnSpc>
                <a:spcPct val="90000"/>
              </a:lnSpc>
              <a:spcBef>
                <a:spcPts val="1000"/>
              </a:spcBef>
              <a:spcAft>
                <a:spcPts val="0"/>
              </a:spcAft>
              <a:buSzPts val="2400"/>
              <a:buNone/>
            </a:pPr>
            <a:r>
              <a:rPr b="0" lang="en-US" sz="1000" u="sng">
                <a:solidFill>
                  <a:schemeClr val="dk1"/>
                </a:solidFill>
                <a:highlight>
                  <a:srgbClr val="FFFFFF"/>
                </a:highlight>
                <a:hlinkClick r:id="rId4">
                  <a:extLst>
                    <a:ext uri="{A12FA001-AC4F-418D-AE19-62706E023703}">
                      <ahyp:hlinkClr val="tx"/>
                    </a:ext>
                  </a:extLst>
                </a:hlinkClick>
              </a:rPr>
              <a:t>https://www.aicrowd.com/challenges/spotify-million-playlist-dataset-challenge/dataset_files</a:t>
            </a:r>
            <a:endParaRPr b="0" sz="1000" u="sng">
              <a:solidFill>
                <a:schemeClr val="dk1"/>
              </a:solidFill>
              <a:highlight>
                <a:srgbClr val="FFFFFF"/>
              </a:highlight>
            </a:endParaRPr>
          </a:p>
          <a:p>
            <a:pPr indent="0" lvl="0" marL="0" rtl="0" algn="l">
              <a:lnSpc>
                <a:spcPct val="115000"/>
              </a:lnSpc>
              <a:spcBef>
                <a:spcPts val="1400"/>
              </a:spcBef>
              <a:spcAft>
                <a:spcPts val="0"/>
              </a:spcAft>
              <a:buSzPts val="2400"/>
              <a:buNone/>
            </a:pPr>
            <a:r>
              <a:rPr lang="en-US" sz="1100">
                <a:solidFill>
                  <a:schemeClr val="dk1"/>
                </a:solidFill>
                <a:latin typeface="Proxima Nova"/>
                <a:ea typeface="Proxima Nova"/>
                <a:cs typeface="Proxima Nova"/>
                <a:sym typeface="Proxima Nova"/>
              </a:rPr>
              <a:t>Outcome</a:t>
            </a:r>
            <a:r>
              <a:rPr lang="en-US" sz="1100">
                <a:solidFill>
                  <a:schemeClr val="dk1"/>
                </a:solidFill>
                <a:latin typeface="Proxima Nova"/>
                <a:ea typeface="Proxima Nova"/>
                <a:cs typeface="Proxima Nova"/>
                <a:sym typeface="Proxima Nova"/>
              </a:rPr>
              <a:t> variable(s): </a:t>
            </a:r>
            <a:r>
              <a:rPr b="0" lang="en-US" sz="1100">
                <a:solidFill>
                  <a:schemeClr val="dk1"/>
                </a:solidFill>
                <a:latin typeface="Proxima Nova"/>
                <a:ea typeface="Proxima Nova"/>
                <a:cs typeface="Proxima Nova"/>
                <a:sym typeface="Proxima Nova"/>
              </a:rPr>
              <a:t>The sequence or continuation of tracks in a playlist. Sentiment of the user. </a:t>
            </a:r>
            <a:endParaRPr b="0" sz="1100">
              <a:solidFill>
                <a:schemeClr val="dk1"/>
              </a:solidFill>
              <a:latin typeface="Proxima Nova"/>
              <a:ea typeface="Proxima Nova"/>
              <a:cs typeface="Proxima Nova"/>
              <a:sym typeface="Proxima Nova"/>
            </a:endParaRPr>
          </a:p>
          <a:p>
            <a:pPr indent="0" lvl="0" marL="0" rtl="0" algn="l">
              <a:lnSpc>
                <a:spcPct val="115000"/>
              </a:lnSpc>
              <a:spcBef>
                <a:spcPts val="1400"/>
              </a:spcBef>
              <a:spcAft>
                <a:spcPts val="0"/>
              </a:spcAft>
              <a:buSzPts val="2400"/>
              <a:buNone/>
            </a:pPr>
            <a:r>
              <a:rPr lang="en-US" sz="1100">
                <a:solidFill>
                  <a:schemeClr val="dk1"/>
                </a:solidFill>
                <a:latin typeface="Proxima Nova"/>
                <a:ea typeface="Proxima Nova"/>
                <a:cs typeface="Proxima Nova"/>
                <a:sym typeface="Proxima Nova"/>
              </a:rPr>
              <a:t>Key Variables of Interest: </a:t>
            </a:r>
            <a:r>
              <a:rPr b="0" lang="en-US" sz="1100">
                <a:solidFill>
                  <a:schemeClr val="dk1"/>
                </a:solidFill>
                <a:latin typeface="Proxima Nova"/>
                <a:ea typeface="Proxima Nova"/>
                <a:cs typeface="Proxima Nova"/>
                <a:sym typeface="Proxima Nova"/>
              </a:rPr>
              <a:t>track_pos, track_artist_name, track_name, playlist_name, playlist_num_followers, playlist_num_tracks, playlist_modified_at</a:t>
            </a:r>
            <a:endParaRPr b="0" sz="1100">
              <a:solidFill>
                <a:schemeClr val="dk1"/>
              </a:solidFill>
              <a:latin typeface="Proxima Nova"/>
              <a:ea typeface="Proxima Nova"/>
              <a:cs typeface="Proxima Nova"/>
              <a:sym typeface="Proxima Nova"/>
            </a:endParaRPr>
          </a:p>
          <a:p>
            <a:pPr indent="0" lvl="0" marL="0" rtl="0" algn="l">
              <a:lnSpc>
                <a:spcPct val="115000"/>
              </a:lnSpc>
              <a:spcBef>
                <a:spcPts val="1400"/>
              </a:spcBef>
              <a:spcAft>
                <a:spcPts val="0"/>
              </a:spcAft>
              <a:buSzPts val="2400"/>
              <a:buNone/>
            </a:pPr>
            <a:r>
              <a:rPr lang="en-US" sz="1100">
                <a:solidFill>
                  <a:schemeClr val="dk1"/>
                </a:solidFill>
                <a:latin typeface="Proxima Nova"/>
                <a:ea typeface="Proxima Nova"/>
                <a:cs typeface="Proxima Nova"/>
                <a:sym typeface="Proxima Nova"/>
              </a:rPr>
              <a:t>Unit of Analysis: </a:t>
            </a:r>
            <a:r>
              <a:rPr b="0" lang="en-US" sz="1100">
                <a:solidFill>
                  <a:schemeClr val="dk1"/>
                </a:solidFill>
                <a:latin typeface="Proxima Nova"/>
                <a:ea typeface="Proxima Nova"/>
                <a:cs typeface="Proxima Nova"/>
                <a:sym typeface="Proxima Nova"/>
              </a:rPr>
              <a:t>Each track in the dataset represents a unit of analysis, with track-level details contributing to understanding playlist characteristics.</a:t>
            </a:r>
            <a:endParaRPr b="0" sz="1100">
              <a:solidFill>
                <a:schemeClr val="dk1"/>
              </a:solidFill>
              <a:latin typeface="Proxima Nova"/>
              <a:ea typeface="Proxima Nova"/>
              <a:cs typeface="Proxima Nova"/>
              <a:sym typeface="Proxima Nova"/>
            </a:endParaRPr>
          </a:p>
          <a:p>
            <a:pPr indent="0" lvl="0" marL="0" rtl="0" algn="l">
              <a:lnSpc>
                <a:spcPct val="115000"/>
              </a:lnSpc>
              <a:spcBef>
                <a:spcPts val="1400"/>
              </a:spcBef>
              <a:spcAft>
                <a:spcPts val="0"/>
              </a:spcAft>
              <a:buSzPts val="2400"/>
              <a:buNone/>
            </a:pPr>
            <a:r>
              <a:t/>
            </a:r>
            <a:endParaRPr sz="1100">
              <a:solidFill>
                <a:schemeClr val="dk1"/>
              </a:solidFill>
              <a:latin typeface="Proxima Nova"/>
              <a:ea typeface="Proxima Nova"/>
              <a:cs typeface="Proxima Nova"/>
              <a:sym typeface="Proxima Nova"/>
            </a:endParaRPr>
          </a:p>
          <a:p>
            <a:pPr indent="0" lvl="0" marL="0" rtl="0" algn="l">
              <a:lnSpc>
                <a:spcPct val="90000"/>
              </a:lnSpc>
              <a:spcBef>
                <a:spcPts val="1000"/>
              </a:spcBef>
              <a:spcAft>
                <a:spcPts val="0"/>
              </a:spcAft>
              <a:buSzPts val="2400"/>
              <a:buNone/>
            </a:pPr>
            <a:r>
              <a:t/>
            </a:r>
            <a:endParaRPr sz="1100">
              <a:solidFill>
                <a:schemeClr val="dk1"/>
              </a:solidFill>
              <a:latin typeface="Proxima Nova"/>
              <a:ea typeface="Proxima Nova"/>
              <a:cs typeface="Proxima Nova"/>
              <a:sym typeface="Proxima Nova"/>
            </a:endParaRPr>
          </a:p>
        </p:txBody>
      </p:sp>
      <p:sp>
        <p:nvSpPr>
          <p:cNvPr id="78" name="Google Shape;78;p15"/>
          <p:cNvSpPr txBox="1"/>
          <p:nvPr>
            <p:ph idx="4" type="body"/>
          </p:nvPr>
        </p:nvSpPr>
        <p:spPr>
          <a:xfrm>
            <a:off x="6256075" y="3259775"/>
            <a:ext cx="5099100" cy="3318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b="1" lang="en-US" sz="1200">
                <a:solidFill>
                  <a:schemeClr val="dk1"/>
                </a:solidFill>
                <a:latin typeface="Proxima Nova"/>
                <a:ea typeface="Proxima Nova"/>
                <a:cs typeface="Proxima Nova"/>
                <a:sym typeface="Proxima Nova"/>
              </a:rPr>
              <a:t>APPROACH</a:t>
            </a:r>
            <a:endParaRPr b="1" sz="1200">
              <a:solidFill>
                <a:schemeClr val="dk1"/>
              </a:solidFill>
              <a:latin typeface="Proxima Nova"/>
              <a:ea typeface="Proxima Nova"/>
              <a:cs typeface="Proxima Nova"/>
              <a:sym typeface="Proxima Nova"/>
            </a:endParaRPr>
          </a:p>
          <a:p>
            <a:pPr indent="0" lvl="0" marL="0" rtl="0" algn="l">
              <a:lnSpc>
                <a:spcPct val="90000"/>
              </a:lnSpc>
              <a:spcBef>
                <a:spcPts val="1000"/>
              </a:spcBef>
              <a:spcAft>
                <a:spcPts val="0"/>
              </a:spcAft>
              <a:buSzPts val="1800"/>
              <a:buNone/>
            </a:pPr>
            <a:r>
              <a:rPr b="1" lang="en-US" sz="1100">
                <a:solidFill>
                  <a:schemeClr val="dk1"/>
                </a:solidFill>
                <a:latin typeface="Proxima Nova"/>
                <a:ea typeface="Proxima Nova"/>
                <a:cs typeface="Proxima Nova"/>
                <a:sym typeface="Proxima Nova"/>
              </a:rPr>
              <a:t>Data Storage</a:t>
            </a:r>
            <a:r>
              <a:rPr lang="en-US" sz="1100">
                <a:solidFill>
                  <a:schemeClr val="dk1"/>
                </a:solidFill>
                <a:latin typeface="Proxima Nova"/>
                <a:ea typeface="Proxima Nova"/>
                <a:cs typeface="Proxima Nova"/>
                <a:sym typeface="Proxima Nova"/>
              </a:rPr>
              <a:t>: GitHub, Google Drive</a:t>
            </a:r>
            <a:endParaRPr sz="1100">
              <a:solidFill>
                <a:schemeClr val="dk1"/>
              </a:solidFill>
              <a:latin typeface="Proxima Nova"/>
              <a:ea typeface="Proxima Nova"/>
              <a:cs typeface="Proxima Nova"/>
              <a:sym typeface="Proxima Nova"/>
            </a:endParaRPr>
          </a:p>
          <a:p>
            <a:pPr indent="0" lvl="0" marL="0" rtl="0" algn="l">
              <a:lnSpc>
                <a:spcPct val="90000"/>
              </a:lnSpc>
              <a:spcBef>
                <a:spcPts val="1000"/>
              </a:spcBef>
              <a:spcAft>
                <a:spcPts val="0"/>
              </a:spcAft>
              <a:buSzPts val="1800"/>
              <a:buNone/>
            </a:pPr>
            <a:r>
              <a:rPr b="1" lang="en-US" sz="1100">
                <a:solidFill>
                  <a:schemeClr val="dk1"/>
                </a:solidFill>
                <a:latin typeface="Proxima Nova"/>
                <a:ea typeface="Proxima Nova"/>
                <a:cs typeface="Proxima Nova"/>
                <a:sym typeface="Proxima Nova"/>
              </a:rPr>
              <a:t>Data Dimension</a:t>
            </a:r>
            <a:r>
              <a:rPr lang="en-US" sz="1100">
                <a:solidFill>
                  <a:schemeClr val="dk1"/>
                </a:solidFill>
                <a:latin typeface="Proxima Nova"/>
                <a:ea typeface="Proxima Nova"/>
                <a:cs typeface="Proxima Nova"/>
                <a:sym typeface="Proxima Nova"/>
              </a:rPr>
              <a:t>: &lt;1 million rows and 19 features</a:t>
            </a:r>
            <a:endParaRPr sz="1100">
              <a:solidFill>
                <a:schemeClr val="dk1"/>
              </a:solidFill>
              <a:latin typeface="Proxima Nova"/>
              <a:ea typeface="Proxima Nova"/>
              <a:cs typeface="Proxima Nova"/>
              <a:sym typeface="Proxima Nova"/>
            </a:endParaRPr>
          </a:p>
          <a:p>
            <a:pPr indent="0" lvl="0" marL="0" rtl="0" algn="l">
              <a:lnSpc>
                <a:spcPct val="90000"/>
              </a:lnSpc>
              <a:spcBef>
                <a:spcPts val="1000"/>
              </a:spcBef>
              <a:spcAft>
                <a:spcPts val="0"/>
              </a:spcAft>
              <a:buClr>
                <a:schemeClr val="dk1"/>
              </a:buClr>
              <a:buSzPts val="1800"/>
              <a:buFont typeface="Arial"/>
              <a:buNone/>
            </a:pPr>
            <a:r>
              <a:rPr b="1" lang="en-US" sz="1100">
                <a:solidFill>
                  <a:schemeClr val="dk1"/>
                </a:solidFill>
                <a:latin typeface="Proxima Nova"/>
                <a:ea typeface="Proxima Nova"/>
                <a:cs typeface="Proxima Nova"/>
                <a:sym typeface="Proxima Nova"/>
              </a:rPr>
              <a:t>Data Visualizations</a:t>
            </a:r>
            <a:r>
              <a:rPr lang="en-US" sz="1100">
                <a:solidFill>
                  <a:schemeClr val="dk1"/>
                </a:solidFill>
                <a:latin typeface="Proxima Nova"/>
                <a:ea typeface="Proxima Nova"/>
                <a:cs typeface="Proxima Nova"/>
                <a:sym typeface="Proxima Nova"/>
              </a:rPr>
              <a:t>: Univariate Analysis, Multivariate Analysis</a:t>
            </a:r>
            <a:endParaRPr sz="1100">
              <a:solidFill>
                <a:schemeClr val="dk1"/>
              </a:solidFill>
              <a:latin typeface="Proxima Nova"/>
              <a:ea typeface="Proxima Nova"/>
              <a:cs typeface="Proxima Nova"/>
              <a:sym typeface="Proxima Nova"/>
            </a:endParaRPr>
          </a:p>
          <a:p>
            <a:pPr indent="0" lvl="0" marL="0" rtl="0" algn="l">
              <a:lnSpc>
                <a:spcPct val="90000"/>
              </a:lnSpc>
              <a:spcBef>
                <a:spcPts val="1000"/>
              </a:spcBef>
              <a:spcAft>
                <a:spcPts val="0"/>
              </a:spcAft>
              <a:buSzPts val="1800"/>
              <a:buNone/>
            </a:pPr>
            <a:r>
              <a:rPr b="1" lang="en-US" sz="1100">
                <a:solidFill>
                  <a:schemeClr val="dk1"/>
                </a:solidFill>
                <a:latin typeface="Proxima Nova"/>
                <a:ea typeface="Proxima Nova"/>
                <a:cs typeface="Proxima Nova"/>
                <a:sym typeface="Proxima Nova"/>
              </a:rPr>
              <a:t>Statistical Analysis</a:t>
            </a:r>
            <a:r>
              <a:rPr lang="en-US" sz="1100">
                <a:solidFill>
                  <a:schemeClr val="dk1"/>
                </a:solidFill>
                <a:latin typeface="Proxima Nova"/>
                <a:ea typeface="Proxima Nova"/>
                <a:cs typeface="Proxima Nova"/>
                <a:sym typeface="Proxima Nova"/>
              </a:rPr>
              <a:t>: track metadata, summary statistics, correlation analysis</a:t>
            </a:r>
            <a:endParaRPr sz="1100">
              <a:solidFill>
                <a:schemeClr val="dk1"/>
              </a:solidFill>
              <a:latin typeface="Proxima Nova"/>
              <a:ea typeface="Proxima Nova"/>
              <a:cs typeface="Proxima Nova"/>
              <a:sym typeface="Proxima Nova"/>
            </a:endParaRPr>
          </a:p>
          <a:p>
            <a:pPr indent="0" lvl="0" marL="0" rtl="0" algn="l">
              <a:lnSpc>
                <a:spcPct val="90000"/>
              </a:lnSpc>
              <a:spcBef>
                <a:spcPts val="1000"/>
              </a:spcBef>
              <a:spcAft>
                <a:spcPts val="0"/>
              </a:spcAft>
              <a:buSzPts val="1800"/>
              <a:buNone/>
            </a:pPr>
            <a:r>
              <a:rPr b="1" lang="en-US" sz="1100">
                <a:solidFill>
                  <a:schemeClr val="dk1"/>
                </a:solidFill>
                <a:latin typeface="Proxima Nova"/>
                <a:ea typeface="Proxima Nova"/>
                <a:cs typeface="Proxima Nova"/>
                <a:sym typeface="Proxima Nova"/>
              </a:rPr>
              <a:t>Feature Engineering</a:t>
            </a:r>
            <a:r>
              <a:rPr lang="en-US" sz="1100">
                <a:solidFill>
                  <a:schemeClr val="dk1"/>
                </a:solidFill>
                <a:latin typeface="Proxima Nova"/>
                <a:ea typeface="Proxima Nova"/>
                <a:cs typeface="Proxima Nova"/>
                <a:sym typeface="Proxima Nova"/>
              </a:rPr>
              <a:t>: feature selection, feature extraction</a:t>
            </a:r>
            <a:endParaRPr sz="1100">
              <a:solidFill>
                <a:schemeClr val="dk1"/>
              </a:solidFill>
              <a:latin typeface="Proxima Nova"/>
              <a:ea typeface="Proxima Nova"/>
              <a:cs typeface="Proxima Nova"/>
              <a:sym typeface="Proxima Nova"/>
            </a:endParaRPr>
          </a:p>
          <a:p>
            <a:pPr indent="0" lvl="0" marL="0" rtl="0" algn="l">
              <a:lnSpc>
                <a:spcPct val="90000"/>
              </a:lnSpc>
              <a:spcBef>
                <a:spcPts val="1000"/>
              </a:spcBef>
              <a:spcAft>
                <a:spcPts val="0"/>
              </a:spcAft>
              <a:buSzPts val="1800"/>
              <a:buNone/>
            </a:pPr>
            <a:r>
              <a:rPr b="1" lang="en-US" sz="1100">
                <a:solidFill>
                  <a:schemeClr val="dk1"/>
                </a:solidFill>
                <a:latin typeface="Proxima Nova"/>
                <a:ea typeface="Proxima Nova"/>
                <a:cs typeface="Proxima Nova"/>
                <a:sym typeface="Proxima Nova"/>
              </a:rPr>
              <a:t>Data Preprocessing &amp; Embedding Models (Vectorization, etc):</a:t>
            </a:r>
            <a:r>
              <a:rPr lang="en-US" sz="1100">
                <a:solidFill>
                  <a:schemeClr val="dk1"/>
                </a:solidFill>
                <a:latin typeface="Proxima Nova"/>
                <a:ea typeface="Proxima Nova"/>
                <a:cs typeface="Proxima Nova"/>
                <a:sym typeface="Proxima Nova"/>
              </a:rPr>
              <a:t> Text2vec/BERT, TF-IDF</a:t>
            </a:r>
            <a:endParaRPr sz="1100">
              <a:solidFill>
                <a:schemeClr val="dk1"/>
              </a:solidFill>
              <a:latin typeface="Proxima Nova"/>
              <a:ea typeface="Proxima Nova"/>
              <a:cs typeface="Proxima Nova"/>
              <a:sym typeface="Proxima Nova"/>
            </a:endParaRPr>
          </a:p>
          <a:p>
            <a:pPr indent="0" lvl="0" marL="0" rtl="0" algn="l">
              <a:lnSpc>
                <a:spcPct val="90000"/>
              </a:lnSpc>
              <a:spcBef>
                <a:spcPts val="1000"/>
              </a:spcBef>
              <a:spcAft>
                <a:spcPts val="0"/>
              </a:spcAft>
              <a:buSzPts val="1800"/>
              <a:buNone/>
            </a:pPr>
            <a:r>
              <a:rPr b="1" lang="en-US" sz="1100">
                <a:solidFill>
                  <a:schemeClr val="dk1"/>
                </a:solidFill>
                <a:latin typeface="Proxima Nova"/>
                <a:ea typeface="Proxima Nova"/>
                <a:cs typeface="Proxima Nova"/>
                <a:sym typeface="Proxima Nova"/>
              </a:rPr>
              <a:t>Sequential Models</a:t>
            </a:r>
            <a:r>
              <a:rPr lang="en-US" sz="1100">
                <a:solidFill>
                  <a:schemeClr val="dk1"/>
                </a:solidFill>
                <a:latin typeface="Proxima Nova"/>
                <a:ea typeface="Proxima Nova"/>
                <a:cs typeface="Proxima Nova"/>
                <a:sym typeface="Proxima Nova"/>
              </a:rPr>
              <a:t>: Recurrent Neural Network (RNN), Long Short-Term Memory (LSTM)</a:t>
            </a:r>
            <a:endParaRPr sz="1100">
              <a:solidFill>
                <a:schemeClr val="dk1"/>
              </a:solidFill>
              <a:latin typeface="Proxima Nova"/>
              <a:ea typeface="Proxima Nova"/>
              <a:cs typeface="Proxima Nova"/>
              <a:sym typeface="Proxima Nova"/>
            </a:endParaRPr>
          </a:p>
          <a:p>
            <a:pPr indent="0" lvl="0" marL="0" rtl="0" algn="l">
              <a:lnSpc>
                <a:spcPct val="90000"/>
              </a:lnSpc>
              <a:spcBef>
                <a:spcPts val="1000"/>
              </a:spcBef>
              <a:spcAft>
                <a:spcPts val="0"/>
              </a:spcAft>
              <a:buSzPts val="1800"/>
              <a:buNone/>
            </a:pPr>
            <a:r>
              <a:rPr b="1" lang="en-US" sz="1100">
                <a:solidFill>
                  <a:schemeClr val="dk1"/>
                </a:solidFill>
                <a:latin typeface="Proxima Nova"/>
                <a:ea typeface="Proxima Nova"/>
                <a:cs typeface="Proxima Nova"/>
                <a:sym typeface="Proxima Nova"/>
              </a:rPr>
              <a:t>Collaborative Filtering:</a:t>
            </a:r>
            <a:r>
              <a:rPr lang="en-US" sz="1100">
                <a:solidFill>
                  <a:schemeClr val="dk1"/>
                </a:solidFill>
                <a:latin typeface="Proxima Nova"/>
                <a:ea typeface="Proxima Nova"/>
                <a:cs typeface="Proxima Nova"/>
                <a:sym typeface="Proxima Nova"/>
              </a:rPr>
              <a:t> Logistic Regression, Naive Bayes Classification</a:t>
            </a:r>
            <a:br>
              <a:rPr b="1" lang="en-US" sz="1100">
                <a:solidFill>
                  <a:schemeClr val="dk1"/>
                </a:solidFill>
                <a:latin typeface="Proxima Nova"/>
                <a:ea typeface="Proxima Nova"/>
                <a:cs typeface="Proxima Nova"/>
                <a:sym typeface="Proxima Nova"/>
              </a:rPr>
            </a:br>
            <a:br>
              <a:rPr b="1" lang="en-US" sz="1100">
                <a:solidFill>
                  <a:schemeClr val="dk1"/>
                </a:solidFill>
                <a:latin typeface="Proxima Nova"/>
                <a:ea typeface="Proxima Nova"/>
                <a:cs typeface="Proxima Nova"/>
                <a:sym typeface="Proxima Nova"/>
              </a:rPr>
            </a:br>
            <a:r>
              <a:rPr b="1" lang="en-US" sz="1100">
                <a:solidFill>
                  <a:schemeClr val="dk1"/>
                </a:solidFill>
                <a:latin typeface="Proxima Nova"/>
                <a:ea typeface="Proxima Nova"/>
                <a:cs typeface="Proxima Nova"/>
                <a:sym typeface="Proxima Nova"/>
              </a:rPr>
              <a:t>LLM (Optional</a:t>
            </a:r>
            <a:r>
              <a:rPr b="1" lang="en-US" sz="1100">
                <a:solidFill>
                  <a:schemeClr val="dk1"/>
                </a:solidFill>
                <a:latin typeface="Proxima Nova"/>
                <a:ea typeface="Proxima Nova"/>
                <a:cs typeface="Proxima Nova"/>
                <a:sym typeface="Proxima Nova"/>
              </a:rPr>
              <a:t>): Llama and Open AI APIs</a:t>
            </a:r>
            <a:endParaRPr sz="1100">
              <a:solidFill>
                <a:schemeClr val="dk1"/>
              </a:solidFill>
              <a:latin typeface="Proxima Nova"/>
              <a:ea typeface="Proxima Nova"/>
              <a:cs typeface="Proxima Nova"/>
              <a:sym typeface="Proxima Nova"/>
            </a:endParaRPr>
          </a:p>
          <a:p>
            <a:pPr indent="0" lvl="0" marL="0" rtl="0" algn="l">
              <a:lnSpc>
                <a:spcPct val="90000"/>
              </a:lnSpc>
              <a:spcBef>
                <a:spcPts val="1000"/>
              </a:spcBef>
              <a:spcAft>
                <a:spcPts val="0"/>
              </a:spcAft>
              <a:buSzPts val="1800"/>
              <a:buNone/>
            </a:pPr>
            <a:r>
              <a:rPr b="1" lang="en-US" sz="1100">
                <a:solidFill>
                  <a:schemeClr val="dk1"/>
                </a:solidFill>
                <a:latin typeface="Proxima Nova"/>
                <a:ea typeface="Proxima Nova"/>
                <a:cs typeface="Proxima Nova"/>
                <a:sym typeface="Proxima Nova"/>
              </a:rPr>
              <a:t>Outcome Variables: </a:t>
            </a:r>
            <a:r>
              <a:rPr lang="en-US" sz="1100">
                <a:solidFill>
                  <a:schemeClr val="dk1"/>
                </a:solidFill>
                <a:latin typeface="Proxima Nova"/>
                <a:ea typeface="Proxima Nova"/>
                <a:cs typeface="Proxima Nova"/>
                <a:sym typeface="Proxima Nova"/>
              </a:rPr>
              <a:t>track_name, mean_sentiment</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3"/>
          <p:cNvSpPr txBox="1"/>
          <p:nvPr/>
        </p:nvSpPr>
        <p:spPr>
          <a:xfrm>
            <a:off x="514950" y="196450"/>
            <a:ext cx="11162100" cy="489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US" sz="2400">
                <a:solidFill>
                  <a:srgbClr val="188038"/>
                </a:solidFill>
                <a:latin typeface="Proxima Nova"/>
                <a:ea typeface="Proxima Nova"/>
                <a:cs typeface="Proxima Nova"/>
                <a:sym typeface="Proxima Nova"/>
              </a:rPr>
              <a:t>Model 4: Recurrent Neural Network using LSTM</a:t>
            </a:r>
            <a:br>
              <a:rPr b="1" lang="en-US" sz="2400">
                <a:solidFill>
                  <a:srgbClr val="188038"/>
                </a:solidFill>
                <a:latin typeface="Proxima Nova"/>
                <a:ea typeface="Proxima Nova"/>
                <a:cs typeface="Proxima Nova"/>
                <a:sym typeface="Proxima Nova"/>
              </a:rPr>
            </a:br>
            <a:endParaRPr b="1" sz="2400">
              <a:solidFill>
                <a:srgbClr val="188038"/>
              </a:solidFill>
              <a:latin typeface="Proxima Nova"/>
              <a:ea typeface="Proxima Nova"/>
              <a:cs typeface="Proxima Nova"/>
              <a:sym typeface="Proxima Nova"/>
            </a:endParaRPr>
          </a:p>
          <a:p>
            <a:pPr indent="0" lvl="0" marL="0" rtl="0" algn="l">
              <a:spcBef>
                <a:spcPts val="0"/>
              </a:spcBef>
              <a:spcAft>
                <a:spcPts val="0"/>
              </a:spcAft>
              <a:buNone/>
            </a:pPr>
            <a:r>
              <a:t/>
            </a:r>
            <a:endParaRPr/>
          </a:p>
          <a:p>
            <a:pPr indent="0" lvl="0" marL="0" rtl="0" algn="l">
              <a:spcBef>
                <a:spcPts val="0"/>
              </a:spcBef>
              <a:spcAft>
                <a:spcPts val="0"/>
              </a:spcAft>
              <a:buNone/>
            </a:pPr>
            <a:r>
              <a:rPr lang="en-US" sz="1200"/>
              <a:t>What is RNN? </a:t>
            </a:r>
            <a:br>
              <a:rPr lang="en-US" sz="1200"/>
            </a:br>
            <a:endParaRPr sz="1200"/>
          </a:p>
          <a:p>
            <a:pPr indent="-304800" lvl="0" marL="457200" rtl="0" algn="l">
              <a:spcBef>
                <a:spcPts val="0"/>
              </a:spcBef>
              <a:spcAft>
                <a:spcPts val="0"/>
              </a:spcAft>
              <a:buSzPts val="1200"/>
              <a:buFont typeface="Proxima Nova"/>
              <a:buChar char="●"/>
            </a:pPr>
            <a:r>
              <a:rPr lang="en-US" sz="1200">
                <a:latin typeface="Proxima Nova"/>
                <a:ea typeface="Proxima Nova"/>
                <a:cs typeface="Proxima Nova"/>
                <a:sym typeface="Proxima Nova"/>
              </a:rPr>
              <a:t>RNNs are specifically designed to handle sequential data like time-series, audio, text, and playlists where the order of data points matters.</a:t>
            </a:r>
            <a:endParaRPr sz="1200">
              <a:latin typeface="Proxima Nova"/>
              <a:ea typeface="Proxima Nova"/>
              <a:cs typeface="Proxima Nova"/>
              <a:sym typeface="Proxima Nova"/>
            </a:endParaRPr>
          </a:p>
          <a:p>
            <a:pPr indent="-304800" lvl="0" marL="457200" rtl="0" algn="l">
              <a:spcBef>
                <a:spcPts val="0"/>
              </a:spcBef>
              <a:spcAft>
                <a:spcPts val="0"/>
              </a:spcAft>
              <a:buSzPts val="1200"/>
              <a:buChar char="●"/>
            </a:pPr>
            <a:r>
              <a:rPr lang="en-US" sz="1200">
                <a:latin typeface="Proxima Nova"/>
                <a:ea typeface="Proxima Nova"/>
                <a:cs typeface="Proxima Nova"/>
                <a:sym typeface="Proxima Nova"/>
              </a:rPr>
              <a:t>RNNs have a "memory" that allows them to retain information about earlier inputs in the sequence.</a:t>
            </a:r>
            <a:br>
              <a:rPr lang="en-US" sz="1200"/>
            </a:br>
            <a:endParaRPr sz="1200"/>
          </a:p>
          <a:p>
            <a:pPr indent="0" lvl="0" marL="0" marR="0" rtl="0" algn="l">
              <a:lnSpc>
                <a:spcPct val="100000"/>
              </a:lnSpc>
              <a:spcBef>
                <a:spcPts val="0"/>
              </a:spcBef>
              <a:spcAft>
                <a:spcPts val="0"/>
              </a:spcAft>
              <a:buNone/>
            </a:pPr>
            <a:r>
              <a:rPr lang="en-US" sz="1200">
                <a:latin typeface="Proxima Nova"/>
                <a:ea typeface="Proxima Nova"/>
                <a:cs typeface="Proxima Nova"/>
                <a:sym typeface="Proxima Nova"/>
              </a:rPr>
              <a:t>How RNN is Useful here? </a:t>
            </a:r>
            <a:br>
              <a:rPr lang="en-US" sz="1200">
                <a:latin typeface="Proxima Nova"/>
                <a:ea typeface="Proxima Nova"/>
                <a:cs typeface="Proxima Nova"/>
                <a:sym typeface="Proxima Nova"/>
              </a:rPr>
            </a:br>
            <a:endParaRPr sz="1200">
              <a:latin typeface="Proxima Nova"/>
              <a:ea typeface="Proxima Nova"/>
              <a:cs typeface="Proxima Nova"/>
              <a:sym typeface="Proxima Nova"/>
            </a:endParaRPr>
          </a:p>
          <a:p>
            <a:pPr indent="-304800" lvl="0" marL="457200" marR="0" rtl="0" algn="l">
              <a:lnSpc>
                <a:spcPct val="100000"/>
              </a:lnSpc>
              <a:spcBef>
                <a:spcPts val="0"/>
              </a:spcBef>
              <a:spcAft>
                <a:spcPts val="0"/>
              </a:spcAft>
              <a:buSzPts val="1200"/>
              <a:buFont typeface="Proxima Nova"/>
              <a:buChar char="●"/>
            </a:pPr>
            <a:r>
              <a:rPr lang="en-US" sz="1200">
                <a:latin typeface="Proxima Nova"/>
                <a:ea typeface="Proxima Nova"/>
                <a:cs typeface="Proxima Nova"/>
                <a:sym typeface="Proxima Nova"/>
              </a:rPr>
              <a:t>Predicting the next song in a playlist depends on the context of previous tracks.</a:t>
            </a:r>
            <a:endParaRPr sz="1200">
              <a:latin typeface="Proxima Nova"/>
              <a:ea typeface="Proxima Nova"/>
              <a:cs typeface="Proxima Nova"/>
              <a:sym typeface="Proxima Nova"/>
            </a:endParaRPr>
          </a:p>
          <a:p>
            <a:pPr indent="0" lvl="0" marL="457200" marR="0" rtl="0" algn="l">
              <a:lnSpc>
                <a:spcPct val="100000"/>
              </a:lnSpc>
              <a:spcBef>
                <a:spcPts val="0"/>
              </a:spcBef>
              <a:spcAft>
                <a:spcPts val="0"/>
              </a:spcAft>
              <a:buNone/>
            </a:pPr>
            <a:r>
              <a:t/>
            </a:r>
            <a:endParaRPr sz="1200">
              <a:latin typeface="Proxima Nova"/>
              <a:ea typeface="Proxima Nova"/>
              <a:cs typeface="Proxima Nova"/>
              <a:sym typeface="Proxima Nova"/>
            </a:endParaRPr>
          </a:p>
          <a:p>
            <a:pPr indent="0" lvl="0" marL="0" marR="0" rtl="0" algn="l">
              <a:lnSpc>
                <a:spcPct val="100000"/>
              </a:lnSpc>
              <a:spcBef>
                <a:spcPts val="0"/>
              </a:spcBef>
              <a:spcAft>
                <a:spcPts val="0"/>
              </a:spcAft>
              <a:buNone/>
            </a:pPr>
            <a:r>
              <a:rPr lang="en-US" sz="1200">
                <a:latin typeface="Proxima Nova"/>
                <a:ea typeface="Proxima Nova"/>
                <a:cs typeface="Proxima Nova"/>
                <a:sym typeface="Proxima Nova"/>
              </a:rPr>
              <a:t>Challenges with Standard RNN:</a:t>
            </a:r>
            <a:br>
              <a:rPr lang="en-US" sz="1200">
                <a:latin typeface="Proxima Nova"/>
                <a:ea typeface="Proxima Nova"/>
                <a:cs typeface="Proxima Nova"/>
                <a:sym typeface="Proxima Nova"/>
              </a:rPr>
            </a:br>
            <a:endParaRPr sz="1200">
              <a:latin typeface="Proxima Nova"/>
              <a:ea typeface="Proxima Nova"/>
              <a:cs typeface="Proxima Nova"/>
              <a:sym typeface="Proxima Nova"/>
            </a:endParaRPr>
          </a:p>
          <a:p>
            <a:pPr indent="-304800" lvl="0" marL="457200" rtl="0" algn="l">
              <a:spcBef>
                <a:spcPts val="0"/>
              </a:spcBef>
              <a:spcAft>
                <a:spcPts val="0"/>
              </a:spcAft>
              <a:buSzPts val="1200"/>
              <a:buChar char="●"/>
            </a:pPr>
            <a:r>
              <a:rPr lang="en-US" sz="1200">
                <a:solidFill>
                  <a:schemeClr val="dk1"/>
                </a:solidFill>
                <a:latin typeface="Proxima Nova"/>
                <a:ea typeface="Proxima Nova"/>
                <a:cs typeface="Proxima Nova"/>
                <a:sym typeface="Proxima Nova"/>
              </a:rPr>
              <a:t>Vanishing Gradient Problem:</a:t>
            </a:r>
            <a:endParaRPr sz="1200">
              <a:latin typeface="Proxima Nova"/>
              <a:ea typeface="Proxima Nova"/>
              <a:cs typeface="Proxima Nova"/>
              <a:sym typeface="Proxima Nova"/>
            </a:endParaRPr>
          </a:p>
          <a:p>
            <a:pPr indent="-304800" lvl="0" marL="457200" marR="0" rtl="0" algn="l">
              <a:lnSpc>
                <a:spcPct val="100000"/>
              </a:lnSpc>
              <a:spcBef>
                <a:spcPts val="0"/>
              </a:spcBef>
              <a:spcAft>
                <a:spcPts val="0"/>
              </a:spcAft>
              <a:buSzPts val="1200"/>
              <a:buChar char="●"/>
            </a:pPr>
            <a:r>
              <a:rPr lang="en-US" sz="1200">
                <a:latin typeface="Proxima Nova"/>
                <a:ea typeface="Proxima Nova"/>
                <a:cs typeface="Proxima Nova"/>
                <a:sym typeface="Proxima Nova"/>
              </a:rPr>
              <a:t>Difficulty in Remembering Long-Term Dependencies.</a:t>
            </a:r>
            <a:endParaRPr sz="1200">
              <a:latin typeface="Proxima Nova"/>
              <a:ea typeface="Proxima Nova"/>
              <a:cs typeface="Proxima Nova"/>
              <a:sym typeface="Proxima Nova"/>
            </a:endParaRPr>
          </a:p>
          <a:p>
            <a:pPr indent="0" lvl="0" marL="0" marR="0" rtl="0" algn="l">
              <a:lnSpc>
                <a:spcPct val="100000"/>
              </a:lnSpc>
              <a:spcBef>
                <a:spcPts val="0"/>
              </a:spcBef>
              <a:spcAft>
                <a:spcPts val="0"/>
              </a:spcAft>
              <a:buNone/>
            </a:pPr>
            <a:r>
              <a:t/>
            </a:r>
            <a:endParaRPr sz="1200">
              <a:latin typeface="Proxima Nova"/>
              <a:ea typeface="Proxima Nova"/>
              <a:cs typeface="Proxima Nova"/>
              <a:sym typeface="Proxima Nova"/>
            </a:endParaRPr>
          </a:p>
          <a:p>
            <a:pPr indent="0" lvl="0" marL="0" marR="0" rtl="0" algn="l">
              <a:lnSpc>
                <a:spcPct val="100000"/>
              </a:lnSpc>
              <a:spcBef>
                <a:spcPts val="0"/>
              </a:spcBef>
              <a:spcAft>
                <a:spcPts val="0"/>
              </a:spcAft>
              <a:buNone/>
            </a:pPr>
            <a:r>
              <a:rPr lang="en-US" sz="1200">
                <a:latin typeface="Proxima Nova"/>
                <a:ea typeface="Proxima Nova"/>
                <a:cs typeface="Proxima Nova"/>
                <a:sym typeface="Proxima Nova"/>
              </a:rPr>
              <a:t>Solution: LSTM in RNN:</a:t>
            </a:r>
            <a:endParaRPr sz="1200">
              <a:latin typeface="Proxima Nova"/>
              <a:ea typeface="Proxima Nova"/>
              <a:cs typeface="Proxima Nova"/>
              <a:sym typeface="Proxima Nova"/>
            </a:endParaRPr>
          </a:p>
          <a:p>
            <a:pPr indent="0" lvl="0" marL="0" marR="0" rtl="0" algn="l">
              <a:lnSpc>
                <a:spcPct val="100000"/>
              </a:lnSpc>
              <a:spcBef>
                <a:spcPts val="0"/>
              </a:spcBef>
              <a:spcAft>
                <a:spcPts val="0"/>
              </a:spcAft>
              <a:buNone/>
            </a:pPr>
            <a:r>
              <a:t/>
            </a:r>
            <a:endParaRPr sz="1200">
              <a:latin typeface="Proxima Nova"/>
              <a:ea typeface="Proxima Nova"/>
              <a:cs typeface="Proxima Nova"/>
              <a:sym typeface="Proxima Nova"/>
            </a:endParaRPr>
          </a:p>
          <a:p>
            <a:pPr indent="-304800" lvl="0" marL="457200" rtl="0" algn="l">
              <a:spcBef>
                <a:spcPts val="0"/>
              </a:spcBef>
              <a:spcAft>
                <a:spcPts val="0"/>
              </a:spcAft>
              <a:buClr>
                <a:schemeClr val="dk1"/>
              </a:buClr>
              <a:buSzPts val="1200"/>
              <a:buChar char="●"/>
            </a:pPr>
            <a:r>
              <a:rPr lang="en-US" sz="1200">
                <a:solidFill>
                  <a:schemeClr val="dk1"/>
                </a:solidFill>
                <a:latin typeface="Proxima Nova"/>
                <a:ea typeface="Proxima Nova"/>
                <a:cs typeface="Proxima Nova"/>
                <a:sym typeface="Proxima Nova"/>
              </a:rPr>
              <a:t>Memory Cells and Gates:</a:t>
            </a:r>
            <a:endParaRPr sz="1200">
              <a:solidFill>
                <a:schemeClr val="dk1"/>
              </a:solidFill>
              <a:latin typeface="Proxima Nova"/>
              <a:ea typeface="Proxima Nova"/>
              <a:cs typeface="Proxima Nova"/>
              <a:sym typeface="Proxima Nova"/>
            </a:endParaRPr>
          </a:p>
          <a:p>
            <a:pPr indent="-304800" lvl="0" marL="457200" rtl="0" algn="l">
              <a:spcBef>
                <a:spcPts val="0"/>
              </a:spcBef>
              <a:spcAft>
                <a:spcPts val="0"/>
              </a:spcAft>
              <a:buClr>
                <a:schemeClr val="dk1"/>
              </a:buClr>
              <a:buSzPts val="1200"/>
              <a:buFont typeface="Proxima Nova"/>
              <a:buChar char="●"/>
            </a:pPr>
            <a:r>
              <a:rPr lang="en-US" sz="1200">
                <a:solidFill>
                  <a:schemeClr val="dk1"/>
                </a:solidFill>
                <a:latin typeface="Proxima Nova"/>
                <a:ea typeface="Proxima Nova"/>
                <a:cs typeface="Proxima Nova"/>
                <a:sym typeface="Proxima Nova"/>
              </a:rPr>
              <a:t>Ability to Handle Long Sequence</a:t>
            </a:r>
            <a:r>
              <a:rPr lang="en-US" sz="1200">
                <a:solidFill>
                  <a:schemeClr val="dk1"/>
                </a:solidFill>
              </a:rPr>
              <a:t>s:</a:t>
            </a:r>
            <a:endParaRPr sz="1200">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None/>
            </a:pPr>
            <a:r>
              <a:t/>
            </a:r>
            <a:endParaRPr/>
          </a:p>
        </p:txBody>
      </p:sp>
      <p:pic>
        <p:nvPicPr>
          <p:cNvPr id="254" name="Google Shape;254;p33"/>
          <p:cNvPicPr preferRelativeResize="0"/>
          <p:nvPr/>
        </p:nvPicPr>
        <p:blipFill>
          <a:blip r:embed="rId3">
            <a:alphaModFix/>
          </a:blip>
          <a:stretch>
            <a:fillRect/>
          </a:stretch>
        </p:blipFill>
        <p:spPr>
          <a:xfrm>
            <a:off x="5534013" y="3743313"/>
            <a:ext cx="6657975" cy="3114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4"/>
          <p:cNvSpPr/>
          <p:nvPr/>
        </p:nvSpPr>
        <p:spPr>
          <a:xfrm>
            <a:off x="2411367" y="1464533"/>
            <a:ext cx="2420400" cy="19284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rPr b="1" lang="en-US" sz="1500">
                <a:latin typeface="Proxima Nova"/>
                <a:ea typeface="Proxima Nova"/>
                <a:cs typeface="Proxima Nova"/>
                <a:sym typeface="Proxima Nova"/>
              </a:rPr>
              <a:t>     Embedding Layer </a:t>
            </a:r>
            <a:endParaRPr b="1" sz="1500">
              <a:latin typeface="Proxima Nova"/>
              <a:ea typeface="Proxima Nova"/>
              <a:cs typeface="Proxima Nova"/>
              <a:sym typeface="Proxima Nova"/>
            </a:endParaRPr>
          </a:p>
          <a:p>
            <a:pPr indent="0" lvl="0" marL="0" rtl="0" algn="l">
              <a:spcBef>
                <a:spcPts val="0"/>
              </a:spcBef>
              <a:spcAft>
                <a:spcPts val="0"/>
              </a:spcAft>
              <a:buNone/>
            </a:pPr>
            <a:r>
              <a:t/>
            </a:r>
            <a:endParaRPr i="1" sz="1500">
              <a:latin typeface="Proxima Nova"/>
              <a:ea typeface="Proxima Nova"/>
              <a:cs typeface="Proxima Nova"/>
              <a:sym typeface="Proxima Nova"/>
            </a:endParaRPr>
          </a:p>
          <a:p>
            <a:pPr indent="0" lvl="0" marL="0" rtl="0" algn="l">
              <a:spcBef>
                <a:spcPts val="0"/>
              </a:spcBef>
              <a:spcAft>
                <a:spcPts val="0"/>
              </a:spcAft>
              <a:buNone/>
            </a:pPr>
            <a:r>
              <a:rPr i="1" lang="en-US" sz="1500">
                <a:latin typeface="Proxima Nova"/>
                <a:ea typeface="Proxima Nova"/>
                <a:cs typeface="Proxima Nova"/>
                <a:sym typeface="Proxima Nova"/>
              </a:rPr>
              <a:t>Embed the sequence of tracks in N-Dimensional Vector</a:t>
            </a:r>
            <a:endParaRPr i="1" sz="1500">
              <a:latin typeface="Proxima Nova"/>
              <a:ea typeface="Proxima Nova"/>
              <a:cs typeface="Proxima Nova"/>
              <a:sym typeface="Proxima Nova"/>
            </a:endParaRPr>
          </a:p>
        </p:txBody>
      </p:sp>
      <p:sp>
        <p:nvSpPr>
          <p:cNvPr id="260" name="Google Shape;260;p34"/>
          <p:cNvSpPr/>
          <p:nvPr/>
        </p:nvSpPr>
        <p:spPr>
          <a:xfrm>
            <a:off x="5619400" y="1500600"/>
            <a:ext cx="2420400" cy="19284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rPr b="1" lang="en-US" sz="1500">
                <a:latin typeface="Proxima Nova"/>
                <a:ea typeface="Proxima Nova"/>
                <a:cs typeface="Proxima Nova"/>
                <a:sym typeface="Proxima Nova"/>
              </a:rPr>
              <a:t>        LSTM Layer</a:t>
            </a:r>
            <a:endParaRPr b="1" sz="1500">
              <a:latin typeface="Proxima Nova"/>
              <a:ea typeface="Proxima Nova"/>
              <a:cs typeface="Proxima Nova"/>
              <a:sym typeface="Proxima Nova"/>
            </a:endParaRPr>
          </a:p>
          <a:p>
            <a:pPr indent="0" lvl="0" marL="0" rtl="0" algn="l">
              <a:spcBef>
                <a:spcPts val="0"/>
              </a:spcBef>
              <a:spcAft>
                <a:spcPts val="0"/>
              </a:spcAft>
              <a:buNone/>
            </a:pPr>
            <a:r>
              <a:t/>
            </a:r>
            <a:endParaRPr b="1" sz="1500">
              <a:latin typeface="Proxima Nova"/>
              <a:ea typeface="Proxima Nova"/>
              <a:cs typeface="Proxima Nova"/>
              <a:sym typeface="Proxima Nova"/>
            </a:endParaRPr>
          </a:p>
          <a:p>
            <a:pPr indent="0" lvl="0" marL="0" rtl="0" algn="l">
              <a:spcBef>
                <a:spcPts val="0"/>
              </a:spcBef>
              <a:spcAft>
                <a:spcPts val="0"/>
              </a:spcAft>
              <a:buNone/>
            </a:pPr>
            <a:r>
              <a:rPr i="1" lang="en-US" sz="1500">
                <a:latin typeface="Proxima Nova"/>
                <a:ea typeface="Proxima Nova"/>
                <a:cs typeface="Proxima Nova"/>
                <a:sym typeface="Proxima Nova"/>
              </a:rPr>
              <a:t>Learn from the vectors and output a single vector based on the learning. </a:t>
            </a:r>
            <a:endParaRPr i="1" sz="1500">
              <a:latin typeface="Proxima Nova"/>
              <a:ea typeface="Proxima Nova"/>
              <a:cs typeface="Proxima Nova"/>
              <a:sym typeface="Proxima Nova"/>
            </a:endParaRPr>
          </a:p>
        </p:txBody>
      </p:sp>
      <p:sp>
        <p:nvSpPr>
          <p:cNvPr id="261" name="Google Shape;261;p34"/>
          <p:cNvSpPr/>
          <p:nvPr/>
        </p:nvSpPr>
        <p:spPr>
          <a:xfrm>
            <a:off x="8827433" y="1500600"/>
            <a:ext cx="2420400" cy="1928400"/>
          </a:xfrm>
          <a:prstGeom prst="roundRect">
            <a:avLst>
              <a:gd fmla="val 16667" name="adj"/>
            </a:avLst>
          </a:prstGeom>
          <a:solidFill>
            <a:schemeClr val="accent4"/>
          </a:solidFill>
          <a:ln cap="flat" cmpd="sng" w="9525">
            <a:solidFill>
              <a:srgbClr val="FF9900"/>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b="1" lang="en-US" sz="1500">
                <a:solidFill>
                  <a:schemeClr val="dk1"/>
                </a:solidFill>
                <a:latin typeface="Proxima Nova"/>
                <a:ea typeface="Proxima Nova"/>
                <a:cs typeface="Proxima Nova"/>
                <a:sym typeface="Proxima Nova"/>
              </a:rPr>
              <a:t>          Dense</a:t>
            </a:r>
            <a:r>
              <a:rPr b="1" lang="en-US" sz="1500">
                <a:solidFill>
                  <a:schemeClr val="dk1"/>
                </a:solidFill>
                <a:latin typeface="Proxima Nova"/>
                <a:ea typeface="Proxima Nova"/>
                <a:cs typeface="Proxima Nova"/>
                <a:sym typeface="Proxima Nova"/>
              </a:rPr>
              <a:t> Layer</a:t>
            </a:r>
            <a:endParaRPr b="1" sz="15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1500">
              <a:solidFill>
                <a:schemeClr val="dk1"/>
              </a:solidFill>
              <a:latin typeface="Proxima Nova"/>
              <a:ea typeface="Proxima Nova"/>
              <a:cs typeface="Proxima Nova"/>
              <a:sym typeface="Proxima Nova"/>
            </a:endParaRPr>
          </a:p>
          <a:p>
            <a:pPr indent="0" lvl="0" marL="0" rtl="0" algn="l">
              <a:spcBef>
                <a:spcPts val="0"/>
              </a:spcBef>
              <a:spcAft>
                <a:spcPts val="0"/>
              </a:spcAft>
              <a:buNone/>
            </a:pPr>
            <a:r>
              <a:rPr i="1" lang="en-US" sz="1500">
                <a:solidFill>
                  <a:schemeClr val="dk1"/>
                </a:solidFill>
                <a:latin typeface="Proxima Nova"/>
                <a:ea typeface="Proxima Nova"/>
                <a:cs typeface="Proxima Nova"/>
                <a:sym typeface="Proxima Nova"/>
              </a:rPr>
              <a:t>Assign weights to the output vector received from LSTM Layer. </a:t>
            </a:r>
            <a:endParaRPr b="1" sz="1500">
              <a:latin typeface="Proxima Nova"/>
              <a:ea typeface="Proxima Nova"/>
              <a:cs typeface="Proxima Nova"/>
              <a:sym typeface="Proxima Nova"/>
            </a:endParaRPr>
          </a:p>
        </p:txBody>
      </p:sp>
      <p:sp>
        <p:nvSpPr>
          <p:cNvPr id="262" name="Google Shape;262;p34"/>
          <p:cNvSpPr/>
          <p:nvPr/>
        </p:nvSpPr>
        <p:spPr>
          <a:xfrm>
            <a:off x="5432025" y="4034992"/>
            <a:ext cx="2420400" cy="19284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1300">
                <a:latin typeface="Proxima Nova"/>
                <a:ea typeface="Proxima Nova"/>
                <a:cs typeface="Proxima Nova"/>
                <a:sym typeface="Proxima Nova"/>
              </a:rPr>
              <a:t>Final Output</a:t>
            </a:r>
            <a:endParaRPr b="1" sz="1300">
              <a:latin typeface="Proxima Nova"/>
              <a:ea typeface="Proxima Nova"/>
              <a:cs typeface="Proxima Nova"/>
              <a:sym typeface="Proxima Nova"/>
            </a:endParaRPr>
          </a:p>
          <a:p>
            <a:pPr indent="0" lvl="0" marL="0" rtl="0" algn="ctr">
              <a:spcBef>
                <a:spcPts val="0"/>
              </a:spcBef>
              <a:spcAft>
                <a:spcPts val="0"/>
              </a:spcAft>
              <a:buNone/>
            </a:pPr>
            <a:r>
              <a:t/>
            </a:r>
            <a:endParaRPr b="1" sz="1300">
              <a:latin typeface="Proxima Nova"/>
              <a:ea typeface="Proxima Nova"/>
              <a:cs typeface="Proxima Nova"/>
              <a:sym typeface="Proxima Nova"/>
            </a:endParaRPr>
          </a:p>
          <a:p>
            <a:pPr indent="0" lvl="0" marL="0" rtl="0" algn="ctr">
              <a:spcBef>
                <a:spcPts val="0"/>
              </a:spcBef>
              <a:spcAft>
                <a:spcPts val="0"/>
              </a:spcAft>
              <a:buNone/>
            </a:pPr>
            <a:r>
              <a:rPr b="1" lang="en-US" sz="1300">
                <a:latin typeface="Proxima Nova"/>
                <a:ea typeface="Proxima Nova"/>
                <a:cs typeface="Proxima Nova"/>
                <a:sym typeface="Proxima Nova"/>
              </a:rPr>
              <a:t>Track with highest probability is selected. </a:t>
            </a:r>
            <a:endParaRPr b="1" sz="1300">
              <a:latin typeface="Proxima Nova"/>
              <a:ea typeface="Proxima Nova"/>
              <a:cs typeface="Proxima Nova"/>
              <a:sym typeface="Proxima Nova"/>
            </a:endParaRPr>
          </a:p>
        </p:txBody>
      </p:sp>
      <p:sp>
        <p:nvSpPr>
          <p:cNvPr id="263" name="Google Shape;263;p34"/>
          <p:cNvSpPr/>
          <p:nvPr/>
        </p:nvSpPr>
        <p:spPr>
          <a:xfrm>
            <a:off x="8943467" y="4063933"/>
            <a:ext cx="2420400" cy="1928400"/>
          </a:xfrm>
          <a:prstGeom prst="roundRect">
            <a:avLst>
              <a:gd fmla="val 16667" name="adj"/>
            </a:avLst>
          </a:prstGeom>
          <a:solidFill>
            <a:srgbClr val="C27BA0"/>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1300">
                <a:solidFill>
                  <a:schemeClr val="dk1"/>
                </a:solidFill>
                <a:latin typeface="Proxima Nova"/>
                <a:ea typeface="Proxima Nova"/>
                <a:cs typeface="Proxima Nova"/>
                <a:sym typeface="Proxima Nova"/>
              </a:rPr>
              <a:t>Softmax </a:t>
            </a:r>
            <a:endParaRPr b="1" sz="13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i="1" sz="13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i="1" lang="en-US" sz="1300">
                <a:solidFill>
                  <a:schemeClr val="dk1"/>
                </a:solidFill>
                <a:latin typeface="Proxima Nova"/>
                <a:ea typeface="Proxima Nova"/>
                <a:cs typeface="Proxima Nova"/>
                <a:sym typeface="Proxima Nova"/>
              </a:rPr>
              <a:t>Convert the output vector into </a:t>
            </a:r>
            <a:r>
              <a:rPr i="1" lang="en-US" sz="1300">
                <a:solidFill>
                  <a:schemeClr val="dk1"/>
                </a:solidFill>
                <a:latin typeface="Proxima Nova"/>
                <a:ea typeface="Proxima Nova"/>
                <a:cs typeface="Proxima Nova"/>
                <a:sym typeface="Proxima Nova"/>
              </a:rPr>
              <a:t>probability</a:t>
            </a:r>
            <a:r>
              <a:rPr i="1" lang="en-US" sz="1300">
                <a:solidFill>
                  <a:schemeClr val="dk1"/>
                </a:solidFill>
                <a:latin typeface="Proxima Nova"/>
                <a:ea typeface="Proxima Nova"/>
                <a:cs typeface="Proxima Nova"/>
                <a:sym typeface="Proxima Nova"/>
              </a:rPr>
              <a:t> for all the tracks in the dataset. </a:t>
            </a:r>
            <a:endParaRPr sz="1300">
              <a:latin typeface="Proxima Nova"/>
              <a:ea typeface="Proxima Nova"/>
              <a:cs typeface="Proxima Nova"/>
              <a:sym typeface="Proxima Nova"/>
            </a:endParaRPr>
          </a:p>
        </p:txBody>
      </p:sp>
      <p:sp>
        <p:nvSpPr>
          <p:cNvPr id="264" name="Google Shape;264;p34"/>
          <p:cNvSpPr txBox="1"/>
          <p:nvPr/>
        </p:nvSpPr>
        <p:spPr>
          <a:xfrm>
            <a:off x="998225" y="2130525"/>
            <a:ext cx="1198500" cy="5964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2400">
                <a:solidFill>
                  <a:schemeClr val="dk2"/>
                </a:solidFill>
                <a:latin typeface="Proxima Nova"/>
                <a:ea typeface="Proxima Nova"/>
                <a:cs typeface="Proxima Nova"/>
                <a:sym typeface="Proxima Nova"/>
              </a:rPr>
              <a:t> Start</a:t>
            </a:r>
            <a:endParaRPr b="1" sz="2400">
              <a:solidFill>
                <a:schemeClr val="dk2"/>
              </a:solidFill>
              <a:latin typeface="Proxima Nova"/>
              <a:ea typeface="Proxima Nova"/>
              <a:cs typeface="Proxima Nova"/>
              <a:sym typeface="Proxima Nova"/>
            </a:endParaRPr>
          </a:p>
        </p:txBody>
      </p:sp>
      <p:sp>
        <p:nvSpPr>
          <p:cNvPr id="265" name="Google Shape;265;p34"/>
          <p:cNvSpPr txBox="1"/>
          <p:nvPr/>
        </p:nvSpPr>
        <p:spPr>
          <a:xfrm>
            <a:off x="3994358" y="4729917"/>
            <a:ext cx="1093200" cy="5964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2400">
                <a:solidFill>
                  <a:schemeClr val="dk2"/>
                </a:solidFill>
              </a:rPr>
              <a:t>End</a:t>
            </a:r>
            <a:endParaRPr b="1" sz="2400">
              <a:solidFill>
                <a:schemeClr val="dk2"/>
              </a:solidFill>
            </a:endParaRPr>
          </a:p>
        </p:txBody>
      </p:sp>
      <p:sp>
        <p:nvSpPr>
          <p:cNvPr id="266" name="Google Shape;266;p34"/>
          <p:cNvSpPr/>
          <p:nvPr/>
        </p:nvSpPr>
        <p:spPr>
          <a:xfrm>
            <a:off x="4831767" y="2369933"/>
            <a:ext cx="766500" cy="117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p>
        </p:txBody>
      </p:sp>
      <p:sp>
        <p:nvSpPr>
          <p:cNvPr id="267" name="Google Shape;267;p34"/>
          <p:cNvSpPr/>
          <p:nvPr/>
        </p:nvSpPr>
        <p:spPr>
          <a:xfrm>
            <a:off x="8050417" y="2424200"/>
            <a:ext cx="766500" cy="81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p>
        </p:txBody>
      </p:sp>
      <p:sp>
        <p:nvSpPr>
          <p:cNvPr id="268" name="Google Shape;268;p34"/>
          <p:cNvSpPr/>
          <p:nvPr/>
        </p:nvSpPr>
        <p:spPr>
          <a:xfrm>
            <a:off x="10096200" y="3429000"/>
            <a:ext cx="207900" cy="635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p>
        </p:txBody>
      </p:sp>
      <p:sp>
        <p:nvSpPr>
          <p:cNvPr id="269" name="Google Shape;269;p34"/>
          <p:cNvSpPr/>
          <p:nvPr/>
        </p:nvSpPr>
        <p:spPr>
          <a:xfrm>
            <a:off x="7931900" y="4940400"/>
            <a:ext cx="1007700" cy="1176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p>
        </p:txBody>
      </p:sp>
      <p:sp>
        <p:nvSpPr>
          <p:cNvPr id="270" name="Google Shape;270;p34"/>
          <p:cNvSpPr txBox="1"/>
          <p:nvPr/>
        </p:nvSpPr>
        <p:spPr>
          <a:xfrm>
            <a:off x="516025" y="357375"/>
            <a:ext cx="10610400" cy="6351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b="1" lang="en-US" sz="2400">
                <a:solidFill>
                  <a:srgbClr val="188038"/>
                </a:solidFill>
                <a:latin typeface="Proxima Nova"/>
                <a:ea typeface="Proxima Nova"/>
                <a:cs typeface="Proxima Nova"/>
                <a:sym typeface="Proxima Nova"/>
              </a:rPr>
              <a:t>RNN Model Flow:</a:t>
            </a:r>
            <a:endParaRPr sz="2400">
              <a:solidFill>
                <a:schemeClr val="dk2"/>
              </a:solidFill>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5"/>
          <p:cNvSpPr txBox="1"/>
          <p:nvPr/>
        </p:nvSpPr>
        <p:spPr>
          <a:xfrm>
            <a:off x="514950" y="0"/>
            <a:ext cx="11162100" cy="286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a:t>
            </a:r>
            <a:r>
              <a:rPr b="1" lang="en-US" sz="2400">
                <a:solidFill>
                  <a:srgbClr val="188038"/>
                </a:solidFill>
                <a:latin typeface="Proxima Nova"/>
                <a:ea typeface="Proxima Nova"/>
                <a:cs typeface="Proxima Nova"/>
                <a:sym typeface="Proxima Nova"/>
              </a:rPr>
              <a:t>RNN Architecture</a:t>
            </a:r>
            <a:br>
              <a:rPr b="1" lang="en-US" sz="2400">
                <a:solidFill>
                  <a:srgbClr val="188038"/>
                </a:solidFill>
                <a:latin typeface="Proxima Nova"/>
                <a:ea typeface="Proxima Nova"/>
                <a:cs typeface="Proxima Nova"/>
                <a:sym typeface="Proxima Nova"/>
              </a:rPr>
            </a:br>
            <a:endParaRPr b="1" sz="2400">
              <a:solidFill>
                <a:srgbClr val="188038"/>
              </a:solidFill>
              <a:latin typeface="Proxima Nova"/>
              <a:ea typeface="Proxima Nova"/>
              <a:cs typeface="Proxima Nova"/>
              <a:sym typeface="Proxima Nova"/>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457200" rtl="0" algn="l">
              <a:spcBef>
                <a:spcPts val="0"/>
              </a:spcBef>
              <a:spcAft>
                <a:spcPts val="0"/>
              </a:spcAft>
              <a:buNone/>
            </a:pPr>
            <a:br>
              <a:rPr lang="en-US"/>
            </a:br>
            <a:endParaRPr/>
          </a:p>
          <a:p>
            <a:pPr indent="0" lvl="0" marL="0" marR="0" rtl="0" algn="l">
              <a:lnSpc>
                <a:spcPct val="100000"/>
              </a:lnSpc>
              <a:spcBef>
                <a:spcPts val="0"/>
              </a:spcBef>
              <a:spcAft>
                <a:spcPts val="0"/>
              </a:spcAft>
              <a:buNone/>
            </a:pPr>
            <a:r>
              <a:t/>
            </a:r>
            <a:endParaRPr/>
          </a:p>
        </p:txBody>
      </p:sp>
      <p:sp>
        <p:nvSpPr>
          <p:cNvPr id="276" name="Google Shape;276;p35"/>
          <p:cNvSpPr txBox="1"/>
          <p:nvPr/>
        </p:nvSpPr>
        <p:spPr>
          <a:xfrm>
            <a:off x="607225" y="1058500"/>
            <a:ext cx="4286400" cy="14490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AutoNum type="arabicPeriod"/>
            </a:pPr>
            <a:r>
              <a:rPr b="1" lang="en-US" sz="1200">
                <a:solidFill>
                  <a:schemeClr val="dk1"/>
                </a:solidFill>
              </a:rPr>
              <a:t>Input/</a:t>
            </a:r>
            <a:r>
              <a:rPr b="1" lang="en-US" sz="1200">
                <a:solidFill>
                  <a:schemeClr val="dk1"/>
                </a:solidFill>
              </a:rPr>
              <a:t>Embedding Layer: </a:t>
            </a:r>
            <a:br>
              <a:rPr b="1" lang="en-US" sz="1200">
                <a:solidFill>
                  <a:schemeClr val="dk1"/>
                </a:solidFill>
              </a:rPr>
            </a:br>
            <a:endParaRPr sz="1200">
              <a:solidFill>
                <a:schemeClr val="dk1"/>
              </a:solidFill>
            </a:endParaRPr>
          </a:p>
          <a:p>
            <a:pPr indent="-304800" lvl="0" marL="457200" rtl="0" algn="l">
              <a:spcBef>
                <a:spcPts val="0"/>
              </a:spcBef>
              <a:spcAft>
                <a:spcPts val="0"/>
              </a:spcAft>
              <a:buClr>
                <a:schemeClr val="dk1"/>
              </a:buClr>
              <a:buSzPts val="1200"/>
              <a:buFont typeface="Proxima Nova"/>
              <a:buChar char="●"/>
            </a:pPr>
            <a:r>
              <a:rPr lang="en-US" sz="1200">
                <a:solidFill>
                  <a:schemeClr val="dk1"/>
                </a:solidFill>
                <a:latin typeface="Proxima Nova"/>
                <a:ea typeface="Proxima Nova"/>
                <a:cs typeface="Proxima Nova"/>
                <a:sym typeface="Proxima Nova"/>
              </a:rPr>
              <a:t>This layers is the first layer of the RNN model wherein the sequence of tracks would be vectorized in N-dimensional space based on embedding vector size.</a:t>
            </a:r>
            <a:endParaRPr sz="2200">
              <a:solidFill>
                <a:schemeClr val="dk2"/>
              </a:solidFill>
            </a:endParaRPr>
          </a:p>
        </p:txBody>
      </p:sp>
      <p:sp>
        <p:nvSpPr>
          <p:cNvPr id="277" name="Google Shape;277;p35"/>
          <p:cNvSpPr txBox="1"/>
          <p:nvPr/>
        </p:nvSpPr>
        <p:spPr>
          <a:xfrm>
            <a:off x="607225" y="2568200"/>
            <a:ext cx="4499400" cy="127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100">
                <a:solidFill>
                  <a:schemeClr val="dk1"/>
                </a:solidFill>
              </a:rPr>
              <a:t>  </a:t>
            </a:r>
            <a:r>
              <a:rPr b="1" lang="en-US" sz="1200">
                <a:solidFill>
                  <a:schemeClr val="dk1"/>
                </a:solidFill>
              </a:rPr>
              <a:t> 2.    LSTM Layer:</a:t>
            </a:r>
            <a:br>
              <a:rPr lang="en-US" sz="1200">
                <a:solidFill>
                  <a:schemeClr val="dk1"/>
                </a:solidFill>
              </a:rPr>
            </a:br>
            <a:endParaRPr sz="1200">
              <a:solidFill>
                <a:schemeClr val="dk1"/>
              </a:solidFill>
            </a:endParaRPr>
          </a:p>
          <a:p>
            <a:pPr indent="-304800" lvl="0" marL="457200" rtl="0" algn="l">
              <a:spcBef>
                <a:spcPts val="0"/>
              </a:spcBef>
              <a:spcAft>
                <a:spcPts val="0"/>
              </a:spcAft>
              <a:buClr>
                <a:schemeClr val="dk1"/>
              </a:buClr>
              <a:buSzPts val="1200"/>
              <a:buFont typeface="Proxima Nova"/>
              <a:buChar char="●"/>
            </a:pPr>
            <a:r>
              <a:rPr lang="en-US" sz="1200">
                <a:solidFill>
                  <a:schemeClr val="dk1"/>
                </a:solidFill>
                <a:latin typeface="Proxima Nova"/>
                <a:ea typeface="Proxima Nova"/>
                <a:cs typeface="Proxima Nova"/>
                <a:sym typeface="Proxima Nova"/>
              </a:rPr>
              <a:t>This layer learns vectors and update its "memory state" (called the cell state) and </a:t>
            </a:r>
            <a:r>
              <a:rPr lang="en-US" sz="1200">
                <a:solidFill>
                  <a:schemeClr val="dk1"/>
                </a:solidFill>
                <a:latin typeface="Proxima Nova"/>
                <a:ea typeface="Proxima Nova"/>
                <a:cs typeface="Proxima Nova"/>
                <a:sym typeface="Proxima Nova"/>
              </a:rPr>
              <a:t>produces</a:t>
            </a:r>
            <a:r>
              <a:rPr lang="en-US" sz="1200">
                <a:solidFill>
                  <a:schemeClr val="dk1"/>
                </a:solidFill>
                <a:latin typeface="Proxima Nova"/>
                <a:ea typeface="Proxima Nova"/>
                <a:cs typeface="Proxima Nova"/>
                <a:sym typeface="Proxima Nova"/>
              </a:rPr>
              <a:t> an intermediate output (called the hidden state).</a:t>
            </a:r>
            <a:endParaRPr sz="1200">
              <a:solidFill>
                <a:schemeClr val="dk1"/>
              </a:solidFill>
              <a:latin typeface="Proxima Nova"/>
              <a:ea typeface="Proxima Nova"/>
              <a:cs typeface="Proxima Nova"/>
              <a:sym typeface="Proxima Nova"/>
            </a:endParaRPr>
          </a:p>
          <a:p>
            <a:pPr indent="-304800" lvl="0" marL="457200" rtl="0" algn="l">
              <a:spcBef>
                <a:spcPts val="0"/>
              </a:spcBef>
              <a:spcAft>
                <a:spcPts val="0"/>
              </a:spcAft>
              <a:buClr>
                <a:schemeClr val="dk1"/>
              </a:buClr>
              <a:buSzPts val="1200"/>
              <a:buFont typeface="Proxima Nova"/>
              <a:buChar char="●"/>
            </a:pPr>
            <a:r>
              <a:rPr lang="en-US" sz="1200">
                <a:solidFill>
                  <a:schemeClr val="dk1"/>
                </a:solidFill>
                <a:latin typeface="Proxima Nova"/>
                <a:ea typeface="Proxima Nova"/>
                <a:cs typeface="Proxima Nova"/>
                <a:sym typeface="Proxima Nova"/>
              </a:rPr>
              <a:t>This hidden state summarizes the information from the first track.</a:t>
            </a:r>
            <a:endParaRPr sz="1200">
              <a:solidFill>
                <a:schemeClr val="dk1"/>
              </a:solidFill>
              <a:latin typeface="Proxima Nova"/>
              <a:ea typeface="Proxima Nova"/>
              <a:cs typeface="Proxima Nova"/>
              <a:sym typeface="Proxima Nova"/>
            </a:endParaRPr>
          </a:p>
        </p:txBody>
      </p:sp>
      <p:pic>
        <p:nvPicPr>
          <p:cNvPr id="278" name="Google Shape;278;p35"/>
          <p:cNvPicPr preferRelativeResize="0"/>
          <p:nvPr/>
        </p:nvPicPr>
        <p:blipFill rotWithShape="1">
          <a:blip r:embed="rId3">
            <a:alphaModFix/>
          </a:blip>
          <a:srcRect b="8630" l="0" r="0" t="-8630"/>
          <a:stretch/>
        </p:blipFill>
        <p:spPr>
          <a:xfrm>
            <a:off x="5752500" y="4339200"/>
            <a:ext cx="5041776" cy="1449000"/>
          </a:xfrm>
          <a:prstGeom prst="rect">
            <a:avLst/>
          </a:prstGeom>
          <a:noFill/>
          <a:ln cap="flat" cmpd="sng" w="9525">
            <a:solidFill>
              <a:schemeClr val="dk2"/>
            </a:solidFill>
            <a:prstDash val="solid"/>
            <a:round/>
            <a:headEnd len="sm" w="sm" type="none"/>
            <a:tailEnd len="sm" w="sm" type="none"/>
          </a:ln>
        </p:spPr>
      </p:pic>
      <p:pic>
        <p:nvPicPr>
          <p:cNvPr id="279" name="Google Shape;279;p35"/>
          <p:cNvPicPr preferRelativeResize="0"/>
          <p:nvPr/>
        </p:nvPicPr>
        <p:blipFill rotWithShape="1">
          <a:blip r:embed="rId4">
            <a:alphaModFix/>
          </a:blip>
          <a:srcRect b="0" l="0" r="0" t="7475"/>
          <a:stretch/>
        </p:blipFill>
        <p:spPr>
          <a:xfrm>
            <a:off x="5752500" y="1006375"/>
            <a:ext cx="5041776" cy="1340675"/>
          </a:xfrm>
          <a:prstGeom prst="rect">
            <a:avLst/>
          </a:prstGeom>
          <a:noFill/>
          <a:ln cap="flat" cmpd="sng" w="9525">
            <a:solidFill>
              <a:schemeClr val="dk2"/>
            </a:solidFill>
            <a:prstDash val="solid"/>
            <a:round/>
            <a:headEnd len="sm" w="sm" type="none"/>
            <a:tailEnd len="sm" w="sm" type="none"/>
          </a:ln>
        </p:spPr>
      </p:pic>
      <p:pic>
        <p:nvPicPr>
          <p:cNvPr id="280" name="Google Shape;280;p35"/>
          <p:cNvPicPr preferRelativeResize="0"/>
          <p:nvPr/>
        </p:nvPicPr>
        <p:blipFill>
          <a:blip r:embed="rId5">
            <a:alphaModFix/>
          </a:blip>
          <a:stretch>
            <a:fillRect/>
          </a:stretch>
        </p:blipFill>
        <p:spPr>
          <a:xfrm>
            <a:off x="5752500" y="2946825"/>
            <a:ext cx="5041775" cy="964350"/>
          </a:xfrm>
          <a:prstGeom prst="rect">
            <a:avLst/>
          </a:prstGeom>
          <a:noFill/>
          <a:ln cap="flat" cmpd="sng" w="9525">
            <a:solidFill>
              <a:schemeClr val="dk2"/>
            </a:solidFill>
            <a:prstDash val="solid"/>
            <a:round/>
            <a:headEnd len="sm" w="sm" type="none"/>
            <a:tailEnd len="sm" w="sm" type="none"/>
          </a:ln>
        </p:spPr>
      </p:pic>
      <p:sp>
        <p:nvSpPr>
          <p:cNvPr id="281" name="Google Shape;281;p35"/>
          <p:cNvSpPr txBox="1"/>
          <p:nvPr/>
        </p:nvSpPr>
        <p:spPr>
          <a:xfrm>
            <a:off x="665550" y="4232062"/>
            <a:ext cx="4499400" cy="24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100">
                <a:solidFill>
                  <a:schemeClr val="dk1"/>
                </a:solidFill>
              </a:rPr>
              <a:t>  3.</a:t>
            </a:r>
            <a:r>
              <a:rPr b="1" lang="en-US" sz="1200">
                <a:solidFill>
                  <a:schemeClr val="dk1"/>
                </a:solidFill>
              </a:rPr>
              <a:t> 	Dense Layer with </a:t>
            </a:r>
            <a:r>
              <a:rPr b="1" lang="en-US" sz="1200">
                <a:solidFill>
                  <a:schemeClr val="dk1"/>
                </a:solidFill>
              </a:rPr>
              <a:t>Softmax:</a:t>
            </a:r>
            <a:br>
              <a:rPr lang="en-US" sz="1200">
                <a:solidFill>
                  <a:schemeClr val="dk1"/>
                </a:solidFill>
              </a:rPr>
            </a:br>
            <a:endParaRPr sz="1200">
              <a:solidFill>
                <a:schemeClr val="dk1"/>
              </a:solidFill>
            </a:endParaRPr>
          </a:p>
          <a:p>
            <a:pPr indent="-304800" lvl="0" marL="457200" rtl="0" algn="l">
              <a:spcBef>
                <a:spcPts val="0"/>
              </a:spcBef>
              <a:spcAft>
                <a:spcPts val="0"/>
              </a:spcAft>
              <a:buClr>
                <a:schemeClr val="dk1"/>
              </a:buClr>
              <a:buSzPts val="1200"/>
              <a:buFont typeface="Proxima Nova"/>
              <a:buChar char="●"/>
            </a:pPr>
            <a:r>
              <a:rPr lang="en-US" sz="1200">
                <a:solidFill>
                  <a:schemeClr val="dk1"/>
                </a:solidFill>
                <a:latin typeface="Proxima Nova"/>
                <a:ea typeface="Proxima Nova"/>
                <a:cs typeface="Proxima Nova"/>
                <a:sym typeface="Proxima Nova"/>
              </a:rPr>
              <a:t>The dense layer is essentially a classifier. It maps the LSTM's output vector into a probability distribution over all possible tracks (e.g., all track IDs in the dataset).</a:t>
            </a:r>
            <a:endParaRPr sz="1200">
              <a:solidFill>
                <a:schemeClr val="dk1"/>
              </a:solidFill>
              <a:latin typeface="Proxima Nova"/>
              <a:ea typeface="Proxima Nova"/>
              <a:cs typeface="Proxima Nova"/>
              <a:sym typeface="Proxima Nova"/>
            </a:endParaRPr>
          </a:p>
          <a:p>
            <a:pPr indent="-304800" lvl="0" marL="457200" rtl="0" algn="l">
              <a:spcBef>
                <a:spcPts val="0"/>
              </a:spcBef>
              <a:spcAft>
                <a:spcPts val="0"/>
              </a:spcAft>
              <a:buClr>
                <a:schemeClr val="dk1"/>
              </a:buClr>
              <a:buSzPts val="1200"/>
              <a:buFont typeface="Proxima Nova"/>
              <a:buChar char="●"/>
            </a:pPr>
            <a:r>
              <a:rPr lang="en-US" sz="1200">
                <a:solidFill>
                  <a:schemeClr val="dk1"/>
                </a:solidFill>
                <a:latin typeface="Proxima Nova"/>
                <a:ea typeface="Proxima Nova"/>
                <a:cs typeface="Proxima Nova"/>
                <a:sym typeface="Proxima Nova"/>
              </a:rPr>
              <a:t>These raw values are then passed through a softmax function, which converts them into probabilities.</a:t>
            </a:r>
            <a:endParaRPr sz="1200">
              <a:solidFill>
                <a:schemeClr val="dk1"/>
              </a:solidFill>
              <a:latin typeface="Proxima Nova"/>
              <a:ea typeface="Proxima Nova"/>
              <a:cs typeface="Proxima Nova"/>
              <a:sym typeface="Proxima Nova"/>
            </a:endParaRPr>
          </a:p>
          <a:p>
            <a:pPr indent="-304800" lvl="0" marL="457200" rtl="0" algn="l">
              <a:spcBef>
                <a:spcPts val="0"/>
              </a:spcBef>
              <a:spcAft>
                <a:spcPts val="0"/>
              </a:spcAft>
              <a:buClr>
                <a:schemeClr val="dk1"/>
              </a:buClr>
              <a:buSzPts val="1200"/>
              <a:buFont typeface="Proxima Nova"/>
              <a:buChar char="●"/>
            </a:pPr>
            <a:r>
              <a:rPr lang="en-US" sz="1200">
                <a:solidFill>
                  <a:schemeClr val="dk1"/>
                </a:solidFill>
                <a:latin typeface="Proxima Nova"/>
                <a:ea typeface="Proxima Nova"/>
                <a:cs typeface="Proxima Nova"/>
                <a:sym typeface="Proxima Nova"/>
              </a:rPr>
              <a:t>Then the track with </a:t>
            </a:r>
            <a:r>
              <a:rPr lang="en-US" sz="1200">
                <a:solidFill>
                  <a:schemeClr val="dk1"/>
                </a:solidFill>
                <a:latin typeface="Proxima Nova"/>
                <a:ea typeface="Proxima Nova"/>
                <a:cs typeface="Proxima Nova"/>
                <a:sym typeface="Proxima Nova"/>
              </a:rPr>
              <a:t>the highest</a:t>
            </a:r>
            <a:r>
              <a:rPr lang="en-US" sz="1200">
                <a:solidFill>
                  <a:schemeClr val="dk1"/>
                </a:solidFill>
                <a:latin typeface="Proxima Nova"/>
                <a:ea typeface="Proxima Nova"/>
                <a:cs typeface="Proxima Nova"/>
                <a:sym typeface="Proxima Nova"/>
              </a:rPr>
              <a:t> probability is </a:t>
            </a:r>
            <a:r>
              <a:rPr lang="en-US" sz="1200">
                <a:solidFill>
                  <a:schemeClr val="dk1"/>
                </a:solidFill>
                <a:latin typeface="Proxima Nova"/>
                <a:ea typeface="Proxima Nova"/>
                <a:cs typeface="Proxima Nova"/>
                <a:sym typeface="Proxima Nova"/>
              </a:rPr>
              <a:t>selected as the output. </a:t>
            </a:r>
            <a:endParaRPr sz="1200">
              <a:solidFill>
                <a:schemeClr val="dk1"/>
              </a:solidFill>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36"/>
          <p:cNvPicPr preferRelativeResize="0"/>
          <p:nvPr/>
        </p:nvPicPr>
        <p:blipFill rotWithShape="1">
          <a:blip r:embed="rId3">
            <a:alphaModFix/>
          </a:blip>
          <a:srcRect b="0" l="0" r="24545" t="2997"/>
          <a:stretch/>
        </p:blipFill>
        <p:spPr>
          <a:xfrm>
            <a:off x="303100" y="799700"/>
            <a:ext cx="3666501" cy="2848226"/>
          </a:xfrm>
          <a:prstGeom prst="rect">
            <a:avLst/>
          </a:prstGeom>
          <a:noFill/>
          <a:ln>
            <a:noFill/>
          </a:ln>
        </p:spPr>
      </p:pic>
      <p:pic>
        <p:nvPicPr>
          <p:cNvPr id="287" name="Google Shape;287;p36"/>
          <p:cNvPicPr preferRelativeResize="0"/>
          <p:nvPr/>
        </p:nvPicPr>
        <p:blipFill rotWithShape="1">
          <a:blip r:embed="rId4">
            <a:alphaModFix/>
          </a:blip>
          <a:srcRect b="15064" l="0" r="-867" t="1288"/>
          <a:stretch/>
        </p:blipFill>
        <p:spPr>
          <a:xfrm>
            <a:off x="5471600" y="748125"/>
            <a:ext cx="5268050" cy="3161838"/>
          </a:xfrm>
          <a:prstGeom prst="rect">
            <a:avLst/>
          </a:prstGeom>
          <a:noFill/>
          <a:ln>
            <a:noFill/>
          </a:ln>
        </p:spPr>
      </p:pic>
      <p:pic>
        <p:nvPicPr>
          <p:cNvPr id="288" name="Google Shape;288;p36"/>
          <p:cNvPicPr preferRelativeResize="0"/>
          <p:nvPr/>
        </p:nvPicPr>
        <p:blipFill rotWithShape="1">
          <a:blip r:embed="rId5">
            <a:alphaModFix/>
          </a:blip>
          <a:srcRect b="0" l="1273" r="0" t="0"/>
          <a:stretch/>
        </p:blipFill>
        <p:spPr>
          <a:xfrm>
            <a:off x="303100" y="4179900"/>
            <a:ext cx="4524774" cy="2058475"/>
          </a:xfrm>
          <a:prstGeom prst="rect">
            <a:avLst/>
          </a:prstGeom>
          <a:noFill/>
          <a:ln>
            <a:noFill/>
          </a:ln>
        </p:spPr>
      </p:pic>
      <p:pic>
        <p:nvPicPr>
          <p:cNvPr id="289" name="Google Shape;289;p36"/>
          <p:cNvPicPr preferRelativeResize="0"/>
          <p:nvPr/>
        </p:nvPicPr>
        <p:blipFill rotWithShape="1">
          <a:blip r:embed="rId6">
            <a:alphaModFix/>
          </a:blip>
          <a:srcRect b="0" l="7484" r="0" t="0"/>
          <a:stretch/>
        </p:blipFill>
        <p:spPr>
          <a:xfrm>
            <a:off x="6598400" y="4105475"/>
            <a:ext cx="3014449" cy="2340500"/>
          </a:xfrm>
          <a:prstGeom prst="rect">
            <a:avLst/>
          </a:prstGeom>
          <a:noFill/>
          <a:ln>
            <a:noFill/>
          </a:ln>
        </p:spPr>
      </p:pic>
      <p:sp>
        <p:nvSpPr>
          <p:cNvPr id="290" name="Google Shape;290;p36"/>
          <p:cNvSpPr txBox="1"/>
          <p:nvPr/>
        </p:nvSpPr>
        <p:spPr>
          <a:xfrm>
            <a:off x="303100" y="191650"/>
            <a:ext cx="7916400" cy="4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rgbClr val="188038"/>
                </a:solidFill>
                <a:latin typeface="Proxima Nova"/>
                <a:ea typeface="Proxima Nova"/>
                <a:cs typeface="Proxima Nova"/>
                <a:sym typeface="Proxima Nova"/>
              </a:rPr>
              <a:t>Code Walkthrough</a:t>
            </a:r>
            <a:endParaRPr sz="24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7"/>
          <p:cNvSpPr txBox="1"/>
          <p:nvPr/>
        </p:nvSpPr>
        <p:spPr>
          <a:xfrm>
            <a:off x="514950" y="811650"/>
            <a:ext cx="11162100" cy="386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                                                                                 </a:t>
            </a:r>
            <a:br>
              <a:rPr b="1" lang="en-US" sz="1900">
                <a:solidFill>
                  <a:srgbClr val="188038"/>
                </a:solidFill>
                <a:latin typeface="Proxima Nova"/>
                <a:ea typeface="Proxima Nova"/>
                <a:cs typeface="Proxima Nova"/>
                <a:sym typeface="Proxima Nova"/>
              </a:rPr>
            </a:br>
            <a:endParaRPr b="1" sz="1900">
              <a:solidFill>
                <a:srgbClr val="188038"/>
              </a:solidFill>
              <a:latin typeface="Proxima Nova"/>
              <a:ea typeface="Proxima Nova"/>
              <a:cs typeface="Proxima Nova"/>
              <a:sym typeface="Proxima Nova"/>
            </a:endParaRPr>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latin typeface="Proxima Nova"/>
              <a:ea typeface="Proxima Nova"/>
              <a:cs typeface="Proxima Nova"/>
              <a:sym typeface="Proxima Nova"/>
            </a:endParaRPr>
          </a:p>
          <a:p>
            <a:pPr indent="0" lvl="0" marL="0" rtl="0" algn="l">
              <a:spcBef>
                <a:spcPts val="0"/>
              </a:spcBef>
              <a:spcAft>
                <a:spcPts val="0"/>
              </a:spcAft>
              <a:buNone/>
            </a:pPr>
            <a:r>
              <a:t/>
            </a:r>
            <a:endParaRPr sz="900">
              <a:latin typeface="Proxima Nova"/>
              <a:ea typeface="Proxima Nova"/>
              <a:cs typeface="Proxima Nova"/>
              <a:sym typeface="Proxima Nova"/>
            </a:endParaRPr>
          </a:p>
          <a:p>
            <a:pPr indent="0" lvl="0" marL="0" rtl="0" algn="l">
              <a:spcBef>
                <a:spcPts val="0"/>
              </a:spcBef>
              <a:spcAft>
                <a:spcPts val="0"/>
              </a:spcAft>
              <a:buNone/>
            </a:pPr>
            <a:r>
              <a:t/>
            </a:r>
            <a:endParaRPr sz="900">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b="1" lang="en-US" sz="2400">
                <a:solidFill>
                  <a:srgbClr val="188038"/>
                </a:solidFill>
                <a:latin typeface="Proxima Nova"/>
                <a:ea typeface="Proxima Nova"/>
                <a:cs typeface="Proxima Nova"/>
                <a:sym typeface="Proxima Nova"/>
              </a:rPr>
              <a:t>RNN Model Results and  Summary</a:t>
            </a:r>
            <a:endParaRPr b="1" sz="2400">
              <a:solidFill>
                <a:srgbClr val="188038"/>
              </a:solidFill>
              <a:latin typeface="Proxima Nova"/>
              <a:ea typeface="Proxima Nova"/>
              <a:cs typeface="Proxima Nova"/>
              <a:sym typeface="Proxima Nova"/>
            </a:endParaRPr>
          </a:p>
          <a:p>
            <a:pPr indent="0" lvl="0" marL="0" rtl="0" algn="l">
              <a:spcBef>
                <a:spcPts val="0"/>
              </a:spcBef>
              <a:spcAft>
                <a:spcPts val="0"/>
              </a:spcAft>
              <a:buNone/>
            </a:pPr>
            <a:r>
              <a:t/>
            </a:r>
            <a:endParaRPr b="1" sz="17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1"/>
              </a:buClr>
              <a:buSzPts val="1200"/>
              <a:buFont typeface="Proxima Nova"/>
              <a:buChar char="●"/>
            </a:pPr>
            <a:r>
              <a:rPr lang="en-US" sz="1200">
                <a:solidFill>
                  <a:schemeClr val="dk1"/>
                </a:solidFill>
                <a:latin typeface="Proxima Nova"/>
                <a:ea typeface="Proxima Nova"/>
                <a:cs typeface="Proxima Nova"/>
                <a:sym typeface="Proxima Nova"/>
              </a:rPr>
              <a:t>The model performance metrics based on the labelled output would be low.  </a:t>
            </a:r>
            <a:endParaRPr sz="12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1"/>
              </a:buClr>
              <a:buSzPts val="1200"/>
              <a:buFont typeface="Proxima Nova"/>
              <a:buChar char="●"/>
            </a:pPr>
            <a:r>
              <a:rPr lang="en-US" sz="1200">
                <a:solidFill>
                  <a:schemeClr val="dk1"/>
                </a:solidFill>
                <a:latin typeface="Proxima Nova"/>
                <a:ea typeface="Proxima Nova"/>
                <a:cs typeface="Proxima Nova"/>
                <a:sym typeface="Proxima Nova"/>
              </a:rPr>
              <a:t>The sequence data is too heavy and it takes a lot of compute to train the model on this data. Therefore, the number of epochs should be higher. Due to resource constraints, this was a challenge in this model.</a:t>
            </a:r>
            <a:endParaRPr sz="12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1"/>
              </a:buClr>
              <a:buSzPts val="1200"/>
              <a:buFont typeface="Proxima Nova"/>
              <a:buChar char="●"/>
            </a:pPr>
            <a:r>
              <a:rPr lang="en-US" sz="1200">
                <a:solidFill>
                  <a:schemeClr val="dk1"/>
                </a:solidFill>
                <a:latin typeface="Proxima Nova"/>
                <a:ea typeface="Proxima Nova"/>
                <a:cs typeface="Proxima Nova"/>
                <a:sym typeface="Proxima Nova"/>
              </a:rPr>
              <a:t>Regularisation and </a:t>
            </a:r>
            <a:r>
              <a:rPr lang="en-US" sz="1200">
                <a:solidFill>
                  <a:schemeClr val="dk1"/>
                </a:solidFill>
                <a:latin typeface="Proxima Nova"/>
                <a:ea typeface="Proxima Nova"/>
                <a:cs typeface="Proxima Nova"/>
                <a:sym typeface="Proxima Nova"/>
              </a:rPr>
              <a:t>application of slow learning rates are a few methods that could be tried to improve the model performance. </a:t>
            </a:r>
            <a:endParaRPr sz="12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1"/>
              </a:buClr>
              <a:buSzPts val="1200"/>
              <a:buFont typeface="Proxima Nova"/>
              <a:buChar char="●"/>
            </a:pPr>
            <a:r>
              <a:rPr lang="en-US" sz="1200">
                <a:solidFill>
                  <a:schemeClr val="dk1"/>
                </a:solidFill>
                <a:latin typeface="Proxima Nova"/>
                <a:ea typeface="Proxima Nova"/>
                <a:cs typeface="Proxima Nova"/>
                <a:sym typeface="Proxima Nova"/>
              </a:rPr>
              <a:t>This model can be useful for cases when all songs in a playlist are given as input and a new song track needs to be predicted based on the existing sequence. </a:t>
            </a:r>
            <a:endParaRPr sz="1200">
              <a:solidFill>
                <a:schemeClr val="dk1"/>
              </a:solidFill>
              <a:latin typeface="Proxima Nova"/>
              <a:ea typeface="Proxima Nova"/>
              <a:cs typeface="Proxima Nova"/>
              <a:sym typeface="Proxima Nova"/>
            </a:endParaRPr>
          </a:p>
          <a:p>
            <a:pPr indent="0" lvl="0" marL="0" rtl="0" algn="l">
              <a:spcBef>
                <a:spcPts val="1200"/>
              </a:spcBef>
              <a:spcAft>
                <a:spcPts val="0"/>
              </a:spcAft>
              <a:buNone/>
            </a:pPr>
            <a:r>
              <a:t/>
            </a:r>
            <a:endParaRPr sz="7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dk2"/>
              </a:solidFill>
              <a:latin typeface="Proxima Nova"/>
              <a:ea typeface="Proxima Nova"/>
              <a:cs typeface="Proxima Nova"/>
              <a:sym typeface="Proxima Nova"/>
            </a:endParaRPr>
          </a:p>
          <a:p>
            <a:pPr indent="0" lvl="0" marL="457200" rtl="0" algn="l">
              <a:spcBef>
                <a:spcPts val="0"/>
              </a:spcBef>
              <a:spcAft>
                <a:spcPts val="0"/>
              </a:spcAft>
              <a:buNone/>
            </a:pPr>
            <a:br>
              <a:rPr lang="en-US" sz="900"/>
            </a:br>
            <a:endParaRPr sz="900"/>
          </a:p>
          <a:p>
            <a:pPr indent="0" lvl="0" marL="0" marR="0" rtl="0" algn="l">
              <a:lnSpc>
                <a:spcPct val="100000"/>
              </a:lnSpc>
              <a:spcBef>
                <a:spcPts val="0"/>
              </a:spcBef>
              <a:spcAft>
                <a:spcPts val="0"/>
              </a:spcAft>
              <a:buNone/>
            </a:pPr>
            <a:r>
              <a:t/>
            </a:r>
            <a:endParaRPr sz="9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8"/>
          <p:cNvSpPr/>
          <p:nvPr/>
        </p:nvSpPr>
        <p:spPr>
          <a:xfrm>
            <a:off x="2998525" y="2889425"/>
            <a:ext cx="586800" cy="1629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1" name="Google Shape;301;p38"/>
          <p:cNvSpPr/>
          <p:nvPr/>
        </p:nvSpPr>
        <p:spPr>
          <a:xfrm>
            <a:off x="5545313" y="2889425"/>
            <a:ext cx="586800" cy="1629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2" name="Google Shape;302;p38"/>
          <p:cNvSpPr/>
          <p:nvPr/>
        </p:nvSpPr>
        <p:spPr>
          <a:xfrm>
            <a:off x="8092125" y="2913875"/>
            <a:ext cx="586800" cy="1629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3" name="Google Shape;303;p38"/>
          <p:cNvSpPr/>
          <p:nvPr/>
        </p:nvSpPr>
        <p:spPr>
          <a:xfrm>
            <a:off x="1092800" y="2390825"/>
            <a:ext cx="1843800" cy="1209000"/>
          </a:xfrm>
          <a:prstGeom prst="roundRect">
            <a:avLst>
              <a:gd fmla="val 16667" name="adj"/>
            </a:avLst>
          </a:prstGeom>
          <a:solidFill>
            <a:srgbClr val="FCE5C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500">
                <a:solidFill>
                  <a:srgbClr val="000000"/>
                </a:solidFill>
                <a:latin typeface="Proxima Nova"/>
                <a:ea typeface="Proxima Nova"/>
                <a:cs typeface="Proxima Nova"/>
                <a:sym typeface="Proxima Nova"/>
              </a:rPr>
              <a:t>Deployed model on app/web</a:t>
            </a:r>
            <a:endParaRPr sz="1500">
              <a:latin typeface="Proxima Nova"/>
              <a:ea typeface="Proxima Nova"/>
              <a:cs typeface="Proxima Nova"/>
              <a:sym typeface="Proxima Nova"/>
            </a:endParaRPr>
          </a:p>
        </p:txBody>
      </p:sp>
      <p:sp>
        <p:nvSpPr>
          <p:cNvPr id="304" name="Google Shape;304;p38"/>
          <p:cNvSpPr/>
          <p:nvPr/>
        </p:nvSpPr>
        <p:spPr>
          <a:xfrm>
            <a:off x="3647250" y="2366375"/>
            <a:ext cx="1843800" cy="1257900"/>
          </a:xfrm>
          <a:prstGeom prst="roundRect">
            <a:avLst>
              <a:gd fmla="val 16667" name="adj"/>
            </a:avLst>
          </a:prstGeom>
          <a:solidFill>
            <a:srgbClr val="F4CCCC"/>
          </a:solidFill>
          <a:ln cap="flat" cmpd="sng" w="9525">
            <a:solidFill>
              <a:srgbClr val="F4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500">
                <a:solidFill>
                  <a:srgbClr val="000000"/>
                </a:solidFill>
                <a:latin typeface="Proxima Nova"/>
                <a:ea typeface="Proxima Nova"/>
                <a:cs typeface="Proxima Nova"/>
                <a:sym typeface="Proxima Nova"/>
              </a:rPr>
              <a:t>Collect the sample survey from the users</a:t>
            </a:r>
            <a:endParaRPr sz="1500">
              <a:solidFill>
                <a:srgbClr val="000000"/>
              </a:solidFill>
              <a:latin typeface="Proxima Nova"/>
              <a:ea typeface="Proxima Nova"/>
              <a:cs typeface="Proxima Nova"/>
              <a:sym typeface="Proxima Nova"/>
            </a:endParaRPr>
          </a:p>
        </p:txBody>
      </p:sp>
      <p:sp>
        <p:nvSpPr>
          <p:cNvPr id="305" name="Google Shape;305;p38"/>
          <p:cNvSpPr/>
          <p:nvPr/>
        </p:nvSpPr>
        <p:spPr>
          <a:xfrm>
            <a:off x="6186400" y="2366375"/>
            <a:ext cx="1843800" cy="1257900"/>
          </a:xfrm>
          <a:prstGeom prst="roundRect">
            <a:avLst>
              <a:gd fmla="val 16667" name="adj"/>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rgbClr val="000000"/>
                </a:solidFill>
              </a:rPr>
              <a:t>Evaluate the metrics like Accuracy and Precision</a:t>
            </a:r>
            <a:endParaRPr sz="1200">
              <a:solidFill>
                <a:srgbClr val="000000"/>
              </a:solidFill>
            </a:endParaRPr>
          </a:p>
        </p:txBody>
      </p:sp>
      <p:sp>
        <p:nvSpPr>
          <p:cNvPr id="306" name="Google Shape;306;p38"/>
          <p:cNvSpPr/>
          <p:nvPr/>
        </p:nvSpPr>
        <p:spPr>
          <a:xfrm>
            <a:off x="8740850" y="2366375"/>
            <a:ext cx="1942200" cy="1209000"/>
          </a:xfrm>
          <a:prstGeom prst="roundRect">
            <a:avLst>
              <a:gd fmla="val 16667" name="adj"/>
            </a:avLst>
          </a:prstGeom>
          <a:solidFill>
            <a:srgbClr val="CFE2F3"/>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rgbClr val="000000"/>
                </a:solidFill>
              </a:rPr>
              <a:t>A/B or A/B/C test if required</a:t>
            </a:r>
            <a:endParaRPr sz="1200">
              <a:solidFill>
                <a:srgbClr val="000000"/>
              </a:solidFill>
            </a:endParaRPr>
          </a:p>
        </p:txBody>
      </p:sp>
      <p:sp>
        <p:nvSpPr>
          <p:cNvPr id="307" name="Google Shape;307;p38"/>
          <p:cNvSpPr txBox="1"/>
          <p:nvPr/>
        </p:nvSpPr>
        <p:spPr>
          <a:xfrm>
            <a:off x="958800" y="805375"/>
            <a:ext cx="7314600" cy="8898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b="1" lang="en-US" sz="2400">
                <a:solidFill>
                  <a:srgbClr val="188038"/>
                </a:solidFill>
                <a:latin typeface="Proxima Nova"/>
                <a:ea typeface="Proxima Nova"/>
                <a:cs typeface="Proxima Nova"/>
                <a:sym typeface="Proxima Nova"/>
              </a:rPr>
              <a:t>Flow-chart for PMS data for model performance</a:t>
            </a:r>
            <a:endParaRPr sz="1600">
              <a:solidFill>
                <a:srgbClr val="188038"/>
              </a:solidFill>
              <a:latin typeface="Proxima Nova"/>
              <a:ea typeface="Proxima Nova"/>
              <a:cs typeface="Proxima Nova"/>
              <a:sym typeface="Proxima Nova"/>
            </a:endParaRPr>
          </a:p>
        </p:txBody>
      </p:sp>
      <p:sp>
        <p:nvSpPr>
          <p:cNvPr id="308" name="Google Shape;308;p38"/>
          <p:cNvSpPr txBox="1"/>
          <p:nvPr/>
        </p:nvSpPr>
        <p:spPr>
          <a:xfrm>
            <a:off x="958800" y="4246600"/>
            <a:ext cx="10084800" cy="1525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US" sz="1200">
                <a:solidFill>
                  <a:schemeClr val="dk1"/>
                </a:solidFill>
                <a:latin typeface="Proxima Nova"/>
                <a:ea typeface="Proxima Nova"/>
                <a:cs typeface="Proxima Nova"/>
                <a:sym typeface="Proxima Nova"/>
              </a:rPr>
              <a:t>Our models are unsupervised, and therefore, their performance must be evaluated based on data collected through human interactions. Consequently, the performance of the model can be considered equivalent to the average psychological behavior of the population.</a:t>
            </a:r>
            <a:endParaRPr sz="1200">
              <a:solidFill>
                <a:schemeClr val="dk1"/>
              </a:solidFill>
              <a:latin typeface="Proxima Nova"/>
              <a:ea typeface="Proxima Nova"/>
              <a:cs typeface="Proxima Nova"/>
              <a:sym typeface="Proxima Nova"/>
            </a:endParaRPr>
          </a:p>
          <a:p>
            <a:pPr indent="0" lvl="0" marL="0" rtl="0" algn="just">
              <a:spcBef>
                <a:spcPts val="0"/>
              </a:spcBef>
              <a:spcAft>
                <a:spcPts val="0"/>
              </a:spcAft>
              <a:buNone/>
            </a:pPr>
            <a:r>
              <a:t/>
            </a:r>
            <a:endParaRPr sz="2000">
              <a:solidFill>
                <a:schemeClr val="dk2"/>
              </a:solidFill>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9"/>
          <p:cNvSpPr txBox="1"/>
          <p:nvPr/>
        </p:nvSpPr>
        <p:spPr>
          <a:xfrm>
            <a:off x="1456825" y="854200"/>
            <a:ext cx="5022900" cy="707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2400">
                <a:solidFill>
                  <a:srgbClr val="188038"/>
                </a:solidFill>
                <a:latin typeface="Proxima Nova"/>
                <a:ea typeface="Proxima Nova"/>
                <a:cs typeface="Proxima Nova"/>
                <a:sym typeface="Proxima Nova"/>
              </a:rPr>
              <a:t>PMS Data Collection from survey</a:t>
            </a:r>
            <a:endParaRPr sz="2400">
              <a:solidFill>
                <a:schemeClr val="dk2"/>
              </a:solidFill>
              <a:latin typeface="Proxima Nova"/>
              <a:ea typeface="Proxima Nova"/>
              <a:cs typeface="Proxima Nova"/>
              <a:sym typeface="Proxima Nova"/>
            </a:endParaRPr>
          </a:p>
        </p:txBody>
      </p:sp>
      <p:pic>
        <p:nvPicPr>
          <p:cNvPr id="314" name="Google Shape;314;p39"/>
          <p:cNvPicPr preferRelativeResize="0"/>
          <p:nvPr/>
        </p:nvPicPr>
        <p:blipFill>
          <a:blip r:embed="rId3">
            <a:alphaModFix/>
          </a:blip>
          <a:stretch>
            <a:fillRect/>
          </a:stretch>
        </p:blipFill>
        <p:spPr>
          <a:xfrm>
            <a:off x="1578050" y="1765750"/>
            <a:ext cx="3166500" cy="1807175"/>
          </a:xfrm>
          <a:prstGeom prst="rect">
            <a:avLst/>
          </a:prstGeom>
          <a:noFill/>
          <a:ln>
            <a:noFill/>
          </a:ln>
        </p:spPr>
      </p:pic>
      <p:pic>
        <p:nvPicPr>
          <p:cNvPr id="315" name="Google Shape;315;p39"/>
          <p:cNvPicPr preferRelativeResize="0"/>
          <p:nvPr/>
        </p:nvPicPr>
        <p:blipFill rotWithShape="1">
          <a:blip r:embed="rId4">
            <a:alphaModFix/>
          </a:blip>
          <a:srcRect b="-43533" l="0" r="0" t="0"/>
          <a:stretch/>
        </p:blipFill>
        <p:spPr>
          <a:xfrm>
            <a:off x="1802825" y="3663975"/>
            <a:ext cx="3433400" cy="1137175"/>
          </a:xfrm>
          <a:prstGeom prst="rect">
            <a:avLst/>
          </a:prstGeom>
          <a:noFill/>
          <a:ln>
            <a:noFill/>
          </a:ln>
        </p:spPr>
      </p:pic>
      <p:sp>
        <p:nvSpPr>
          <p:cNvPr id="316" name="Google Shape;316;p39"/>
          <p:cNvSpPr txBox="1"/>
          <p:nvPr/>
        </p:nvSpPr>
        <p:spPr>
          <a:xfrm>
            <a:off x="6479725" y="2107425"/>
            <a:ext cx="4588200" cy="3477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a:solidFill>
                <a:srgbClr val="222222"/>
              </a:solidFill>
              <a:latin typeface="Proxima Nova"/>
              <a:ea typeface="Proxima Nova"/>
              <a:cs typeface="Proxima Nova"/>
              <a:sym typeface="Proxima Nova"/>
            </a:endParaRPr>
          </a:p>
        </p:txBody>
      </p:sp>
      <p:sp>
        <p:nvSpPr>
          <p:cNvPr id="317" name="Google Shape;317;p39"/>
          <p:cNvSpPr/>
          <p:nvPr/>
        </p:nvSpPr>
        <p:spPr>
          <a:xfrm>
            <a:off x="6044500" y="1696850"/>
            <a:ext cx="5462400" cy="286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85750" lvl="0" marL="457200" rtl="0" algn="just">
              <a:spcBef>
                <a:spcPts val="0"/>
              </a:spcBef>
              <a:spcAft>
                <a:spcPts val="0"/>
              </a:spcAft>
              <a:buClr>
                <a:srgbClr val="222222"/>
              </a:buClr>
              <a:buSzPts val="900"/>
              <a:buFont typeface="Proxima Nova"/>
              <a:buChar char="●"/>
            </a:pPr>
            <a:r>
              <a:rPr lang="en-US" sz="1200">
                <a:solidFill>
                  <a:srgbClr val="222222"/>
                </a:solidFill>
                <a:latin typeface="Proxima Nova"/>
                <a:ea typeface="Proxima Nova"/>
                <a:cs typeface="Proxima Nova"/>
                <a:sym typeface="Proxima Nova"/>
              </a:rPr>
              <a:t>Data is collected from users through the model deployed on the web or app.</a:t>
            </a:r>
            <a:endParaRPr sz="1200">
              <a:solidFill>
                <a:srgbClr val="222222"/>
              </a:solidFill>
              <a:latin typeface="Proxima Nova"/>
              <a:ea typeface="Proxima Nova"/>
              <a:cs typeface="Proxima Nova"/>
              <a:sym typeface="Proxima Nova"/>
            </a:endParaRPr>
          </a:p>
          <a:p>
            <a:pPr indent="0" lvl="0" marL="457200" rtl="0" algn="just">
              <a:spcBef>
                <a:spcPts val="0"/>
              </a:spcBef>
              <a:spcAft>
                <a:spcPts val="0"/>
              </a:spcAft>
              <a:buClr>
                <a:schemeClr val="dk1"/>
              </a:buClr>
              <a:buSzPts val="1100"/>
              <a:buFont typeface="Arial"/>
              <a:buNone/>
            </a:pPr>
            <a:r>
              <a:t/>
            </a:r>
            <a:endParaRPr sz="1200">
              <a:solidFill>
                <a:srgbClr val="222222"/>
              </a:solidFill>
              <a:latin typeface="Proxima Nova"/>
              <a:ea typeface="Proxima Nova"/>
              <a:cs typeface="Proxima Nova"/>
              <a:sym typeface="Proxima Nova"/>
            </a:endParaRPr>
          </a:p>
          <a:p>
            <a:pPr indent="-285750" lvl="0" marL="457200" rtl="0" algn="just">
              <a:spcBef>
                <a:spcPts val="0"/>
              </a:spcBef>
              <a:spcAft>
                <a:spcPts val="0"/>
              </a:spcAft>
              <a:buClr>
                <a:srgbClr val="222222"/>
              </a:buClr>
              <a:buSzPts val="900"/>
              <a:buFont typeface="Proxima Nova"/>
              <a:buChar char="●"/>
            </a:pPr>
            <a:r>
              <a:rPr lang="en-US" sz="1200">
                <a:solidFill>
                  <a:srgbClr val="222222"/>
                </a:solidFill>
                <a:latin typeface="Proxima Nova"/>
                <a:ea typeface="Proxima Nova"/>
                <a:cs typeface="Proxima Nova"/>
                <a:sym typeface="Proxima Nova"/>
              </a:rPr>
              <a:t>If a user selects a recommended song, the binary code will be 1.</a:t>
            </a:r>
            <a:endParaRPr sz="1200">
              <a:solidFill>
                <a:srgbClr val="222222"/>
              </a:solidFill>
              <a:latin typeface="Proxima Nova"/>
              <a:ea typeface="Proxima Nova"/>
              <a:cs typeface="Proxima Nova"/>
              <a:sym typeface="Proxima Nova"/>
            </a:endParaRPr>
          </a:p>
          <a:p>
            <a:pPr indent="0" lvl="0" marL="457200" rtl="0" algn="just">
              <a:spcBef>
                <a:spcPts val="0"/>
              </a:spcBef>
              <a:spcAft>
                <a:spcPts val="0"/>
              </a:spcAft>
              <a:buClr>
                <a:schemeClr val="dk1"/>
              </a:buClr>
              <a:buSzPts val="1100"/>
              <a:buFont typeface="Arial"/>
              <a:buNone/>
            </a:pPr>
            <a:r>
              <a:t/>
            </a:r>
            <a:endParaRPr sz="1200">
              <a:solidFill>
                <a:srgbClr val="222222"/>
              </a:solidFill>
              <a:latin typeface="Proxima Nova"/>
              <a:ea typeface="Proxima Nova"/>
              <a:cs typeface="Proxima Nova"/>
              <a:sym typeface="Proxima Nova"/>
            </a:endParaRPr>
          </a:p>
          <a:p>
            <a:pPr indent="-285750" lvl="0" marL="457200" rtl="0" algn="just">
              <a:spcBef>
                <a:spcPts val="0"/>
              </a:spcBef>
              <a:spcAft>
                <a:spcPts val="0"/>
              </a:spcAft>
              <a:buClr>
                <a:srgbClr val="222222"/>
              </a:buClr>
              <a:buSzPts val="900"/>
              <a:buFont typeface="Proxima Nova"/>
              <a:buChar char="●"/>
            </a:pPr>
            <a:r>
              <a:rPr lang="en-US" sz="1200">
                <a:solidFill>
                  <a:srgbClr val="222222"/>
                </a:solidFill>
                <a:latin typeface="Proxima Nova"/>
                <a:ea typeface="Proxima Nova"/>
                <a:cs typeface="Proxima Nova"/>
                <a:sym typeface="Proxima Nova"/>
              </a:rPr>
              <a:t>If a user does not select a recommended song, the binary code will be 0.</a:t>
            </a:r>
            <a:endParaRPr sz="1200">
              <a:solidFill>
                <a:srgbClr val="222222"/>
              </a:solidFill>
              <a:latin typeface="Proxima Nova"/>
              <a:ea typeface="Proxima Nova"/>
              <a:cs typeface="Proxima Nova"/>
              <a:sym typeface="Proxima Nova"/>
            </a:endParaRPr>
          </a:p>
          <a:p>
            <a:pPr indent="0" lvl="0" marL="457200" rtl="0" algn="just">
              <a:spcBef>
                <a:spcPts val="0"/>
              </a:spcBef>
              <a:spcAft>
                <a:spcPts val="0"/>
              </a:spcAft>
              <a:buClr>
                <a:schemeClr val="dk1"/>
              </a:buClr>
              <a:buSzPts val="1100"/>
              <a:buFont typeface="Arial"/>
              <a:buNone/>
            </a:pPr>
            <a:r>
              <a:t/>
            </a:r>
            <a:endParaRPr sz="1200">
              <a:solidFill>
                <a:srgbClr val="222222"/>
              </a:solidFill>
              <a:latin typeface="Proxima Nova"/>
              <a:ea typeface="Proxima Nova"/>
              <a:cs typeface="Proxima Nova"/>
              <a:sym typeface="Proxima Nova"/>
            </a:endParaRPr>
          </a:p>
          <a:p>
            <a:pPr indent="-285750" lvl="0" marL="457200" rtl="0" algn="just">
              <a:spcBef>
                <a:spcPts val="0"/>
              </a:spcBef>
              <a:spcAft>
                <a:spcPts val="0"/>
              </a:spcAft>
              <a:buClr>
                <a:srgbClr val="222222"/>
              </a:buClr>
              <a:buSzPts val="900"/>
              <a:buFont typeface="Proxima Nova"/>
              <a:buChar char="●"/>
            </a:pPr>
            <a:r>
              <a:rPr lang="en-US" sz="1200">
                <a:solidFill>
                  <a:srgbClr val="222222"/>
                </a:solidFill>
                <a:latin typeface="Proxima Nova"/>
                <a:ea typeface="Proxima Nova"/>
                <a:cs typeface="Proxima Nova"/>
                <a:sym typeface="Proxima Nova"/>
              </a:rPr>
              <a:t>This data is collected from various sources and compiled together.</a:t>
            </a:r>
            <a:endParaRPr sz="1200">
              <a:solidFill>
                <a:srgbClr val="222222"/>
              </a:solidFill>
              <a:latin typeface="Proxima Nova"/>
              <a:ea typeface="Proxima Nova"/>
              <a:cs typeface="Proxima Nova"/>
              <a:sym typeface="Proxima Nova"/>
            </a:endParaRPr>
          </a:p>
          <a:p>
            <a:pPr indent="0" lvl="0" marL="457200" rtl="0" algn="just">
              <a:spcBef>
                <a:spcPts val="0"/>
              </a:spcBef>
              <a:spcAft>
                <a:spcPts val="0"/>
              </a:spcAft>
              <a:buClr>
                <a:schemeClr val="dk1"/>
              </a:buClr>
              <a:buSzPts val="1100"/>
              <a:buFont typeface="Arial"/>
              <a:buNone/>
            </a:pPr>
            <a:r>
              <a:t/>
            </a:r>
            <a:endParaRPr sz="1200">
              <a:solidFill>
                <a:srgbClr val="222222"/>
              </a:solidFill>
              <a:latin typeface="Proxima Nova"/>
              <a:ea typeface="Proxima Nova"/>
              <a:cs typeface="Proxima Nova"/>
              <a:sym typeface="Proxima Nova"/>
            </a:endParaRPr>
          </a:p>
          <a:p>
            <a:pPr indent="-285750" lvl="0" marL="457200" rtl="0" algn="just">
              <a:spcBef>
                <a:spcPts val="0"/>
              </a:spcBef>
              <a:spcAft>
                <a:spcPts val="0"/>
              </a:spcAft>
              <a:buClr>
                <a:srgbClr val="222222"/>
              </a:buClr>
              <a:buSzPts val="900"/>
              <a:buFont typeface="Proxima Nova"/>
              <a:buChar char="●"/>
            </a:pPr>
            <a:r>
              <a:rPr lang="en-US" sz="1200">
                <a:solidFill>
                  <a:srgbClr val="222222"/>
                </a:solidFill>
                <a:latin typeface="Proxima Nova"/>
                <a:ea typeface="Proxima Nova"/>
                <a:cs typeface="Proxima Nova"/>
                <a:sym typeface="Proxima Nova"/>
              </a:rPr>
              <a:t>Evaluation of metrics is carried out based on these data. </a:t>
            </a:r>
            <a:endParaRPr sz="1200">
              <a:solidFill>
                <a:srgbClr val="222222"/>
              </a:solidFill>
              <a:latin typeface="Proxima Nova"/>
              <a:ea typeface="Proxima Nova"/>
              <a:cs typeface="Proxima Nova"/>
              <a:sym typeface="Proxima Nova"/>
            </a:endParaRPr>
          </a:p>
          <a:p>
            <a:pPr indent="0" lvl="0" marL="457200" rtl="0" algn="just">
              <a:spcBef>
                <a:spcPts val="0"/>
              </a:spcBef>
              <a:spcAft>
                <a:spcPts val="0"/>
              </a:spcAft>
              <a:buClr>
                <a:schemeClr val="dk1"/>
              </a:buClr>
              <a:buSzPts val="1100"/>
              <a:buFont typeface="Arial"/>
              <a:buNone/>
            </a:pPr>
            <a:r>
              <a:t/>
            </a:r>
            <a:endParaRPr>
              <a:solidFill>
                <a:srgbClr val="222222"/>
              </a:solidFill>
              <a:latin typeface="Proxima Nova"/>
              <a:ea typeface="Proxima Nova"/>
              <a:cs typeface="Proxima Nova"/>
              <a:sym typeface="Proxima Nova"/>
            </a:endParaRPr>
          </a:p>
          <a:p>
            <a:pPr indent="0" lvl="0" marL="0" rtl="0" algn="just">
              <a:spcBef>
                <a:spcPts val="0"/>
              </a:spcBef>
              <a:spcAft>
                <a:spcPts val="0"/>
              </a:spcAft>
              <a:buClr>
                <a:schemeClr val="dk1"/>
              </a:buClr>
              <a:buSzPts val="1100"/>
              <a:buFont typeface="Arial"/>
              <a:buNone/>
            </a:pPr>
            <a:r>
              <a:t/>
            </a:r>
            <a:endParaRPr>
              <a:solidFill>
                <a:srgbClr val="222222"/>
              </a:solidFill>
              <a:latin typeface="Proxima Nova"/>
              <a:ea typeface="Proxima Nova"/>
              <a:cs typeface="Proxima Nova"/>
              <a:sym typeface="Proxima Nova"/>
            </a:endParaRPr>
          </a:p>
          <a:p>
            <a:pPr indent="0" lvl="0" marL="0" rtl="0" algn="ctr">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0"/>
          <p:cNvSpPr txBox="1"/>
          <p:nvPr/>
        </p:nvSpPr>
        <p:spPr>
          <a:xfrm>
            <a:off x="973967" y="937000"/>
            <a:ext cx="10425600" cy="54579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2400">
                <a:solidFill>
                  <a:srgbClr val="188038"/>
                </a:solidFill>
                <a:latin typeface="Proxima Nova"/>
                <a:ea typeface="Proxima Nova"/>
                <a:cs typeface="Proxima Nova"/>
                <a:sym typeface="Proxima Nova"/>
              </a:rPr>
              <a:t>Important Metrics</a:t>
            </a:r>
            <a:endParaRPr b="1" sz="2400">
              <a:solidFill>
                <a:srgbClr val="188038"/>
              </a:solidFill>
              <a:latin typeface="Proxima Nova"/>
              <a:ea typeface="Proxima Nova"/>
              <a:cs typeface="Proxima Nova"/>
              <a:sym typeface="Proxima Nova"/>
            </a:endParaRPr>
          </a:p>
          <a:p>
            <a:pPr indent="0" lvl="0" marL="0" rtl="0" algn="l">
              <a:spcBef>
                <a:spcPts val="0"/>
              </a:spcBef>
              <a:spcAft>
                <a:spcPts val="0"/>
              </a:spcAft>
              <a:buNone/>
            </a:pPr>
            <a:r>
              <a:t/>
            </a:r>
            <a:endParaRPr b="1">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b="1">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b="1" lang="en-US" sz="1200">
                <a:solidFill>
                  <a:schemeClr val="dk1"/>
                </a:solidFill>
                <a:latin typeface="Proxima Nova"/>
                <a:ea typeface="Proxima Nova"/>
                <a:cs typeface="Proxima Nova"/>
                <a:sym typeface="Proxima Nova"/>
              </a:rPr>
              <a:t>Accuracy:</a:t>
            </a:r>
            <a:r>
              <a:rPr lang="en-US" sz="1200">
                <a:solidFill>
                  <a:schemeClr val="dk1"/>
                </a:solidFill>
                <a:latin typeface="Proxima Nova"/>
                <a:ea typeface="Proxima Nova"/>
                <a:cs typeface="Proxima Nova"/>
                <a:sym typeface="Proxima Nova"/>
              </a:rPr>
              <a:t> Accuracy measures the proportion of </a:t>
            </a:r>
            <a:r>
              <a:rPr b="1" lang="en-US" sz="1200">
                <a:solidFill>
                  <a:schemeClr val="dk1"/>
                </a:solidFill>
                <a:latin typeface="Proxima Nova"/>
                <a:ea typeface="Proxima Nova"/>
                <a:cs typeface="Proxima Nova"/>
                <a:sym typeface="Proxima Nova"/>
              </a:rPr>
              <a:t>correct predictions</a:t>
            </a:r>
            <a:r>
              <a:rPr lang="en-US" sz="1200">
                <a:solidFill>
                  <a:schemeClr val="dk1"/>
                </a:solidFill>
                <a:latin typeface="Proxima Nova"/>
                <a:ea typeface="Proxima Nova"/>
                <a:cs typeface="Proxima Nova"/>
                <a:sym typeface="Proxima Nova"/>
              </a:rPr>
              <a:t> (both true positives and true negatives) made by a model out of the total number of predictions.</a:t>
            </a:r>
            <a:endParaRPr sz="1200">
              <a:solidFill>
                <a:schemeClr val="dk1"/>
              </a:solidFill>
              <a:latin typeface="Proxima Nova"/>
              <a:ea typeface="Proxima Nova"/>
              <a:cs typeface="Proxima Nova"/>
              <a:sym typeface="Proxima Nova"/>
            </a:endParaRPr>
          </a:p>
          <a:p>
            <a:pPr indent="0" lvl="0" marL="0" rtl="0" algn="l">
              <a:lnSpc>
                <a:spcPct val="115000"/>
              </a:lnSpc>
              <a:spcBef>
                <a:spcPts val="1200"/>
              </a:spcBef>
              <a:spcAft>
                <a:spcPts val="0"/>
              </a:spcAft>
              <a:buNone/>
            </a:pPr>
            <a:r>
              <a:t/>
            </a:r>
            <a:endParaRPr sz="1200">
              <a:solidFill>
                <a:schemeClr val="dk1"/>
              </a:solidFill>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rPr b="1" lang="en-US" sz="1200">
                <a:solidFill>
                  <a:schemeClr val="dk1"/>
                </a:solidFill>
                <a:latin typeface="Proxima Nova"/>
                <a:ea typeface="Proxima Nova"/>
                <a:cs typeface="Proxima Nova"/>
                <a:sym typeface="Proxima Nova"/>
              </a:rPr>
              <a:t>Precision: </a:t>
            </a:r>
            <a:r>
              <a:rPr lang="en-US" sz="1200">
                <a:solidFill>
                  <a:schemeClr val="dk1"/>
                </a:solidFill>
                <a:latin typeface="Proxima Nova"/>
                <a:ea typeface="Proxima Nova"/>
                <a:cs typeface="Proxima Nova"/>
                <a:sym typeface="Proxima Nova"/>
              </a:rPr>
              <a:t>Precision measures the proportion of </a:t>
            </a:r>
            <a:r>
              <a:rPr b="1" lang="en-US" sz="1200">
                <a:solidFill>
                  <a:schemeClr val="dk1"/>
                </a:solidFill>
                <a:latin typeface="Proxima Nova"/>
                <a:ea typeface="Proxima Nova"/>
                <a:cs typeface="Proxima Nova"/>
                <a:sym typeface="Proxima Nova"/>
              </a:rPr>
              <a:t>true positive predictions</a:t>
            </a:r>
            <a:r>
              <a:rPr lang="en-US" sz="1200">
                <a:solidFill>
                  <a:schemeClr val="dk1"/>
                </a:solidFill>
                <a:latin typeface="Proxima Nova"/>
                <a:ea typeface="Proxima Nova"/>
                <a:cs typeface="Proxima Nova"/>
                <a:sym typeface="Proxima Nova"/>
              </a:rPr>
              <a:t> out of all positive predictions made by the model.</a:t>
            </a:r>
            <a:endParaRPr sz="1200">
              <a:solidFill>
                <a:schemeClr val="dk1"/>
              </a:solidFill>
              <a:latin typeface="Proxima Nova"/>
              <a:ea typeface="Proxima Nova"/>
              <a:cs typeface="Proxima Nova"/>
              <a:sym typeface="Proxima Nova"/>
            </a:endParaRPr>
          </a:p>
          <a:p>
            <a:pPr indent="0" lvl="0" marL="0" rtl="0" algn="l">
              <a:lnSpc>
                <a:spcPct val="115000"/>
              </a:lnSpc>
              <a:spcBef>
                <a:spcPts val="1200"/>
              </a:spcBef>
              <a:spcAft>
                <a:spcPts val="0"/>
              </a:spcAft>
              <a:buNone/>
            </a:pPr>
            <a:r>
              <a:t/>
            </a:r>
            <a:endParaRPr b="1" sz="1200">
              <a:solidFill>
                <a:schemeClr val="dk1"/>
              </a:solidFill>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t/>
            </a:r>
            <a:endParaRPr b="1" sz="1200">
              <a:solidFill>
                <a:schemeClr val="dk1"/>
              </a:solidFill>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t/>
            </a:r>
            <a:endParaRPr b="1" sz="1200">
              <a:solidFill>
                <a:schemeClr val="dk1"/>
              </a:solidFill>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rPr b="1" lang="en-US" sz="1200">
                <a:solidFill>
                  <a:schemeClr val="dk1"/>
                </a:solidFill>
                <a:latin typeface="Proxima Nova"/>
                <a:ea typeface="Proxima Nova"/>
                <a:cs typeface="Proxima Nova"/>
                <a:sym typeface="Proxima Nova"/>
              </a:rPr>
              <a:t>Why Precision?</a:t>
            </a:r>
            <a:endParaRPr b="1" sz="1200">
              <a:solidFill>
                <a:schemeClr val="dk1"/>
              </a:solidFill>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rPr b="1" lang="en-US" sz="1200">
                <a:solidFill>
                  <a:schemeClr val="dk1"/>
                </a:solidFill>
                <a:latin typeface="Proxima Nova"/>
                <a:ea typeface="Proxima Nova"/>
                <a:cs typeface="Proxima Nova"/>
                <a:sym typeface="Proxima Nova"/>
              </a:rPr>
              <a:t>Streaming Platforms</a:t>
            </a:r>
            <a:r>
              <a:rPr lang="en-US" sz="1200">
                <a:solidFill>
                  <a:schemeClr val="dk1"/>
                </a:solidFill>
                <a:latin typeface="Proxima Nova"/>
                <a:ea typeface="Proxima Nova"/>
                <a:cs typeface="Proxima Nova"/>
                <a:sym typeface="Proxima Nova"/>
              </a:rPr>
              <a:t>:</a:t>
            </a:r>
            <a:endParaRPr sz="1200">
              <a:solidFill>
                <a:schemeClr val="dk1"/>
              </a:solidFill>
              <a:latin typeface="Proxima Nova"/>
              <a:ea typeface="Proxima Nova"/>
              <a:cs typeface="Proxima Nova"/>
              <a:sym typeface="Proxima Nova"/>
            </a:endParaRPr>
          </a:p>
          <a:p>
            <a:pPr indent="-304800" lvl="0" marL="457200" rtl="0" algn="l">
              <a:lnSpc>
                <a:spcPct val="115000"/>
              </a:lnSpc>
              <a:spcBef>
                <a:spcPts val="1200"/>
              </a:spcBef>
              <a:spcAft>
                <a:spcPts val="0"/>
              </a:spcAft>
              <a:buClr>
                <a:schemeClr val="dk1"/>
              </a:buClr>
              <a:buSzPts val="1200"/>
              <a:buFont typeface="Proxima Nova"/>
              <a:buChar char="●"/>
            </a:pPr>
            <a:r>
              <a:rPr lang="en-US" sz="1200">
                <a:solidFill>
                  <a:schemeClr val="dk1"/>
                </a:solidFill>
                <a:latin typeface="Proxima Nova"/>
                <a:ea typeface="Proxima Nova"/>
                <a:cs typeface="Proxima Nova"/>
                <a:sym typeface="Proxima Nova"/>
              </a:rPr>
              <a:t>For platforms like Netflix or Spotify, precision ensures that the movies, shows, or songs recommended align with the user’s viewing or listening history</a:t>
            </a:r>
            <a:endParaRPr sz="1200">
              <a:solidFill>
                <a:schemeClr val="dk1"/>
              </a:solidFill>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t/>
            </a:r>
            <a:endParaRPr b="1" sz="1200">
              <a:solidFill>
                <a:schemeClr val="dk1"/>
              </a:solidFill>
            </a:endParaRPr>
          </a:p>
          <a:p>
            <a:pPr indent="0" lvl="0" marL="0" rtl="0" algn="l">
              <a:spcBef>
                <a:spcPts val="1200"/>
              </a:spcBef>
              <a:spcAft>
                <a:spcPts val="0"/>
              </a:spcAft>
              <a:buNone/>
            </a:pPr>
            <a:r>
              <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chemeClr val="dk1"/>
              </a:solidFill>
              <a:latin typeface="Proxima Nova"/>
              <a:ea typeface="Proxima Nova"/>
              <a:cs typeface="Proxima Nova"/>
              <a:sym typeface="Proxima Nova"/>
            </a:endParaRPr>
          </a:p>
        </p:txBody>
      </p:sp>
      <p:pic>
        <p:nvPicPr>
          <p:cNvPr id="323" name="Google Shape;323;p40"/>
          <p:cNvPicPr preferRelativeResize="0"/>
          <p:nvPr/>
        </p:nvPicPr>
        <p:blipFill>
          <a:blip r:embed="rId3">
            <a:alphaModFix/>
          </a:blip>
          <a:stretch>
            <a:fillRect/>
          </a:stretch>
        </p:blipFill>
        <p:spPr>
          <a:xfrm>
            <a:off x="4461250" y="3717525"/>
            <a:ext cx="2149899" cy="577402"/>
          </a:xfrm>
          <a:prstGeom prst="rect">
            <a:avLst/>
          </a:prstGeom>
          <a:noFill/>
          <a:ln>
            <a:noFill/>
          </a:ln>
        </p:spPr>
      </p:pic>
      <p:pic>
        <p:nvPicPr>
          <p:cNvPr id="324" name="Google Shape;324;p40"/>
          <p:cNvPicPr preferRelativeResize="0"/>
          <p:nvPr/>
        </p:nvPicPr>
        <p:blipFill>
          <a:blip r:embed="rId4">
            <a:alphaModFix/>
          </a:blip>
          <a:stretch>
            <a:fillRect/>
          </a:stretch>
        </p:blipFill>
        <p:spPr>
          <a:xfrm>
            <a:off x="4326300" y="2098550"/>
            <a:ext cx="2618150" cy="9043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1"/>
          <p:cNvSpPr txBox="1"/>
          <p:nvPr/>
        </p:nvSpPr>
        <p:spPr>
          <a:xfrm>
            <a:off x="1204675" y="2437200"/>
            <a:ext cx="10425600" cy="18312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2400">
                <a:solidFill>
                  <a:srgbClr val="188038"/>
                </a:solidFill>
                <a:latin typeface="Proxima Nova"/>
                <a:ea typeface="Proxima Nova"/>
                <a:cs typeface="Proxima Nova"/>
                <a:sym typeface="Proxima Nova"/>
              </a:rPr>
              <a:t>Experimentation (A/B or A/B/C test)</a:t>
            </a:r>
            <a:endParaRPr b="1" sz="2400">
              <a:solidFill>
                <a:srgbClr val="188038"/>
              </a:solidFill>
              <a:latin typeface="Proxima Nova"/>
              <a:ea typeface="Proxima Nova"/>
              <a:cs typeface="Proxima Nova"/>
              <a:sym typeface="Proxima Nova"/>
            </a:endParaRPr>
          </a:p>
          <a:p>
            <a:pPr indent="0" lvl="0" marL="0" rtl="0" algn="l">
              <a:spcBef>
                <a:spcPts val="0"/>
              </a:spcBef>
              <a:spcAft>
                <a:spcPts val="0"/>
              </a:spcAft>
              <a:buNone/>
            </a:pPr>
            <a:r>
              <a:t/>
            </a:r>
            <a:endParaRPr b="1" sz="12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1"/>
              </a:buClr>
              <a:buSzPts val="1200"/>
              <a:buFont typeface="Proxima Nova"/>
              <a:buChar char="●"/>
            </a:pPr>
            <a:r>
              <a:rPr lang="en-US" sz="1200">
                <a:solidFill>
                  <a:schemeClr val="dk1"/>
                </a:solidFill>
                <a:latin typeface="Proxima Nova"/>
                <a:ea typeface="Proxima Nova"/>
                <a:cs typeface="Proxima Nova"/>
                <a:sym typeface="Proxima Nova"/>
              </a:rPr>
              <a:t>Data from multiple models (PMS data) is collected, and A/B or A/B/C testing is performed.</a:t>
            </a:r>
            <a:endParaRPr sz="12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1"/>
              </a:buClr>
              <a:buSzPts val="1200"/>
              <a:buFont typeface="Proxima Nova"/>
              <a:buChar char="●"/>
            </a:pPr>
            <a:r>
              <a:rPr lang="en-US" sz="1200">
                <a:solidFill>
                  <a:schemeClr val="dk1"/>
                </a:solidFill>
                <a:latin typeface="Proxima Nova"/>
                <a:ea typeface="Proxima Nova"/>
                <a:cs typeface="Proxima Nova"/>
                <a:sym typeface="Proxima Nova"/>
              </a:rPr>
              <a:t>A/B/C testing is conducted on various ML models to identify the best-performing model.</a:t>
            </a:r>
            <a:endParaRPr sz="12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1"/>
              </a:buClr>
              <a:buSzPts val="1200"/>
              <a:buFont typeface="Proxima Nova"/>
              <a:buChar char="●"/>
            </a:pPr>
            <a:r>
              <a:rPr lang="en-US" sz="1200">
                <a:solidFill>
                  <a:schemeClr val="dk1"/>
                </a:solidFill>
                <a:latin typeface="Proxima Nova"/>
                <a:ea typeface="Proxima Nova"/>
                <a:cs typeface="Proxima Nova"/>
                <a:sym typeface="Proxima Nova"/>
              </a:rPr>
              <a:t>A/B testing can be carried out on two models simultaneously or used to compare the current model with the previous one.</a:t>
            </a:r>
            <a:endParaRPr sz="1200">
              <a:solidFill>
                <a:schemeClr val="dk1"/>
              </a:solidFill>
              <a:latin typeface="Proxima Nova"/>
              <a:ea typeface="Proxima Nova"/>
              <a:cs typeface="Proxima Nova"/>
              <a:sym typeface="Proxima Nova"/>
            </a:endParaRPr>
          </a:p>
          <a:p>
            <a:pPr indent="-304800" lvl="0" marL="457200" rtl="0" algn="l">
              <a:lnSpc>
                <a:spcPct val="115000"/>
              </a:lnSpc>
              <a:spcBef>
                <a:spcPts val="0"/>
              </a:spcBef>
              <a:spcAft>
                <a:spcPts val="0"/>
              </a:spcAft>
              <a:buClr>
                <a:schemeClr val="dk1"/>
              </a:buClr>
              <a:buSzPts val="1200"/>
              <a:buFont typeface="Proxima Nova"/>
              <a:buChar char="●"/>
            </a:pPr>
            <a:r>
              <a:rPr lang="en-US" sz="1200">
                <a:solidFill>
                  <a:schemeClr val="dk1"/>
                </a:solidFill>
                <a:latin typeface="Proxima Nova"/>
                <a:ea typeface="Proxima Nova"/>
                <a:cs typeface="Proxima Nova"/>
                <a:sym typeface="Proxima Nova"/>
              </a:rPr>
              <a:t>The model that returns the highest value for business metrics is considered the final model.</a:t>
            </a:r>
            <a:endParaRPr sz="1200">
              <a:solidFill>
                <a:schemeClr val="dk1"/>
              </a:solidFill>
              <a:latin typeface="Proxima Nova"/>
              <a:ea typeface="Proxima Nova"/>
              <a:cs typeface="Proxima Nova"/>
              <a:sym typeface="Proxima Nova"/>
            </a:endParaRPr>
          </a:p>
          <a:p>
            <a:pPr indent="0" lvl="0" marL="0" rtl="0" algn="l">
              <a:spcBef>
                <a:spcPts val="1200"/>
              </a:spcBef>
              <a:spcAft>
                <a:spcPts val="0"/>
              </a:spcAft>
              <a:buNone/>
            </a:pPr>
            <a:r>
              <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chemeClr val="dk2"/>
              </a:solidFill>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42"/>
          <p:cNvPicPr preferRelativeResize="0"/>
          <p:nvPr/>
        </p:nvPicPr>
        <p:blipFill>
          <a:blip r:embed="rId3">
            <a:alphaModFix/>
          </a:blip>
          <a:stretch>
            <a:fillRect/>
          </a:stretch>
        </p:blipFill>
        <p:spPr>
          <a:xfrm>
            <a:off x="1498150" y="0"/>
            <a:ext cx="10021827" cy="683056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141650" y="685500"/>
            <a:ext cx="10708200" cy="74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2800">
                <a:solidFill>
                  <a:srgbClr val="188038"/>
                </a:solidFill>
                <a:latin typeface="Proxima Nova"/>
                <a:ea typeface="Proxima Nova"/>
                <a:cs typeface="Proxima Nova"/>
                <a:sym typeface="Proxima Nova"/>
              </a:rPr>
              <a:t>Data Dictionary</a:t>
            </a:r>
            <a:endParaRPr b="1" sz="2800">
              <a:solidFill>
                <a:srgbClr val="188038"/>
              </a:solidFill>
              <a:latin typeface="Proxima Nova"/>
              <a:ea typeface="Proxima Nova"/>
              <a:cs typeface="Proxima Nova"/>
              <a:sym typeface="Proxima Nova"/>
            </a:endParaRPr>
          </a:p>
        </p:txBody>
      </p:sp>
      <p:graphicFrame>
        <p:nvGraphicFramePr>
          <p:cNvPr id="84" name="Google Shape;84;p16"/>
          <p:cNvGraphicFramePr/>
          <p:nvPr/>
        </p:nvGraphicFramePr>
        <p:xfrm>
          <a:off x="141650" y="1426925"/>
          <a:ext cx="3000000" cy="3000000"/>
        </p:xfrm>
        <a:graphic>
          <a:graphicData uri="http://schemas.openxmlformats.org/drawingml/2006/table">
            <a:tbl>
              <a:tblPr>
                <a:noFill/>
                <a:tableStyleId>{BBA045A6-D2B1-47A4-9620-1E22ABC58F8F}</a:tableStyleId>
              </a:tblPr>
              <a:tblGrid>
                <a:gridCol w="1628775"/>
                <a:gridCol w="4467225"/>
                <a:gridCol w="1895475"/>
                <a:gridCol w="4200525"/>
              </a:tblGrid>
              <a:tr h="253400">
                <a:tc>
                  <a:txBody>
                    <a:bodyPr/>
                    <a:lstStyle/>
                    <a:p>
                      <a:pPr indent="0" lvl="0" marL="0" marR="0" rtl="0" algn="l">
                        <a:lnSpc>
                          <a:spcPct val="115000"/>
                        </a:lnSpc>
                        <a:spcBef>
                          <a:spcPts val="0"/>
                        </a:spcBef>
                        <a:spcAft>
                          <a:spcPts val="0"/>
                        </a:spcAft>
                        <a:buClr>
                          <a:srgbClr val="000000"/>
                        </a:buClr>
                        <a:buSzPts val="1000"/>
                        <a:buFont typeface="Arial"/>
                        <a:buNone/>
                      </a:pPr>
                      <a:r>
                        <a:rPr b="1" lang="en-US" sz="1000" u="none" cap="none" strike="noStrike">
                          <a:solidFill>
                            <a:srgbClr val="FFFFFF"/>
                          </a:solidFill>
                        </a:rPr>
                        <a:t>Column Name</a:t>
                      </a:r>
                      <a:endParaRPr b="1" sz="1000" u="none" cap="none" strike="noStrike">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74EA7"/>
                    </a:solidFill>
                  </a:tcPr>
                </a:tc>
                <a:tc>
                  <a:txBody>
                    <a:bodyPr/>
                    <a:lstStyle/>
                    <a:p>
                      <a:pPr indent="0" lvl="0" marL="0" marR="0" rtl="0" algn="l">
                        <a:lnSpc>
                          <a:spcPct val="115000"/>
                        </a:lnSpc>
                        <a:spcBef>
                          <a:spcPts val="0"/>
                        </a:spcBef>
                        <a:spcAft>
                          <a:spcPts val="0"/>
                        </a:spcAft>
                        <a:buClr>
                          <a:srgbClr val="000000"/>
                        </a:buClr>
                        <a:buSzPts val="1000"/>
                        <a:buFont typeface="Arial"/>
                        <a:buNone/>
                      </a:pPr>
                      <a:r>
                        <a:rPr b="1" lang="en-US" sz="1000" u="none" cap="none" strike="noStrike">
                          <a:solidFill>
                            <a:srgbClr val="FFFFFF"/>
                          </a:solidFill>
                        </a:rPr>
                        <a:t>Description</a:t>
                      </a:r>
                      <a:endParaRPr b="1" sz="1000" u="none" cap="none" strike="noStrike">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74EA7"/>
                    </a:solidFill>
                  </a:tcPr>
                </a:tc>
                <a:tc>
                  <a:txBody>
                    <a:bodyPr/>
                    <a:lstStyle/>
                    <a:p>
                      <a:pPr indent="0" lvl="0" marL="0" marR="0" rtl="0" algn="l">
                        <a:lnSpc>
                          <a:spcPct val="115000"/>
                        </a:lnSpc>
                        <a:spcBef>
                          <a:spcPts val="0"/>
                        </a:spcBef>
                        <a:spcAft>
                          <a:spcPts val="0"/>
                        </a:spcAft>
                        <a:buClr>
                          <a:srgbClr val="000000"/>
                        </a:buClr>
                        <a:buSzPts val="1000"/>
                        <a:buFont typeface="Arial"/>
                        <a:buNone/>
                      </a:pPr>
                      <a:r>
                        <a:rPr b="1" lang="en-US" sz="1000" u="none" cap="none" strike="noStrike">
                          <a:solidFill>
                            <a:srgbClr val="FFFFFF"/>
                          </a:solidFill>
                        </a:rPr>
                        <a:t>Data Type</a:t>
                      </a:r>
                      <a:endParaRPr b="1" sz="1000" u="none" cap="none" strike="noStrike">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74EA7"/>
                    </a:solidFill>
                  </a:tcPr>
                </a:tc>
                <a:tc>
                  <a:txBody>
                    <a:bodyPr/>
                    <a:lstStyle/>
                    <a:p>
                      <a:pPr indent="0" lvl="0" marL="0" marR="0" rtl="0" algn="l">
                        <a:lnSpc>
                          <a:spcPct val="115000"/>
                        </a:lnSpc>
                        <a:spcBef>
                          <a:spcPts val="0"/>
                        </a:spcBef>
                        <a:spcAft>
                          <a:spcPts val="0"/>
                        </a:spcAft>
                        <a:buClr>
                          <a:srgbClr val="000000"/>
                        </a:buClr>
                        <a:buSzPts val="1000"/>
                        <a:buFont typeface="Arial"/>
                        <a:buNone/>
                      </a:pPr>
                      <a:r>
                        <a:rPr b="1" lang="en-US" sz="1000" u="none" cap="none" strike="noStrike">
                          <a:solidFill>
                            <a:srgbClr val="FFFFFF"/>
                          </a:solidFill>
                        </a:rPr>
                        <a:t>Example Value</a:t>
                      </a:r>
                      <a:endParaRPr b="1" sz="1000" u="none" cap="none" strike="noStrike">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74EA7"/>
                    </a:solidFill>
                  </a:tcPr>
                </a:tc>
              </a:tr>
              <a:tr h="2534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track_pos</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Position of the track in the playlist (zero-based)</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int</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34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track_artist_name</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Name of the primary artist of the track</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string</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2Pac</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34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track_track_uri</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Spotify URI of the track</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string</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spotify:track:09EwNbGvUyu7BDEYG0cJro</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34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track_artist_uri</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Spotify URI of the primary artist</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string</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spotify:artist:1ZwdS5xdxEREPySFridCfh</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34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track_track_name</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Name of the track</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string</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Can't C Me</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34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track_album_uri</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Spotify URI of the album</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string</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spotify:album:4CzT5ueFBRpbILw34HQYxi</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5375">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track_duration_ms</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Duration of the track in milliseconds</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int</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330760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34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track_album_name</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Name of the album to which the track belongs</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string</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All Eyez On Me</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34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playlist_pid</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Playlist ID (unique identifier)</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int</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302000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34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playlist_name</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Name of the playlist</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string</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90s HipHop</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34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playlist_description</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Description of the playlist (optional)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string or NoneType</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NaN</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34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playlist_modified_at</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Timestamp (in seconds since epoch) when the playlist was last updated</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int</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1471046400</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34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playlist_num_artists</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Total number of unique artists in the playlist</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int</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27</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34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playlist_num_albums</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Total number of unique albums in the playlist</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int</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33</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34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playlist_num_tracks</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Total number of tracks in the playlist</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int</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38</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34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playlist_num_followers</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Number of followers of the playlist at the time of creation</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int</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1</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34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playlist_num_edits</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Number of separate editing sessions for the playlist</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int</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19</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34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playlist_duration_ms</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Total duration of all tracks in the playlist (in milliseconds)</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int</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9965553</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3400">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playlist_collaborative</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Indicates whether the playlist is collaborative</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boolean</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US" sz="1000" u="none" cap="none" strike="noStrike"/>
                        <a:t>FALSE</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3"/>
          <p:cNvSpPr txBox="1"/>
          <p:nvPr/>
        </p:nvSpPr>
        <p:spPr>
          <a:xfrm>
            <a:off x="303100" y="689725"/>
            <a:ext cx="7916400" cy="7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400">
                <a:solidFill>
                  <a:srgbClr val="188038"/>
                </a:solidFill>
                <a:latin typeface="Proxima Nova"/>
                <a:ea typeface="Proxima Nova"/>
                <a:cs typeface="Proxima Nova"/>
                <a:sym typeface="Proxima Nova"/>
              </a:rPr>
              <a:t>Streamlit Deployment Sample for Model</a:t>
            </a:r>
            <a:endParaRPr sz="2400">
              <a:solidFill>
                <a:schemeClr val="dk2"/>
              </a:solidFill>
            </a:endParaRPr>
          </a:p>
        </p:txBody>
      </p:sp>
      <p:pic>
        <p:nvPicPr>
          <p:cNvPr id="340" name="Google Shape;340;p43"/>
          <p:cNvPicPr preferRelativeResize="0"/>
          <p:nvPr/>
        </p:nvPicPr>
        <p:blipFill>
          <a:blip r:embed="rId3">
            <a:alphaModFix/>
          </a:blip>
          <a:stretch>
            <a:fillRect/>
          </a:stretch>
        </p:blipFill>
        <p:spPr>
          <a:xfrm>
            <a:off x="836400" y="1210073"/>
            <a:ext cx="7526951" cy="3742825"/>
          </a:xfrm>
          <a:prstGeom prst="rect">
            <a:avLst/>
          </a:prstGeom>
          <a:noFill/>
          <a:ln>
            <a:noFill/>
          </a:ln>
        </p:spPr>
      </p:pic>
      <p:sp>
        <p:nvSpPr>
          <p:cNvPr id="341" name="Google Shape;341;p43"/>
          <p:cNvSpPr txBox="1"/>
          <p:nvPr/>
        </p:nvSpPr>
        <p:spPr>
          <a:xfrm>
            <a:off x="6644475" y="4239550"/>
            <a:ext cx="1166700" cy="3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u="sng">
                <a:solidFill>
                  <a:schemeClr val="hlink"/>
                </a:solidFill>
                <a:hlinkClick r:id="rId4"/>
              </a:rPr>
              <a:t>Link</a:t>
            </a:r>
            <a:endParaRPr sz="2400">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4"/>
          <p:cNvSpPr txBox="1"/>
          <p:nvPr/>
        </p:nvSpPr>
        <p:spPr>
          <a:xfrm>
            <a:off x="2772125" y="2068550"/>
            <a:ext cx="6972600" cy="260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347" name="Google Shape;347;p44"/>
          <p:cNvSpPr txBox="1"/>
          <p:nvPr/>
        </p:nvSpPr>
        <p:spPr>
          <a:xfrm>
            <a:off x="4814350" y="2638775"/>
            <a:ext cx="3915600" cy="125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Arial"/>
                <a:ea typeface="Arial"/>
                <a:cs typeface="Arial"/>
                <a:sym typeface="Arial"/>
              </a:rPr>
              <a:t>THANK YOU :)</a:t>
            </a:r>
            <a:endParaRPr b="1" i="0" sz="2800" u="none" cap="none" strike="noStrik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5"/>
          <p:cNvSpPr txBox="1"/>
          <p:nvPr/>
        </p:nvSpPr>
        <p:spPr>
          <a:xfrm>
            <a:off x="5278700" y="2620925"/>
            <a:ext cx="2400900" cy="80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lang="en-US" sz="2800">
                <a:solidFill>
                  <a:schemeClr val="dk1"/>
                </a:solidFill>
              </a:rPr>
              <a:t>Appendix</a:t>
            </a:r>
            <a:endParaRPr b="1" i="0" sz="2800" u="none" cap="none" strike="noStrike">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46"/>
          <p:cNvPicPr preferRelativeResize="0"/>
          <p:nvPr/>
        </p:nvPicPr>
        <p:blipFill>
          <a:blip r:embed="rId3">
            <a:alphaModFix/>
          </a:blip>
          <a:stretch>
            <a:fillRect/>
          </a:stretch>
        </p:blipFill>
        <p:spPr>
          <a:xfrm>
            <a:off x="152400" y="152400"/>
            <a:ext cx="11616924" cy="6553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grpSp>
        <p:nvGrpSpPr>
          <p:cNvPr id="89" name="Google Shape;89;p17"/>
          <p:cNvGrpSpPr/>
          <p:nvPr/>
        </p:nvGrpSpPr>
        <p:grpSpPr>
          <a:xfrm>
            <a:off x="9753478" y="1231890"/>
            <a:ext cx="2438339" cy="3797172"/>
            <a:chOff x="3657600" y="2295575"/>
            <a:chExt cx="1828800" cy="2847950"/>
          </a:xfrm>
        </p:grpSpPr>
        <p:sp>
          <p:nvSpPr>
            <p:cNvPr id="90" name="Google Shape;90;p17"/>
            <p:cNvSpPr/>
            <p:nvPr/>
          </p:nvSpPr>
          <p:spPr>
            <a:xfrm>
              <a:off x="3657600" y="2823925"/>
              <a:ext cx="1828800" cy="2319600"/>
            </a:xfrm>
            <a:prstGeom prst="rect">
              <a:avLst/>
            </a:prstGeom>
            <a:solidFill>
              <a:srgbClr val="D9EA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 name="Google Shape;91;p17"/>
            <p:cNvSpPr/>
            <p:nvPr/>
          </p:nvSpPr>
          <p:spPr>
            <a:xfrm>
              <a:off x="3657600" y="2295575"/>
              <a:ext cx="1828800" cy="53700"/>
            </a:xfrm>
            <a:prstGeom prst="rect">
              <a:avLst/>
            </a:prstGeom>
            <a:solidFill>
              <a:srgbClr val="EFEFE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 name="Google Shape;92;p17"/>
            <p:cNvSpPr txBox="1"/>
            <p:nvPr/>
          </p:nvSpPr>
          <p:spPr>
            <a:xfrm>
              <a:off x="3863250" y="3050050"/>
              <a:ext cx="1417500" cy="797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1600">
                  <a:solidFill>
                    <a:srgbClr val="5E5E5E"/>
                  </a:solidFill>
                  <a:latin typeface="Proxima Nova"/>
                  <a:ea typeface="Proxima Nova"/>
                  <a:cs typeface="Proxima Nova"/>
                  <a:sym typeface="Proxima Nova"/>
                </a:rPr>
                <a:t>Deployment &amp; Iteration</a:t>
              </a:r>
              <a:endParaRPr b="1" sz="1600">
                <a:solidFill>
                  <a:srgbClr val="5E5E5E"/>
                </a:solidFill>
                <a:latin typeface="Proxima Nova"/>
                <a:ea typeface="Proxima Nova"/>
                <a:cs typeface="Proxima Nova"/>
                <a:sym typeface="Proxima Nova"/>
              </a:endParaRPr>
            </a:p>
          </p:txBody>
        </p:sp>
        <p:sp>
          <p:nvSpPr>
            <p:cNvPr id="93" name="Google Shape;93;p17"/>
            <p:cNvSpPr txBox="1"/>
            <p:nvPr/>
          </p:nvSpPr>
          <p:spPr>
            <a:xfrm>
              <a:off x="3863250" y="3561675"/>
              <a:ext cx="1417500" cy="13314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en-US" sz="1200">
                  <a:solidFill>
                    <a:srgbClr val="5E5E5E"/>
                  </a:solidFill>
                  <a:latin typeface="Proxima Nova"/>
                  <a:ea typeface="Proxima Nova"/>
                  <a:cs typeface="Proxima Nova"/>
                  <a:sym typeface="Proxima Nova"/>
                </a:rPr>
                <a:t>Deploy model for predictions</a:t>
              </a:r>
              <a:endParaRPr sz="1200">
                <a:solidFill>
                  <a:srgbClr val="5E5E5E"/>
                </a:solidFill>
                <a:latin typeface="Proxima Nova"/>
                <a:ea typeface="Proxima Nova"/>
                <a:cs typeface="Proxima Nova"/>
                <a:sym typeface="Proxima Nova"/>
              </a:endParaRPr>
            </a:p>
            <a:p>
              <a:pPr indent="0" lvl="0" marL="0" rtl="0" algn="l">
                <a:lnSpc>
                  <a:spcPct val="115000"/>
                </a:lnSpc>
                <a:spcBef>
                  <a:spcPts val="2100"/>
                </a:spcBef>
                <a:spcAft>
                  <a:spcPts val="0"/>
                </a:spcAft>
                <a:buNone/>
              </a:pPr>
              <a:r>
                <a:rPr lang="en-US" sz="1200">
                  <a:solidFill>
                    <a:srgbClr val="5E5E5E"/>
                  </a:solidFill>
                  <a:latin typeface="Proxima Nova"/>
                  <a:ea typeface="Proxima Nova"/>
                  <a:cs typeface="Proxima Nova"/>
                  <a:sym typeface="Proxima Nova"/>
                </a:rPr>
                <a:t>Refine and retrain based on feedback</a:t>
              </a:r>
              <a:endParaRPr sz="1200">
                <a:solidFill>
                  <a:srgbClr val="5E5E5E"/>
                </a:solidFill>
                <a:latin typeface="Proxima Nova"/>
                <a:ea typeface="Proxima Nova"/>
                <a:cs typeface="Proxima Nova"/>
                <a:sym typeface="Proxima Nova"/>
              </a:endParaRPr>
            </a:p>
            <a:p>
              <a:pPr indent="0" lvl="0" marL="0" rtl="0" algn="l">
                <a:lnSpc>
                  <a:spcPct val="115000"/>
                </a:lnSpc>
                <a:spcBef>
                  <a:spcPts val="2100"/>
                </a:spcBef>
                <a:spcAft>
                  <a:spcPts val="0"/>
                </a:spcAft>
                <a:buNone/>
              </a:pPr>
              <a:r>
                <a:t/>
              </a:r>
              <a:endParaRPr sz="1200">
                <a:solidFill>
                  <a:srgbClr val="5E5E5E"/>
                </a:solidFill>
                <a:latin typeface="Proxima Nova"/>
                <a:ea typeface="Proxima Nova"/>
                <a:cs typeface="Proxima Nova"/>
                <a:sym typeface="Proxima Nova"/>
              </a:endParaRPr>
            </a:p>
            <a:p>
              <a:pPr indent="0" lvl="0" marL="0" rtl="0" algn="l">
                <a:lnSpc>
                  <a:spcPct val="115000"/>
                </a:lnSpc>
                <a:spcBef>
                  <a:spcPts val="2100"/>
                </a:spcBef>
                <a:spcAft>
                  <a:spcPts val="2100"/>
                </a:spcAft>
                <a:buNone/>
              </a:pPr>
              <a:r>
                <a:t/>
              </a:r>
              <a:endParaRPr sz="1200">
                <a:solidFill>
                  <a:srgbClr val="5E5E5E"/>
                </a:solidFill>
                <a:latin typeface="Proxima Nova"/>
                <a:ea typeface="Proxima Nova"/>
                <a:cs typeface="Proxima Nova"/>
                <a:sym typeface="Proxima Nova"/>
              </a:endParaRPr>
            </a:p>
          </p:txBody>
        </p:sp>
      </p:grpSp>
      <p:grpSp>
        <p:nvGrpSpPr>
          <p:cNvPr id="94" name="Google Shape;94;p17"/>
          <p:cNvGrpSpPr/>
          <p:nvPr/>
        </p:nvGrpSpPr>
        <p:grpSpPr>
          <a:xfrm>
            <a:off x="7315078" y="1231890"/>
            <a:ext cx="2438339" cy="3797172"/>
            <a:chOff x="3657600" y="2295575"/>
            <a:chExt cx="1828800" cy="2847950"/>
          </a:xfrm>
        </p:grpSpPr>
        <p:sp>
          <p:nvSpPr>
            <p:cNvPr id="95" name="Google Shape;95;p17"/>
            <p:cNvSpPr/>
            <p:nvPr/>
          </p:nvSpPr>
          <p:spPr>
            <a:xfrm>
              <a:off x="3657600" y="2823925"/>
              <a:ext cx="1828800" cy="2319600"/>
            </a:xfrm>
            <a:prstGeom prst="rect">
              <a:avLst/>
            </a:prstGeom>
            <a:solidFill>
              <a:srgbClr val="B6D7A8"/>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6" name="Google Shape;96;p17"/>
            <p:cNvSpPr/>
            <p:nvPr/>
          </p:nvSpPr>
          <p:spPr>
            <a:xfrm>
              <a:off x="3657600" y="2295575"/>
              <a:ext cx="1828800" cy="53700"/>
            </a:xfrm>
            <a:prstGeom prst="rect">
              <a:avLst/>
            </a:prstGeom>
            <a:solidFill>
              <a:srgbClr val="EFEFE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97" name="Google Shape;97;p17"/>
            <p:cNvCxnSpPr/>
            <p:nvPr/>
          </p:nvCxnSpPr>
          <p:spPr>
            <a:xfrm>
              <a:off x="5486400" y="2295575"/>
              <a:ext cx="0" cy="2837400"/>
            </a:xfrm>
            <a:prstGeom prst="straightConnector1">
              <a:avLst/>
            </a:prstGeom>
            <a:noFill/>
            <a:ln cap="flat" cmpd="sng" w="9525">
              <a:solidFill>
                <a:srgbClr val="D9D9D9"/>
              </a:solidFill>
              <a:prstDash val="dot"/>
              <a:round/>
              <a:headEnd len="sm" w="sm" type="none"/>
              <a:tailEnd len="sm" w="sm" type="none"/>
            </a:ln>
          </p:spPr>
        </p:cxnSp>
        <p:sp>
          <p:nvSpPr>
            <p:cNvPr id="98" name="Google Shape;98;p17"/>
            <p:cNvSpPr txBox="1"/>
            <p:nvPr/>
          </p:nvSpPr>
          <p:spPr>
            <a:xfrm>
              <a:off x="3863250" y="3050050"/>
              <a:ext cx="1417500" cy="797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1600">
                  <a:solidFill>
                    <a:srgbClr val="5E5E5E"/>
                  </a:solidFill>
                  <a:latin typeface="Proxima Nova"/>
                  <a:ea typeface="Proxima Nova"/>
                  <a:cs typeface="Proxima Nova"/>
                  <a:sym typeface="Proxima Nova"/>
                </a:rPr>
                <a:t>Model Building &amp; Evaluation</a:t>
              </a:r>
              <a:endParaRPr b="1" sz="1600">
                <a:solidFill>
                  <a:srgbClr val="5E5E5E"/>
                </a:solidFill>
                <a:latin typeface="Proxima Nova"/>
                <a:ea typeface="Proxima Nova"/>
                <a:cs typeface="Proxima Nova"/>
                <a:sym typeface="Proxima Nova"/>
              </a:endParaRPr>
            </a:p>
          </p:txBody>
        </p:sp>
        <p:sp>
          <p:nvSpPr>
            <p:cNvPr id="99" name="Google Shape;99;p17"/>
            <p:cNvSpPr txBox="1"/>
            <p:nvPr/>
          </p:nvSpPr>
          <p:spPr>
            <a:xfrm>
              <a:off x="3863250" y="3546600"/>
              <a:ext cx="1417500" cy="13464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en-US" sz="1200">
                  <a:solidFill>
                    <a:srgbClr val="5E5E5E"/>
                  </a:solidFill>
                  <a:latin typeface="Proxima Nova"/>
                  <a:ea typeface="Proxima Nova"/>
                  <a:cs typeface="Proxima Nova"/>
                  <a:sym typeface="Proxima Nova"/>
                </a:rPr>
                <a:t>Train model (KNN, RNN, XGBOOST, BERT)</a:t>
              </a:r>
              <a:endParaRPr sz="1200">
                <a:solidFill>
                  <a:srgbClr val="5E5E5E"/>
                </a:solidFill>
                <a:latin typeface="Proxima Nova"/>
                <a:ea typeface="Proxima Nova"/>
                <a:cs typeface="Proxima Nova"/>
                <a:sym typeface="Proxima Nova"/>
              </a:endParaRPr>
            </a:p>
            <a:p>
              <a:pPr indent="0" lvl="0" marL="0" rtl="0" algn="l">
                <a:lnSpc>
                  <a:spcPct val="115000"/>
                </a:lnSpc>
                <a:spcBef>
                  <a:spcPts val="2100"/>
                </a:spcBef>
                <a:spcAft>
                  <a:spcPts val="0"/>
                </a:spcAft>
                <a:buNone/>
              </a:pPr>
              <a:r>
                <a:rPr lang="en-US" sz="1200">
                  <a:solidFill>
                    <a:srgbClr val="5E5E5E"/>
                  </a:solidFill>
                  <a:latin typeface="Proxima Nova"/>
                  <a:ea typeface="Proxima Nova"/>
                  <a:cs typeface="Proxima Nova"/>
                  <a:sym typeface="Proxima Nova"/>
                </a:rPr>
                <a:t>Evaluation process for Post Market </a:t>
              </a:r>
              <a:r>
                <a:rPr lang="en-US" sz="1200">
                  <a:solidFill>
                    <a:srgbClr val="5E5E5E"/>
                  </a:solidFill>
                  <a:latin typeface="Proxima Nova"/>
                  <a:ea typeface="Proxima Nova"/>
                  <a:cs typeface="Proxima Nova"/>
                  <a:sym typeface="Proxima Nova"/>
                </a:rPr>
                <a:t>Surveillance</a:t>
              </a:r>
              <a:r>
                <a:rPr lang="en-US" sz="1200">
                  <a:solidFill>
                    <a:srgbClr val="5E5E5E"/>
                  </a:solidFill>
                  <a:latin typeface="Proxima Nova"/>
                  <a:ea typeface="Proxima Nova"/>
                  <a:cs typeface="Proxima Nova"/>
                  <a:sym typeface="Proxima Nova"/>
                </a:rPr>
                <a:t> (PMS) data</a:t>
              </a:r>
              <a:endParaRPr sz="1200">
                <a:solidFill>
                  <a:srgbClr val="5E5E5E"/>
                </a:solidFill>
                <a:latin typeface="Proxima Nova"/>
                <a:ea typeface="Proxima Nova"/>
                <a:cs typeface="Proxima Nova"/>
                <a:sym typeface="Proxima Nova"/>
              </a:endParaRPr>
            </a:p>
            <a:p>
              <a:pPr indent="0" lvl="0" marL="0" rtl="0" algn="l">
                <a:lnSpc>
                  <a:spcPct val="115000"/>
                </a:lnSpc>
                <a:spcBef>
                  <a:spcPts val="2100"/>
                </a:spcBef>
                <a:spcAft>
                  <a:spcPts val="0"/>
                </a:spcAft>
                <a:buNone/>
              </a:pPr>
              <a:r>
                <a:t/>
              </a:r>
              <a:endParaRPr sz="1200">
                <a:solidFill>
                  <a:srgbClr val="5E5E5E"/>
                </a:solidFill>
                <a:latin typeface="Proxima Nova"/>
                <a:ea typeface="Proxima Nova"/>
                <a:cs typeface="Proxima Nova"/>
                <a:sym typeface="Proxima Nova"/>
              </a:endParaRPr>
            </a:p>
            <a:p>
              <a:pPr indent="0" lvl="0" marL="0" rtl="0" algn="l">
                <a:lnSpc>
                  <a:spcPct val="115000"/>
                </a:lnSpc>
                <a:spcBef>
                  <a:spcPts val="2100"/>
                </a:spcBef>
                <a:spcAft>
                  <a:spcPts val="2100"/>
                </a:spcAft>
                <a:buNone/>
              </a:pPr>
              <a:r>
                <a:t/>
              </a:r>
              <a:endParaRPr sz="1200">
                <a:solidFill>
                  <a:srgbClr val="5E5E5E"/>
                </a:solidFill>
                <a:latin typeface="Proxima Nova"/>
                <a:ea typeface="Proxima Nova"/>
                <a:cs typeface="Proxima Nova"/>
                <a:sym typeface="Proxima Nova"/>
              </a:endParaRPr>
            </a:p>
          </p:txBody>
        </p:sp>
      </p:grpSp>
      <p:grpSp>
        <p:nvGrpSpPr>
          <p:cNvPr id="100" name="Google Shape;100;p17"/>
          <p:cNvGrpSpPr/>
          <p:nvPr/>
        </p:nvGrpSpPr>
        <p:grpSpPr>
          <a:xfrm>
            <a:off x="2438400" y="1231890"/>
            <a:ext cx="2438339" cy="3797172"/>
            <a:chOff x="0" y="2295575"/>
            <a:chExt cx="1828800" cy="2847950"/>
          </a:xfrm>
        </p:grpSpPr>
        <p:sp>
          <p:nvSpPr>
            <p:cNvPr id="101" name="Google Shape;101;p17"/>
            <p:cNvSpPr/>
            <p:nvPr/>
          </p:nvSpPr>
          <p:spPr>
            <a:xfrm>
              <a:off x="0" y="2823925"/>
              <a:ext cx="1828800" cy="2319600"/>
            </a:xfrm>
            <a:prstGeom prst="rect">
              <a:avLst/>
            </a:prstGeom>
            <a:solidFill>
              <a:srgbClr val="6AA84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p17"/>
            <p:cNvSpPr/>
            <p:nvPr/>
          </p:nvSpPr>
          <p:spPr>
            <a:xfrm>
              <a:off x="0" y="2295575"/>
              <a:ext cx="1828800" cy="53700"/>
            </a:xfrm>
            <a:prstGeom prst="rect">
              <a:avLst/>
            </a:prstGeom>
            <a:solidFill>
              <a:srgbClr val="1B786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3" name="Google Shape;103;p17"/>
            <p:cNvSpPr txBox="1"/>
            <p:nvPr/>
          </p:nvSpPr>
          <p:spPr>
            <a:xfrm>
              <a:off x="205650" y="3050050"/>
              <a:ext cx="1417500" cy="797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1600">
                  <a:solidFill>
                    <a:srgbClr val="FFFFFF"/>
                  </a:solidFill>
                  <a:latin typeface="Proxima Nova"/>
                  <a:ea typeface="Proxima Nova"/>
                  <a:cs typeface="Proxima Nova"/>
                  <a:sym typeface="Proxima Nova"/>
                </a:rPr>
                <a:t>Data Processing</a:t>
              </a:r>
              <a:endParaRPr b="1" sz="1600">
                <a:solidFill>
                  <a:srgbClr val="FFFFFF"/>
                </a:solidFill>
                <a:latin typeface="Proxima Nova"/>
                <a:ea typeface="Proxima Nova"/>
                <a:cs typeface="Proxima Nova"/>
                <a:sym typeface="Proxima Nova"/>
              </a:endParaRPr>
            </a:p>
          </p:txBody>
        </p:sp>
        <p:sp>
          <p:nvSpPr>
            <p:cNvPr id="104" name="Google Shape;104;p17"/>
            <p:cNvSpPr txBox="1"/>
            <p:nvPr/>
          </p:nvSpPr>
          <p:spPr>
            <a:xfrm>
              <a:off x="205650" y="3373375"/>
              <a:ext cx="1417500" cy="17103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en-US" sz="1200">
                  <a:solidFill>
                    <a:srgbClr val="FFFFFF"/>
                  </a:solidFill>
                  <a:latin typeface="Proxima Nova"/>
                  <a:ea typeface="Proxima Nova"/>
                  <a:cs typeface="Proxima Nova"/>
                  <a:sym typeface="Proxima Nova"/>
                </a:rPr>
                <a:t>Extract lyrics using GeniusLyrics API</a:t>
              </a:r>
              <a:endParaRPr sz="1200">
                <a:solidFill>
                  <a:srgbClr val="FFFFFF"/>
                </a:solidFill>
                <a:latin typeface="Proxima Nova"/>
                <a:ea typeface="Proxima Nova"/>
                <a:cs typeface="Proxima Nova"/>
                <a:sym typeface="Proxima Nova"/>
              </a:endParaRPr>
            </a:p>
            <a:p>
              <a:pPr indent="0" lvl="0" marL="0" rtl="0" algn="l">
                <a:lnSpc>
                  <a:spcPct val="115000"/>
                </a:lnSpc>
                <a:spcBef>
                  <a:spcPts val="1600"/>
                </a:spcBef>
                <a:spcAft>
                  <a:spcPts val="0"/>
                </a:spcAft>
                <a:buNone/>
              </a:pPr>
              <a:r>
                <a:rPr lang="en-US" sz="1200">
                  <a:solidFill>
                    <a:schemeClr val="lt1"/>
                  </a:solidFill>
                  <a:latin typeface="Proxima Nova"/>
                  <a:ea typeface="Proxima Nova"/>
                  <a:cs typeface="Proxima Nova"/>
                  <a:sym typeface="Proxima Nova"/>
                </a:rPr>
                <a:t>Partition data (40 DataFrames for parallel processing).</a:t>
              </a:r>
              <a:endParaRPr sz="1200">
                <a:solidFill>
                  <a:srgbClr val="FFFFFF"/>
                </a:solidFill>
                <a:latin typeface="Proxima Nova"/>
                <a:ea typeface="Proxima Nova"/>
                <a:cs typeface="Proxima Nova"/>
                <a:sym typeface="Proxima Nova"/>
              </a:endParaRPr>
            </a:p>
            <a:p>
              <a:pPr indent="0" lvl="0" marL="0" rtl="0" algn="l">
                <a:lnSpc>
                  <a:spcPct val="115000"/>
                </a:lnSpc>
                <a:spcBef>
                  <a:spcPts val="1600"/>
                </a:spcBef>
                <a:spcAft>
                  <a:spcPts val="0"/>
                </a:spcAft>
                <a:buNone/>
              </a:pPr>
              <a:r>
                <a:rPr lang="en-US" sz="1200">
                  <a:solidFill>
                    <a:srgbClr val="FFFFFF"/>
                  </a:solidFill>
                  <a:latin typeface="Proxima Nova"/>
                  <a:ea typeface="Proxima Nova"/>
                  <a:cs typeface="Proxima Nova"/>
                  <a:sym typeface="Proxima Nova"/>
                </a:rPr>
                <a:t>Preprocess text (clean lyrics, remove stopwords)</a:t>
              </a:r>
              <a:endParaRPr sz="1200">
                <a:solidFill>
                  <a:srgbClr val="FFFFFF"/>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200">
                <a:solidFill>
                  <a:srgbClr val="FFFFFF"/>
                </a:solidFill>
                <a:latin typeface="Proxima Nova"/>
                <a:ea typeface="Proxima Nova"/>
                <a:cs typeface="Proxima Nova"/>
                <a:sym typeface="Proxima Nova"/>
              </a:endParaRPr>
            </a:p>
            <a:p>
              <a:pPr indent="0" lvl="0" marL="0" rtl="0" algn="l">
                <a:lnSpc>
                  <a:spcPct val="115000"/>
                </a:lnSpc>
                <a:spcBef>
                  <a:spcPts val="2100"/>
                </a:spcBef>
                <a:spcAft>
                  <a:spcPts val="2100"/>
                </a:spcAft>
                <a:buNone/>
              </a:pPr>
              <a:r>
                <a:t/>
              </a:r>
              <a:endParaRPr sz="1200">
                <a:solidFill>
                  <a:srgbClr val="FFFFFF"/>
                </a:solidFill>
                <a:latin typeface="Proxima Nova"/>
                <a:ea typeface="Proxima Nova"/>
                <a:cs typeface="Proxima Nova"/>
                <a:sym typeface="Proxima Nova"/>
              </a:endParaRPr>
            </a:p>
          </p:txBody>
        </p:sp>
        <p:cxnSp>
          <p:nvCxnSpPr>
            <p:cNvPr id="105" name="Google Shape;105;p17"/>
            <p:cNvCxnSpPr/>
            <p:nvPr/>
          </p:nvCxnSpPr>
          <p:spPr>
            <a:xfrm>
              <a:off x="1828800" y="2295575"/>
              <a:ext cx="0" cy="2837400"/>
            </a:xfrm>
            <a:prstGeom prst="straightConnector1">
              <a:avLst/>
            </a:prstGeom>
            <a:noFill/>
            <a:ln cap="flat" cmpd="sng" w="9525">
              <a:solidFill>
                <a:srgbClr val="83E3DA"/>
              </a:solidFill>
              <a:prstDash val="dot"/>
              <a:round/>
              <a:headEnd len="sm" w="sm" type="none"/>
              <a:tailEnd len="sm" w="sm" type="none"/>
            </a:ln>
          </p:spPr>
        </p:cxnSp>
      </p:grpSp>
      <p:grpSp>
        <p:nvGrpSpPr>
          <p:cNvPr id="106" name="Google Shape;106;p17"/>
          <p:cNvGrpSpPr/>
          <p:nvPr/>
        </p:nvGrpSpPr>
        <p:grpSpPr>
          <a:xfrm>
            <a:off x="0" y="1231857"/>
            <a:ext cx="2438339" cy="3797172"/>
            <a:chOff x="0" y="2295575"/>
            <a:chExt cx="1828800" cy="2847950"/>
          </a:xfrm>
        </p:grpSpPr>
        <p:sp>
          <p:nvSpPr>
            <p:cNvPr id="107" name="Google Shape;107;p17"/>
            <p:cNvSpPr/>
            <p:nvPr/>
          </p:nvSpPr>
          <p:spPr>
            <a:xfrm>
              <a:off x="0" y="2823925"/>
              <a:ext cx="1828800" cy="2319600"/>
            </a:xfrm>
            <a:prstGeom prst="rect">
              <a:avLst/>
            </a:prstGeom>
            <a:solidFill>
              <a:srgbClr val="188038"/>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p17"/>
            <p:cNvSpPr/>
            <p:nvPr/>
          </p:nvSpPr>
          <p:spPr>
            <a:xfrm>
              <a:off x="0" y="2295575"/>
              <a:ext cx="1828800" cy="53700"/>
            </a:xfrm>
            <a:prstGeom prst="rect">
              <a:avLst/>
            </a:prstGeom>
            <a:solidFill>
              <a:srgbClr val="1B786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 name="Google Shape;109;p17"/>
            <p:cNvSpPr txBox="1"/>
            <p:nvPr/>
          </p:nvSpPr>
          <p:spPr>
            <a:xfrm>
              <a:off x="205650" y="3050050"/>
              <a:ext cx="1417500" cy="797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1500">
                  <a:solidFill>
                    <a:srgbClr val="FFFFFF"/>
                  </a:solidFill>
                  <a:latin typeface="Proxima Nova"/>
                  <a:ea typeface="Proxima Nova"/>
                  <a:cs typeface="Proxima Nova"/>
                  <a:sym typeface="Proxima Nova"/>
                </a:rPr>
                <a:t>Problem Definition &amp; Data Collection</a:t>
              </a:r>
              <a:endParaRPr b="1" sz="1500">
                <a:solidFill>
                  <a:srgbClr val="FFFFFF"/>
                </a:solidFill>
                <a:latin typeface="Proxima Nova"/>
                <a:ea typeface="Proxima Nova"/>
                <a:cs typeface="Proxima Nova"/>
                <a:sym typeface="Proxima Nova"/>
              </a:endParaRPr>
            </a:p>
          </p:txBody>
        </p:sp>
        <p:sp>
          <p:nvSpPr>
            <p:cNvPr id="110" name="Google Shape;110;p17"/>
            <p:cNvSpPr txBox="1"/>
            <p:nvPr/>
          </p:nvSpPr>
          <p:spPr>
            <a:xfrm>
              <a:off x="205650" y="3569225"/>
              <a:ext cx="1417500" cy="13236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en-US" sz="1200">
                  <a:solidFill>
                    <a:srgbClr val="FFFFFF"/>
                  </a:solidFill>
                  <a:latin typeface="Proxima Nova"/>
                  <a:ea typeface="Proxima Nova"/>
                  <a:cs typeface="Proxima Nova"/>
                  <a:sym typeface="Proxima Nova"/>
                </a:rPr>
                <a:t>Define the problem (next-track prediction).</a:t>
              </a:r>
              <a:endParaRPr sz="1200">
                <a:solidFill>
                  <a:srgbClr val="FFFFFF"/>
                </a:solidFill>
                <a:latin typeface="Proxima Nova"/>
                <a:ea typeface="Proxima Nova"/>
                <a:cs typeface="Proxima Nova"/>
                <a:sym typeface="Proxima Nova"/>
              </a:endParaRPr>
            </a:p>
            <a:p>
              <a:pPr indent="0" lvl="0" marL="0" rtl="0" algn="l">
                <a:lnSpc>
                  <a:spcPct val="115000"/>
                </a:lnSpc>
                <a:spcBef>
                  <a:spcPts val="2100"/>
                </a:spcBef>
                <a:spcAft>
                  <a:spcPts val="0"/>
                </a:spcAft>
                <a:buNone/>
              </a:pPr>
              <a:r>
                <a:rPr lang="en-US" sz="1200">
                  <a:solidFill>
                    <a:srgbClr val="FFFFFF"/>
                  </a:solidFill>
                  <a:latin typeface="Proxima Nova"/>
                  <a:ea typeface="Proxima Nova"/>
                  <a:cs typeface="Proxima Nova"/>
                  <a:sym typeface="Proxima Nova"/>
                </a:rPr>
                <a:t>Collect spotify data of tracks from AIcrowd</a:t>
              </a:r>
              <a:endParaRPr sz="1200">
                <a:solidFill>
                  <a:srgbClr val="FFFFFF"/>
                </a:solidFill>
                <a:latin typeface="Proxima Nova"/>
                <a:ea typeface="Proxima Nova"/>
                <a:cs typeface="Proxima Nova"/>
                <a:sym typeface="Proxima Nova"/>
              </a:endParaRPr>
            </a:p>
            <a:p>
              <a:pPr indent="0" lvl="0" marL="0" rtl="0" algn="l">
                <a:lnSpc>
                  <a:spcPct val="115000"/>
                </a:lnSpc>
                <a:spcBef>
                  <a:spcPts val="2100"/>
                </a:spcBef>
                <a:spcAft>
                  <a:spcPts val="0"/>
                </a:spcAft>
                <a:buNone/>
              </a:pPr>
              <a:r>
                <a:t/>
              </a:r>
              <a:endParaRPr sz="1200">
                <a:solidFill>
                  <a:srgbClr val="FFFFFF"/>
                </a:solidFill>
                <a:latin typeface="Roboto"/>
                <a:ea typeface="Roboto"/>
                <a:cs typeface="Roboto"/>
                <a:sym typeface="Roboto"/>
              </a:endParaRPr>
            </a:p>
            <a:p>
              <a:pPr indent="0" lvl="0" marL="0" rtl="0" algn="l">
                <a:lnSpc>
                  <a:spcPct val="115000"/>
                </a:lnSpc>
                <a:spcBef>
                  <a:spcPts val="2100"/>
                </a:spcBef>
                <a:spcAft>
                  <a:spcPts val="2100"/>
                </a:spcAft>
                <a:buNone/>
              </a:pPr>
              <a:r>
                <a:t/>
              </a:r>
              <a:endParaRPr sz="1200">
                <a:solidFill>
                  <a:srgbClr val="FFFFFF"/>
                </a:solidFill>
                <a:latin typeface="Roboto"/>
                <a:ea typeface="Roboto"/>
                <a:cs typeface="Roboto"/>
                <a:sym typeface="Roboto"/>
              </a:endParaRPr>
            </a:p>
          </p:txBody>
        </p:sp>
        <p:cxnSp>
          <p:nvCxnSpPr>
            <p:cNvPr id="111" name="Google Shape;111;p17"/>
            <p:cNvCxnSpPr/>
            <p:nvPr/>
          </p:nvCxnSpPr>
          <p:spPr>
            <a:xfrm>
              <a:off x="1828800" y="2295575"/>
              <a:ext cx="0" cy="2837400"/>
            </a:xfrm>
            <a:prstGeom prst="straightConnector1">
              <a:avLst/>
            </a:prstGeom>
            <a:noFill/>
            <a:ln cap="flat" cmpd="sng" w="9525">
              <a:solidFill>
                <a:srgbClr val="83E3DA"/>
              </a:solidFill>
              <a:prstDash val="dot"/>
              <a:round/>
              <a:headEnd len="sm" w="sm" type="none"/>
              <a:tailEnd len="sm" w="sm" type="none"/>
            </a:ln>
          </p:spPr>
        </p:cxnSp>
      </p:grpSp>
      <p:grpSp>
        <p:nvGrpSpPr>
          <p:cNvPr id="112" name="Google Shape;112;p17"/>
          <p:cNvGrpSpPr/>
          <p:nvPr/>
        </p:nvGrpSpPr>
        <p:grpSpPr>
          <a:xfrm>
            <a:off x="4876678" y="1231857"/>
            <a:ext cx="2438339" cy="3797172"/>
            <a:chOff x="3657600" y="2295575"/>
            <a:chExt cx="1828800" cy="2847950"/>
          </a:xfrm>
        </p:grpSpPr>
        <p:sp>
          <p:nvSpPr>
            <p:cNvPr id="113" name="Google Shape;113;p17"/>
            <p:cNvSpPr/>
            <p:nvPr/>
          </p:nvSpPr>
          <p:spPr>
            <a:xfrm>
              <a:off x="3657600" y="2823925"/>
              <a:ext cx="1828800" cy="2319600"/>
            </a:xfrm>
            <a:prstGeom prst="rect">
              <a:avLst/>
            </a:prstGeom>
            <a:solidFill>
              <a:srgbClr val="93C47D"/>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p17"/>
            <p:cNvSpPr/>
            <p:nvPr/>
          </p:nvSpPr>
          <p:spPr>
            <a:xfrm>
              <a:off x="3657600" y="2295575"/>
              <a:ext cx="1828800" cy="53700"/>
            </a:xfrm>
            <a:prstGeom prst="rect">
              <a:avLst/>
            </a:prstGeom>
            <a:solidFill>
              <a:srgbClr val="EFEFE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115" name="Google Shape;115;p17"/>
            <p:cNvCxnSpPr/>
            <p:nvPr/>
          </p:nvCxnSpPr>
          <p:spPr>
            <a:xfrm>
              <a:off x="5486400" y="2295575"/>
              <a:ext cx="0" cy="2837400"/>
            </a:xfrm>
            <a:prstGeom prst="straightConnector1">
              <a:avLst/>
            </a:prstGeom>
            <a:noFill/>
            <a:ln cap="flat" cmpd="sng" w="9525">
              <a:solidFill>
                <a:srgbClr val="D9D9D9"/>
              </a:solidFill>
              <a:prstDash val="dot"/>
              <a:round/>
              <a:headEnd len="sm" w="sm" type="none"/>
              <a:tailEnd len="sm" w="sm" type="none"/>
            </a:ln>
          </p:spPr>
        </p:cxnSp>
        <p:sp>
          <p:nvSpPr>
            <p:cNvPr id="116" name="Google Shape;116;p17"/>
            <p:cNvSpPr txBox="1"/>
            <p:nvPr/>
          </p:nvSpPr>
          <p:spPr>
            <a:xfrm>
              <a:off x="3863250" y="3050050"/>
              <a:ext cx="1417500" cy="7977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b="1" lang="en-US" sz="1600">
                  <a:solidFill>
                    <a:srgbClr val="5E5E5E"/>
                  </a:solidFill>
                  <a:latin typeface="Proxima Nova"/>
                  <a:ea typeface="Proxima Nova"/>
                  <a:cs typeface="Proxima Nova"/>
                  <a:sym typeface="Proxima Nova"/>
                </a:rPr>
                <a:t>Feature Engineering</a:t>
              </a:r>
              <a:endParaRPr b="1" sz="1600">
                <a:solidFill>
                  <a:srgbClr val="5E5E5E"/>
                </a:solidFill>
                <a:latin typeface="Proxima Nova"/>
                <a:ea typeface="Proxima Nova"/>
                <a:cs typeface="Proxima Nova"/>
                <a:sym typeface="Proxima Nova"/>
              </a:endParaRPr>
            </a:p>
          </p:txBody>
        </p:sp>
        <p:sp>
          <p:nvSpPr>
            <p:cNvPr id="117" name="Google Shape;117;p17"/>
            <p:cNvSpPr txBox="1"/>
            <p:nvPr/>
          </p:nvSpPr>
          <p:spPr>
            <a:xfrm>
              <a:off x="3863250" y="3561675"/>
              <a:ext cx="1417500" cy="13314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None/>
              </a:pPr>
              <a:r>
                <a:rPr lang="en-US" sz="1200">
                  <a:solidFill>
                    <a:srgbClr val="5E5E5E"/>
                  </a:solidFill>
                  <a:latin typeface="Proxima Nova"/>
                  <a:ea typeface="Proxima Nova"/>
                  <a:cs typeface="Proxima Nova"/>
                  <a:sym typeface="Proxima Nova"/>
                </a:rPr>
                <a:t>Top 10 most weighted Bags</a:t>
              </a:r>
              <a:r>
                <a:rPr lang="en-US" sz="1200">
                  <a:solidFill>
                    <a:srgbClr val="5E5E5E"/>
                  </a:solidFill>
                  <a:latin typeface="Proxima Nova"/>
                  <a:ea typeface="Proxima Nova"/>
                  <a:cs typeface="Proxima Nova"/>
                  <a:sym typeface="Proxima Nova"/>
                </a:rPr>
                <a:t> of Words using TF-IDF calculation</a:t>
              </a:r>
              <a:endParaRPr sz="1200">
                <a:solidFill>
                  <a:srgbClr val="5E5E5E"/>
                </a:solidFill>
                <a:latin typeface="Proxima Nova"/>
                <a:ea typeface="Proxima Nova"/>
                <a:cs typeface="Proxima Nova"/>
                <a:sym typeface="Proxima Nova"/>
              </a:endParaRPr>
            </a:p>
            <a:p>
              <a:pPr indent="0" lvl="0" marL="0" rtl="0" algn="l">
                <a:lnSpc>
                  <a:spcPct val="100000"/>
                </a:lnSpc>
                <a:spcBef>
                  <a:spcPts val="2100"/>
                </a:spcBef>
                <a:spcAft>
                  <a:spcPts val="0"/>
                </a:spcAft>
                <a:buNone/>
              </a:pPr>
              <a:r>
                <a:rPr lang="en-US" sz="1200">
                  <a:solidFill>
                    <a:srgbClr val="5E5E5E"/>
                  </a:solidFill>
                  <a:latin typeface="Proxima Nova"/>
                  <a:ea typeface="Proxima Nova"/>
                  <a:cs typeface="Proxima Nova"/>
                  <a:sym typeface="Proxima Nova"/>
                </a:rPr>
                <a:t>Sentiment analysis (Sentiment Intensity Analyzer)</a:t>
              </a:r>
              <a:endParaRPr sz="1200">
                <a:solidFill>
                  <a:srgbClr val="5E5E5E"/>
                </a:solidFill>
                <a:latin typeface="Proxima Nova"/>
                <a:ea typeface="Proxima Nova"/>
                <a:cs typeface="Proxima Nova"/>
                <a:sym typeface="Proxima Nova"/>
              </a:endParaRPr>
            </a:p>
            <a:p>
              <a:pPr indent="0" lvl="0" marL="0" rtl="0" algn="l">
                <a:lnSpc>
                  <a:spcPct val="115000"/>
                </a:lnSpc>
                <a:spcBef>
                  <a:spcPts val="2100"/>
                </a:spcBef>
                <a:spcAft>
                  <a:spcPts val="0"/>
                </a:spcAft>
                <a:buNone/>
              </a:pPr>
              <a:r>
                <a:t/>
              </a:r>
              <a:endParaRPr sz="1200">
                <a:solidFill>
                  <a:srgbClr val="5E5E5E"/>
                </a:solidFill>
                <a:latin typeface="Proxima Nova"/>
                <a:ea typeface="Proxima Nova"/>
                <a:cs typeface="Proxima Nova"/>
                <a:sym typeface="Proxima Nova"/>
              </a:endParaRPr>
            </a:p>
            <a:p>
              <a:pPr indent="0" lvl="0" marL="0" rtl="0" algn="l">
                <a:lnSpc>
                  <a:spcPct val="115000"/>
                </a:lnSpc>
                <a:spcBef>
                  <a:spcPts val="2100"/>
                </a:spcBef>
                <a:spcAft>
                  <a:spcPts val="2100"/>
                </a:spcAft>
                <a:buNone/>
              </a:pPr>
              <a:r>
                <a:t/>
              </a:r>
              <a:endParaRPr sz="1200">
                <a:solidFill>
                  <a:srgbClr val="5E5E5E"/>
                </a:solidFill>
                <a:latin typeface="Proxima Nova"/>
                <a:ea typeface="Proxima Nova"/>
                <a:cs typeface="Proxima Nova"/>
                <a:sym typeface="Proxima Nova"/>
              </a:endParaRPr>
            </a:p>
          </p:txBody>
        </p:sp>
      </p:grpSp>
      <p:sp>
        <p:nvSpPr>
          <p:cNvPr id="118" name="Google Shape;118;p17"/>
          <p:cNvSpPr txBox="1"/>
          <p:nvPr/>
        </p:nvSpPr>
        <p:spPr>
          <a:xfrm>
            <a:off x="0" y="549100"/>
            <a:ext cx="12192000" cy="1373100"/>
          </a:xfrm>
          <a:prstGeom prst="rect">
            <a:avLst/>
          </a:prstGeom>
          <a:solidFill>
            <a:srgbClr val="FFFFFF"/>
          </a:solidFill>
          <a:ln>
            <a:noFill/>
          </a:ln>
        </p:spPr>
        <p:txBody>
          <a:bodyPr anchorCtr="0" anchor="t" bIns="121900" lIns="121900" spcFirstLastPara="1" rIns="121900" wrap="square" tIns="121900">
            <a:noAutofit/>
          </a:bodyPr>
          <a:lstStyle/>
          <a:p>
            <a:pPr indent="0" lvl="0" marL="0" rtl="0" algn="l">
              <a:spcBef>
                <a:spcPts val="0"/>
              </a:spcBef>
              <a:spcAft>
                <a:spcPts val="0"/>
              </a:spcAft>
              <a:buNone/>
            </a:pPr>
            <a:r>
              <a:t/>
            </a:r>
            <a:endParaRPr sz="2000">
              <a:solidFill>
                <a:schemeClr val="dk2"/>
              </a:solidFill>
              <a:latin typeface="Proxima Nova"/>
              <a:ea typeface="Proxima Nova"/>
              <a:cs typeface="Proxima Nova"/>
              <a:sym typeface="Proxima Nova"/>
            </a:endParaRPr>
          </a:p>
          <a:p>
            <a:pPr indent="0" lvl="0" marL="0" rtl="0" algn="l">
              <a:spcBef>
                <a:spcPts val="0"/>
              </a:spcBef>
              <a:spcAft>
                <a:spcPts val="0"/>
              </a:spcAft>
              <a:buNone/>
            </a:pPr>
            <a:r>
              <a:rPr b="1" lang="en-US" sz="2000">
                <a:solidFill>
                  <a:srgbClr val="188038"/>
                </a:solidFill>
                <a:latin typeface="Proxima Nova"/>
                <a:ea typeface="Proxima Nova"/>
                <a:cs typeface="Proxima Nova"/>
                <a:sym typeface="Proxima Nova"/>
              </a:rPr>
              <a:t>END-TO-END PROCESS FOR PREDICTING THE  NEXT TRACK IN THE </a:t>
            </a:r>
            <a:r>
              <a:rPr b="1" lang="en-US" sz="2000">
                <a:solidFill>
                  <a:srgbClr val="188038"/>
                </a:solidFill>
                <a:latin typeface="Proxima Nova"/>
                <a:ea typeface="Proxima Nova"/>
                <a:cs typeface="Proxima Nova"/>
                <a:sym typeface="Proxima Nova"/>
              </a:rPr>
              <a:t>SPOTIFY</a:t>
            </a:r>
            <a:r>
              <a:rPr b="1" lang="en-US" sz="2000">
                <a:solidFill>
                  <a:srgbClr val="188038"/>
                </a:solidFill>
                <a:latin typeface="Proxima Nova"/>
                <a:ea typeface="Proxima Nova"/>
                <a:cs typeface="Proxima Nova"/>
                <a:sym typeface="Proxima Nova"/>
              </a:rPr>
              <a:t> </a:t>
            </a:r>
            <a:r>
              <a:rPr b="1" lang="en-US" sz="2000">
                <a:solidFill>
                  <a:srgbClr val="188038"/>
                </a:solidFill>
                <a:latin typeface="Proxima Nova"/>
                <a:ea typeface="Proxima Nova"/>
                <a:cs typeface="Proxima Nova"/>
                <a:sym typeface="Proxima Nova"/>
              </a:rPr>
              <a:t>APP</a:t>
            </a:r>
            <a:r>
              <a:rPr b="1" lang="en-US" sz="2000">
                <a:solidFill>
                  <a:srgbClr val="188038"/>
                </a:solidFill>
                <a:latin typeface="Proxima Nova"/>
                <a:ea typeface="Proxima Nova"/>
                <a:cs typeface="Proxima Nova"/>
                <a:sym typeface="Proxima Nova"/>
              </a:rPr>
              <a:t> </a:t>
            </a:r>
            <a:endParaRPr b="1" sz="2000">
              <a:solidFill>
                <a:srgbClr val="188038"/>
              </a:solidFill>
              <a:latin typeface="Proxima Nova"/>
              <a:ea typeface="Proxima Nova"/>
              <a:cs typeface="Proxima Nova"/>
              <a:sym typeface="Proxima Nova"/>
            </a:endParaRPr>
          </a:p>
        </p:txBody>
      </p:sp>
    </p:spTree>
  </p:cSld>
  <p:clrMapOvr>
    <a:masterClrMapping/>
  </p:clrMapOvr>
  <mc:AlternateContent>
    <mc:Choice Requires="p14">
      <p:transition spd="slow" p14:dur="2700">
        <p:push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nvSpPr>
        <p:spPr>
          <a:xfrm>
            <a:off x="917725" y="363025"/>
            <a:ext cx="5621700" cy="76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2500" u="none" cap="none" strike="noStrike">
                <a:solidFill>
                  <a:srgbClr val="38761D"/>
                </a:solidFill>
                <a:latin typeface="Proxima Nova"/>
                <a:ea typeface="Proxima Nova"/>
                <a:cs typeface="Proxima Nova"/>
                <a:sym typeface="Proxima Nova"/>
              </a:rPr>
              <a:t>Exploratory Data Analysis (EDA)</a:t>
            </a:r>
            <a:endParaRPr b="1" i="0" sz="2500" u="none" cap="none" strike="noStrike">
              <a:solidFill>
                <a:srgbClr val="38761D"/>
              </a:solidFill>
              <a:latin typeface="Proxima Nova"/>
              <a:ea typeface="Proxima Nova"/>
              <a:cs typeface="Proxima Nova"/>
              <a:sym typeface="Proxima Nova"/>
            </a:endParaRPr>
          </a:p>
        </p:txBody>
      </p:sp>
      <p:pic>
        <p:nvPicPr>
          <p:cNvPr id="124" name="Google Shape;124;p18"/>
          <p:cNvPicPr preferRelativeResize="0"/>
          <p:nvPr/>
        </p:nvPicPr>
        <p:blipFill rotWithShape="1">
          <a:blip r:embed="rId3">
            <a:alphaModFix/>
          </a:blip>
          <a:srcRect b="0" l="0" r="0" t="0"/>
          <a:stretch/>
        </p:blipFill>
        <p:spPr>
          <a:xfrm>
            <a:off x="1019750" y="1201225"/>
            <a:ext cx="6591349" cy="3529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19"/>
          <p:cNvPicPr preferRelativeResize="0"/>
          <p:nvPr/>
        </p:nvPicPr>
        <p:blipFill rotWithShape="1">
          <a:blip r:embed="rId3">
            <a:alphaModFix/>
          </a:blip>
          <a:srcRect b="0" l="0" r="0" t="0"/>
          <a:stretch/>
        </p:blipFill>
        <p:spPr>
          <a:xfrm>
            <a:off x="810225" y="894100"/>
            <a:ext cx="8717599" cy="520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0"/>
          <p:cNvPicPr preferRelativeResize="0"/>
          <p:nvPr/>
        </p:nvPicPr>
        <p:blipFill rotWithShape="1">
          <a:blip r:embed="rId3">
            <a:alphaModFix/>
          </a:blip>
          <a:srcRect b="0" l="0" r="0" t="0"/>
          <a:stretch/>
        </p:blipFill>
        <p:spPr>
          <a:xfrm>
            <a:off x="152400" y="152400"/>
            <a:ext cx="8745371" cy="65531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nvSpPr>
        <p:spPr>
          <a:xfrm>
            <a:off x="404225" y="144300"/>
            <a:ext cx="11107500" cy="8499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1"/>
              </a:buClr>
              <a:buSzPts val="6000"/>
              <a:buFont typeface="Arial"/>
              <a:buNone/>
            </a:pPr>
            <a:r>
              <a:rPr b="1" lang="en-US" sz="2200">
                <a:solidFill>
                  <a:srgbClr val="188038"/>
                </a:solidFill>
                <a:latin typeface="Proxima Nova"/>
                <a:ea typeface="Proxima Nova"/>
                <a:cs typeface="Proxima Nova"/>
                <a:sym typeface="Proxima Nova"/>
              </a:rPr>
              <a:t>Building a Music Recommendation System to Predict the Next Track Using ML</a:t>
            </a:r>
            <a:endParaRPr b="1" sz="2200">
              <a:solidFill>
                <a:srgbClr val="188038"/>
              </a:solidFill>
              <a:latin typeface="Proxima Nova"/>
              <a:ea typeface="Proxima Nova"/>
              <a:cs typeface="Proxima Nova"/>
              <a:sym typeface="Proxima Nova"/>
            </a:endParaRPr>
          </a:p>
          <a:p>
            <a:pPr indent="0" lvl="0" marL="0" rtl="0" algn="ctr">
              <a:spcBef>
                <a:spcPts val="0"/>
              </a:spcBef>
              <a:spcAft>
                <a:spcPts val="0"/>
              </a:spcAft>
              <a:buNone/>
            </a:pPr>
            <a:r>
              <a:t/>
            </a:r>
            <a:endParaRPr b="1" sz="1300">
              <a:solidFill>
                <a:srgbClr val="188038"/>
              </a:solidFill>
              <a:latin typeface="Proxima Nova"/>
              <a:ea typeface="Proxima Nova"/>
              <a:cs typeface="Proxima Nova"/>
              <a:sym typeface="Proxima Nova"/>
            </a:endParaRPr>
          </a:p>
        </p:txBody>
      </p:sp>
      <p:sp>
        <p:nvSpPr>
          <p:cNvPr id="140" name="Google Shape;140;p21"/>
          <p:cNvSpPr txBox="1"/>
          <p:nvPr/>
        </p:nvSpPr>
        <p:spPr>
          <a:xfrm>
            <a:off x="501925" y="945375"/>
            <a:ext cx="4347300" cy="9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1"/>
              </a:solidFill>
              <a:latin typeface="Roboto"/>
              <a:ea typeface="Roboto"/>
              <a:cs typeface="Roboto"/>
              <a:sym typeface="Roboto"/>
            </a:endParaRPr>
          </a:p>
        </p:txBody>
      </p:sp>
      <p:sp>
        <p:nvSpPr>
          <p:cNvPr id="141" name="Google Shape;141;p21"/>
          <p:cNvSpPr txBox="1"/>
          <p:nvPr/>
        </p:nvSpPr>
        <p:spPr>
          <a:xfrm>
            <a:off x="501925" y="891650"/>
            <a:ext cx="4181400" cy="57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300">
                <a:solidFill>
                  <a:schemeClr val="dk1"/>
                </a:solidFill>
                <a:latin typeface="Proxima Nova"/>
                <a:ea typeface="Proxima Nova"/>
                <a:cs typeface="Proxima Nova"/>
                <a:sym typeface="Proxima Nova"/>
              </a:rPr>
              <a:t>Problem Statement</a:t>
            </a:r>
            <a:r>
              <a:rPr lang="en-US" sz="1300">
                <a:solidFill>
                  <a:schemeClr val="dk1"/>
                </a:solidFill>
                <a:latin typeface="Proxima Nova"/>
                <a:ea typeface="Proxima Nova"/>
                <a:cs typeface="Proxima Nova"/>
                <a:sym typeface="Proxima Nova"/>
              </a:rPr>
              <a:t>: Predict the next track in a Spotify playlist based on the preceding tracks to enhance the user experience through personalized music recommendations.</a:t>
            </a:r>
            <a:endParaRPr sz="13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US" sz="1300">
                <a:solidFill>
                  <a:schemeClr val="dk1"/>
                </a:solidFill>
                <a:latin typeface="Proxima Nova"/>
                <a:ea typeface="Proxima Nova"/>
                <a:cs typeface="Proxima Nova"/>
                <a:sym typeface="Proxima Nova"/>
              </a:rPr>
              <a:t>In our context, the </a:t>
            </a:r>
            <a:r>
              <a:rPr b="1" lang="en-US" sz="1300">
                <a:solidFill>
                  <a:schemeClr val="dk1"/>
                </a:solidFill>
                <a:latin typeface="Proxima Nova"/>
                <a:ea typeface="Proxima Nova"/>
                <a:cs typeface="Proxima Nova"/>
                <a:sym typeface="Proxima Nova"/>
              </a:rPr>
              <a:t>hypothesis</a:t>
            </a:r>
            <a:r>
              <a:rPr lang="en-US" sz="1300">
                <a:solidFill>
                  <a:schemeClr val="dk1"/>
                </a:solidFill>
                <a:latin typeface="Proxima Nova"/>
                <a:ea typeface="Proxima Nova"/>
                <a:cs typeface="Proxima Nova"/>
                <a:sym typeface="Proxima Nova"/>
              </a:rPr>
              <a:t> implies that:</a:t>
            </a:r>
            <a:endParaRPr sz="1300">
              <a:solidFill>
                <a:schemeClr val="dk1"/>
              </a:solidFill>
              <a:latin typeface="Proxima Nova"/>
              <a:ea typeface="Proxima Nova"/>
              <a:cs typeface="Proxima Nova"/>
              <a:sym typeface="Proxima Nova"/>
            </a:endParaRPr>
          </a:p>
          <a:p>
            <a:pPr indent="-311150" lvl="0" marL="457200" rtl="0" algn="l">
              <a:lnSpc>
                <a:spcPct val="115000"/>
              </a:lnSpc>
              <a:spcBef>
                <a:spcPts val="1300"/>
              </a:spcBef>
              <a:spcAft>
                <a:spcPts val="0"/>
              </a:spcAft>
              <a:buClr>
                <a:schemeClr val="dk1"/>
              </a:buClr>
              <a:buSzPts val="1300"/>
              <a:buAutoNum type="arabicPeriod"/>
            </a:pPr>
            <a:r>
              <a:rPr b="1" lang="en-US" sz="1300">
                <a:solidFill>
                  <a:schemeClr val="dk1"/>
                </a:solidFill>
                <a:latin typeface="Proxima Nova"/>
                <a:ea typeface="Proxima Nova"/>
                <a:cs typeface="Proxima Nova"/>
                <a:sym typeface="Proxima Nova"/>
              </a:rPr>
              <a:t>Track continuity</a:t>
            </a:r>
            <a:r>
              <a:rPr lang="en-US" sz="1300">
                <a:solidFill>
                  <a:schemeClr val="dk1"/>
                </a:solidFill>
                <a:latin typeface="Proxima Nova"/>
                <a:ea typeface="Proxima Nova"/>
                <a:cs typeface="Proxima Nova"/>
                <a:sym typeface="Proxima Nova"/>
              </a:rPr>
              <a:t>: There are identifiable patterns in the sequences of tracks in playlists, influenced by factors like genre, tempo, and artist similarity.</a:t>
            </a:r>
            <a:endParaRPr sz="1300">
              <a:solidFill>
                <a:schemeClr val="dk1"/>
              </a:solidFill>
              <a:latin typeface="Proxima Nova"/>
              <a:ea typeface="Proxima Nova"/>
              <a:cs typeface="Proxima Nova"/>
              <a:sym typeface="Proxima Nova"/>
            </a:endParaRPr>
          </a:p>
          <a:p>
            <a:pPr indent="-311150" lvl="0" marL="457200" rtl="0" algn="l">
              <a:lnSpc>
                <a:spcPct val="115000"/>
              </a:lnSpc>
              <a:spcBef>
                <a:spcPts val="0"/>
              </a:spcBef>
              <a:spcAft>
                <a:spcPts val="0"/>
              </a:spcAft>
              <a:buClr>
                <a:schemeClr val="dk1"/>
              </a:buClr>
              <a:buSzPts val="1300"/>
              <a:buAutoNum type="arabicPeriod"/>
            </a:pPr>
            <a:r>
              <a:rPr b="1" lang="en-US" sz="1300">
                <a:solidFill>
                  <a:schemeClr val="dk1"/>
                </a:solidFill>
                <a:latin typeface="Proxima Nova"/>
                <a:ea typeface="Proxima Nova"/>
                <a:cs typeface="Proxima Nova"/>
                <a:sym typeface="Proxima Nova"/>
              </a:rPr>
              <a:t>User Intent</a:t>
            </a:r>
            <a:r>
              <a:rPr lang="en-US" sz="1300">
                <a:solidFill>
                  <a:schemeClr val="dk1"/>
                </a:solidFill>
                <a:latin typeface="Proxima Nova"/>
                <a:ea typeface="Proxima Nova"/>
                <a:cs typeface="Proxima Nova"/>
                <a:sym typeface="Proxima Nova"/>
              </a:rPr>
              <a:t>: The arrangement of tracks conveys the user's desired flow or thematic direction, which can be inferred from the prior selections.</a:t>
            </a:r>
            <a:endParaRPr sz="1300">
              <a:solidFill>
                <a:schemeClr val="dk1"/>
              </a:solidFill>
              <a:latin typeface="Proxima Nova"/>
              <a:ea typeface="Proxima Nova"/>
              <a:cs typeface="Proxima Nova"/>
              <a:sym typeface="Proxima Nova"/>
            </a:endParaRPr>
          </a:p>
          <a:p>
            <a:pPr indent="-311150" lvl="0" marL="457200" rtl="0" algn="l">
              <a:lnSpc>
                <a:spcPct val="115000"/>
              </a:lnSpc>
              <a:spcBef>
                <a:spcPts val="0"/>
              </a:spcBef>
              <a:spcAft>
                <a:spcPts val="0"/>
              </a:spcAft>
              <a:buClr>
                <a:schemeClr val="dk1"/>
              </a:buClr>
              <a:buSzPts val="1300"/>
              <a:buAutoNum type="arabicPeriod"/>
            </a:pPr>
            <a:r>
              <a:rPr b="1" lang="en-US" sz="1300">
                <a:solidFill>
                  <a:schemeClr val="dk1"/>
                </a:solidFill>
                <a:latin typeface="Proxima Nova"/>
                <a:ea typeface="Proxima Nova"/>
                <a:cs typeface="Proxima Nova"/>
                <a:sym typeface="Proxima Nova"/>
              </a:rPr>
              <a:t>Model Predictability</a:t>
            </a:r>
            <a:r>
              <a:rPr lang="en-US" sz="1300">
                <a:solidFill>
                  <a:schemeClr val="dk1"/>
                </a:solidFill>
                <a:latin typeface="Proxima Nova"/>
                <a:ea typeface="Proxima Nova"/>
                <a:cs typeface="Proxima Nova"/>
                <a:sym typeface="Proxima Nova"/>
              </a:rPr>
              <a:t>: A predictive model can learn these patterns and make accurate predictions about the next track in the playlist based solely on the sequence of previously played tracks.</a:t>
            </a:r>
            <a:endParaRPr sz="1300">
              <a:solidFill>
                <a:schemeClr val="dk1"/>
              </a:solidFill>
              <a:latin typeface="Proxima Nova"/>
              <a:ea typeface="Proxima Nova"/>
              <a:cs typeface="Proxima Nova"/>
              <a:sym typeface="Proxima Nova"/>
            </a:endParaRPr>
          </a:p>
          <a:p>
            <a:pPr indent="0" lvl="0" marL="457200" rtl="0" algn="l">
              <a:lnSpc>
                <a:spcPct val="115000"/>
              </a:lnSpc>
              <a:spcBef>
                <a:spcPts val="1300"/>
              </a:spcBef>
              <a:spcAft>
                <a:spcPts val="0"/>
              </a:spcAft>
              <a:buNone/>
            </a:pPr>
            <a:r>
              <a:rPr b="1" lang="en-US" sz="1300">
                <a:solidFill>
                  <a:schemeClr val="dk1"/>
                </a:solidFill>
                <a:latin typeface="Proxima Nova"/>
                <a:ea typeface="Proxima Nova"/>
                <a:cs typeface="Proxima Nova"/>
                <a:sym typeface="Proxima Nova"/>
              </a:rPr>
              <a:t>1. </a:t>
            </a:r>
            <a:r>
              <a:rPr b="1" lang="en-US" sz="1300">
                <a:solidFill>
                  <a:schemeClr val="dk1"/>
                </a:solidFill>
                <a:latin typeface="Proxima Nova"/>
                <a:ea typeface="Proxima Nova"/>
                <a:cs typeface="Proxima Nova"/>
                <a:sym typeface="Proxima Nova"/>
              </a:rPr>
              <a:t>cosine_similarity(T,Ij​)=∣∣T∣∣⋅∣∣Ij​∣∣(T⋅Ij​)​</a:t>
            </a:r>
            <a:endParaRPr b="1" sz="1300">
              <a:solidFill>
                <a:schemeClr val="dk1"/>
              </a:solidFill>
              <a:latin typeface="Proxima Nova"/>
              <a:ea typeface="Proxima Nova"/>
              <a:cs typeface="Proxima Nova"/>
              <a:sym typeface="Proxima Nova"/>
            </a:endParaRPr>
          </a:p>
          <a:p>
            <a:pPr indent="0" lvl="0" marL="457200" rtl="0" algn="l">
              <a:lnSpc>
                <a:spcPct val="115000"/>
              </a:lnSpc>
              <a:spcBef>
                <a:spcPts val="0"/>
              </a:spcBef>
              <a:spcAft>
                <a:spcPts val="0"/>
              </a:spcAft>
              <a:buNone/>
            </a:pPr>
            <a:r>
              <a:rPr b="1" lang="en-US" sz="1300">
                <a:solidFill>
                  <a:schemeClr val="dk1"/>
                </a:solidFill>
                <a:latin typeface="Proxima Nova"/>
                <a:ea typeface="Proxima Nova"/>
                <a:cs typeface="Proxima Nova"/>
                <a:sym typeface="Proxima Nova"/>
              </a:rPr>
              <a:t>2. NK​(T)=Top K(cosine_similarity(T,Ij​))</a:t>
            </a:r>
            <a:endParaRPr b="1" sz="1300">
              <a:solidFill>
                <a:schemeClr val="dk1"/>
              </a:solidFill>
              <a:latin typeface="Proxima Nova"/>
              <a:ea typeface="Proxima Nova"/>
              <a:cs typeface="Proxima Nova"/>
              <a:sym typeface="Proxima Nova"/>
            </a:endParaRPr>
          </a:p>
          <a:p>
            <a:pPr indent="0" lvl="0" marL="457200" rtl="0" algn="l">
              <a:lnSpc>
                <a:spcPct val="115000"/>
              </a:lnSpc>
              <a:spcBef>
                <a:spcPts val="0"/>
              </a:spcBef>
              <a:spcAft>
                <a:spcPts val="0"/>
              </a:spcAft>
              <a:buNone/>
            </a:pPr>
            <a:r>
              <a:rPr b="1" lang="en-US" sz="1300">
                <a:solidFill>
                  <a:schemeClr val="dk1"/>
                </a:solidFill>
                <a:latin typeface="Proxima Nova"/>
                <a:ea typeface="Proxima Nova"/>
                <a:cs typeface="Proxima Nova"/>
                <a:sym typeface="Proxima Nova"/>
              </a:rPr>
              <a:t>3. R(T)={Ij​∣Ij​∈NK​(T)}</a:t>
            </a:r>
            <a:endParaRPr b="1" sz="1300">
              <a:solidFill>
                <a:schemeClr val="dk1"/>
              </a:solidFill>
              <a:latin typeface="Proxima Nova"/>
              <a:ea typeface="Proxima Nova"/>
              <a:cs typeface="Proxima Nova"/>
              <a:sym typeface="Proxima Nova"/>
            </a:endParaRPr>
          </a:p>
          <a:p>
            <a:pPr indent="0" lvl="0" marL="457200" rtl="0" algn="l">
              <a:lnSpc>
                <a:spcPct val="115000"/>
              </a:lnSpc>
              <a:spcBef>
                <a:spcPts val="0"/>
              </a:spcBef>
              <a:spcAft>
                <a:spcPts val="0"/>
              </a:spcAft>
              <a:buNone/>
            </a:pPr>
            <a:r>
              <a:rPr b="1" lang="en-US" sz="1300">
                <a:solidFill>
                  <a:schemeClr val="dk1"/>
                </a:solidFill>
                <a:latin typeface="Proxima Nova"/>
                <a:ea typeface="Proxima Nova"/>
                <a:cs typeface="Proxima Nova"/>
                <a:sym typeface="Proxima Nova"/>
              </a:rPr>
              <a:t>4. R(T)={Ij​∣Ij​∈Top K(∣∣T∣∣⋅∣∣Ij​∣∣(T⋅Ij​)​)}</a:t>
            </a:r>
            <a:endParaRPr b="1" sz="1300">
              <a:solidFill>
                <a:schemeClr val="dk1"/>
              </a:solidFill>
              <a:latin typeface="Proxima Nova"/>
              <a:ea typeface="Proxima Nova"/>
              <a:cs typeface="Proxima Nova"/>
              <a:sym typeface="Proxima Nova"/>
            </a:endParaRPr>
          </a:p>
          <a:p>
            <a:pPr indent="0" lvl="0" marL="457200" rtl="0" algn="l">
              <a:lnSpc>
                <a:spcPct val="115000"/>
              </a:lnSpc>
              <a:spcBef>
                <a:spcPts val="0"/>
              </a:spcBef>
              <a:spcAft>
                <a:spcPts val="0"/>
              </a:spcAft>
              <a:buNone/>
            </a:pPr>
            <a:r>
              <a:t/>
            </a:r>
            <a:endParaRPr b="1" sz="13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b="1" lang="en-US" sz="1200">
                <a:solidFill>
                  <a:schemeClr val="dk1"/>
                </a:solidFill>
                <a:latin typeface="Proxima Nova"/>
                <a:ea typeface="Proxima Nova"/>
                <a:cs typeface="Proxima Nova"/>
                <a:sym typeface="Proxima Nova"/>
              </a:rPr>
              <a:t>Link to Code: </a:t>
            </a:r>
            <a:endParaRPr b="1" sz="12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US" sz="1200" u="sng">
                <a:solidFill>
                  <a:schemeClr val="hlink"/>
                </a:solidFill>
                <a:latin typeface="Proxima Nova"/>
                <a:ea typeface="Proxima Nova"/>
                <a:cs typeface="Proxima Nova"/>
                <a:sym typeface="Proxima Nova"/>
                <a:hlinkClick r:id="rId3"/>
              </a:rPr>
              <a:t>https://colab.research.google.com/drive/1Q7UyVvwoluVJNY2j6FOnoanIGA24EJMr?authuser=1#scrollTo=bBAfCG06XTM2</a:t>
            </a:r>
            <a:endParaRPr sz="1200">
              <a:solidFill>
                <a:schemeClr val="dk1"/>
              </a:solidFill>
              <a:latin typeface="Proxima Nova"/>
              <a:ea typeface="Proxima Nova"/>
              <a:cs typeface="Proxima Nova"/>
              <a:sym typeface="Proxima Nova"/>
            </a:endParaRPr>
          </a:p>
          <a:p>
            <a:pPr indent="0" lvl="0" marL="457200" rtl="0" algn="l">
              <a:lnSpc>
                <a:spcPct val="115000"/>
              </a:lnSpc>
              <a:spcBef>
                <a:spcPts val="0"/>
              </a:spcBef>
              <a:spcAft>
                <a:spcPts val="0"/>
              </a:spcAft>
              <a:buNone/>
            </a:pPr>
            <a:r>
              <a:t/>
            </a:r>
            <a:endParaRPr b="1" sz="1300">
              <a:solidFill>
                <a:schemeClr val="dk1"/>
              </a:solidFill>
              <a:latin typeface="Proxima Nova"/>
              <a:ea typeface="Proxima Nova"/>
              <a:cs typeface="Proxima Nova"/>
              <a:sym typeface="Proxima Nova"/>
            </a:endParaRPr>
          </a:p>
          <a:p>
            <a:pPr indent="0" lvl="0" marL="0" rtl="0" algn="l">
              <a:lnSpc>
                <a:spcPct val="115000"/>
              </a:lnSpc>
              <a:spcBef>
                <a:spcPts val="1300"/>
              </a:spcBef>
              <a:spcAft>
                <a:spcPts val="0"/>
              </a:spcAft>
              <a:buNone/>
            </a:pPr>
            <a:r>
              <a:t/>
            </a:r>
            <a:endParaRPr b="1" sz="1300">
              <a:solidFill>
                <a:schemeClr val="dk1"/>
              </a:solidFill>
              <a:latin typeface="Proxima Nova"/>
              <a:ea typeface="Proxima Nova"/>
              <a:cs typeface="Proxima Nova"/>
              <a:sym typeface="Proxima Nova"/>
            </a:endParaRPr>
          </a:p>
          <a:p>
            <a:pPr indent="0" lvl="0" marL="0" rtl="0" algn="l">
              <a:lnSpc>
                <a:spcPct val="115000"/>
              </a:lnSpc>
              <a:spcBef>
                <a:spcPts val="1300"/>
              </a:spcBef>
              <a:spcAft>
                <a:spcPts val="0"/>
              </a:spcAft>
              <a:buNone/>
            </a:pPr>
            <a:r>
              <a:t/>
            </a:r>
            <a:endParaRPr sz="1300">
              <a:solidFill>
                <a:schemeClr val="dk1"/>
              </a:solidFill>
              <a:latin typeface="Proxima Nova"/>
              <a:ea typeface="Proxima Nova"/>
              <a:cs typeface="Proxima Nova"/>
              <a:sym typeface="Proxima Nova"/>
            </a:endParaRPr>
          </a:p>
          <a:p>
            <a:pPr indent="0" lvl="0" marL="457200" rtl="0" algn="l">
              <a:lnSpc>
                <a:spcPct val="115000"/>
              </a:lnSpc>
              <a:spcBef>
                <a:spcPts val="1300"/>
              </a:spcBef>
              <a:spcAft>
                <a:spcPts val="0"/>
              </a:spcAft>
              <a:buNone/>
            </a:pPr>
            <a:r>
              <a:t/>
            </a:r>
            <a:endParaRPr sz="1300">
              <a:solidFill>
                <a:schemeClr val="dk1"/>
              </a:solidFill>
              <a:latin typeface="Proxima Nova"/>
              <a:ea typeface="Proxima Nova"/>
              <a:cs typeface="Proxima Nova"/>
              <a:sym typeface="Proxima Nova"/>
            </a:endParaRPr>
          </a:p>
          <a:p>
            <a:pPr indent="0" lvl="0" marL="0" rtl="0" algn="l">
              <a:spcBef>
                <a:spcPts val="1300"/>
              </a:spcBef>
              <a:spcAft>
                <a:spcPts val="0"/>
              </a:spcAft>
              <a:buNone/>
            </a:pPr>
            <a:r>
              <a:t/>
            </a:r>
            <a:endParaRPr sz="1300">
              <a:solidFill>
                <a:schemeClr val="dk1"/>
              </a:solidFill>
              <a:latin typeface="Proxima Nova"/>
              <a:ea typeface="Proxima Nova"/>
              <a:cs typeface="Proxima Nova"/>
              <a:sym typeface="Proxima Nova"/>
            </a:endParaRPr>
          </a:p>
        </p:txBody>
      </p:sp>
      <p:sp>
        <p:nvSpPr>
          <p:cNvPr id="142" name="Google Shape;142;p21"/>
          <p:cNvSpPr txBox="1"/>
          <p:nvPr/>
        </p:nvSpPr>
        <p:spPr>
          <a:xfrm>
            <a:off x="1957525" y="6982775"/>
            <a:ext cx="5627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endParaRPr>
          </a:p>
        </p:txBody>
      </p:sp>
      <p:sp>
        <p:nvSpPr>
          <p:cNvPr id="143" name="Google Shape;143;p21"/>
          <p:cNvSpPr txBox="1"/>
          <p:nvPr/>
        </p:nvSpPr>
        <p:spPr>
          <a:xfrm>
            <a:off x="2734975" y="3947300"/>
            <a:ext cx="4952700" cy="12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Proxima Nova"/>
              <a:ea typeface="Proxima Nova"/>
              <a:cs typeface="Proxima Nova"/>
              <a:sym typeface="Proxima Nova"/>
            </a:endParaRPr>
          </a:p>
        </p:txBody>
      </p:sp>
      <p:sp>
        <p:nvSpPr>
          <p:cNvPr id="144" name="Google Shape;144;p21"/>
          <p:cNvSpPr txBox="1"/>
          <p:nvPr/>
        </p:nvSpPr>
        <p:spPr>
          <a:xfrm>
            <a:off x="4683325" y="945375"/>
            <a:ext cx="3633900" cy="15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300">
                <a:solidFill>
                  <a:schemeClr val="dk1"/>
                </a:solidFill>
                <a:latin typeface="Calibri"/>
                <a:ea typeface="Calibri"/>
                <a:cs typeface="Calibri"/>
                <a:sym typeface="Calibri"/>
              </a:rPr>
              <a:t>#Insight from EDA 1:</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t/>
            </a:r>
            <a:endParaRPr sz="1300">
              <a:solidFill>
                <a:schemeClr val="dk1"/>
              </a:solidFill>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lang="en-US" sz="1300">
                <a:solidFill>
                  <a:schemeClr val="dk1"/>
                </a:solidFill>
                <a:latin typeface="Calibri"/>
                <a:ea typeface="Calibri"/>
                <a:cs typeface="Calibri"/>
                <a:sym typeface="Calibri"/>
              </a:rPr>
              <a:t>Most playlists have 20-50 tracks</a:t>
            </a:r>
            <a:endParaRPr sz="1300">
              <a:solidFill>
                <a:schemeClr val="dk1"/>
              </a:solidFill>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lang="en-US" sz="1300">
                <a:solidFill>
                  <a:schemeClr val="dk1"/>
                </a:solidFill>
                <a:latin typeface="Calibri"/>
                <a:ea typeface="Calibri"/>
                <a:cs typeface="Calibri"/>
                <a:sym typeface="Calibri"/>
              </a:rPr>
              <a:t>Peak is around 25-30 tracks</a:t>
            </a:r>
            <a:endParaRPr sz="1300">
              <a:solidFill>
                <a:schemeClr val="dk1"/>
              </a:solidFill>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lang="en-US" sz="1300">
                <a:solidFill>
                  <a:schemeClr val="dk1"/>
                </a:solidFill>
                <a:latin typeface="Calibri"/>
                <a:ea typeface="Calibri"/>
                <a:cs typeface="Calibri"/>
                <a:sym typeface="Calibri"/>
              </a:rPr>
              <a:t>Few playlists exceed 150 tracks</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sz="1300">
              <a:solidFill>
                <a:schemeClr val="dk1"/>
              </a:solidFill>
              <a:latin typeface="Calibri"/>
              <a:ea typeface="Calibri"/>
              <a:cs typeface="Calibri"/>
              <a:sym typeface="Calibri"/>
            </a:endParaRPr>
          </a:p>
        </p:txBody>
      </p:sp>
      <p:sp>
        <p:nvSpPr>
          <p:cNvPr id="145" name="Google Shape;145;p21"/>
          <p:cNvSpPr txBox="1"/>
          <p:nvPr/>
        </p:nvSpPr>
        <p:spPr>
          <a:xfrm>
            <a:off x="4793425" y="2674525"/>
            <a:ext cx="3633900" cy="21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300">
                <a:solidFill>
                  <a:schemeClr val="dk1"/>
                </a:solidFill>
                <a:latin typeface="Calibri"/>
                <a:ea typeface="Calibri"/>
                <a:cs typeface="Calibri"/>
                <a:sym typeface="Calibri"/>
              </a:rPr>
              <a:t>#Insight from EDA </a:t>
            </a:r>
            <a:r>
              <a:rPr b="1" lang="en-US" sz="1300">
                <a:solidFill>
                  <a:schemeClr val="dk1"/>
                </a:solidFill>
                <a:latin typeface="Calibri"/>
                <a:ea typeface="Calibri"/>
                <a:cs typeface="Calibri"/>
                <a:sym typeface="Calibri"/>
              </a:rPr>
              <a:t>2:</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sz="1300">
              <a:solidFill>
                <a:schemeClr val="dk1"/>
              </a:solidFill>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lang="en-US" sz="1300">
                <a:solidFill>
                  <a:schemeClr val="dk1"/>
                </a:solidFill>
                <a:latin typeface="Calibri"/>
                <a:ea typeface="Calibri"/>
                <a:cs typeface="Calibri"/>
                <a:sym typeface="Calibri"/>
              </a:rPr>
              <a:t>40-50 tracks get most followers (~25)</a:t>
            </a:r>
            <a:endParaRPr sz="1300">
              <a:solidFill>
                <a:schemeClr val="dk1"/>
              </a:solidFill>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lang="en-US" sz="1300">
                <a:solidFill>
                  <a:schemeClr val="dk1"/>
                </a:solidFill>
                <a:latin typeface="Calibri"/>
                <a:ea typeface="Calibri"/>
                <a:cs typeface="Calibri"/>
                <a:sym typeface="Calibri"/>
              </a:rPr>
              <a:t>Very short/long playlists get fewer followers (&lt;5)</a:t>
            </a:r>
            <a:endParaRPr sz="1300">
              <a:solidFill>
                <a:schemeClr val="dk1"/>
              </a:solidFill>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lang="en-US" sz="1300">
                <a:solidFill>
                  <a:schemeClr val="dk1"/>
                </a:solidFill>
                <a:latin typeface="Calibri"/>
                <a:ea typeface="Calibri"/>
                <a:cs typeface="Calibri"/>
                <a:sym typeface="Calibri"/>
              </a:rPr>
              <a:t>Follower count drops after 50 tracks</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sz="1300">
              <a:solidFill>
                <a:schemeClr val="dk1"/>
              </a:solidFill>
              <a:latin typeface="Calibri"/>
              <a:ea typeface="Calibri"/>
              <a:cs typeface="Calibri"/>
              <a:sym typeface="Calibri"/>
            </a:endParaRPr>
          </a:p>
        </p:txBody>
      </p:sp>
      <p:sp>
        <p:nvSpPr>
          <p:cNvPr id="146" name="Google Shape;146;p21"/>
          <p:cNvSpPr txBox="1"/>
          <p:nvPr/>
        </p:nvSpPr>
        <p:spPr>
          <a:xfrm>
            <a:off x="4793425" y="4815975"/>
            <a:ext cx="3523800" cy="19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300">
                <a:solidFill>
                  <a:schemeClr val="dk1"/>
                </a:solidFill>
                <a:latin typeface="Calibri"/>
                <a:ea typeface="Calibri"/>
                <a:cs typeface="Calibri"/>
                <a:sym typeface="Calibri"/>
              </a:rPr>
              <a:t>#Insight from EDA 3:</a:t>
            </a:r>
            <a:endParaRPr b="1" sz="1300">
              <a:solidFill>
                <a:schemeClr val="dk1"/>
              </a:solidFill>
              <a:latin typeface="Calibri"/>
              <a:ea typeface="Calibri"/>
              <a:cs typeface="Calibri"/>
              <a:sym typeface="Calibri"/>
            </a:endParaRPr>
          </a:p>
          <a:p>
            <a:pPr indent="0" lvl="0" marL="0" rtl="0" algn="l">
              <a:spcBef>
                <a:spcPts val="0"/>
              </a:spcBef>
              <a:spcAft>
                <a:spcPts val="0"/>
              </a:spcAft>
              <a:buNone/>
            </a:pPr>
            <a:r>
              <a:t/>
            </a:r>
            <a:endParaRPr sz="1300">
              <a:solidFill>
                <a:schemeClr val="dk1"/>
              </a:solidFill>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lang="en-US" sz="1300">
                <a:solidFill>
                  <a:schemeClr val="dk1"/>
                </a:solidFill>
                <a:latin typeface="Calibri"/>
                <a:ea typeface="Calibri"/>
                <a:cs typeface="Calibri"/>
                <a:sym typeface="Calibri"/>
              </a:rPr>
              <a:t>'Chainsmokers' "Closer" dominates with ~70 playlist appearances</a:t>
            </a:r>
            <a:endParaRPr sz="1300">
              <a:solidFill>
                <a:schemeClr val="dk1"/>
              </a:solidFill>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lang="en-US" sz="1300">
                <a:solidFill>
                  <a:schemeClr val="dk1"/>
                </a:solidFill>
                <a:latin typeface="Calibri"/>
                <a:ea typeface="Calibri"/>
                <a:cs typeface="Calibri"/>
                <a:sym typeface="Calibri"/>
              </a:rPr>
              <a:t>The Hip-hop genre dominates the top 10 list</a:t>
            </a:r>
            <a:endParaRPr sz="1300">
              <a:solidFill>
                <a:schemeClr val="dk1"/>
              </a:solidFill>
              <a:latin typeface="Calibri"/>
              <a:ea typeface="Calibri"/>
              <a:cs typeface="Calibri"/>
              <a:sym typeface="Calibri"/>
            </a:endParaRPr>
          </a:p>
          <a:p>
            <a:pPr indent="-311150" lvl="0" marL="457200" rtl="0" algn="l">
              <a:spcBef>
                <a:spcPts val="0"/>
              </a:spcBef>
              <a:spcAft>
                <a:spcPts val="0"/>
              </a:spcAft>
              <a:buClr>
                <a:schemeClr val="dk1"/>
              </a:buClr>
              <a:buSzPts val="1300"/>
              <a:buFont typeface="Calibri"/>
              <a:buChar char="-"/>
            </a:pPr>
            <a:r>
              <a:rPr lang="en-US" sz="1300">
                <a:solidFill>
                  <a:schemeClr val="dk1"/>
                </a:solidFill>
                <a:latin typeface="Calibri"/>
                <a:ea typeface="Calibri"/>
                <a:cs typeface="Calibri"/>
                <a:sym typeface="Calibri"/>
              </a:rPr>
              <a:t>Tight spread between top/bottom (~15-20 playlist difference)</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sz="1300">
              <a:solidFill>
                <a:schemeClr val="dk1"/>
              </a:solidFill>
              <a:latin typeface="Calibri"/>
              <a:ea typeface="Calibri"/>
              <a:cs typeface="Calibri"/>
              <a:sym typeface="Calibri"/>
            </a:endParaRPr>
          </a:p>
        </p:txBody>
      </p:sp>
      <p:pic>
        <p:nvPicPr>
          <p:cNvPr id="147" name="Google Shape;147;p21"/>
          <p:cNvPicPr preferRelativeResize="0"/>
          <p:nvPr/>
        </p:nvPicPr>
        <p:blipFill rotWithShape="1">
          <a:blip r:embed="rId4">
            <a:alphaModFix/>
          </a:blip>
          <a:srcRect b="2037" l="0" r="0" t="0"/>
          <a:stretch/>
        </p:blipFill>
        <p:spPr>
          <a:xfrm>
            <a:off x="8245675" y="691375"/>
            <a:ext cx="3880550" cy="1983150"/>
          </a:xfrm>
          <a:prstGeom prst="rect">
            <a:avLst/>
          </a:prstGeom>
          <a:noFill/>
          <a:ln>
            <a:noFill/>
          </a:ln>
        </p:spPr>
      </p:pic>
      <p:pic>
        <p:nvPicPr>
          <p:cNvPr id="148" name="Google Shape;148;p21"/>
          <p:cNvPicPr preferRelativeResize="0"/>
          <p:nvPr/>
        </p:nvPicPr>
        <p:blipFill>
          <a:blip r:embed="rId5">
            <a:alphaModFix/>
          </a:blip>
          <a:stretch>
            <a:fillRect/>
          </a:stretch>
        </p:blipFill>
        <p:spPr>
          <a:xfrm>
            <a:off x="8311450" y="2674525"/>
            <a:ext cx="3880550" cy="2227401"/>
          </a:xfrm>
          <a:prstGeom prst="rect">
            <a:avLst/>
          </a:prstGeom>
          <a:noFill/>
          <a:ln>
            <a:noFill/>
          </a:ln>
        </p:spPr>
      </p:pic>
      <p:pic>
        <p:nvPicPr>
          <p:cNvPr id="149" name="Google Shape;149;p21"/>
          <p:cNvPicPr preferRelativeResize="0"/>
          <p:nvPr/>
        </p:nvPicPr>
        <p:blipFill>
          <a:blip r:embed="rId6">
            <a:alphaModFix/>
          </a:blip>
          <a:stretch>
            <a:fillRect/>
          </a:stretch>
        </p:blipFill>
        <p:spPr>
          <a:xfrm>
            <a:off x="8311450" y="4977200"/>
            <a:ext cx="3880552" cy="17822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nvSpPr>
        <p:spPr>
          <a:xfrm>
            <a:off x="444775" y="1115450"/>
            <a:ext cx="1558200" cy="381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chemeClr val="dk1"/>
                </a:solidFill>
                <a:latin typeface="Arial"/>
                <a:ea typeface="Arial"/>
                <a:cs typeface="Arial"/>
                <a:sym typeface="Arial"/>
              </a:rPr>
              <a:t>Step 1: </a:t>
            </a:r>
            <a:r>
              <a:rPr b="0" i="0" lang="en-US" sz="1300" u="none" cap="none" strike="noStrike">
                <a:solidFill>
                  <a:schemeClr val="dk1"/>
                </a:solidFill>
                <a:latin typeface="Arial"/>
                <a:ea typeface="Arial"/>
                <a:cs typeface="Arial"/>
                <a:sym typeface="Arial"/>
              </a:rPr>
              <a:t>Extracted most weighted 10 bag of words from the lyrics using TF-IDF </a:t>
            </a:r>
            <a:endParaRPr b="0" i="0" sz="1300" u="none" cap="none" strike="noStrike">
              <a:solidFill>
                <a:schemeClr val="dk1"/>
              </a:solidFill>
              <a:latin typeface="Arial"/>
              <a:ea typeface="Arial"/>
              <a:cs typeface="Arial"/>
              <a:sym typeface="Arial"/>
            </a:endParaRPr>
          </a:p>
        </p:txBody>
      </p:sp>
      <p:pic>
        <p:nvPicPr>
          <p:cNvPr id="155" name="Google Shape;155;p22"/>
          <p:cNvPicPr preferRelativeResize="0"/>
          <p:nvPr/>
        </p:nvPicPr>
        <p:blipFill rotWithShape="1">
          <a:blip r:embed="rId3">
            <a:alphaModFix/>
          </a:blip>
          <a:srcRect b="0" l="0" r="0" t="0"/>
          <a:stretch/>
        </p:blipFill>
        <p:spPr>
          <a:xfrm>
            <a:off x="2237750" y="621000"/>
            <a:ext cx="10074125" cy="1762875"/>
          </a:xfrm>
          <a:prstGeom prst="rect">
            <a:avLst/>
          </a:prstGeom>
          <a:noFill/>
          <a:ln>
            <a:noFill/>
          </a:ln>
        </p:spPr>
      </p:pic>
      <p:sp>
        <p:nvSpPr>
          <p:cNvPr id="156" name="Google Shape;156;p22"/>
          <p:cNvSpPr txBox="1"/>
          <p:nvPr/>
        </p:nvSpPr>
        <p:spPr>
          <a:xfrm>
            <a:off x="326500" y="3534150"/>
            <a:ext cx="1762800" cy="176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Step 2</a:t>
            </a:r>
            <a:r>
              <a:rPr b="0" i="0" lang="en-US" sz="1400" u="none" cap="none" strike="noStrike">
                <a:solidFill>
                  <a:schemeClr val="dk1"/>
                </a:solidFill>
                <a:latin typeface="Arial"/>
                <a:ea typeface="Arial"/>
                <a:cs typeface="Arial"/>
                <a:sym typeface="Arial"/>
              </a:rPr>
              <a:t>: Calculated Sentiment using Sentiment Intensity Analyzer Library</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p:txBody>
      </p:sp>
      <p:pic>
        <p:nvPicPr>
          <p:cNvPr id="157" name="Google Shape;157;p22"/>
          <p:cNvPicPr preferRelativeResize="0"/>
          <p:nvPr/>
        </p:nvPicPr>
        <p:blipFill rotWithShape="1">
          <a:blip r:embed="rId4">
            <a:alphaModFix/>
          </a:blip>
          <a:srcRect b="0" l="0" r="0" t="0"/>
          <a:stretch/>
        </p:blipFill>
        <p:spPr>
          <a:xfrm>
            <a:off x="2237750" y="2536275"/>
            <a:ext cx="8182275" cy="3244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