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5"/>
    <p:sldMasterId id="2147483730" r:id="rId6"/>
  </p:sldMasterIdLst>
  <p:notesMasterIdLst>
    <p:notesMasterId r:id="rId31"/>
  </p:notesMasterIdLst>
  <p:handoutMasterIdLst>
    <p:handoutMasterId r:id="rId32"/>
  </p:handoutMasterIdLst>
  <p:sldIdLst>
    <p:sldId id="501" r:id="rId7"/>
    <p:sldId id="505" r:id="rId8"/>
    <p:sldId id="559" r:id="rId9"/>
    <p:sldId id="567" r:id="rId10"/>
    <p:sldId id="565" r:id="rId11"/>
    <p:sldId id="560" r:id="rId12"/>
    <p:sldId id="563" r:id="rId13"/>
    <p:sldId id="562" r:id="rId14"/>
    <p:sldId id="568" r:id="rId15"/>
    <p:sldId id="566" r:id="rId16"/>
    <p:sldId id="569" r:id="rId17"/>
    <p:sldId id="564" r:id="rId18"/>
    <p:sldId id="502" r:id="rId19"/>
    <p:sldId id="574" r:id="rId20"/>
    <p:sldId id="570" r:id="rId21"/>
    <p:sldId id="571" r:id="rId22"/>
    <p:sldId id="579" r:id="rId23"/>
    <p:sldId id="580" r:id="rId24"/>
    <p:sldId id="581" r:id="rId25"/>
    <p:sldId id="572" r:id="rId26"/>
    <p:sldId id="573" r:id="rId27"/>
    <p:sldId id="577" r:id="rId28"/>
    <p:sldId id="578" r:id="rId29"/>
    <p:sldId id="50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Andrey Smolko" initials="AS" lastIdx="7" clrIdx="2">
    <p:extLst>
      <p:ext uri="{19B8F6BF-5375-455C-9EA6-DF929625EA0E}">
        <p15:presenceInfo xmlns:p15="http://schemas.microsoft.com/office/powerpoint/2012/main" userId="S-1-5-21-2772791249-4056421456-3424103388-398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5EC"/>
    <a:srgbClr val="A3C644"/>
    <a:srgbClr val="AA759F"/>
    <a:srgbClr val="6CAEDD"/>
    <a:srgbClr val="637C84"/>
    <a:srgbClr val="FF4A18"/>
    <a:srgbClr val="464547"/>
    <a:srgbClr val="666666"/>
    <a:srgbClr val="B2274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719" autoAdjust="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2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1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3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2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2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8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0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4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8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5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3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89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li.angular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li.angular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6065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CORE CONCEPTS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141126"/>
            <a:ext cx="3649662" cy="373063"/>
          </a:xfrm>
        </p:spPr>
        <p:txBody>
          <a:bodyPr/>
          <a:lstStyle/>
          <a:p>
            <a:r>
              <a:rPr lang="en-US" dirty="0"/>
              <a:t>25 August 2019</a:t>
            </a:r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9" y="1616046"/>
            <a:ext cx="4648455" cy="12628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62223" y="3714982"/>
            <a:ext cx="1408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Part1</a:t>
            </a:r>
          </a:p>
        </p:txBody>
      </p:sp>
    </p:spTree>
    <p:extLst>
      <p:ext uri="{BB962C8B-B14F-4D97-AF65-F5344CB8AC3E}">
        <p14:creationId xmlns:p14="http://schemas.microsoft.com/office/powerpoint/2010/main" val="302659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Angular ‘building blocks’			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9027" y="3052119"/>
            <a:ext cx="2042984" cy="12851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84605" y="3052119"/>
            <a:ext cx="2042984" cy="12851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10183" y="2917253"/>
            <a:ext cx="2042984" cy="7043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Directives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10183" y="3765874"/>
            <a:ext cx="2042984" cy="7043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10183" y="2068632"/>
            <a:ext cx="2042984" cy="7043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2949146" y="3589699"/>
            <a:ext cx="362465" cy="2656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700583" y="3580460"/>
            <a:ext cx="362465" cy="2656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310183" y="4614495"/>
            <a:ext cx="2042984" cy="7043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Etc..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88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00658" y="1499289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cli command: </a:t>
            </a:r>
            <a:r>
              <a:rPr lang="en-US" b="1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 generate module[name]</a:t>
            </a:r>
            <a:endParaRPr lang="ru-RU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97798" y="243522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NgModule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declarations: [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AppComponent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imports: [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BrowserModule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providers: [],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bootstrap: [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AppModule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 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0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		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8983" y="1812325"/>
            <a:ext cx="7990703" cy="43990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18983" y="2306594"/>
            <a:ext cx="7990703" cy="39047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372497" y="2306593"/>
            <a:ext cx="6137189" cy="6755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18983" y="2303503"/>
            <a:ext cx="1853514" cy="390782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552183" y="2435766"/>
            <a:ext cx="419102" cy="3860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372497" y="2982099"/>
            <a:ext cx="6137189" cy="3229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569689" y="3435140"/>
            <a:ext cx="5718606" cy="668335"/>
          </a:xfrm>
          <a:prstGeom prst="rect">
            <a:avLst/>
          </a:prstGeom>
          <a:solidFill>
            <a:srgbClr val="A3C644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569689" y="4279002"/>
            <a:ext cx="5718606" cy="668335"/>
          </a:xfrm>
          <a:prstGeom prst="rect">
            <a:avLst/>
          </a:prstGeom>
          <a:solidFill>
            <a:srgbClr val="F8F5E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552183" y="5122864"/>
            <a:ext cx="5718606" cy="6683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3070" y="1267466"/>
            <a:ext cx="8109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Every block can be a component; You can reuse and modify them as you like.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1027" y="2516435"/>
            <a:ext cx="1464278" cy="949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11027" y="2821236"/>
            <a:ext cx="1464278" cy="949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11027" y="3126037"/>
            <a:ext cx="1464278" cy="949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1027" y="3443552"/>
            <a:ext cx="1464278" cy="949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857948" y="1994879"/>
            <a:ext cx="1464278" cy="9496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63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91486" y="1219202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Hierarchy: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6" name="Picture 2" descr="Angular 2 components: One-way data flow down the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15" y="1596680"/>
            <a:ext cx="7101960" cy="42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0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6671" y="2388973"/>
            <a:ext cx="46996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>
                <a:solidFill>
                  <a:srgbClr val="8431C5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ru-RU" sz="1400" dirty="0">
                <a:solidFill>
                  <a:srgbClr val="353535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'app-root'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400" dirty="0">
                <a:solidFill>
                  <a:srgbClr val="353535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templateUrl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400" dirty="0">
                <a:solidFill>
                  <a:srgbClr val="353535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styleUrls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: [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'./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app.component.scss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})</a:t>
            </a:r>
            <a:endParaRPr lang="ru-RU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AppComponent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OnInit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400" dirty="0">
                <a:solidFill>
                  <a:srgbClr val="353535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title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ngOnInit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4671BB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.title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'Check the news!'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15088"/>
          <a:stretch/>
        </p:blipFill>
        <p:spPr>
          <a:xfrm>
            <a:off x="5895682" y="3203657"/>
            <a:ext cx="2238375" cy="128596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200658" y="1499289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cli command: </a:t>
            </a:r>
            <a:r>
              <a:rPr lang="en-US" b="1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 generate component [name]</a:t>
            </a:r>
            <a:endParaRPr lang="ru-RU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07676" y="4234250"/>
            <a:ext cx="2413686" cy="2553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55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 (template)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1297" y="2084173"/>
            <a:ext cx="61248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&lt;div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"app-page"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ngClass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"{'active': 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isActive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“}	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&lt;h1&gt;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Hi there, {{ title }}!</a:t>
            </a:r>
          </a:p>
          <a:p>
            <a:pPr lvl="2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&lt;ng-container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ngIf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checkSource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()"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	(only trusted source)</a:t>
            </a:r>
          </a:p>
          <a:p>
            <a:pPr lvl="2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&lt;/ng-container&gt;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&lt;/h1&gt;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&lt;/div&gt;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&lt;div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"let item from news; let 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 = index;"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&lt;single-source-item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item?.content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checkItem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)"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&gt;&lt;/single-source-item&gt;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15088"/>
          <a:stretch/>
        </p:blipFill>
        <p:spPr>
          <a:xfrm>
            <a:off x="5895682" y="3203657"/>
            <a:ext cx="2238375" cy="128596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807676" y="3608173"/>
            <a:ext cx="2413686" cy="2553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0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 (styles)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15088"/>
          <a:stretch/>
        </p:blipFill>
        <p:spPr>
          <a:xfrm>
            <a:off x="5895682" y="3203657"/>
            <a:ext cx="2238375" cy="128596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808026" y="3821926"/>
            <a:ext cx="2413686" cy="2553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19665" y="161168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.app-page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display: block;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padding: 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text-decoration: none;</a:t>
            </a:r>
          </a:p>
          <a:p>
            <a:pPr lvl="1"/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.active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	font-weight: bold;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single-source-item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	display: block;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:host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display: block;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border: 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px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solid black;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8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 (properties)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389" y="1371075"/>
            <a:ext cx="7995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create any property, declare it and it’s type (the same as in ES6 class). You can also set an initial value: 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57389" y="2189498"/>
            <a:ext cx="7995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Access it with ‘this’ keyword in methods…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7389" y="3322859"/>
            <a:ext cx="7995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… but no need to use ‘this’ keyword in templates, just work with name: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57389" y="1692994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name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88501"/>
                </a:solidFill>
                <a:latin typeface="Consolas" panose="020B0609020204030204" pitchFamily="49" charset="0"/>
              </a:rPr>
              <a:t>'John'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57389" y="2457023"/>
            <a:ext cx="2796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changeName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1200" dirty="0">
                <a:solidFill>
                  <a:srgbClr val="4671BB"/>
                </a:solidFill>
                <a:latin typeface="Consolas" panose="020B0609020204030204" pitchFamily="49" charset="0"/>
              </a:rPr>
              <a:t>	this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.name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88501"/>
                </a:solidFill>
                <a:latin typeface="Consolas" panose="020B0609020204030204" pitchFamily="49" charset="0"/>
              </a:rPr>
              <a:t>'Jack'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57389" y="3618814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My name is {{name}}</a:t>
            </a:r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57389" y="4191770"/>
            <a:ext cx="7995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You can perform some operations inside curly braces: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1305" y="4498664"/>
            <a:ext cx="5705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My name is {{name[0] === 'J' ? name : 'not specified'}}</a:t>
            </a:r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57389" y="5086254"/>
            <a:ext cx="7995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 not mix curly brackets with square ones in a single expression. If working with any attribute in squares, pass the name of the property only  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57389" y="5543084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386AC3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6D86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]=</a:t>
            </a:r>
            <a:r>
              <a:rPr lang="en-US" sz="12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E88501"/>
                </a:solidFill>
                <a:latin typeface="Consolas" panose="020B0609020204030204" pitchFamily="49" charset="0"/>
              </a:rPr>
              <a:t>pathToImage</a:t>
            </a:r>
            <a:r>
              <a:rPr lang="en-US" sz="12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 /&gt;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0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 (structural directives)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57389" y="1371075"/>
            <a:ext cx="4848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conditionally display something, use *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ngIf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directive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7389" y="164807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&lt;span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ngIf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isActive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[active unit]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&lt;/span&gt;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389" y="2512016"/>
            <a:ext cx="4848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display an array of data in a template (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e.g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lists), use *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ngFor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389" y="278901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personList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163FE4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{name: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'John'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, client: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'Microsoft'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{name: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'Larry'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, client: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'Apple'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{name: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'Laura'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, client: 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'Oracle'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389" y="4166452"/>
            <a:ext cx="83994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86AC3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&lt;li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"let person of 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personList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”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{{person.name}} ({{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person.client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}})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&lt;/li&gt;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86AC3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3" y="5307393"/>
            <a:ext cx="1524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7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Components (methods)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0340" y="1593496"/>
            <a:ext cx="79957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methods are the same as in ES6, just with TS types: 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0340" y="1987051"/>
            <a:ext cx="6002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getAvailability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DataItem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2567B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!!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item.slots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&amp;&amp;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item.slots.length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90340" y="3113377"/>
            <a:ext cx="5087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usage of methods in templates is often for condition... 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0340" y="3438187"/>
            <a:ext cx="6636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&lt;span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ngIf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getAvailability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(item)"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Time Available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&lt;/span&gt;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0340" y="4101190"/>
            <a:ext cx="20425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…or for user event handling:</a:t>
            </a:r>
            <a:endParaRPr lang="ru-RU" sz="1200" dirty="0">
              <a:solidFill>
                <a:srgbClr val="464547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0339" y="5229630"/>
            <a:ext cx="6545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&lt;div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setAvailability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(slot)"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Allow time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0340" y="4418142"/>
            <a:ext cx="5829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setAvailability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2567B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4671BB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.slotService.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(id, </a:t>
            </a:r>
            <a:r>
              <a:rPr lang="en-US" sz="1400" dirty="0" err="1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.date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Intro to Angular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Angular CLI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What is Typescript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Components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Component Interactions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Modules</a:t>
            </a:r>
          </a:p>
          <a:p>
            <a:pPr>
              <a:buSzPct val="140000"/>
            </a:pPr>
            <a:r>
              <a:rPr lang="en-US" dirty="0">
                <a:solidFill>
                  <a:srgbClr val="444444"/>
                </a:solidFill>
              </a:rPr>
              <a:t>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7951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1486" y="1219202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From Parent to Child: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09509" y="1185744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53535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rgbClr val="8431C5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53535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1487" y="2239734"/>
            <a:ext cx="7674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&lt;child-item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"'Bob'"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additionalData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someInfo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&gt;&lt;/child-item&gt;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486" y="1906534"/>
            <a:ext cx="4848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parent component template, child component provided with data: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7780" y="3199765"/>
            <a:ext cx="68197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ChildItemComponent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OnInit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>
                <a:solidFill>
                  <a:srgbClr val="8431C5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() name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>
                <a:solidFill>
                  <a:srgbClr val="8431C5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additionalData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 address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, age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1486" y="2906480"/>
            <a:ext cx="60763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child component, use @Input decorator to ‘take’ incoming properties: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7961" y="4775067"/>
            <a:ext cx="67353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386AC3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&lt;li&gt;&lt;b&gt;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Name: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&lt;/b&gt;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{{name}}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&lt;/li&gt;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&lt;li&gt;&lt;b&gt;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Age: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&lt;/b&gt;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{{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additionalData.age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&lt;/li&gt;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&lt;li&gt;&lt;b&gt;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Address: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&lt;/b&gt;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{{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additionalData.address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&lt;/li&gt;</a:t>
            </a:r>
            <a:endParaRPr lang="en-US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86AC3"/>
                </a:solidFill>
                <a:latin typeface="Consolas" panose="020B0609020204030204" pitchFamily="49" charset="0"/>
              </a:rPr>
              <a:t>ul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4597" y="4522011"/>
            <a:ext cx="48489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child component template, use @Input values as usual properties: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3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Component interactions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1486" y="1219202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From Child to Parent: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09509" y="1185744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53535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rgbClr val="8431C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353535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1486" y="1839514"/>
            <a:ext cx="8357286" cy="28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child component, use @Output decorator to declare a property to pop to the parent: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1486" y="2118553"/>
            <a:ext cx="83572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>
                <a:solidFill>
                  <a:srgbClr val="8431C5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smthToOutput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EventEmitter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EventEmitter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1486" y="291244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selectAttribute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4671BB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.smthToOutput.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emit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(data);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1486" y="2640323"/>
            <a:ext cx="8357286" cy="28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Then make a handler that will trigger the 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emitter.You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may and pass some data to it: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28243" y="2858025"/>
            <a:ext cx="37523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&lt;li</a:t>
            </a:r>
            <a:r>
              <a:rPr lang="it-IT" sz="1400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it-IT" sz="1400" dirty="0">
                <a:solidFill>
                  <a:srgbClr val="6D8600"/>
                </a:solidFill>
                <a:latin typeface="Consolas" panose="020B0609020204030204" pitchFamily="49" charset="0"/>
              </a:rPr>
              <a:t>click</a:t>
            </a:r>
            <a:r>
              <a:rPr lang="it-IT" sz="1400" dirty="0">
                <a:solidFill>
                  <a:srgbClr val="353535"/>
                </a:solidFill>
                <a:latin typeface="Consolas" panose="020B0609020204030204" pitchFamily="49" charset="0"/>
              </a:rPr>
              <a:t>)=</a:t>
            </a:r>
            <a:r>
              <a:rPr lang="it-IT" sz="1400" dirty="0">
                <a:solidFill>
                  <a:srgbClr val="E88501"/>
                </a:solidFill>
                <a:latin typeface="Consolas" panose="020B0609020204030204" pitchFamily="49" charset="0"/>
              </a:rPr>
              <a:t>"selectAttribute(name)"</a:t>
            </a:r>
            <a:r>
              <a:rPr lang="it-IT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53535"/>
                </a:solidFill>
                <a:latin typeface="Consolas" panose="020B0609020204030204" pitchFamily="49" charset="0"/>
              </a:rPr>
              <a:t>	{{name}}</a:t>
            </a:r>
          </a:p>
          <a:p>
            <a:r>
              <a:rPr lang="it-IT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&lt;/li&gt;</a:t>
            </a:r>
            <a:endParaRPr lang="it-IT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863486" y="2887301"/>
            <a:ext cx="0" cy="76381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91486" y="3801784"/>
            <a:ext cx="8745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the parent component template , create a listener (with the same name as @Output you want to listen) on child’s component selector. Pass reserved name  ‘$event’ to use data from Event: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1486" y="4236419"/>
            <a:ext cx="81513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&lt;child-item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D8600"/>
                </a:solidFill>
                <a:latin typeface="Consolas" panose="020B0609020204030204" pitchFamily="49" charset="0"/>
              </a:rPr>
              <a:t>smthToOutput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)=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E88501"/>
                </a:solidFill>
                <a:latin typeface="Consolas" panose="020B0609020204030204" pitchFamily="49" charset="0"/>
              </a:rPr>
              <a:t>hadleEvent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($event);"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&gt;&lt;/child-item&gt;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91486" y="515269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hadleEvent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event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4671BB"/>
                </a:solidFill>
                <a:latin typeface="Consolas" panose="020B0609020204030204" pitchFamily="49" charset="0"/>
              </a:rPr>
              <a:t>	this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.name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event;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91486" y="4813801"/>
            <a:ext cx="8357286" cy="28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a handler, that will fire whenever the @Output event triggers. Use a data from event if needed: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9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91486" y="1185813"/>
            <a:ext cx="8357286" cy="28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an 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app.module.ts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(in our case), add array of routes of type ‘Routes’: 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1486" y="2551041"/>
            <a:ext cx="8357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Then in </a:t>
            </a:r>
            <a:r>
              <a:rPr lang="en-US" sz="1200" b="1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@</a:t>
            </a:r>
            <a:r>
              <a:rPr lang="en-US" sz="1200" b="1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NgModule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in the import our array of routes. Important: it’s imported by passing array name as an argument to a 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RouterModule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method, not as array: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91486" y="4265717"/>
            <a:ext cx="8357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Then add a special routing selector </a:t>
            </a:r>
            <a:r>
              <a:rPr lang="en-US" sz="1200" dirty="0"/>
              <a:t>router-outlet 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the template, which will contain all routing changes. In our case, it’s in the app.component.html. After that, all router components from 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AppRoutes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will be rendered in the router-outlet as in container: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1486" y="1458419"/>
            <a:ext cx="48150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86AC3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53535"/>
                </a:solidFill>
                <a:latin typeface="Consolas" panose="020B0609020204030204" pitchFamily="49" charset="0"/>
              </a:rPr>
              <a:t>AppRoutes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63FE4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{path: </a:t>
            </a:r>
            <a:r>
              <a:rPr lang="en-US" sz="1200" dirty="0">
                <a:solidFill>
                  <a:srgbClr val="E88501"/>
                </a:solidFill>
                <a:latin typeface="Consolas" panose="020B0609020204030204" pitchFamily="49" charset="0"/>
              </a:rPr>
              <a:t>''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, component: </a:t>
            </a:r>
            <a:r>
              <a:rPr lang="en-US" sz="1200" dirty="0" err="1">
                <a:solidFill>
                  <a:srgbClr val="353535"/>
                </a:solidFill>
                <a:latin typeface="Consolas" panose="020B0609020204030204" pitchFamily="49" charset="0"/>
              </a:rPr>
              <a:t>ParentComponent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{path: </a:t>
            </a:r>
            <a:r>
              <a:rPr lang="en-US" sz="1200" dirty="0">
                <a:solidFill>
                  <a:srgbClr val="E88501"/>
                </a:solidFill>
                <a:latin typeface="Consolas" panose="020B0609020204030204" pitchFamily="49" charset="0"/>
              </a:rPr>
              <a:t>'child'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, component: </a:t>
            </a:r>
            <a:r>
              <a:rPr lang="en-US" sz="1200" dirty="0" err="1">
                <a:solidFill>
                  <a:srgbClr val="353535"/>
                </a:solidFill>
                <a:latin typeface="Consolas" panose="020B0609020204030204" pitchFamily="49" charset="0"/>
              </a:rPr>
              <a:t>ChildItemComponent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{path: </a:t>
            </a:r>
            <a:r>
              <a:rPr lang="en-US" sz="1200" dirty="0">
                <a:solidFill>
                  <a:srgbClr val="E88501"/>
                </a:solidFill>
                <a:latin typeface="Consolas" panose="020B0609020204030204" pitchFamily="49" charset="0"/>
              </a:rPr>
              <a:t>'server/:id'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, component: </a:t>
            </a:r>
            <a:r>
              <a:rPr lang="en-US" sz="1200" dirty="0" err="1">
                <a:solidFill>
                  <a:srgbClr val="353535"/>
                </a:solidFill>
                <a:latin typeface="Consolas" panose="020B0609020204030204" pitchFamily="49" charset="0"/>
              </a:rPr>
              <a:t>MachineComponent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1486" y="306452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imports: [</a:t>
            </a:r>
          </a:p>
          <a:p>
            <a:pPr lvl="1"/>
            <a:r>
              <a:rPr lang="en-US" sz="1200" dirty="0" err="1">
                <a:solidFill>
                  <a:srgbClr val="353535"/>
                </a:solidFill>
                <a:latin typeface="Consolas" panose="020B0609020204030204" pitchFamily="49" charset="0"/>
              </a:rPr>
              <a:t>RouterModule.</a:t>
            </a:r>
            <a:r>
              <a:rPr lang="en-US" sz="12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forRoot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353535"/>
                </a:solidFill>
                <a:latin typeface="Consolas" panose="020B0609020204030204" pitchFamily="49" charset="0"/>
              </a:rPr>
              <a:t>AppRoutes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sz="1200" dirty="0" err="1">
                <a:solidFill>
                  <a:srgbClr val="353535"/>
                </a:solidFill>
                <a:latin typeface="Consolas" panose="020B0609020204030204" pitchFamily="49" charset="0"/>
              </a:rPr>
              <a:t>BrowserModule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...</a:t>
            </a:r>
            <a:endParaRPr lang="en-US" sz="12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],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486" y="49120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&lt;div&gt;</a:t>
            </a:r>
            <a:endParaRPr lang="en-US" sz="12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&lt;h1&gt;</a:t>
            </a:r>
            <a:endParaRPr lang="en-US" sz="12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Welcome to {{ title }}!</a:t>
            </a:r>
          </a:p>
          <a:p>
            <a:pPr lvl="1"/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&lt;router-outlet&gt;&lt;/router-outlet&gt;</a:t>
            </a:r>
            <a:endParaRPr lang="en-US" sz="1200" dirty="0">
              <a:solidFill>
                <a:srgbClr val="35353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5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Routing (dynamic)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91486" y="1811888"/>
            <a:ext cx="8357286" cy="284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a component that will be loaded be the route, pass </a:t>
            </a:r>
            <a:r>
              <a:rPr lang="en-US" sz="1200" dirty="0" err="1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ActivaredRoute</a:t>
            </a:r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property in constructor: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1486" y="2096619"/>
            <a:ext cx="5005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route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ActivatedRoute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 { }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1718" y="2770689"/>
            <a:ext cx="8357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Then you can access the property of a route, in our case server/:id, and use it as needed. 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1718" y="3061692"/>
            <a:ext cx="3605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.route.snapshot.params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'id'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1718" y="4385787"/>
            <a:ext cx="5772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.route.params.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subscribe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163FE4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4671BB"/>
                </a:solidFill>
                <a:latin typeface="Consolas" panose="020B0609020204030204" pitchFamily="49" charset="0"/>
              </a:rPr>
              <a:t>	this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.id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'id'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1486" y="4012761"/>
            <a:ext cx="8357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4292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Alternatively, you can subscribe to route change, but for first HW it is hardly needed. </a:t>
            </a:r>
            <a:endParaRPr lang="ru-RU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80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733401" y="3192287"/>
            <a:ext cx="3797193" cy="6471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0445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Angular?				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9730" y="4585897"/>
            <a:ext cx="6604527" cy="633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sz="2000" dirty="0"/>
              <a:t>Angular is a </a:t>
            </a:r>
            <a:r>
              <a:rPr lang="en-US" sz="2000" dirty="0" err="1"/>
              <a:t>TypeScript</a:t>
            </a:r>
            <a:r>
              <a:rPr lang="en-US" sz="2000" dirty="0"/>
              <a:t>-based JavaScript framework backed by Google.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56" y="1127765"/>
            <a:ext cx="1886465" cy="188646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3" y="1712944"/>
            <a:ext cx="2708196" cy="27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Angular CLI			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31028" y="2011802"/>
            <a:ext cx="2264302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sz="2000" b="1" dirty="0"/>
              <a:t>Basic commands: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1" r="15947"/>
          <a:stretch/>
        </p:blipFill>
        <p:spPr>
          <a:xfrm>
            <a:off x="699666" y="2122174"/>
            <a:ext cx="2965621" cy="246980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78476" y="4734879"/>
            <a:ext cx="2796745" cy="361647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sz="2000" dirty="0">
                <a:hlinkClick r:id="rId4"/>
              </a:rPr>
              <a:t>https://cli.angular.io/</a:t>
            </a:r>
            <a:r>
              <a:rPr lang="en-US" sz="2000" dirty="0"/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80053" y="2579587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 err="1"/>
              <a:t>npm</a:t>
            </a:r>
            <a:r>
              <a:rPr lang="en-US" dirty="0"/>
              <a:t> install -g @angular/cli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80053" y="3026077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new [name]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0053" y="3472567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serve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80052" y="3919057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generate component [name]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780052" y="4365547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generate module [name]</a:t>
            </a:r>
          </a:p>
        </p:txBody>
      </p:sp>
    </p:spTree>
    <p:extLst>
      <p:ext uri="{BB962C8B-B14F-4D97-AF65-F5344CB8AC3E}">
        <p14:creationId xmlns:p14="http://schemas.microsoft.com/office/powerpoint/2010/main" val="191545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Typescript?				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9730" y="4585897"/>
            <a:ext cx="6604527" cy="633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sz="2000" dirty="0" err="1"/>
              <a:t>TypeScript</a:t>
            </a:r>
            <a:r>
              <a:rPr lang="en-US" sz="2000" dirty="0"/>
              <a:t> is a typed </a:t>
            </a:r>
            <a:r>
              <a:rPr lang="en-US" sz="2000" b="1" dirty="0"/>
              <a:t>superset</a:t>
            </a:r>
            <a:r>
              <a:rPr lang="en-US" sz="2000" dirty="0"/>
              <a:t> of JavaScript that compiles to plain JavaScript.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5" y="2211068"/>
            <a:ext cx="1878238" cy="18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Typescript basics			</a:t>
            </a:r>
            <a:endParaRPr lang="en-US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4291" y="271736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386AC3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06C75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   </a:t>
            </a:r>
            <a:r>
              <a:rPr lang="en-US" sz="2000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53535"/>
                </a:solidFill>
                <a:latin typeface="Consolas" panose="020B0609020204030204" pitchFamily="49" charset="0"/>
              </a:rPr>
              <a:t>input.</a:t>
            </a:r>
            <a:r>
              <a:rPr lang="en-US" sz="20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trim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().length</a:t>
            </a:r>
          </a:p>
          <a:p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386AC3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 res </a:t>
            </a:r>
            <a:r>
              <a:rPr lang="en-US" sz="20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88501"/>
                </a:solidFill>
                <a:latin typeface="Consolas" panose="020B0609020204030204" pitchFamily="49" charset="0"/>
              </a:rPr>
              <a:t>' 123 '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console.</a:t>
            </a:r>
            <a:r>
              <a:rPr lang="en-US" sz="2000" dirty="0">
                <a:solidFill>
                  <a:srgbClr val="386AC3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353535"/>
                </a:solidFill>
                <a:latin typeface="Consolas" panose="020B0609020204030204" pitchFamily="49" charset="0"/>
              </a:rPr>
              <a:t>(res); </a:t>
            </a:r>
            <a:r>
              <a:rPr lang="en-US" sz="2000" dirty="0">
                <a:solidFill>
                  <a:srgbClr val="10A567"/>
                </a:solidFill>
                <a:latin typeface="Consolas" panose="020B0609020204030204" pitchFamily="49" charset="0"/>
              </a:rPr>
              <a:t>//3</a:t>
            </a:r>
            <a:endParaRPr lang="en-US" sz="20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4291" y="1594193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Regular JS: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46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Typescript basics			</a:t>
            </a:r>
            <a:endParaRPr lang="en-US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2442" y="253690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input.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trim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().length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res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88501"/>
                </a:solidFill>
                <a:latin typeface="Consolas" panose="020B0609020204030204" pitchFamily="49" charset="0"/>
              </a:rPr>
              <a:t>' 123 '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console.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(res); </a:t>
            </a:r>
            <a:r>
              <a:rPr 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//3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2442" y="1821121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With types: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53690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2567B"/>
                </a:solidFill>
                <a:latin typeface="Consolas" panose="020B0609020204030204" pitchFamily="49" charset="0"/>
              </a:rPr>
              <a:t>number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53535"/>
                </a:solidFill>
                <a:latin typeface="Consolas" panose="020B0609020204030204" pitchFamily="49" charset="0"/>
              </a:rPr>
              <a:t>input.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trim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().length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res </a:t>
            </a:r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431C5"/>
                </a:solidFill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D8600"/>
                </a:solidFill>
                <a:latin typeface="Consolas" panose="020B0609020204030204" pitchFamily="49" charset="0"/>
              </a:rPr>
              <a:t>123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console.</a:t>
            </a:r>
            <a:r>
              <a:rPr lang="en-US" sz="1400" dirty="0">
                <a:solidFill>
                  <a:srgbClr val="386AC3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353535"/>
                </a:solidFill>
                <a:latin typeface="Consolas" panose="020B0609020204030204" pitchFamily="49" charset="0"/>
              </a:rPr>
              <a:t>(res); </a:t>
            </a:r>
            <a:r>
              <a:rPr lang="en-US" sz="1400" dirty="0">
                <a:solidFill>
                  <a:srgbClr val="10A567"/>
                </a:solidFill>
                <a:latin typeface="Consolas" panose="020B0609020204030204" pitchFamily="49" charset="0"/>
              </a:rPr>
              <a:t>//error</a:t>
            </a:r>
            <a:endParaRPr lang="en-US" sz="14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1821121"/>
            <a:ext cx="2694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Something wrong:</a:t>
            </a:r>
            <a:endParaRPr lang="ru-RU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176021"/>
            <a:ext cx="4135395" cy="1089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Argument of type 'number' is not assignable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en-US" dirty="0"/>
              <a:t>to parameter of type 'string'.</a:t>
            </a:r>
            <a:endParaRPr lang="ru-RU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6161903" y="3649362"/>
            <a:ext cx="214183" cy="52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8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Typescript basics			</a:t>
            </a:r>
            <a:endParaRPr lang="en-US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9536" y="1326292"/>
            <a:ext cx="70721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63FE4"/>
                </a:solidFill>
                <a:latin typeface="Consolas" panose="020B0609020204030204" pitchFamily="49" charset="0"/>
              </a:rPr>
              <a:t>IArticle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heading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63FE4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creationDate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tags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?: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export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63FE4"/>
                </a:solidFill>
                <a:latin typeface="Consolas" panose="020B0609020204030204" pitchFamily="49" charset="0"/>
              </a:rPr>
              <a:t>Article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implements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IArticle {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heading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63FE4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creationDate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description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tags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2567B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[];</a:t>
            </a:r>
          </a:p>
          <a:p>
            <a:pPr lvl="1"/>
            <a:b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386AC3"/>
                </a:solidFill>
                <a:latin typeface="Consolas" panose="020B0609020204030204" pitchFamily="49" charset="0"/>
              </a:rPr>
              <a:t>constructor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E06C75"/>
                </a:solidFill>
                <a:latin typeface="Consolas" panose="020B0609020204030204" pitchFamily="49" charset="0"/>
              </a:rPr>
              <a:t>formData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163FE4"/>
                </a:solidFill>
                <a:latin typeface="Consolas" panose="020B0609020204030204" pitchFamily="49" charset="0"/>
              </a:rPr>
              <a:t>IArticle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200" dirty="0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.id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formData.id;</a:t>
            </a:r>
          </a:p>
          <a:p>
            <a:pPr lvl="2"/>
            <a:r>
              <a:rPr lang="en-US" sz="1200" dirty="0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.heading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formData.heading;</a:t>
            </a:r>
          </a:p>
          <a:p>
            <a:pPr lvl="2"/>
            <a:r>
              <a:rPr lang="en-US" sz="1200" dirty="0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.author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formData.author;</a:t>
            </a:r>
          </a:p>
          <a:p>
            <a:pPr lvl="2"/>
            <a:r>
              <a:rPr lang="en-US" sz="1200" dirty="0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.creationDate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formData.creationDate;</a:t>
            </a:r>
          </a:p>
          <a:p>
            <a:pPr lvl="2"/>
            <a:r>
              <a:rPr lang="en-US" sz="1200" dirty="0">
                <a:solidFill>
                  <a:srgbClr val="4671BB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.description </a:t>
            </a:r>
            <a:r>
              <a:rPr lang="en-US" sz="1200" dirty="0">
                <a:solidFill>
                  <a:srgbClr val="535353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 formData.description;</a:t>
            </a:r>
          </a:p>
          <a:p>
            <a:pPr lvl="1"/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353535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Angular CLI			</a:t>
            </a: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31028" y="2011802"/>
            <a:ext cx="2264302" cy="35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sz="2000" b="1" dirty="0"/>
              <a:t>Basic commands: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1" r="15947"/>
          <a:stretch/>
        </p:blipFill>
        <p:spPr>
          <a:xfrm>
            <a:off x="699666" y="2122174"/>
            <a:ext cx="2965621" cy="246980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78476" y="4734879"/>
            <a:ext cx="2796745" cy="361647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  <a:buClr>
                <a:srgbClr val="2FC2D9"/>
              </a:buClr>
              <a:buNone/>
            </a:pPr>
            <a:r>
              <a:rPr lang="en-US" sz="2000" dirty="0">
                <a:hlinkClick r:id="rId4"/>
              </a:rPr>
              <a:t>https://cli.angular.io/</a:t>
            </a:r>
            <a:r>
              <a:rPr lang="en-US" sz="2000" dirty="0"/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80053" y="2579587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 err="1"/>
              <a:t>npm</a:t>
            </a:r>
            <a:r>
              <a:rPr lang="en-US" dirty="0"/>
              <a:t> install -g @angular/cli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80053" y="3026077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new [name]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80053" y="3472567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serve</a:t>
            </a:r>
            <a:endParaRPr lang="ru-RU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80052" y="3919057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generate component [name]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780052" y="4365547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&gt; </a:t>
            </a:r>
            <a:r>
              <a:rPr lang="en-US" dirty="0"/>
              <a:t>ng generate module [name]</a:t>
            </a:r>
          </a:p>
        </p:txBody>
      </p:sp>
    </p:spTree>
    <p:extLst>
      <p:ext uri="{BB962C8B-B14F-4D97-AF65-F5344CB8AC3E}">
        <p14:creationId xmlns:p14="http://schemas.microsoft.com/office/powerpoint/2010/main" val="2616498475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DOCID-199828462-2583</_dlc_DocId>
    <_dlc_DocIdUrl xmlns="5ede5379-f79c-4964-9301-1140f96aa672">
      <Url>https://epam.sharepoint.com/sites/LMSO/_layouts/15/DocIdRedir.aspx?ID=DOCID-199828462-2583</Url>
      <Description>DOCID-199828462-2583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743755D7D314CBDCFF819BBF257D3" ma:contentTypeVersion="7" ma:contentTypeDescription="Create a new document." ma:contentTypeScope="" ma:versionID="1768bf2747e072e0164c285c3fe2ccca">
  <xsd:schema xmlns:xsd="http://www.w3.org/2001/XMLSchema" xmlns:xs="http://www.w3.org/2001/XMLSchema" xmlns:p="http://schemas.microsoft.com/office/2006/metadata/properties" xmlns:ns2="5ede5379-f79c-4964-9301-1140f96aa672" xmlns:ns3="a435e5aa-5e81-42b9-b33b-4f939a73c4ef" targetNamespace="http://schemas.microsoft.com/office/2006/metadata/properties" ma:root="true" ma:fieldsID="bad72244727736e3333f7d688988e6af" ns2:_="" ns3:_="">
    <xsd:import namespace="5ede5379-f79c-4964-9301-1140f96aa672"/>
    <xsd:import namespace="a435e5aa-5e81-42b9-b33b-4f939a73c4e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5e5aa-5e81-42b9-b33b-4f939a73c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3F3F92-9FF5-40F1-B677-73E71977DE2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cce3b1b3-a149-4752-a436-36be503cdc9b"/>
    <ds:schemaRef ds:uri="8f17bd39-e2a2-416d-8579-9c5cbdeee658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26D896CE-07AD-4DFD-933D-68D8D3C7EE9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44685</TotalTime>
  <Words>1251</Words>
  <Application>Microsoft Office PowerPoint</Application>
  <PresentationFormat>On-screen Show (4:3)</PresentationFormat>
  <Paragraphs>272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Lucida Grande</vt:lpstr>
      <vt:lpstr>Roboto Light</vt:lpstr>
      <vt:lpstr>Roboto Medium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FrontCamp'18 Angular part 1</dc:title>
  <dc:creator>Amelyanenka Ivan</dc:creator>
  <cp:lastModifiedBy>Pavel Menshakou</cp:lastModifiedBy>
  <cp:revision>1411</cp:revision>
  <cp:lastPrinted>2014-07-09T13:30:36Z</cp:lastPrinted>
  <dcterms:created xsi:type="dcterms:W3CDTF">2014-07-08T13:27:24Z</dcterms:created>
  <dcterms:modified xsi:type="dcterms:W3CDTF">2019-07-25T07:56:34Z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0x010100707743755D7D314CBDCFF819BBF257D3</vt:lpwstr>
  </property>
  <property fmtid="{D5CDD505-2E9C-101B-9397-08002B2CF9AE}" pid="3" name="_dlc_DocIdItemGuid">
    <vt:lpwstr>165f2025-d24e-4881-acee-0aba365c7c06</vt:lpwstr>
  </property>
</Properties>
</file>