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5"/>
    <p:sldMasterId id="2147483730" r:id="rId6"/>
  </p:sldMasterIdLst>
  <p:notesMasterIdLst>
    <p:notesMasterId r:id="rId24"/>
  </p:notesMasterIdLst>
  <p:handoutMasterIdLst>
    <p:handoutMasterId r:id="rId25"/>
  </p:handoutMasterIdLst>
  <p:sldIdLst>
    <p:sldId id="501" r:id="rId7"/>
    <p:sldId id="505" r:id="rId8"/>
    <p:sldId id="559" r:id="rId9"/>
    <p:sldId id="593" r:id="rId10"/>
    <p:sldId id="583" r:id="rId11"/>
    <p:sldId id="587" r:id="rId12"/>
    <p:sldId id="588" r:id="rId13"/>
    <p:sldId id="589" r:id="rId14"/>
    <p:sldId id="594" r:id="rId15"/>
    <p:sldId id="595" r:id="rId16"/>
    <p:sldId id="596" r:id="rId17"/>
    <p:sldId id="597" r:id="rId18"/>
    <p:sldId id="585" r:id="rId19"/>
    <p:sldId id="590" r:id="rId20"/>
    <p:sldId id="586" r:id="rId21"/>
    <p:sldId id="591" r:id="rId22"/>
    <p:sldId id="50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guide id="18" orient="horz" pos="1167">
          <p15:clr>
            <a:srgbClr val="A4A3A4"/>
          </p15:clr>
        </p15:guide>
        <p15:guide id="19" pos="2962">
          <p15:clr>
            <a:srgbClr val="A4A3A4"/>
          </p15:clr>
        </p15:guide>
        <p15:guide id="20" pos="258">
          <p15:clr>
            <a:srgbClr val="A4A3A4"/>
          </p15:clr>
        </p15:guide>
        <p15:guide id="21" pos="54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Andrey Smolko" initials="AS" lastIdx="7" clrIdx="2">
    <p:extLst>
      <p:ext uri="{19B8F6BF-5375-455C-9EA6-DF929625EA0E}">
        <p15:presenceInfo xmlns:p15="http://schemas.microsoft.com/office/powerpoint/2012/main" userId="S-1-5-21-2772791249-4056421456-3424103388-398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A18"/>
    <a:srgbClr val="F8F5EC"/>
    <a:srgbClr val="A3C644"/>
    <a:srgbClr val="AA759F"/>
    <a:srgbClr val="6CAEDD"/>
    <a:srgbClr val="637C84"/>
    <a:srgbClr val="464547"/>
    <a:srgbClr val="666666"/>
    <a:srgbClr val="B2274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719" autoAdjust="0"/>
  </p:normalViewPr>
  <p:slideViewPr>
    <p:cSldViewPr snapToGrid="0">
      <p:cViewPr varScale="1">
        <p:scale>
          <a:sx n="86" d="100"/>
          <a:sy n="86" d="100"/>
        </p:scale>
        <p:origin x="1382" y="58"/>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 orient="horz" pos="1167"/>
        <p:guide pos="2962"/>
        <p:guide pos="258"/>
        <p:guide pos="54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12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8/21/2019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8/21/2019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08270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280029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295083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410946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25326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01444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24394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64756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423299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576298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414036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0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a:t>client name</a:t>
            </a:r>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a:t>Insert logo</a:t>
            </a:r>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a:t>CASE STUDY IMAGERY</a:t>
            </a:r>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a:t>SUBTITLE GOES HERE</a:t>
            </a:r>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a:solidFill>
                  <a:srgbClr val="444444"/>
                </a:solidFill>
                <a:latin typeface="Trebuchet MS"/>
                <a:ea typeface="ＭＳ Ｐゴシック" pitchFamily="34" charset="-128"/>
                <a:cs typeface="Trebuchet MS"/>
              </a:rPr>
              <a:t>Lorem </a:t>
            </a:r>
            <a:r>
              <a:rPr lang="en-US" sz="1400" dirty="0" err="1">
                <a:solidFill>
                  <a:srgbClr val="444444"/>
                </a:solidFill>
                <a:latin typeface="Trebuchet MS"/>
                <a:cs typeface="Trebuchet MS"/>
              </a:rPr>
              <a:t>ipsum</a:t>
            </a:r>
            <a:r>
              <a:rPr lang="en-US" sz="1400" dirty="0">
                <a:solidFill>
                  <a:srgbClr val="444444"/>
                </a:solidFill>
                <a:latin typeface="Trebuchet MS"/>
                <a:cs typeface="Trebuchet MS"/>
              </a:rPr>
              <a:t> dolor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minum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consec</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tetur</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Aenean</a:t>
            </a:r>
            <a:r>
              <a:rPr lang="en-US" sz="1400" dirty="0">
                <a:solidFill>
                  <a:srgbClr val="444444"/>
                </a:solidFill>
                <a:latin typeface="Trebuchet MS"/>
                <a:cs typeface="Trebuchet MS"/>
              </a:rPr>
              <a:t> 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a:solidFill>
                  <a:srgbClr val="444444"/>
                </a:solidFill>
                <a:latin typeface="Trebuchet MS"/>
                <a:cs typeface="Trebuchet MS"/>
              </a:rPr>
              <a:t>.</a:t>
            </a: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a:t>Insert logo</a:t>
            </a:r>
          </a:p>
        </p:txBody>
      </p:sp>
    </p:spTree>
    <p:extLst>
      <p:ext uri="{BB962C8B-B14F-4D97-AF65-F5344CB8AC3E}">
        <p14:creationId xmlns:p14="http://schemas.microsoft.com/office/powerpoint/2010/main" val="3955958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1</a:t>
            </a: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2</a:t>
            </a: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a:solidFill>
                  <a:schemeClr val="accent1"/>
                </a:solidFill>
                <a:latin typeface="Trebuchet MS"/>
                <a:cs typeface="Trebuchet MS"/>
              </a:rPr>
              <a:t>CONFIDENTIAL</a:t>
            </a: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631825" y="2075578"/>
            <a:ext cx="6910388" cy="1606594"/>
          </a:xfrm>
        </p:spPr>
        <p:txBody>
          <a:bodyPr/>
          <a:lstStyle/>
          <a:p>
            <a:endParaRPr lang="en-US" dirty="0"/>
          </a:p>
          <a:p>
            <a:endParaRPr lang="en-US" dirty="0"/>
          </a:p>
          <a:p>
            <a:r>
              <a:rPr lang="en-US" dirty="0"/>
              <a:t>CORE CONCEPTS</a:t>
            </a:r>
          </a:p>
        </p:txBody>
      </p:sp>
      <p:sp>
        <p:nvSpPr>
          <p:cNvPr id="4" name="Text Placeholder 3"/>
          <p:cNvSpPr>
            <a:spLocks noGrp="1"/>
          </p:cNvSpPr>
          <p:nvPr>
            <p:ph type="body" sz="quarter" idx="17"/>
          </p:nvPr>
        </p:nvSpPr>
        <p:spPr>
          <a:xfrm>
            <a:off x="627880" y="6141126"/>
            <a:ext cx="3649662" cy="373063"/>
          </a:xfrm>
        </p:spPr>
        <p:txBody>
          <a:bodyPr/>
          <a:lstStyle/>
          <a:p>
            <a:r>
              <a:rPr lang="en-US" dirty="0"/>
              <a:t>21 August 2019</a:t>
            </a:r>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79" y="1616046"/>
            <a:ext cx="4648455" cy="1262830"/>
          </a:xfrm>
          <a:prstGeom prst="rect">
            <a:avLst/>
          </a:prstGeom>
        </p:spPr>
      </p:pic>
      <p:sp>
        <p:nvSpPr>
          <p:cNvPr id="3" name="Прямоугольник 2"/>
          <p:cNvSpPr/>
          <p:nvPr/>
        </p:nvSpPr>
        <p:spPr>
          <a:xfrm>
            <a:off x="662223" y="3714982"/>
            <a:ext cx="1408399" cy="584775"/>
          </a:xfrm>
          <a:prstGeom prst="rect">
            <a:avLst/>
          </a:prstGeom>
        </p:spPr>
        <p:txBody>
          <a:bodyPr wrap="none">
            <a:spAutoFit/>
          </a:bodyPr>
          <a:lstStyle/>
          <a:p>
            <a:r>
              <a:rPr lang="en-US" sz="3200" dirty="0">
                <a:solidFill>
                  <a:schemeClr val="bg1"/>
                </a:solidFill>
                <a:latin typeface="Arial Black" panose="020B0A04020102020204" pitchFamily="34" charset="0"/>
              </a:rPr>
              <a:t>Part</a:t>
            </a:r>
            <a:r>
              <a:rPr lang="ru-RU" sz="3200" dirty="0">
                <a:solidFill>
                  <a:schemeClr val="bg1"/>
                </a:solidFill>
                <a:latin typeface="Arial Black" panose="020B0A04020102020204" pitchFamily="34" charset="0"/>
              </a:rPr>
              <a:t>2</a:t>
            </a:r>
            <a:endParaRPr lang="en-US" sz="3200" dirty="0">
              <a:solidFill>
                <a:schemeClr val="bg1"/>
              </a:solidFill>
              <a:latin typeface="Arial Black" panose="020B0A04020102020204" pitchFamily="34" charset="0"/>
            </a:endParaRPr>
          </a:p>
        </p:txBody>
      </p:sp>
      <p:sp>
        <p:nvSpPr>
          <p:cNvPr id="5" name="Rectangle 4">
            <a:extLst>
              <a:ext uri="{FF2B5EF4-FFF2-40B4-BE49-F238E27FC236}">
                <a16:creationId xmlns:a16="http://schemas.microsoft.com/office/drawing/2014/main" id="{E251006D-01B3-4EC9-B5FD-AB152D98BEFF}"/>
              </a:ext>
            </a:extLst>
          </p:cNvPr>
          <p:cNvSpPr/>
          <p:nvPr/>
        </p:nvSpPr>
        <p:spPr>
          <a:xfrm>
            <a:off x="2389566" y="3822703"/>
            <a:ext cx="5370249" cy="369332"/>
          </a:xfrm>
          <a:prstGeom prst="rect">
            <a:avLst/>
          </a:prstGeom>
        </p:spPr>
        <p:txBody>
          <a:bodyPr wrap="square">
            <a:spAutoFit/>
          </a:bodyPr>
          <a:lstStyle/>
          <a:p>
            <a:endParaRPr lang="en-US" dirty="0">
              <a:solidFill>
                <a:srgbClr val="00B0F0"/>
              </a:solidFill>
            </a:endParaRPr>
          </a:p>
        </p:txBody>
      </p:sp>
    </p:spTree>
    <p:extLst>
      <p:ext uri="{BB962C8B-B14F-4D97-AF65-F5344CB8AC3E}">
        <p14:creationId xmlns:p14="http://schemas.microsoft.com/office/powerpoint/2010/main" val="302659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26D871-3711-4124-9C3D-6FEF7B34E0E2}"/>
              </a:ext>
            </a:extLst>
          </p:cNvPr>
          <p:cNvSpPr>
            <a:spLocks noGrp="1"/>
          </p:cNvSpPr>
          <p:nvPr>
            <p:ph type="body" sz="quarter" idx="11"/>
          </p:nvPr>
        </p:nvSpPr>
        <p:spPr/>
        <p:txBody>
          <a:bodyPr/>
          <a:lstStyle/>
          <a:p>
            <a:r>
              <a:rPr lang="en-US" dirty="0"/>
              <a:t>Ng-template, ng-content</a:t>
            </a:r>
          </a:p>
        </p:txBody>
      </p:sp>
      <p:sp>
        <p:nvSpPr>
          <p:cNvPr id="3" name="Content Placeholder 2">
            <a:extLst>
              <a:ext uri="{FF2B5EF4-FFF2-40B4-BE49-F238E27FC236}">
                <a16:creationId xmlns:a16="http://schemas.microsoft.com/office/drawing/2014/main" id="{4BAD28A0-D02A-4FA7-85AF-03F46DBE72C7}"/>
              </a:ext>
            </a:extLst>
          </p:cNvPr>
          <p:cNvSpPr>
            <a:spLocks noGrp="1"/>
          </p:cNvSpPr>
          <p:nvPr>
            <p:ph idx="1"/>
          </p:nvPr>
        </p:nvSpPr>
        <p:spPr/>
        <p:txBody>
          <a:bodyPr/>
          <a:lstStyle/>
          <a:p>
            <a:r>
              <a:rPr lang="en-US" dirty="0"/>
              <a:t>The ng-template element is conceptually similar to the HTML &lt;template&gt; element</a:t>
            </a:r>
          </a:p>
          <a:p>
            <a:r>
              <a:rPr lang="en-US" dirty="0"/>
              <a:t>The HTML &lt;template&gt; element is a mechanism for holding client-side content that is not to be rendered when a page is loaded but may subsequently be instantiated during runtime using </a:t>
            </a:r>
            <a:r>
              <a:rPr lang="en-US" dirty="0" err="1"/>
              <a:t>Javascript</a:t>
            </a:r>
            <a:r>
              <a:rPr lang="en-US" dirty="0"/>
              <a:t>.</a:t>
            </a:r>
          </a:p>
          <a:p>
            <a:r>
              <a:rPr lang="en-US" dirty="0"/>
              <a:t>The same concepts apply to </a:t>
            </a:r>
            <a:r>
              <a:rPr lang="en-US" dirty="0" err="1"/>
              <a:t>Angular’s</a:t>
            </a:r>
            <a:r>
              <a:rPr lang="en-US" dirty="0"/>
              <a:t> &lt;ng-template&gt;. If you put some HTML inside of an &lt;ng-template&gt; tag, it not only won’t be on the screen, but it won’t be in the DOM either. Angular will replace the &lt;ng-template&gt; tag and its contents with a comment. The key is that &lt;ng-template&gt;s will only be displayed if used in partnership with a structural directive. We need something to tell Angular that we want to use this template.</a:t>
            </a:r>
          </a:p>
          <a:p>
            <a:endParaRPr lang="en-US" dirty="0"/>
          </a:p>
        </p:txBody>
      </p:sp>
      <p:sp>
        <p:nvSpPr>
          <p:cNvPr id="4" name="Text Placeholder 3">
            <a:extLst>
              <a:ext uri="{FF2B5EF4-FFF2-40B4-BE49-F238E27FC236}">
                <a16:creationId xmlns:a16="http://schemas.microsoft.com/office/drawing/2014/main" id="{88AEB105-67B1-49FA-8A94-FB81E419D855}"/>
              </a:ext>
            </a:extLst>
          </p:cNvPr>
          <p:cNvSpPr>
            <a:spLocks noGrp="1"/>
          </p:cNvSpPr>
          <p:nvPr>
            <p:ph type="body" sz="quarter" idx="12"/>
          </p:nvPr>
        </p:nvSpPr>
        <p:spPr>
          <a:xfrm>
            <a:off x="418148" y="1345463"/>
            <a:ext cx="1347741" cy="295466"/>
          </a:xfrm>
        </p:spPr>
        <p:txBody>
          <a:bodyPr/>
          <a:lstStyle/>
          <a:p>
            <a:r>
              <a:rPr lang="en-US" dirty="0"/>
              <a:t>&lt;ng-template&gt;</a:t>
            </a:r>
          </a:p>
        </p:txBody>
      </p:sp>
    </p:spTree>
    <p:extLst>
      <p:ext uri="{BB962C8B-B14F-4D97-AF65-F5344CB8AC3E}">
        <p14:creationId xmlns:p14="http://schemas.microsoft.com/office/powerpoint/2010/main" val="112522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D40D3-EBD2-4149-9E4D-6A3712DFE288}"/>
              </a:ext>
            </a:extLst>
          </p:cNvPr>
          <p:cNvSpPr>
            <a:spLocks noGrp="1"/>
          </p:cNvSpPr>
          <p:nvPr>
            <p:ph type="body" sz="quarter" idx="11"/>
          </p:nvPr>
        </p:nvSpPr>
        <p:spPr/>
        <p:txBody>
          <a:bodyPr/>
          <a:lstStyle/>
          <a:p>
            <a:endParaRPr lang="en-US" dirty="0"/>
          </a:p>
        </p:txBody>
      </p:sp>
      <p:sp>
        <p:nvSpPr>
          <p:cNvPr id="3" name="Content Placeholder 2">
            <a:extLst>
              <a:ext uri="{FF2B5EF4-FFF2-40B4-BE49-F238E27FC236}">
                <a16:creationId xmlns:a16="http://schemas.microsoft.com/office/drawing/2014/main" id="{4C00922F-D0D4-413F-91A1-5C3257B683A4}"/>
              </a:ext>
            </a:extLst>
          </p:cNvPr>
          <p:cNvSpPr>
            <a:spLocks noGrp="1"/>
          </p:cNvSpPr>
          <p:nvPr>
            <p:ph idx="1"/>
          </p:nvPr>
        </p:nvSpPr>
        <p:spPr/>
        <p:txBody>
          <a:bodyPr>
            <a:normAutofit fontScale="55000" lnSpcReduction="20000"/>
          </a:bodyPr>
          <a:lstStyle/>
          <a:p>
            <a:r>
              <a:rPr lang="en-US" dirty="0"/>
              <a:t>&lt;ng-template&gt;</a:t>
            </a:r>
          </a:p>
          <a:p>
            <a:r>
              <a:rPr lang="en-US" dirty="0"/>
              <a:t>	You will never see me </a:t>
            </a:r>
          </a:p>
          <a:p>
            <a:r>
              <a:rPr lang="en-US" dirty="0"/>
              <a:t>&lt;/ng-template&gt;</a:t>
            </a:r>
          </a:p>
          <a:p>
            <a:endParaRPr lang="en-US" dirty="0"/>
          </a:p>
          <a:p>
            <a:r>
              <a:rPr lang="en-US" dirty="0"/>
              <a:t>&lt;ng-template *</a:t>
            </a:r>
            <a:r>
              <a:rPr lang="en-US" dirty="0" err="1"/>
              <a:t>ngIf</a:t>
            </a:r>
            <a:r>
              <a:rPr lang="en-US" dirty="0"/>
              <a:t>="</a:t>
            </a:r>
            <a:r>
              <a:rPr lang="en-US" dirty="0" err="1"/>
              <a:t>showContents</a:t>
            </a:r>
            <a:r>
              <a:rPr lang="en-US" dirty="0"/>
              <a:t>"&gt;</a:t>
            </a:r>
          </a:p>
          <a:p>
            <a:r>
              <a:rPr lang="en-US" dirty="0"/>
              <a:t>	You still won’t see me </a:t>
            </a:r>
          </a:p>
          <a:p>
            <a:r>
              <a:rPr lang="en-US" dirty="0"/>
              <a:t>    (even though I’m using a structural directive, there’s nothing that's telling Angular to use me)</a:t>
            </a:r>
          </a:p>
          <a:p>
            <a:r>
              <a:rPr lang="en-US" dirty="0"/>
              <a:t>&lt;/ng-template&gt;</a:t>
            </a:r>
          </a:p>
          <a:p>
            <a:endParaRPr lang="en-US" dirty="0"/>
          </a:p>
          <a:p>
            <a:r>
              <a:rPr lang="en-US" dirty="0"/>
              <a:t>&lt;div *</a:t>
            </a:r>
            <a:r>
              <a:rPr lang="en-US" dirty="0" err="1"/>
              <a:t>ngIf</a:t>
            </a:r>
            <a:r>
              <a:rPr lang="en-US" dirty="0"/>
              <a:t>="!</a:t>
            </a:r>
            <a:r>
              <a:rPr lang="en-US" dirty="0" err="1"/>
              <a:t>showTemplate</a:t>
            </a:r>
            <a:r>
              <a:rPr lang="en-US" dirty="0"/>
              <a:t> else template"&gt;</a:t>
            </a:r>
          </a:p>
          <a:p>
            <a:r>
              <a:rPr lang="en-US" dirty="0"/>
              <a:t>	Hello</a:t>
            </a:r>
          </a:p>
          <a:p>
            <a:r>
              <a:rPr lang="en-US" dirty="0"/>
              <a:t>&lt;/div&gt;</a:t>
            </a:r>
          </a:p>
          <a:p>
            <a:endParaRPr lang="en-US" dirty="0"/>
          </a:p>
          <a:p>
            <a:r>
              <a:rPr lang="en-US" dirty="0"/>
              <a:t>&lt;ng-template #template&gt;</a:t>
            </a:r>
          </a:p>
          <a:p>
            <a:r>
              <a:rPr lang="en-US" dirty="0"/>
              <a:t>	Finally I am seen! (When </a:t>
            </a:r>
            <a:r>
              <a:rPr lang="en-US" dirty="0" err="1"/>
              <a:t>showTemplate</a:t>
            </a:r>
            <a:r>
              <a:rPr lang="en-US" dirty="0"/>
              <a:t> is true)</a:t>
            </a:r>
          </a:p>
          <a:p>
            <a:r>
              <a:rPr lang="en-US" dirty="0"/>
              <a:t>&lt;/ng-template&gt;</a:t>
            </a:r>
          </a:p>
        </p:txBody>
      </p:sp>
      <p:sp>
        <p:nvSpPr>
          <p:cNvPr id="4" name="Text Placeholder 3">
            <a:extLst>
              <a:ext uri="{FF2B5EF4-FFF2-40B4-BE49-F238E27FC236}">
                <a16:creationId xmlns:a16="http://schemas.microsoft.com/office/drawing/2014/main" id="{51FC37DA-E1A8-42E8-A89E-676C7C7A78CD}"/>
              </a:ext>
            </a:extLst>
          </p:cNvPr>
          <p:cNvSpPr>
            <a:spLocks noGrp="1"/>
          </p:cNvSpPr>
          <p:nvPr>
            <p:ph type="body" sz="quarter" idx="12"/>
          </p:nvPr>
        </p:nvSpPr>
        <p:spPr>
          <a:xfrm flipH="1">
            <a:off x="360363" y="1345462"/>
            <a:ext cx="57785" cy="295466"/>
          </a:xfrm>
        </p:spPr>
        <p:txBody>
          <a:bodyPr/>
          <a:lstStyle/>
          <a:p>
            <a:endParaRPr lang="en-US" dirty="0"/>
          </a:p>
        </p:txBody>
      </p:sp>
    </p:spTree>
    <p:extLst>
      <p:ext uri="{BB962C8B-B14F-4D97-AF65-F5344CB8AC3E}">
        <p14:creationId xmlns:p14="http://schemas.microsoft.com/office/powerpoint/2010/main" val="184134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31A742-CD47-448C-A953-9905109162FA}"/>
              </a:ext>
            </a:extLst>
          </p:cNvPr>
          <p:cNvSpPr>
            <a:spLocks noGrp="1"/>
          </p:cNvSpPr>
          <p:nvPr>
            <p:ph type="body" sz="quarter" idx="11"/>
          </p:nvPr>
        </p:nvSpPr>
        <p:spPr/>
        <p:txBody>
          <a:bodyPr/>
          <a:lstStyle/>
          <a:p>
            <a:r>
              <a:rPr lang="en-US" dirty="0"/>
              <a:t>Ng-Content</a:t>
            </a:r>
          </a:p>
        </p:txBody>
      </p:sp>
      <p:sp>
        <p:nvSpPr>
          <p:cNvPr id="3" name="Content Placeholder 2">
            <a:extLst>
              <a:ext uri="{FF2B5EF4-FFF2-40B4-BE49-F238E27FC236}">
                <a16:creationId xmlns:a16="http://schemas.microsoft.com/office/drawing/2014/main" id="{48D09AF3-7190-408C-B092-94E39EF2AC7E}"/>
              </a:ext>
            </a:extLst>
          </p:cNvPr>
          <p:cNvSpPr>
            <a:spLocks noGrp="1"/>
          </p:cNvSpPr>
          <p:nvPr>
            <p:ph idx="1"/>
          </p:nvPr>
        </p:nvSpPr>
        <p:spPr/>
        <p:txBody>
          <a:bodyPr>
            <a:normAutofit lnSpcReduction="10000"/>
          </a:bodyPr>
          <a:lstStyle/>
          <a:p>
            <a:r>
              <a:rPr lang="en-US" dirty="0"/>
              <a:t>&lt;ng-content&gt; is used for projecting content into components. Any component that will accept other components between its opening and closing tags will use an &lt;ng-content&gt; to indicate where that content should be placed.</a:t>
            </a:r>
          </a:p>
          <a:p>
            <a:r>
              <a:rPr lang="en-US" dirty="0"/>
              <a:t>If we create a </a:t>
            </a:r>
            <a:r>
              <a:rPr lang="en-US" dirty="0" err="1"/>
              <a:t>SomeComponent</a:t>
            </a:r>
            <a:r>
              <a:rPr lang="en-US" dirty="0"/>
              <a:t> component, we can indicate that it can take projected content by using the &lt;ng-content&gt; tag to indicate where the projected content should go.</a:t>
            </a:r>
          </a:p>
          <a:p>
            <a:r>
              <a:rPr lang="en-US" dirty="0"/>
              <a:t>&lt;h1&gt;Above the projected content&lt;/h1&gt;</a:t>
            </a:r>
          </a:p>
          <a:p>
            <a:r>
              <a:rPr lang="en-US" dirty="0"/>
              <a:t>&lt;ng-content&gt;&lt;/ng-content&gt;</a:t>
            </a:r>
          </a:p>
          <a:p>
            <a:r>
              <a:rPr lang="en-US" dirty="0"/>
              <a:t>&lt;p&gt;Below the projected content&lt;/p&gt;</a:t>
            </a:r>
          </a:p>
          <a:p>
            <a:r>
              <a:rPr lang="en-US" dirty="0"/>
              <a:t>&lt;some-component&gt;</a:t>
            </a:r>
          </a:p>
          <a:p>
            <a:r>
              <a:rPr lang="en-US" dirty="0"/>
              <a:t> &lt;h3&gt;I am the projected content!&lt;/h3&gt;</a:t>
            </a:r>
          </a:p>
          <a:p>
            <a:r>
              <a:rPr lang="en-US" dirty="0"/>
              <a:t>&lt;/some-component&gt;</a:t>
            </a:r>
          </a:p>
        </p:txBody>
      </p:sp>
      <p:sp>
        <p:nvSpPr>
          <p:cNvPr id="4" name="Text Placeholder 3">
            <a:extLst>
              <a:ext uri="{FF2B5EF4-FFF2-40B4-BE49-F238E27FC236}">
                <a16:creationId xmlns:a16="http://schemas.microsoft.com/office/drawing/2014/main" id="{52AD07F9-48A4-4B4B-8449-6F478593ED93}"/>
              </a:ext>
            </a:extLst>
          </p:cNvPr>
          <p:cNvSpPr>
            <a:spLocks noGrp="1"/>
          </p:cNvSpPr>
          <p:nvPr>
            <p:ph type="body" sz="quarter" idx="12"/>
          </p:nvPr>
        </p:nvSpPr>
        <p:spPr>
          <a:xfrm>
            <a:off x="418148" y="1345462"/>
            <a:ext cx="1247777" cy="295466"/>
          </a:xfrm>
        </p:spPr>
        <p:txBody>
          <a:bodyPr/>
          <a:lstStyle/>
          <a:p>
            <a:r>
              <a:rPr lang="en-US" dirty="0"/>
              <a:t>&lt;ng-content&gt;</a:t>
            </a:r>
          </a:p>
        </p:txBody>
      </p:sp>
    </p:spTree>
    <p:extLst>
      <p:ext uri="{BB962C8B-B14F-4D97-AF65-F5344CB8AC3E}">
        <p14:creationId xmlns:p14="http://schemas.microsoft.com/office/powerpoint/2010/main" val="62621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solidFill>
                  <a:srgbClr val="444444"/>
                </a:solidFill>
              </a:rPr>
              <a:t>HTTP and API calls</a:t>
            </a:r>
            <a:r>
              <a:rPr lang="en-US" dirty="0"/>
              <a:t>				</a:t>
            </a:r>
            <a:endParaRPr lang="en-US" sz="1800" dirty="0"/>
          </a:p>
        </p:txBody>
      </p:sp>
      <p:sp>
        <p:nvSpPr>
          <p:cNvPr id="3" name="Прямоугольник 2"/>
          <p:cNvSpPr/>
          <p:nvPr/>
        </p:nvSpPr>
        <p:spPr>
          <a:xfrm>
            <a:off x="275967" y="1174063"/>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make any request, you will need the following:</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2" name="Прямоугольник 1"/>
          <p:cNvSpPr/>
          <p:nvPr/>
        </p:nvSpPr>
        <p:spPr>
          <a:xfrm>
            <a:off x="261551" y="1995368"/>
            <a:ext cx="4572000" cy="276999"/>
          </a:xfrm>
          <a:prstGeom prst="rect">
            <a:avLst/>
          </a:prstGeom>
        </p:spPr>
        <p:txBody>
          <a:bodyPr>
            <a:spAutoFit/>
          </a:bodyPr>
          <a:lstStyle/>
          <a:p>
            <a:r>
              <a:rPr lang="en-US" sz="1200" dirty="0">
                <a:solidFill>
                  <a:srgbClr val="386AC3"/>
                </a:solidFill>
                <a:latin typeface="Consolas" panose="020B0609020204030204" pitchFamily="49" charset="0"/>
              </a:rPr>
              <a:t>constructor</a:t>
            </a:r>
            <a:r>
              <a:rPr lang="en-US" sz="1200" dirty="0">
                <a:solidFill>
                  <a:srgbClr val="353535"/>
                </a:solidFill>
                <a:latin typeface="Consolas" panose="020B0609020204030204" pitchFamily="49" charset="0"/>
              </a:rPr>
              <a:t>(</a:t>
            </a:r>
            <a:r>
              <a:rPr lang="en-US" sz="1200" dirty="0">
                <a:solidFill>
                  <a:srgbClr val="386AC3"/>
                </a:solidFill>
                <a:latin typeface="Consolas" panose="020B0609020204030204" pitchFamily="49" charset="0"/>
              </a:rPr>
              <a:t>private</a:t>
            </a:r>
            <a:r>
              <a:rPr lang="en-US" sz="1200" dirty="0">
                <a:solidFill>
                  <a:srgbClr val="353535"/>
                </a:solidFill>
                <a:latin typeface="Consolas" panose="020B0609020204030204" pitchFamily="49" charset="0"/>
              </a:rPr>
              <a:t> </a:t>
            </a:r>
            <a:r>
              <a:rPr lang="en-US" sz="1200" dirty="0" err="1">
                <a:solidFill>
                  <a:srgbClr val="E06C75"/>
                </a:solidFill>
                <a:latin typeface="Consolas" panose="020B0609020204030204" pitchFamily="49" charset="0"/>
              </a:rPr>
              <a:t>httpClient</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HttpClient</a:t>
            </a:r>
            <a:r>
              <a:rPr lang="en-US" sz="1200" dirty="0">
                <a:solidFill>
                  <a:srgbClr val="353535"/>
                </a:solidFill>
                <a:latin typeface="Consolas" panose="020B0609020204030204" pitchFamily="49" charset="0"/>
              </a:rPr>
              <a:t>) { }</a:t>
            </a:r>
            <a:endParaRPr lang="en-US" sz="1200" b="0" dirty="0">
              <a:solidFill>
                <a:srgbClr val="353535"/>
              </a:solidFill>
              <a:effectLst/>
              <a:latin typeface="Consolas" panose="020B0609020204030204" pitchFamily="49" charset="0"/>
            </a:endParaRPr>
          </a:p>
        </p:txBody>
      </p:sp>
      <p:sp>
        <p:nvSpPr>
          <p:cNvPr id="6" name="Прямоугольник 5"/>
          <p:cNvSpPr/>
          <p:nvPr/>
        </p:nvSpPr>
        <p:spPr>
          <a:xfrm>
            <a:off x="261551" y="1723215"/>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Add Angular HTTP Client service into a constructor (of service or a component)</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Прямоугольник 7"/>
          <p:cNvSpPr/>
          <p:nvPr/>
        </p:nvSpPr>
        <p:spPr>
          <a:xfrm>
            <a:off x="261551" y="2406020"/>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Import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HttpClientModule</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into your app module (or any specific you like to use for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api</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calls)</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Прямоугольник 3"/>
          <p:cNvSpPr/>
          <p:nvPr/>
        </p:nvSpPr>
        <p:spPr>
          <a:xfrm>
            <a:off x="261551" y="2788855"/>
            <a:ext cx="4572000" cy="830997"/>
          </a:xfrm>
          <a:prstGeom prst="rect">
            <a:avLst/>
          </a:prstGeom>
        </p:spPr>
        <p:txBody>
          <a:bodyPr>
            <a:spAutoFit/>
          </a:bodyPr>
          <a:lstStyle/>
          <a:p>
            <a:r>
              <a:rPr lang="en-US" sz="1200" dirty="0">
                <a:solidFill>
                  <a:srgbClr val="353535"/>
                </a:solidFill>
                <a:latin typeface="Consolas" panose="020B0609020204030204" pitchFamily="49" charset="0"/>
              </a:rPr>
              <a:t>imports: [</a:t>
            </a:r>
          </a:p>
          <a:p>
            <a:pPr lvl="1"/>
            <a:r>
              <a:rPr lang="en-US" sz="1200" dirty="0">
                <a:solidFill>
                  <a:srgbClr val="535353"/>
                </a:solidFill>
                <a:latin typeface="Consolas" panose="020B0609020204030204" pitchFamily="49" charset="0"/>
              </a:rPr>
              <a:t>...</a:t>
            </a:r>
            <a:endParaRPr lang="en-US" sz="1200" dirty="0">
              <a:solidFill>
                <a:srgbClr val="353535"/>
              </a:solidFill>
              <a:latin typeface="Consolas" panose="020B0609020204030204" pitchFamily="49" charset="0"/>
            </a:endParaRPr>
          </a:p>
          <a:p>
            <a:pPr lvl="1"/>
            <a:r>
              <a:rPr lang="en-US" sz="1200" dirty="0" err="1">
                <a:solidFill>
                  <a:srgbClr val="353535"/>
                </a:solidFill>
                <a:latin typeface="Consolas" panose="020B0609020204030204" pitchFamily="49" charset="0"/>
              </a:rPr>
              <a:t>HttpClientModule</a:t>
            </a:r>
            <a:endParaRPr lang="en-US" sz="1200" dirty="0">
              <a:solidFill>
                <a:srgbClr val="353535"/>
              </a:solidFill>
              <a:latin typeface="Consolas" panose="020B0609020204030204" pitchFamily="49" charset="0"/>
            </a:endParaRP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9" name="Прямоугольник 8"/>
          <p:cNvSpPr/>
          <p:nvPr/>
        </p:nvSpPr>
        <p:spPr>
          <a:xfrm>
            <a:off x="275967" y="4164910"/>
            <a:ext cx="5993027" cy="646331"/>
          </a:xfrm>
          <a:prstGeom prst="rect">
            <a:avLst/>
          </a:prstGeom>
        </p:spPr>
        <p:txBody>
          <a:bodyPr wrap="square">
            <a:spAutoFit/>
          </a:bodyPr>
          <a:lstStyle/>
          <a:p>
            <a:r>
              <a:rPr lang="en-US" sz="1200" b="1" dirty="0" err="1">
                <a:solidFill>
                  <a:srgbClr val="8431C5"/>
                </a:solidFill>
                <a:latin typeface="Consolas" panose="020B0609020204030204" pitchFamily="49" charset="0"/>
              </a:rPr>
              <a:t>makeACall</a:t>
            </a:r>
            <a:r>
              <a:rPr lang="en-US" sz="1200" dirty="0">
                <a:solidFill>
                  <a:srgbClr val="353535"/>
                </a:solidFill>
                <a:latin typeface="Consolas" panose="020B0609020204030204" pitchFamily="49" charset="0"/>
              </a:rPr>
              <a:t>(){</a:t>
            </a:r>
          </a:p>
          <a:p>
            <a:r>
              <a:rPr lang="en-US" sz="1200" dirty="0">
                <a:solidFill>
                  <a:srgbClr val="386AC3"/>
                </a:solidFill>
                <a:latin typeface="Consolas" panose="020B0609020204030204" pitchFamily="49" charset="0"/>
              </a:rPr>
              <a:t>	return</a:t>
            </a:r>
            <a:r>
              <a:rPr lang="en-US" sz="1200" dirty="0">
                <a:solidFill>
                  <a:srgbClr val="353535"/>
                </a:solidFill>
                <a:latin typeface="Consolas" panose="020B0609020204030204" pitchFamily="49" charset="0"/>
              </a:rPr>
              <a:t> </a:t>
            </a:r>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.httpClient.</a:t>
            </a:r>
            <a:r>
              <a:rPr lang="en-US" sz="1200" b="1" dirty="0" err="1">
                <a:solidFill>
                  <a:srgbClr val="8431C5"/>
                </a:solidFill>
                <a:latin typeface="Consolas" panose="020B0609020204030204" pitchFamily="49" charset="0"/>
              </a:rPr>
              <a:t>get</a:t>
            </a:r>
            <a:r>
              <a:rPr lang="en-US" sz="1200" dirty="0">
                <a:solidFill>
                  <a:srgbClr val="353535"/>
                </a:solidFill>
                <a:latin typeface="Consolas" panose="020B0609020204030204" pitchFamily="49" charset="0"/>
              </a:rPr>
              <a:t>&lt;</a:t>
            </a:r>
            <a:r>
              <a:rPr lang="en-US" sz="1200" dirty="0" err="1">
                <a:solidFill>
                  <a:srgbClr val="163FE4"/>
                </a:solidFill>
                <a:latin typeface="Consolas" panose="020B0609020204030204" pitchFamily="49" charset="0"/>
              </a:rPr>
              <a:t>someType</a:t>
            </a:r>
            <a:r>
              <a:rPr lang="en-US" sz="1200" dirty="0">
                <a:solidFill>
                  <a:srgbClr val="353535"/>
                </a:solidFill>
                <a:latin typeface="Consolas" panose="020B0609020204030204" pitchFamily="49" charset="0"/>
              </a:rPr>
              <a:t>&gt;(</a:t>
            </a:r>
            <a:r>
              <a:rPr lang="en-US" sz="1200" dirty="0">
                <a:solidFill>
                  <a:srgbClr val="E88501"/>
                </a:solidFill>
                <a:latin typeface="Consolas" panose="020B0609020204030204" pitchFamily="49" charset="0"/>
              </a:rPr>
              <a:t>'https://someapi.com/'</a:t>
            </a:r>
            <a:r>
              <a:rPr lang="en-US" sz="1200" dirty="0">
                <a:solidFill>
                  <a:srgbClr val="353535"/>
                </a:solidFill>
                <a:latin typeface="Consolas" panose="020B0609020204030204" pitchFamily="49" charset="0"/>
              </a:rPr>
              <a:t>)</a:t>
            </a: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0" name="Прямоугольник 9"/>
          <p:cNvSpPr/>
          <p:nvPr/>
        </p:nvSpPr>
        <p:spPr>
          <a:xfrm>
            <a:off x="261551" y="3753881"/>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The request will return an Observable, so to use any data from request you should …</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1" name="Прямоугольник 10"/>
          <p:cNvSpPr/>
          <p:nvPr/>
        </p:nvSpPr>
        <p:spPr>
          <a:xfrm>
            <a:off x="261551" y="5392242"/>
            <a:ext cx="7319318" cy="646331"/>
          </a:xfrm>
          <a:prstGeom prst="rect">
            <a:avLst/>
          </a:prstGeom>
        </p:spPr>
        <p:txBody>
          <a:bodyPr wrap="square">
            <a:spAutoFit/>
          </a:bodyPr>
          <a:lstStyle/>
          <a:p>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.apiService.</a:t>
            </a:r>
            <a:r>
              <a:rPr lang="en-US" sz="1200" b="1" dirty="0" err="1">
                <a:solidFill>
                  <a:srgbClr val="8431C5"/>
                </a:solidFill>
                <a:latin typeface="Consolas" panose="020B0609020204030204" pitchFamily="49" charset="0"/>
              </a:rPr>
              <a:t>makeACall</a:t>
            </a:r>
            <a:r>
              <a:rPr lang="en-US" sz="1200" dirty="0">
                <a:solidFill>
                  <a:srgbClr val="353535"/>
                </a:solidFill>
                <a:latin typeface="Consolas" panose="020B0609020204030204" pitchFamily="49" charset="0"/>
              </a:rPr>
              <a:t>().</a:t>
            </a:r>
            <a:r>
              <a:rPr lang="en-US" sz="1200" b="1" dirty="0">
                <a:solidFill>
                  <a:srgbClr val="8431C5"/>
                </a:solidFill>
                <a:latin typeface="Consolas" panose="020B0609020204030204" pitchFamily="49" charset="0"/>
              </a:rPr>
              <a:t>subscribe</a:t>
            </a:r>
            <a:r>
              <a:rPr lang="en-US" sz="1200" dirty="0">
                <a:solidFill>
                  <a:srgbClr val="353535"/>
                </a:solidFill>
                <a:latin typeface="Consolas" panose="020B0609020204030204" pitchFamily="49" charset="0"/>
              </a:rPr>
              <a:t>((</a:t>
            </a:r>
            <a:r>
              <a:rPr lang="en-US" sz="1200" dirty="0">
                <a:solidFill>
                  <a:srgbClr val="E06C75"/>
                </a:solidFill>
                <a:latin typeface="Consolas" panose="020B0609020204030204" pitchFamily="49" charset="0"/>
              </a:rPr>
              <a:t>data</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err="1">
                <a:solidFill>
                  <a:srgbClr val="42567B"/>
                </a:solidFill>
                <a:latin typeface="Consolas" panose="020B0609020204030204" pitchFamily="49" charset="0"/>
              </a:rPr>
              <a:t>someType</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=&gt;</a:t>
            </a:r>
            <a:r>
              <a:rPr lang="en-US" sz="1200" dirty="0">
                <a:solidFill>
                  <a:srgbClr val="353535"/>
                </a:solidFill>
                <a:latin typeface="Consolas" panose="020B0609020204030204" pitchFamily="49" charset="0"/>
              </a:rPr>
              <a:t> {</a:t>
            </a:r>
          </a:p>
          <a:p>
            <a:r>
              <a:rPr lang="en-US" sz="1200" dirty="0">
                <a:solidFill>
                  <a:srgbClr val="4671BB"/>
                </a:solidFill>
                <a:latin typeface="Consolas" panose="020B0609020204030204" pitchFamily="49" charset="0"/>
              </a:rPr>
              <a:t>	</a:t>
            </a:r>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.data</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data;</a:t>
            </a: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2" name="Прямоугольник 11"/>
          <p:cNvSpPr/>
          <p:nvPr/>
        </p:nvSpPr>
        <p:spPr>
          <a:xfrm>
            <a:off x="261551" y="4981214"/>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subscribe to a response in a component:</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135333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solidFill>
                  <a:srgbClr val="444444"/>
                </a:solidFill>
              </a:rPr>
              <a:t>HTTP and API calls</a:t>
            </a:r>
            <a:r>
              <a:rPr lang="en-US" dirty="0"/>
              <a:t>				</a:t>
            </a:r>
            <a:endParaRPr lang="en-US" sz="1800" dirty="0"/>
          </a:p>
        </p:txBody>
      </p:sp>
      <p:sp>
        <p:nvSpPr>
          <p:cNvPr id="6" name="Прямоугольник 5"/>
          <p:cNvSpPr/>
          <p:nvPr/>
        </p:nvSpPr>
        <p:spPr>
          <a:xfrm>
            <a:off x="261551" y="1433141"/>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make a request with some data (POST, PUT):</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7" name="Прямоугольник 6"/>
          <p:cNvSpPr/>
          <p:nvPr/>
        </p:nvSpPr>
        <p:spPr>
          <a:xfrm>
            <a:off x="261551" y="1769037"/>
            <a:ext cx="8701217" cy="738664"/>
          </a:xfrm>
          <a:prstGeom prst="rect">
            <a:avLst/>
          </a:prstGeom>
        </p:spPr>
        <p:txBody>
          <a:bodyPr wrap="square">
            <a:spAutoFit/>
          </a:bodyPr>
          <a:lstStyle/>
          <a:p>
            <a:r>
              <a:rPr lang="en-US" sz="1400" b="1" dirty="0" err="1">
                <a:solidFill>
                  <a:srgbClr val="8431C5"/>
                </a:solidFill>
                <a:latin typeface="Consolas" panose="020B0609020204030204" pitchFamily="49" charset="0"/>
              </a:rPr>
              <a:t>makeARequest</a:t>
            </a:r>
            <a:r>
              <a:rPr lang="en-US" sz="1400" dirty="0">
                <a:solidFill>
                  <a:srgbClr val="353535"/>
                </a:solidFill>
                <a:latin typeface="Consolas" panose="020B0609020204030204" pitchFamily="49" charset="0"/>
              </a:rPr>
              <a:t>(</a:t>
            </a:r>
            <a:r>
              <a:rPr lang="en-US" sz="1400" dirty="0" err="1">
                <a:solidFill>
                  <a:srgbClr val="E06C75"/>
                </a:solidFill>
                <a:latin typeface="Consolas" panose="020B0609020204030204" pitchFamily="49" charset="0"/>
              </a:rPr>
              <a:t>dataToSend</a:t>
            </a:r>
            <a:r>
              <a:rPr lang="en-US" sz="1400" dirty="0">
                <a:solidFill>
                  <a:srgbClr val="535353"/>
                </a:solidFill>
                <a:latin typeface="Consolas" panose="020B0609020204030204" pitchFamily="49" charset="0"/>
              </a:rPr>
              <a:t>:</a:t>
            </a:r>
            <a:r>
              <a:rPr lang="en-US" sz="1400" dirty="0">
                <a:solidFill>
                  <a:srgbClr val="353535"/>
                </a:solidFill>
                <a:latin typeface="Consolas" panose="020B0609020204030204" pitchFamily="49" charset="0"/>
              </a:rPr>
              <a:t> </a:t>
            </a:r>
            <a:r>
              <a:rPr lang="en-US" sz="1400" dirty="0" err="1">
                <a:solidFill>
                  <a:srgbClr val="163FE4"/>
                </a:solidFill>
                <a:latin typeface="Consolas" panose="020B0609020204030204" pitchFamily="49" charset="0"/>
              </a:rPr>
              <a:t>someDataType</a:t>
            </a:r>
            <a:r>
              <a:rPr lang="en-US" sz="1400" dirty="0">
                <a:solidFill>
                  <a:srgbClr val="353535"/>
                </a:solidFill>
                <a:latin typeface="Consolas" panose="020B0609020204030204" pitchFamily="49" charset="0"/>
              </a:rPr>
              <a:t>){</a:t>
            </a:r>
          </a:p>
          <a:p>
            <a:r>
              <a:rPr lang="en-US" sz="1400" dirty="0">
                <a:solidFill>
                  <a:srgbClr val="386AC3"/>
                </a:solidFill>
                <a:latin typeface="Consolas" panose="020B0609020204030204" pitchFamily="49" charset="0"/>
              </a:rPr>
              <a:t>	return</a:t>
            </a:r>
            <a:r>
              <a:rPr lang="en-US" sz="1400" dirty="0">
                <a:solidFill>
                  <a:srgbClr val="353535"/>
                </a:solidFill>
                <a:latin typeface="Consolas" panose="020B0609020204030204" pitchFamily="49" charset="0"/>
              </a:rPr>
              <a:t> </a:t>
            </a:r>
            <a:r>
              <a:rPr lang="en-US" sz="1400" dirty="0" err="1">
                <a:solidFill>
                  <a:srgbClr val="4671BB"/>
                </a:solidFill>
                <a:latin typeface="Consolas" panose="020B0609020204030204" pitchFamily="49" charset="0"/>
              </a:rPr>
              <a:t>this</a:t>
            </a:r>
            <a:r>
              <a:rPr lang="en-US" sz="1400" dirty="0" err="1">
                <a:solidFill>
                  <a:srgbClr val="353535"/>
                </a:solidFill>
                <a:latin typeface="Consolas" panose="020B0609020204030204" pitchFamily="49" charset="0"/>
              </a:rPr>
              <a:t>.httpClient.</a:t>
            </a:r>
            <a:r>
              <a:rPr lang="en-US" sz="1400" b="1" dirty="0" err="1">
                <a:solidFill>
                  <a:srgbClr val="8431C5"/>
                </a:solidFill>
                <a:latin typeface="Consolas" panose="020B0609020204030204" pitchFamily="49" charset="0"/>
              </a:rPr>
              <a:t>post</a:t>
            </a:r>
            <a:r>
              <a:rPr lang="en-US" sz="1400" dirty="0">
                <a:solidFill>
                  <a:srgbClr val="353535"/>
                </a:solidFill>
                <a:latin typeface="Consolas" panose="020B0609020204030204" pitchFamily="49" charset="0"/>
              </a:rPr>
              <a:t>&lt;</a:t>
            </a:r>
            <a:r>
              <a:rPr lang="en-US" sz="1400" dirty="0" err="1">
                <a:solidFill>
                  <a:srgbClr val="163FE4"/>
                </a:solidFill>
                <a:latin typeface="Consolas" panose="020B0609020204030204" pitchFamily="49" charset="0"/>
              </a:rPr>
              <a:t>someDataType</a:t>
            </a:r>
            <a:r>
              <a:rPr lang="en-US" sz="1400" dirty="0">
                <a:solidFill>
                  <a:srgbClr val="353535"/>
                </a:solidFill>
                <a:latin typeface="Consolas" panose="020B0609020204030204" pitchFamily="49" charset="0"/>
              </a:rPr>
              <a:t>[]&gt;(</a:t>
            </a:r>
            <a:r>
              <a:rPr lang="en-US" sz="1400" dirty="0">
                <a:solidFill>
                  <a:srgbClr val="E88501"/>
                </a:solidFill>
                <a:latin typeface="Consolas" panose="020B0609020204030204" pitchFamily="49" charset="0"/>
              </a:rPr>
              <a:t>'https://someapi.com/'</a:t>
            </a:r>
            <a:r>
              <a:rPr lang="en-US" sz="1400" dirty="0">
                <a:solidFill>
                  <a:srgbClr val="353535"/>
                </a:solidFill>
                <a:latin typeface="Consolas" panose="020B0609020204030204" pitchFamily="49" charset="0"/>
              </a:rPr>
              <a:t>, </a:t>
            </a:r>
            <a:r>
              <a:rPr lang="en-US" sz="1400" dirty="0" err="1">
                <a:solidFill>
                  <a:srgbClr val="353535"/>
                </a:solidFill>
                <a:latin typeface="Consolas" panose="020B0609020204030204" pitchFamily="49" charset="0"/>
              </a:rPr>
              <a:t>dataToSend</a:t>
            </a:r>
            <a:r>
              <a:rPr lang="en-US" sz="1400" dirty="0">
                <a:solidFill>
                  <a:srgbClr val="353535"/>
                </a:solidFill>
                <a:latin typeface="Consolas" panose="020B0609020204030204" pitchFamily="49" charset="0"/>
              </a:rPr>
              <a:t>)</a:t>
            </a:r>
          </a:p>
          <a:p>
            <a:r>
              <a:rPr lang="en-US" sz="1400" dirty="0">
                <a:solidFill>
                  <a:srgbClr val="353535"/>
                </a:solidFill>
                <a:latin typeface="Consolas" panose="020B0609020204030204" pitchFamily="49" charset="0"/>
              </a:rPr>
              <a:t>}</a:t>
            </a:r>
            <a:endParaRPr lang="en-US" sz="1400" b="0" dirty="0">
              <a:solidFill>
                <a:srgbClr val="353535"/>
              </a:solidFill>
              <a:effectLst/>
              <a:latin typeface="Consolas" panose="020B0609020204030204" pitchFamily="49" charset="0"/>
            </a:endParaRPr>
          </a:p>
        </p:txBody>
      </p:sp>
      <p:sp>
        <p:nvSpPr>
          <p:cNvPr id="13" name="Прямоугольник 12"/>
          <p:cNvSpPr/>
          <p:nvPr/>
        </p:nvSpPr>
        <p:spPr>
          <a:xfrm>
            <a:off x="261551" y="3055813"/>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transform a response before passing it to the component use .pipe :</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5" name="Прямоугольник 14"/>
          <p:cNvSpPr/>
          <p:nvPr/>
        </p:nvSpPr>
        <p:spPr>
          <a:xfrm>
            <a:off x="261551" y="3385926"/>
            <a:ext cx="7327557" cy="1169551"/>
          </a:xfrm>
          <a:prstGeom prst="rect">
            <a:avLst/>
          </a:prstGeom>
        </p:spPr>
        <p:txBody>
          <a:bodyPr wrap="square">
            <a:spAutoFit/>
          </a:bodyPr>
          <a:lstStyle/>
          <a:p>
            <a:r>
              <a:rPr lang="en-US" sz="1400" dirty="0">
                <a:solidFill>
                  <a:srgbClr val="386AC3"/>
                </a:solidFill>
                <a:latin typeface="Consolas" panose="020B0609020204030204" pitchFamily="49" charset="0"/>
              </a:rPr>
              <a:t>return</a:t>
            </a:r>
            <a:r>
              <a:rPr lang="en-US" sz="1400" dirty="0">
                <a:solidFill>
                  <a:srgbClr val="353535"/>
                </a:solidFill>
                <a:latin typeface="Consolas" panose="020B0609020204030204" pitchFamily="49" charset="0"/>
              </a:rPr>
              <a:t> </a:t>
            </a:r>
            <a:r>
              <a:rPr lang="en-US" sz="1400" dirty="0" err="1">
                <a:solidFill>
                  <a:srgbClr val="4671BB"/>
                </a:solidFill>
                <a:latin typeface="Consolas" panose="020B0609020204030204" pitchFamily="49" charset="0"/>
              </a:rPr>
              <a:t>this</a:t>
            </a:r>
            <a:r>
              <a:rPr lang="en-US" sz="1400" dirty="0" err="1">
                <a:solidFill>
                  <a:srgbClr val="353535"/>
                </a:solidFill>
                <a:latin typeface="Consolas" panose="020B0609020204030204" pitchFamily="49" charset="0"/>
              </a:rPr>
              <a:t>.httpClient.</a:t>
            </a:r>
            <a:r>
              <a:rPr lang="en-US" sz="1400" b="1" dirty="0" err="1">
                <a:solidFill>
                  <a:srgbClr val="8431C5"/>
                </a:solidFill>
                <a:latin typeface="Consolas" panose="020B0609020204030204" pitchFamily="49" charset="0"/>
              </a:rPr>
              <a:t>get</a:t>
            </a:r>
            <a:r>
              <a:rPr lang="en-US" sz="1400" dirty="0">
                <a:solidFill>
                  <a:srgbClr val="353535"/>
                </a:solidFill>
                <a:latin typeface="Consolas" panose="020B0609020204030204" pitchFamily="49" charset="0"/>
              </a:rPr>
              <a:t>&lt;</a:t>
            </a:r>
            <a:r>
              <a:rPr lang="en-US" sz="1400" dirty="0" err="1">
                <a:solidFill>
                  <a:srgbClr val="163FE4"/>
                </a:solidFill>
                <a:latin typeface="Consolas" panose="020B0609020204030204" pitchFamily="49" charset="0"/>
              </a:rPr>
              <a:t>someType</a:t>
            </a:r>
            <a:r>
              <a:rPr lang="en-US" sz="1400" dirty="0">
                <a:solidFill>
                  <a:srgbClr val="353535"/>
                </a:solidFill>
                <a:latin typeface="Consolas" panose="020B0609020204030204" pitchFamily="49" charset="0"/>
              </a:rPr>
              <a:t>&gt;(</a:t>
            </a:r>
            <a:r>
              <a:rPr lang="en-US" sz="1400" dirty="0">
                <a:solidFill>
                  <a:srgbClr val="E88501"/>
                </a:solidFill>
                <a:latin typeface="Consolas" panose="020B0609020204030204" pitchFamily="49" charset="0"/>
              </a:rPr>
              <a:t>'https://someapi.com/'</a:t>
            </a:r>
            <a:r>
              <a:rPr lang="en-US" sz="1400" dirty="0">
                <a:solidFill>
                  <a:srgbClr val="353535"/>
                </a:solidFill>
                <a:latin typeface="Consolas" panose="020B0609020204030204" pitchFamily="49" charset="0"/>
              </a:rPr>
              <a:t>).</a:t>
            </a:r>
            <a:r>
              <a:rPr lang="en-US" sz="1400" b="1" dirty="0">
                <a:solidFill>
                  <a:srgbClr val="8431C5"/>
                </a:solidFill>
                <a:latin typeface="Consolas" panose="020B0609020204030204" pitchFamily="49" charset="0"/>
              </a:rPr>
              <a:t>pipe</a:t>
            </a:r>
            <a:r>
              <a:rPr lang="en-US" sz="1400" dirty="0">
                <a:solidFill>
                  <a:srgbClr val="353535"/>
                </a:solidFill>
                <a:latin typeface="Consolas" panose="020B0609020204030204" pitchFamily="49" charset="0"/>
              </a:rPr>
              <a:t>(</a:t>
            </a:r>
          </a:p>
          <a:p>
            <a:pPr lvl="1"/>
            <a:r>
              <a:rPr lang="en-US" sz="1400" b="1" dirty="0">
                <a:solidFill>
                  <a:srgbClr val="8431C5"/>
                </a:solidFill>
                <a:latin typeface="Consolas" panose="020B0609020204030204" pitchFamily="49" charset="0"/>
              </a:rPr>
              <a:t>map</a:t>
            </a:r>
            <a:r>
              <a:rPr lang="en-US" sz="1400" dirty="0">
                <a:solidFill>
                  <a:srgbClr val="353535"/>
                </a:solidFill>
                <a:latin typeface="Consolas" panose="020B0609020204030204" pitchFamily="49" charset="0"/>
              </a:rPr>
              <a:t>((</a:t>
            </a:r>
            <a:r>
              <a:rPr lang="en-US" sz="1400" dirty="0">
                <a:solidFill>
                  <a:srgbClr val="E06C75"/>
                </a:solidFill>
                <a:latin typeface="Consolas" panose="020B0609020204030204" pitchFamily="49" charset="0"/>
              </a:rPr>
              <a:t>response</a:t>
            </a:r>
            <a:r>
              <a:rPr lang="en-US" sz="1400" dirty="0">
                <a:solidFill>
                  <a:srgbClr val="353535"/>
                </a:solidFill>
                <a:latin typeface="Consolas" panose="020B0609020204030204" pitchFamily="49" charset="0"/>
              </a:rPr>
              <a:t>) </a:t>
            </a:r>
            <a:r>
              <a:rPr lang="en-US" sz="1400" dirty="0">
                <a:solidFill>
                  <a:srgbClr val="386AC3"/>
                </a:solidFill>
                <a:latin typeface="Consolas" panose="020B0609020204030204" pitchFamily="49" charset="0"/>
              </a:rPr>
              <a:t>=&gt;</a:t>
            </a:r>
            <a:r>
              <a:rPr lang="en-US" sz="1400" dirty="0">
                <a:solidFill>
                  <a:srgbClr val="353535"/>
                </a:solidFill>
                <a:latin typeface="Consolas" panose="020B0609020204030204" pitchFamily="49" charset="0"/>
              </a:rPr>
              <a:t> {</a:t>
            </a:r>
          </a:p>
          <a:p>
            <a:pPr lvl="1"/>
            <a:r>
              <a:rPr lang="en-US" sz="1400" dirty="0">
                <a:solidFill>
                  <a:srgbClr val="386AC3"/>
                </a:solidFill>
                <a:latin typeface="Consolas" panose="020B0609020204030204" pitchFamily="49" charset="0"/>
              </a:rPr>
              <a:t>	return</a:t>
            </a:r>
            <a:r>
              <a:rPr lang="en-US" sz="1400" dirty="0">
                <a:solidFill>
                  <a:srgbClr val="353535"/>
                </a:solidFill>
                <a:latin typeface="Consolas" panose="020B0609020204030204" pitchFamily="49" charset="0"/>
              </a:rPr>
              <a:t> </a:t>
            </a:r>
            <a:r>
              <a:rPr lang="en-US" sz="1400" dirty="0" err="1">
                <a:solidFill>
                  <a:srgbClr val="353535"/>
                </a:solidFill>
                <a:latin typeface="Consolas" panose="020B0609020204030204" pitchFamily="49" charset="0"/>
              </a:rPr>
              <a:t>response.articles</a:t>
            </a:r>
            <a:r>
              <a:rPr lang="en-US" sz="1400" dirty="0">
                <a:solidFill>
                  <a:srgbClr val="353535"/>
                </a:solidFill>
                <a:latin typeface="Consolas" panose="020B0609020204030204" pitchFamily="49" charset="0"/>
              </a:rPr>
              <a:t>;</a:t>
            </a:r>
          </a:p>
          <a:p>
            <a:pPr lvl="1"/>
            <a:r>
              <a:rPr lang="en-US" sz="1400" dirty="0">
                <a:solidFill>
                  <a:srgbClr val="353535"/>
                </a:solidFill>
                <a:latin typeface="Consolas" panose="020B0609020204030204" pitchFamily="49" charset="0"/>
              </a:rPr>
              <a:t>})</a:t>
            </a:r>
          </a:p>
          <a:p>
            <a:r>
              <a:rPr lang="en-US" sz="1400" dirty="0">
                <a:solidFill>
                  <a:srgbClr val="353535"/>
                </a:solidFill>
                <a:latin typeface="Consolas" panose="020B0609020204030204" pitchFamily="49" charset="0"/>
              </a:rPr>
              <a:t>);</a:t>
            </a:r>
            <a:endParaRPr lang="en-US" sz="1400" b="0" dirty="0">
              <a:solidFill>
                <a:srgbClr val="353535"/>
              </a:solidFill>
              <a:effectLst/>
              <a:latin typeface="Consolas" panose="020B0609020204030204" pitchFamily="49" charset="0"/>
            </a:endParaRPr>
          </a:p>
        </p:txBody>
      </p:sp>
      <p:sp>
        <p:nvSpPr>
          <p:cNvPr id="16" name="Прямоугольник 15"/>
          <p:cNvSpPr/>
          <p:nvPr/>
        </p:nvSpPr>
        <p:spPr>
          <a:xfrm>
            <a:off x="261551" y="4846269"/>
            <a:ext cx="8620898" cy="523220"/>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Do not forget to import ‘map’ , since it’s a part of </a:t>
            </a:r>
            <a:r>
              <a:rPr lang="en-US" sz="14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RxJs</a:t>
            </a:r>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(still comes with an Angular package if creating by </a:t>
            </a:r>
            <a:r>
              <a:rPr lang="en-US" sz="14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AngularCLI</a:t>
            </a:r>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7" name="Прямоугольник 16"/>
          <p:cNvSpPr/>
          <p:nvPr/>
        </p:nvSpPr>
        <p:spPr>
          <a:xfrm>
            <a:off x="261551" y="5369489"/>
            <a:ext cx="6330779" cy="307777"/>
          </a:xfrm>
          <a:prstGeom prst="rect">
            <a:avLst/>
          </a:prstGeom>
        </p:spPr>
        <p:txBody>
          <a:bodyPr wrap="square">
            <a:spAutoFit/>
          </a:bodyPr>
          <a:lstStyle/>
          <a:p>
            <a:r>
              <a:rPr lang="en-US" sz="1400" dirty="0">
                <a:solidFill>
                  <a:srgbClr val="386AC3"/>
                </a:solidFill>
                <a:latin typeface="Consolas" panose="020B0609020204030204" pitchFamily="49" charset="0"/>
              </a:rPr>
              <a:t>import</a:t>
            </a:r>
            <a:r>
              <a:rPr lang="en-US" sz="1400" dirty="0">
                <a:solidFill>
                  <a:srgbClr val="353535"/>
                </a:solidFill>
                <a:latin typeface="Consolas" panose="020B0609020204030204" pitchFamily="49" charset="0"/>
              </a:rPr>
              <a:t> { map } </a:t>
            </a:r>
            <a:r>
              <a:rPr lang="en-US" sz="1400" dirty="0">
                <a:solidFill>
                  <a:srgbClr val="386AC3"/>
                </a:solidFill>
                <a:latin typeface="Consolas" panose="020B0609020204030204" pitchFamily="49" charset="0"/>
              </a:rPr>
              <a:t>from</a:t>
            </a:r>
            <a:r>
              <a:rPr lang="en-US" sz="1400" dirty="0">
                <a:solidFill>
                  <a:srgbClr val="353535"/>
                </a:solidFill>
                <a:latin typeface="Consolas" panose="020B0609020204030204" pitchFamily="49" charset="0"/>
              </a:rPr>
              <a:t> </a:t>
            </a:r>
            <a:r>
              <a:rPr lang="en-US" sz="1400" dirty="0">
                <a:solidFill>
                  <a:srgbClr val="E88501"/>
                </a:solidFill>
                <a:latin typeface="Consolas" panose="020B0609020204030204" pitchFamily="49" charset="0"/>
              </a:rPr>
              <a:t>'</a:t>
            </a:r>
            <a:r>
              <a:rPr lang="en-US" sz="1400" dirty="0" err="1">
                <a:solidFill>
                  <a:srgbClr val="E88501"/>
                </a:solidFill>
                <a:latin typeface="Consolas" panose="020B0609020204030204" pitchFamily="49" charset="0"/>
              </a:rPr>
              <a:t>rxjs</a:t>
            </a:r>
            <a:r>
              <a:rPr lang="en-US" sz="1400" dirty="0">
                <a:solidFill>
                  <a:srgbClr val="E88501"/>
                </a:solidFill>
                <a:latin typeface="Consolas" panose="020B0609020204030204" pitchFamily="49" charset="0"/>
              </a:rPr>
              <a:t>/operators'</a:t>
            </a:r>
            <a:r>
              <a:rPr lang="en-US" sz="1400" dirty="0">
                <a:solidFill>
                  <a:srgbClr val="353535"/>
                </a:solidFill>
                <a:latin typeface="Consolas" panose="020B0609020204030204" pitchFamily="49" charset="0"/>
              </a:rPr>
              <a:t>; </a:t>
            </a:r>
            <a:endParaRPr lang="en-US" sz="1400" b="0" dirty="0">
              <a:solidFill>
                <a:srgbClr val="353535"/>
              </a:solidFill>
              <a:effectLst/>
              <a:latin typeface="Consolas" panose="020B0609020204030204" pitchFamily="49" charset="0"/>
            </a:endParaRPr>
          </a:p>
        </p:txBody>
      </p:sp>
    </p:spTree>
    <p:extLst>
      <p:ext uri="{BB962C8B-B14F-4D97-AF65-F5344CB8AC3E}">
        <p14:creationId xmlns:p14="http://schemas.microsoft.com/office/powerpoint/2010/main" val="148424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solidFill>
                  <a:srgbClr val="444444"/>
                </a:solidFill>
              </a:rPr>
              <a:t>Angular forms</a:t>
            </a:r>
            <a:r>
              <a:rPr lang="en-US" dirty="0"/>
              <a:t>				</a:t>
            </a:r>
            <a:endParaRPr lang="en-US" sz="1800" dirty="0"/>
          </a:p>
        </p:txBody>
      </p:sp>
      <p:sp>
        <p:nvSpPr>
          <p:cNvPr id="4" name="Прямоугольник 3"/>
          <p:cNvSpPr/>
          <p:nvPr/>
        </p:nvSpPr>
        <p:spPr>
          <a:xfrm>
            <a:off x="280087" y="1104042"/>
            <a:ext cx="8657967"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create a Form (Reactive in our case), you need to do the following: </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7" name="Прямоугольник 6"/>
          <p:cNvSpPr/>
          <p:nvPr/>
        </p:nvSpPr>
        <p:spPr>
          <a:xfrm>
            <a:off x="261551" y="1444673"/>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First, you need to import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ReactiveFormModule</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into the app module </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2" name="Прямоугольник 1"/>
          <p:cNvSpPr/>
          <p:nvPr/>
        </p:nvSpPr>
        <p:spPr>
          <a:xfrm>
            <a:off x="280087" y="1754526"/>
            <a:ext cx="4572000" cy="830997"/>
          </a:xfrm>
          <a:prstGeom prst="rect">
            <a:avLst/>
          </a:prstGeom>
        </p:spPr>
        <p:txBody>
          <a:bodyPr>
            <a:spAutoFit/>
          </a:bodyPr>
          <a:lstStyle/>
          <a:p>
            <a:r>
              <a:rPr lang="en-US" sz="1200" dirty="0">
                <a:solidFill>
                  <a:srgbClr val="353535"/>
                </a:solidFill>
                <a:latin typeface="Consolas" panose="020B0609020204030204" pitchFamily="49" charset="0"/>
              </a:rPr>
              <a:t>imports: [</a:t>
            </a:r>
          </a:p>
          <a:p>
            <a:pPr lvl="1"/>
            <a:r>
              <a:rPr lang="en-US" sz="1200" dirty="0">
                <a:solidFill>
                  <a:srgbClr val="535353"/>
                </a:solidFill>
                <a:latin typeface="Consolas" panose="020B0609020204030204" pitchFamily="49" charset="0"/>
              </a:rPr>
              <a:t>...</a:t>
            </a:r>
            <a:endParaRPr lang="en-US" sz="1200" dirty="0">
              <a:solidFill>
                <a:srgbClr val="353535"/>
              </a:solidFill>
              <a:latin typeface="Consolas" panose="020B0609020204030204" pitchFamily="49" charset="0"/>
            </a:endParaRPr>
          </a:p>
          <a:p>
            <a:pPr lvl="1"/>
            <a:r>
              <a:rPr lang="en-US" sz="1200" dirty="0" err="1">
                <a:solidFill>
                  <a:srgbClr val="353535"/>
                </a:solidFill>
                <a:latin typeface="Consolas" panose="020B0609020204030204" pitchFamily="49" charset="0"/>
              </a:rPr>
              <a:t>ReactiveFormsModule</a:t>
            </a:r>
            <a:endParaRPr lang="en-US" sz="1200" dirty="0">
              <a:solidFill>
                <a:srgbClr val="353535"/>
              </a:solidFill>
              <a:latin typeface="Consolas" panose="020B0609020204030204" pitchFamily="49" charset="0"/>
            </a:endParaRP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8" name="Прямоугольник 7"/>
          <p:cNvSpPr/>
          <p:nvPr/>
        </p:nvSpPr>
        <p:spPr>
          <a:xfrm>
            <a:off x="280087" y="2652835"/>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Then you declare your form controls and a group in the component. Remember to set types properly:</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3" name="Прямоугольник 12"/>
          <p:cNvSpPr/>
          <p:nvPr/>
        </p:nvSpPr>
        <p:spPr>
          <a:xfrm>
            <a:off x="280087" y="2997146"/>
            <a:ext cx="6520248" cy="1200329"/>
          </a:xfrm>
          <a:prstGeom prst="rect">
            <a:avLst/>
          </a:prstGeom>
        </p:spPr>
        <p:txBody>
          <a:bodyPr wrap="square">
            <a:spAutoFit/>
          </a:bodyPr>
          <a:lstStyle/>
          <a:p>
            <a:r>
              <a:rPr lang="en-US" sz="1200" dirty="0">
                <a:solidFill>
                  <a:srgbClr val="386AC3"/>
                </a:solidFill>
                <a:latin typeface="Consolas" panose="020B0609020204030204" pitchFamily="49" charset="0"/>
              </a:rPr>
              <a:t>public</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userNameControl</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FormControl</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new</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FormControl</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a:t>
            </a:r>
            <a:r>
              <a:rPr lang="en-US" sz="1200" dirty="0">
                <a:solidFill>
                  <a:srgbClr val="353535"/>
                </a:solidFill>
                <a:latin typeface="Consolas" panose="020B0609020204030204" pitchFamily="49" charset="0"/>
              </a:rPr>
              <a:t>);</a:t>
            </a:r>
          </a:p>
          <a:p>
            <a:r>
              <a:rPr lang="en-US" sz="1200" dirty="0">
                <a:solidFill>
                  <a:srgbClr val="386AC3"/>
                </a:solidFill>
                <a:latin typeface="Consolas" panose="020B0609020204030204" pitchFamily="49" charset="0"/>
              </a:rPr>
              <a:t>public</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emailControl</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FormControl</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new</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FormControl</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a:t>
            </a:r>
            <a:r>
              <a:rPr lang="en-US" sz="1200" dirty="0">
                <a:solidFill>
                  <a:srgbClr val="353535"/>
                </a:solidFill>
                <a:latin typeface="Consolas" panose="020B0609020204030204" pitchFamily="49" charset="0"/>
              </a:rPr>
              <a:t>);</a:t>
            </a:r>
          </a:p>
          <a:p>
            <a:r>
              <a:rPr lang="en-US" sz="1200" dirty="0">
                <a:solidFill>
                  <a:srgbClr val="386AC3"/>
                </a:solidFill>
                <a:latin typeface="Consolas" panose="020B0609020204030204" pitchFamily="49" charset="0"/>
              </a:rPr>
              <a:t>public</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userFormGroup</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FormGroup</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new</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FormGroup</a:t>
            </a:r>
            <a:r>
              <a:rPr lang="en-US" sz="1200" dirty="0">
                <a:solidFill>
                  <a:srgbClr val="353535"/>
                </a:solidFill>
                <a:latin typeface="Consolas" panose="020B0609020204030204" pitchFamily="49" charset="0"/>
              </a:rPr>
              <a:t>({</a:t>
            </a:r>
          </a:p>
          <a:p>
            <a:pPr lvl="1"/>
            <a:r>
              <a:rPr lang="en-US" sz="1200" dirty="0" err="1">
                <a:solidFill>
                  <a:srgbClr val="353535"/>
                </a:solidFill>
                <a:latin typeface="Consolas" panose="020B0609020204030204" pitchFamily="49" charset="0"/>
              </a:rPr>
              <a:t>userName</a:t>
            </a:r>
            <a:r>
              <a:rPr lang="en-US" sz="1200" dirty="0">
                <a:solidFill>
                  <a:srgbClr val="353535"/>
                </a:solidFill>
                <a:latin typeface="Consolas" panose="020B0609020204030204" pitchFamily="49" charset="0"/>
              </a:rPr>
              <a:t>: </a:t>
            </a:r>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.userNameControl</a:t>
            </a:r>
            <a:r>
              <a:rPr lang="en-US" sz="1200" dirty="0">
                <a:solidFill>
                  <a:srgbClr val="353535"/>
                </a:solidFill>
                <a:latin typeface="Consolas" panose="020B0609020204030204" pitchFamily="49" charset="0"/>
              </a:rPr>
              <a:t>,</a:t>
            </a:r>
          </a:p>
          <a:p>
            <a:pPr lvl="1"/>
            <a:r>
              <a:rPr lang="en-US" sz="1200" dirty="0">
                <a:solidFill>
                  <a:srgbClr val="353535"/>
                </a:solidFill>
                <a:latin typeface="Consolas" panose="020B0609020204030204" pitchFamily="49" charset="0"/>
              </a:rPr>
              <a:t>email: </a:t>
            </a:r>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.emailControl</a:t>
            </a:r>
            <a:endParaRPr lang="en-US" sz="1200" dirty="0">
              <a:solidFill>
                <a:srgbClr val="353535"/>
              </a:solidFill>
              <a:latin typeface="Consolas" panose="020B0609020204030204" pitchFamily="49" charset="0"/>
            </a:endParaRP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4" name="Прямоугольник 13"/>
          <p:cNvSpPr/>
          <p:nvPr/>
        </p:nvSpPr>
        <p:spPr>
          <a:xfrm>
            <a:off x="564291" y="5514020"/>
            <a:ext cx="4572000" cy="276999"/>
          </a:xfrm>
          <a:prstGeom prst="rect">
            <a:avLst/>
          </a:prstGeom>
        </p:spPr>
        <p:txBody>
          <a:bodyPr>
            <a:spAutoFit/>
          </a:bodyPr>
          <a:lstStyle/>
          <a:p>
            <a:r>
              <a:rPr lang="en-US" sz="1200" dirty="0">
                <a:solidFill>
                  <a:srgbClr val="386AC3"/>
                </a:solidFill>
                <a:latin typeface="Consolas" panose="020B0609020204030204" pitchFamily="49" charset="0"/>
              </a:rPr>
              <a:t>&lt;input</a:t>
            </a:r>
            <a:r>
              <a:rPr lang="en-US" sz="1200" dirty="0">
                <a:solidFill>
                  <a:srgbClr val="353535"/>
                </a:solidFill>
                <a:latin typeface="Consolas" panose="020B0609020204030204" pitchFamily="49" charset="0"/>
              </a:rPr>
              <a:t> </a:t>
            </a:r>
            <a:r>
              <a:rPr lang="en-US" sz="1200" dirty="0">
                <a:solidFill>
                  <a:srgbClr val="6D8600"/>
                </a:solidFill>
                <a:latin typeface="Consolas" panose="020B0609020204030204" pitchFamily="49" charset="0"/>
              </a:rPr>
              <a:t>type</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"text"</a:t>
            </a:r>
            <a:r>
              <a:rPr lang="en-US" sz="1200" dirty="0">
                <a:solidFill>
                  <a:srgbClr val="353535"/>
                </a:solidFill>
                <a:latin typeface="Consolas" panose="020B0609020204030204" pitchFamily="49" charset="0"/>
              </a:rPr>
              <a:t> [</a:t>
            </a:r>
            <a:r>
              <a:rPr lang="en-US" sz="1200" dirty="0" err="1">
                <a:solidFill>
                  <a:srgbClr val="6D8600"/>
                </a:solidFill>
                <a:latin typeface="Consolas" panose="020B0609020204030204" pitchFamily="49" charset="0"/>
              </a:rPr>
              <a:t>formControl</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a:t>
            </a:r>
            <a:r>
              <a:rPr lang="en-US" sz="1200" dirty="0" err="1">
                <a:solidFill>
                  <a:srgbClr val="E88501"/>
                </a:solidFill>
                <a:latin typeface="Consolas" panose="020B0609020204030204" pitchFamily="49" charset="0"/>
              </a:rPr>
              <a:t>userNameControl</a:t>
            </a:r>
            <a:r>
              <a:rPr lang="en-US" sz="1200" dirty="0">
                <a:solidFill>
                  <a:srgbClr val="E88501"/>
                </a:solidFill>
                <a:latin typeface="Consolas" panose="020B0609020204030204" pitchFamily="49" charset="0"/>
              </a:rPr>
              <a:t>"</a:t>
            </a:r>
            <a:r>
              <a:rPr lang="en-US" sz="1200" dirty="0">
                <a:solidFill>
                  <a:srgbClr val="386AC3"/>
                </a:solidFill>
                <a:latin typeface="Consolas" panose="020B0609020204030204" pitchFamily="49" charset="0"/>
              </a:rPr>
              <a:t>&gt;</a:t>
            </a:r>
            <a:endParaRPr lang="en-US" sz="1200" b="0" dirty="0">
              <a:solidFill>
                <a:srgbClr val="353535"/>
              </a:solidFill>
              <a:effectLst/>
              <a:latin typeface="Consolas" panose="020B0609020204030204" pitchFamily="49" charset="0"/>
            </a:endParaRPr>
          </a:p>
        </p:txBody>
      </p:sp>
      <p:sp>
        <p:nvSpPr>
          <p:cNvPr id="15" name="Прямоугольник 14"/>
          <p:cNvSpPr/>
          <p:nvPr/>
        </p:nvSpPr>
        <p:spPr>
          <a:xfrm>
            <a:off x="261551" y="4964558"/>
            <a:ext cx="3073277" cy="276999"/>
          </a:xfrm>
          <a:prstGeom prst="rect">
            <a:avLst/>
          </a:prstGeom>
        </p:spPr>
        <p:txBody>
          <a:bodyPr wrap="none">
            <a:spAutoFit/>
          </a:bodyPr>
          <a:lstStyle/>
          <a:p>
            <a:r>
              <a:rPr lang="en-US" sz="1200" dirty="0">
                <a:solidFill>
                  <a:srgbClr val="386AC3"/>
                </a:solidFill>
                <a:latin typeface="Consolas" panose="020B0609020204030204" pitchFamily="49" charset="0"/>
              </a:rPr>
              <a:t>&lt;form</a:t>
            </a:r>
            <a:r>
              <a:rPr lang="en-US" sz="1200" dirty="0">
                <a:solidFill>
                  <a:srgbClr val="353535"/>
                </a:solidFill>
                <a:latin typeface="Consolas" panose="020B0609020204030204" pitchFamily="49" charset="0"/>
              </a:rPr>
              <a:t> [</a:t>
            </a:r>
            <a:r>
              <a:rPr lang="en-US" sz="1200" dirty="0" err="1">
                <a:solidFill>
                  <a:srgbClr val="6D8600"/>
                </a:solidFill>
                <a:latin typeface="Consolas" panose="020B0609020204030204" pitchFamily="49" charset="0"/>
              </a:rPr>
              <a:t>formGroup</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a:t>
            </a:r>
            <a:r>
              <a:rPr lang="en-US" sz="1200" dirty="0" err="1">
                <a:solidFill>
                  <a:srgbClr val="E88501"/>
                </a:solidFill>
                <a:latin typeface="Consolas" panose="020B0609020204030204" pitchFamily="49" charset="0"/>
              </a:rPr>
              <a:t>userFormGroup</a:t>
            </a:r>
            <a:r>
              <a:rPr lang="en-US" sz="1200" dirty="0">
                <a:solidFill>
                  <a:srgbClr val="E88501"/>
                </a:solidFill>
                <a:latin typeface="Consolas" panose="020B0609020204030204" pitchFamily="49" charset="0"/>
              </a:rPr>
              <a:t>"</a:t>
            </a:r>
            <a:r>
              <a:rPr lang="en-US" sz="1200" dirty="0">
                <a:solidFill>
                  <a:srgbClr val="386AC3"/>
                </a:solidFill>
                <a:latin typeface="Consolas" panose="020B0609020204030204" pitchFamily="49" charset="0"/>
              </a:rPr>
              <a:t>&gt;</a:t>
            </a:r>
            <a:endParaRPr lang="en-US" sz="1200" b="0" dirty="0">
              <a:solidFill>
                <a:srgbClr val="353535"/>
              </a:solidFill>
              <a:effectLst/>
              <a:latin typeface="Consolas" panose="020B0609020204030204" pitchFamily="49" charset="0"/>
            </a:endParaRPr>
          </a:p>
        </p:txBody>
      </p:sp>
      <p:sp>
        <p:nvSpPr>
          <p:cNvPr id="16" name="Прямоугольник 15"/>
          <p:cNvSpPr/>
          <p:nvPr/>
        </p:nvSpPr>
        <p:spPr>
          <a:xfrm>
            <a:off x="564291" y="5237021"/>
            <a:ext cx="405713"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 .</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7" name="Прямоугольник 16"/>
          <p:cNvSpPr/>
          <p:nvPr/>
        </p:nvSpPr>
        <p:spPr>
          <a:xfrm>
            <a:off x="261551" y="4516205"/>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Then name your inputs in the template, according to your form and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formControls</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set:</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71220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solidFill>
                  <a:srgbClr val="444444"/>
                </a:solidFill>
              </a:rPr>
              <a:t>Angular forms</a:t>
            </a:r>
            <a:r>
              <a:rPr lang="en-US" dirty="0"/>
              <a:t>				</a:t>
            </a:r>
            <a:endParaRPr lang="en-US" sz="1800" dirty="0"/>
          </a:p>
        </p:txBody>
      </p:sp>
      <p:sp>
        <p:nvSpPr>
          <p:cNvPr id="12" name="Прямоугольник 11"/>
          <p:cNvSpPr/>
          <p:nvPr/>
        </p:nvSpPr>
        <p:spPr>
          <a:xfrm>
            <a:off x="261551" y="2225535"/>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set a value to a control, use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setValue</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method:</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 name="Прямоугольник 2"/>
          <p:cNvSpPr/>
          <p:nvPr/>
        </p:nvSpPr>
        <p:spPr>
          <a:xfrm>
            <a:off x="261551" y="2554078"/>
            <a:ext cx="4572000" cy="276999"/>
          </a:xfrm>
          <a:prstGeom prst="rect">
            <a:avLst/>
          </a:prstGeom>
        </p:spPr>
        <p:txBody>
          <a:bodyPr>
            <a:spAutoFit/>
          </a:bodyPr>
          <a:lstStyle/>
          <a:p>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.userNameControl.</a:t>
            </a:r>
            <a:r>
              <a:rPr lang="en-US" sz="1200" b="1" dirty="0" err="1">
                <a:solidFill>
                  <a:srgbClr val="8431C5"/>
                </a:solidFill>
                <a:latin typeface="Consolas" panose="020B0609020204030204" pitchFamily="49" charset="0"/>
              </a:rPr>
              <a:t>setValue</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'John'</a:t>
            </a:r>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8" name="Прямоугольник 17"/>
          <p:cNvSpPr/>
          <p:nvPr/>
        </p:nvSpPr>
        <p:spPr>
          <a:xfrm>
            <a:off x="261551" y="3213723"/>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react to any form changes (and obtain form’s value at the moment), subscribe to them:</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Прямоугольник 5"/>
          <p:cNvSpPr/>
          <p:nvPr/>
        </p:nvSpPr>
        <p:spPr>
          <a:xfrm>
            <a:off x="261551" y="3535341"/>
            <a:ext cx="6215449" cy="646331"/>
          </a:xfrm>
          <a:prstGeom prst="rect">
            <a:avLst/>
          </a:prstGeom>
        </p:spPr>
        <p:txBody>
          <a:bodyPr wrap="square">
            <a:spAutoFit/>
          </a:bodyPr>
          <a:lstStyle/>
          <a:p>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.userFormGroup.valueChanges.</a:t>
            </a:r>
            <a:r>
              <a:rPr lang="en-US" sz="1200" b="1" dirty="0" err="1">
                <a:solidFill>
                  <a:srgbClr val="8431C5"/>
                </a:solidFill>
                <a:latin typeface="Consolas" panose="020B0609020204030204" pitchFamily="49" charset="0"/>
              </a:rPr>
              <a:t>subscribe</a:t>
            </a:r>
            <a:r>
              <a:rPr lang="en-US" sz="1200" dirty="0">
                <a:solidFill>
                  <a:srgbClr val="353535"/>
                </a:solidFill>
                <a:latin typeface="Consolas" panose="020B0609020204030204" pitchFamily="49" charset="0"/>
              </a:rPr>
              <a:t>((</a:t>
            </a:r>
            <a:r>
              <a:rPr lang="en-US" sz="1200" dirty="0">
                <a:solidFill>
                  <a:srgbClr val="E06C75"/>
                </a:solidFill>
                <a:latin typeface="Consolas" panose="020B0609020204030204" pitchFamily="49" charset="0"/>
              </a:rPr>
              <a:t>data</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=&gt;</a:t>
            </a:r>
            <a:r>
              <a:rPr lang="en-US" sz="1200" dirty="0">
                <a:solidFill>
                  <a:srgbClr val="353535"/>
                </a:solidFill>
                <a:latin typeface="Consolas" panose="020B0609020204030204" pitchFamily="49" charset="0"/>
              </a:rPr>
              <a:t> {</a:t>
            </a:r>
          </a:p>
          <a:p>
            <a:r>
              <a:rPr lang="en-US" sz="1200" dirty="0">
                <a:solidFill>
                  <a:srgbClr val="4671BB"/>
                </a:solidFill>
                <a:latin typeface="Consolas" panose="020B0609020204030204" pitchFamily="49" charset="0"/>
              </a:rPr>
              <a:t>	</a:t>
            </a:r>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.fullName</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E88501"/>
                </a:solidFill>
                <a:latin typeface="Consolas" panose="020B0609020204030204" pitchFamily="49" charset="0"/>
              </a:rPr>
              <a:t>`</a:t>
            </a:r>
            <a:r>
              <a:rPr lang="en-US" sz="1200" dirty="0">
                <a:solidFill>
                  <a:srgbClr val="386AC3"/>
                </a:solidFill>
                <a:latin typeface="Consolas" panose="020B0609020204030204" pitchFamily="49" charset="0"/>
              </a:rPr>
              <a:t>${</a:t>
            </a:r>
            <a:r>
              <a:rPr lang="en-US" sz="1200" dirty="0" err="1">
                <a:solidFill>
                  <a:srgbClr val="000000"/>
                </a:solidFill>
                <a:latin typeface="Consolas" panose="020B0609020204030204" pitchFamily="49" charset="0"/>
              </a:rPr>
              <a:t>data.userName</a:t>
            </a:r>
            <a:r>
              <a:rPr lang="en-US" sz="1200" dirty="0">
                <a:solidFill>
                  <a:srgbClr val="386AC3"/>
                </a:solidFill>
                <a:latin typeface="Consolas" panose="020B0609020204030204" pitchFamily="49" charset="0"/>
              </a:rPr>
              <a:t>}</a:t>
            </a:r>
            <a:r>
              <a:rPr lang="en-US" sz="1200" dirty="0">
                <a:solidFill>
                  <a:srgbClr val="E88501"/>
                </a:solidFill>
                <a:latin typeface="Consolas" panose="020B0609020204030204" pitchFamily="49" charset="0"/>
              </a:rPr>
              <a:t> </a:t>
            </a:r>
            <a:r>
              <a:rPr lang="en-US" sz="1200" dirty="0">
                <a:solidFill>
                  <a:srgbClr val="386AC3"/>
                </a:solidFill>
                <a:latin typeface="Consolas" panose="020B0609020204030204" pitchFamily="49" charset="0"/>
              </a:rPr>
              <a:t>${</a:t>
            </a:r>
            <a:r>
              <a:rPr lang="en-US" sz="1200" dirty="0" err="1">
                <a:solidFill>
                  <a:srgbClr val="000000"/>
                </a:solidFill>
                <a:latin typeface="Consolas" panose="020B0609020204030204" pitchFamily="49" charset="0"/>
              </a:rPr>
              <a:t>data.email</a:t>
            </a:r>
            <a:r>
              <a:rPr lang="en-US" sz="1200" dirty="0">
                <a:solidFill>
                  <a:srgbClr val="386AC3"/>
                </a:solidFill>
                <a:latin typeface="Consolas" panose="020B0609020204030204" pitchFamily="49" charset="0"/>
              </a:rPr>
              <a:t>}</a:t>
            </a:r>
            <a:r>
              <a:rPr lang="en-US" sz="1200" dirty="0">
                <a:solidFill>
                  <a:srgbClr val="E88501"/>
                </a:solidFill>
                <a:latin typeface="Consolas" panose="020B0609020204030204" pitchFamily="49" charset="0"/>
              </a:rPr>
              <a:t>`</a:t>
            </a:r>
            <a:endParaRPr lang="en-US" sz="1200" dirty="0">
              <a:solidFill>
                <a:srgbClr val="353535"/>
              </a:solidFill>
              <a:latin typeface="Consolas" panose="020B0609020204030204" pitchFamily="49" charset="0"/>
            </a:endParaRP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9" name="Прямоугольник 18"/>
          <p:cNvSpPr/>
          <p:nvPr/>
        </p:nvSpPr>
        <p:spPr>
          <a:xfrm>
            <a:off x="261551" y="4428027"/>
            <a:ext cx="8620898" cy="461665"/>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Finally, when you submit a form you may either add a handler on submit, or do something with current form value without direct submit event:</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9" name="Прямоугольник 8"/>
          <p:cNvSpPr/>
          <p:nvPr/>
        </p:nvSpPr>
        <p:spPr>
          <a:xfrm>
            <a:off x="261551" y="4935987"/>
            <a:ext cx="7461422" cy="1200329"/>
          </a:xfrm>
          <a:prstGeom prst="rect">
            <a:avLst/>
          </a:prstGeom>
        </p:spPr>
        <p:txBody>
          <a:bodyPr wrap="square">
            <a:spAutoFit/>
          </a:bodyPr>
          <a:lstStyle/>
          <a:p>
            <a:r>
              <a:rPr lang="en-US" sz="1200" dirty="0">
                <a:solidFill>
                  <a:srgbClr val="386AC3"/>
                </a:solidFill>
                <a:latin typeface="Consolas" panose="020B0609020204030204" pitchFamily="49" charset="0"/>
              </a:rPr>
              <a:t>public</a:t>
            </a:r>
            <a:r>
              <a:rPr lang="en-US" sz="1200" dirty="0">
                <a:solidFill>
                  <a:srgbClr val="353535"/>
                </a:solidFill>
                <a:latin typeface="Consolas" panose="020B0609020204030204" pitchFamily="49" charset="0"/>
              </a:rPr>
              <a:t> </a:t>
            </a:r>
            <a:r>
              <a:rPr lang="en-US" sz="1200" b="1" dirty="0">
                <a:solidFill>
                  <a:srgbClr val="8431C5"/>
                </a:solidFill>
                <a:latin typeface="Consolas" panose="020B0609020204030204" pitchFamily="49" charset="0"/>
              </a:rPr>
              <a:t>submit</a:t>
            </a:r>
            <a:r>
              <a:rPr lang="en-US" sz="1200" dirty="0">
                <a:solidFill>
                  <a:srgbClr val="353535"/>
                </a:solidFill>
                <a:latin typeface="Consolas" panose="020B0609020204030204" pitchFamily="49" charset="0"/>
              </a:rPr>
              <a:t>()</a:t>
            </a:r>
            <a:r>
              <a:rPr lang="en-US" sz="1200" dirty="0">
                <a:solidFill>
                  <a:srgbClr val="535353"/>
                </a:solidFill>
                <a:latin typeface="Consolas" panose="020B0609020204030204" pitchFamily="49" charset="0"/>
              </a:rPr>
              <a:t>:</a:t>
            </a:r>
            <a:r>
              <a:rPr lang="en-US" sz="1200" dirty="0">
                <a:solidFill>
                  <a:srgbClr val="42567B"/>
                </a:solidFill>
                <a:latin typeface="Consolas" panose="020B0609020204030204" pitchFamily="49" charset="0"/>
              </a:rPr>
              <a:t>void</a:t>
            </a:r>
            <a:r>
              <a:rPr lang="en-US" sz="1200" dirty="0">
                <a:solidFill>
                  <a:srgbClr val="353535"/>
                </a:solidFill>
                <a:latin typeface="Consolas" panose="020B0609020204030204" pitchFamily="49" charset="0"/>
              </a:rPr>
              <a:t> {</a:t>
            </a:r>
          </a:p>
          <a:p>
            <a:pPr lvl="1"/>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.serverService.</a:t>
            </a:r>
            <a:r>
              <a:rPr lang="en-US" sz="1200" b="1" dirty="0" err="1">
                <a:solidFill>
                  <a:srgbClr val="8431C5"/>
                </a:solidFill>
                <a:latin typeface="Consolas" panose="020B0609020204030204" pitchFamily="49" charset="0"/>
              </a:rPr>
              <a:t>storeServers</a:t>
            </a:r>
            <a:r>
              <a:rPr lang="en-US" sz="1200" dirty="0">
                <a:solidFill>
                  <a:srgbClr val="353535"/>
                </a:solidFill>
                <a:latin typeface="Consolas" panose="020B0609020204030204" pitchFamily="49" charset="0"/>
              </a:rPr>
              <a:t>([</a:t>
            </a:r>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.userFormGroup.value</a:t>
            </a:r>
            <a:r>
              <a:rPr lang="en-US" sz="1200" dirty="0">
                <a:solidFill>
                  <a:srgbClr val="353535"/>
                </a:solidFill>
                <a:latin typeface="Consolas" panose="020B0609020204030204" pitchFamily="49" charset="0"/>
              </a:rPr>
              <a:t>]).</a:t>
            </a:r>
            <a:r>
              <a:rPr lang="en-US" sz="1200" b="1" dirty="0">
                <a:solidFill>
                  <a:srgbClr val="8431C5"/>
                </a:solidFill>
                <a:latin typeface="Consolas" panose="020B0609020204030204" pitchFamily="49" charset="0"/>
              </a:rPr>
              <a:t>subscribe</a:t>
            </a:r>
            <a:r>
              <a:rPr lang="en-US" sz="1200" dirty="0">
                <a:solidFill>
                  <a:srgbClr val="353535"/>
                </a:solidFill>
                <a:latin typeface="Consolas" panose="020B0609020204030204" pitchFamily="49" charset="0"/>
              </a:rPr>
              <a:t>(</a:t>
            </a:r>
          </a:p>
          <a:p>
            <a:pPr lvl="2"/>
            <a:r>
              <a:rPr lang="en-US" sz="1200" dirty="0">
                <a:solidFill>
                  <a:srgbClr val="353535"/>
                </a:solidFill>
                <a:latin typeface="Consolas" panose="020B0609020204030204" pitchFamily="49" charset="0"/>
              </a:rPr>
              <a:t>(</a:t>
            </a:r>
            <a:r>
              <a:rPr lang="en-US" sz="1200" dirty="0">
                <a:solidFill>
                  <a:srgbClr val="E06C75"/>
                </a:solidFill>
                <a:latin typeface="Consolas" panose="020B0609020204030204" pitchFamily="49" charset="0"/>
              </a:rPr>
              <a:t>response</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=&gt;</a:t>
            </a:r>
            <a:r>
              <a:rPr lang="en-US" sz="1200" dirty="0">
                <a:solidFill>
                  <a:srgbClr val="353535"/>
                </a:solidFill>
                <a:latin typeface="Consolas" panose="020B0609020204030204" pitchFamily="49" charset="0"/>
              </a:rPr>
              <a:t> console.</a:t>
            </a:r>
            <a:r>
              <a:rPr lang="en-US" sz="1200" dirty="0">
                <a:solidFill>
                  <a:srgbClr val="386AC3"/>
                </a:solidFill>
                <a:latin typeface="Consolas" panose="020B0609020204030204" pitchFamily="49" charset="0"/>
              </a:rPr>
              <a:t>log</a:t>
            </a:r>
            <a:r>
              <a:rPr lang="en-US" sz="1200" dirty="0">
                <a:solidFill>
                  <a:srgbClr val="353535"/>
                </a:solidFill>
                <a:latin typeface="Consolas" panose="020B0609020204030204" pitchFamily="49" charset="0"/>
              </a:rPr>
              <a:t>(response),</a:t>
            </a:r>
          </a:p>
          <a:p>
            <a:pPr lvl="2"/>
            <a:r>
              <a:rPr lang="en-US" sz="1200" dirty="0">
                <a:solidFill>
                  <a:srgbClr val="353535"/>
                </a:solidFill>
                <a:latin typeface="Consolas" panose="020B0609020204030204" pitchFamily="49" charset="0"/>
              </a:rPr>
              <a:t>(</a:t>
            </a:r>
            <a:r>
              <a:rPr lang="en-US" sz="1200" dirty="0">
                <a:solidFill>
                  <a:srgbClr val="E06C75"/>
                </a:solidFill>
                <a:latin typeface="Consolas" panose="020B0609020204030204" pitchFamily="49" charset="0"/>
              </a:rPr>
              <a:t>error</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=&gt;</a:t>
            </a:r>
            <a:r>
              <a:rPr lang="en-US" sz="1200" dirty="0">
                <a:solidFill>
                  <a:srgbClr val="353535"/>
                </a:solidFill>
                <a:latin typeface="Consolas" panose="020B0609020204030204" pitchFamily="49" charset="0"/>
              </a:rPr>
              <a:t> console.</a:t>
            </a:r>
            <a:r>
              <a:rPr lang="en-US" sz="1200" dirty="0">
                <a:solidFill>
                  <a:srgbClr val="386AC3"/>
                </a:solidFill>
                <a:latin typeface="Consolas" panose="020B0609020204030204" pitchFamily="49" charset="0"/>
              </a:rPr>
              <a:t>log</a:t>
            </a:r>
            <a:r>
              <a:rPr lang="en-US" sz="1200" dirty="0">
                <a:solidFill>
                  <a:srgbClr val="353535"/>
                </a:solidFill>
                <a:latin typeface="Consolas" panose="020B0609020204030204" pitchFamily="49" charset="0"/>
              </a:rPr>
              <a:t>(error)</a:t>
            </a:r>
          </a:p>
          <a:p>
            <a:pPr lvl="1"/>
            <a:r>
              <a:rPr lang="en-US" sz="1200" dirty="0">
                <a:solidFill>
                  <a:srgbClr val="353535"/>
                </a:solidFill>
                <a:latin typeface="Consolas" panose="020B0609020204030204" pitchFamily="49" charset="0"/>
              </a:rPr>
              <a:t>)</a:t>
            </a: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0" name="Прямоугольник 9"/>
          <p:cNvSpPr/>
          <p:nvPr/>
        </p:nvSpPr>
        <p:spPr>
          <a:xfrm>
            <a:off x="261551" y="1643877"/>
            <a:ext cx="6816811" cy="276999"/>
          </a:xfrm>
          <a:prstGeom prst="rect">
            <a:avLst/>
          </a:prstGeom>
        </p:spPr>
        <p:txBody>
          <a:bodyPr wrap="square">
            <a:spAutoFit/>
          </a:bodyPr>
          <a:lstStyle/>
          <a:p>
            <a:r>
              <a:rPr lang="en-US" sz="1200" dirty="0">
                <a:solidFill>
                  <a:srgbClr val="386AC3"/>
                </a:solidFill>
                <a:latin typeface="Consolas" panose="020B0609020204030204" pitchFamily="49" charset="0"/>
              </a:rPr>
              <a:t>public</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emailControl</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FormControl</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new</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FormControl</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Validators.required</a:t>
            </a:r>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20" name="Прямоугольник 19"/>
          <p:cNvSpPr/>
          <p:nvPr/>
        </p:nvSpPr>
        <p:spPr>
          <a:xfrm>
            <a:off x="261551" y="1294625"/>
            <a:ext cx="8620898"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make a field ‘required’, add validators array as the second argument:</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43316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2733401" y="3192287"/>
            <a:ext cx="3797193" cy="647100"/>
          </a:xfrm>
          <a:solidFill>
            <a:schemeClr val="accent4">
              <a:lumMod val="75000"/>
            </a:schemeClr>
          </a:solidFill>
        </p:spPr>
        <p:txBody>
          <a:bodyPr/>
          <a:lstStyle/>
          <a:p>
            <a:r>
              <a:rPr lang="en-US" dirty="0"/>
              <a:t>Thank you!</a:t>
            </a:r>
          </a:p>
        </p:txBody>
      </p:sp>
    </p:spTree>
    <p:extLst>
      <p:ext uri="{BB962C8B-B14F-4D97-AF65-F5344CB8AC3E}">
        <p14:creationId xmlns:p14="http://schemas.microsoft.com/office/powerpoint/2010/main" val="70445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SzPct val="140000"/>
            </a:pPr>
            <a:r>
              <a:rPr lang="en-US" dirty="0">
                <a:solidFill>
                  <a:srgbClr val="444444"/>
                </a:solidFill>
              </a:rPr>
              <a:t>Component Lifecycle</a:t>
            </a:r>
          </a:p>
          <a:p>
            <a:pPr>
              <a:buSzPct val="140000"/>
            </a:pPr>
            <a:r>
              <a:rPr lang="en-US" dirty="0">
                <a:solidFill>
                  <a:srgbClr val="444444"/>
                </a:solidFill>
              </a:rPr>
              <a:t>Services</a:t>
            </a:r>
          </a:p>
          <a:p>
            <a:pPr>
              <a:buSzPct val="140000"/>
            </a:pPr>
            <a:r>
              <a:rPr lang="en-US" dirty="0">
                <a:solidFill>
                  <a:srgbClr val="444444"/>
                </a:solidFill>
              </a:rPr>
              <a:t>HTTP</a:t>
            </a:r>
          </a:p>
          <a:p>
            <a:pPr>
              <a:buSzPct val="140000"/>
            </a:pPr>
            <a:r>
              <a:rPr lang="en-US" dirty="0">
                <a:solidFill>
                  <a:srgbClr val="444444"/>
                </a:solidFill>
              </a:rPr>
              <a:t>Observables</a:t>
            </a:r>
          </a:p>
          <a:p>
            <a:pPr>
              <a:buSzPct val="140000"/>
            </a:pPr>
            <a:r>
              <a:rPr lang="en-US" dirty="0">
                <a:solidFill>
                  <a:srgbClr val="444444"/>
                </a:solidFill>
              </a:rPr>
              <a:t>Subject</a:t>
            </a:r>
          </a:p>
          <a:p>
            <a:r>
              <a:rPr lang="en-US" dirty="0"/>
              <a:t>View Encapsulation - Native, Emulated, None</a:t>
            </a:r>
          </a:p>
          <a:p>
            <a:pPr>
              <a:buSzPct val="140000"/>
            </a:pPr>
            <a:r>
              <a:rPr lang="en-US" dirty="0">
                <a:solidFill>
                  <a:srgbClr val="444444"/>
                </a:solidFill>
              </a:rPr>
              <a:t>Ng-template, ng-content</a:t>
            </a:r>
          </a:p>
          <a:p>
            <a:pPr>
              <a:buSzPct val="140000"/>
            </a:pPr>
            <a:r>
              <a:rPr lang="en-US" dirty="0">
                <a:solidFill>
                  <a:srgbClr val="444444"/>
                </a:solidFill>
              </a:rPr>
              <a:t>pipes</a:t>
            </a:r>
          </a:p>
        </p:txBody>
      </p:sp>
      <p:sp>
        <p:nvSpPr>
          <p:cNvPr id="3" name="Text Placeholder 2"/>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427951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solidFill>
                  <a:srgbClr val="444444"/>
                </a:solidFill>
              </a:rPr>
              <a:t>Lifecycle Hooks</a:t>
            </a:r>
            <a:r>
              <a:rPr lang="en-US" dirty="0"/>
              <a:t>			</a:t>
            </a:r>
            <a:endParaRPr lang="en-US" sz="1800" dirty="0"/>
          </a:p>
        </p:txBody>
      </p:sp>
      <p:sp>
        <p:nvSpPr>
          <p:cNvPr id="6" name="Прямоугольник 5"/>
          <p:cNvSpPr/>
          <p:nvPr/>
        </p:nvSpPr>
        <p:spPr>
          <a:xfrm>
            <a:off x="261551" y="1481840"/>
            <a:ext cx="8620898" cy="738664"/>
          </a:xfrm>
          <a:prstGeom prst="rect">
            <a:avLst/>
          </a:prstGeom>
        </p:spPr>
        <p:txBody>
          <a:bodyPr wrap="square">
            <a:spAutoFit/>
          </a:bodyPr>
          <a:lstStyle/>
          <a:p>
            <a:r>
              <a:rPr lang="en-US" sz="1400" dirty="0">
                <a:latin typeface="Roboto Light" panose="02000000000000000000" pitchFamily="2" charset="0"/>
                <a:ea typeface="Roboto Light" panose="02000000000000000000" pitchFamily="2" charset="0"/>
                <a:cs typeface="Roboto Light" panose="02000000000000000000" pitchFamily="2" charset="0"/>
              </a:rPr>
              <a:t>Directive and component instances have a lifecycle as Angular creates, updates, and destroys them. Developers can tap into key moments in that lifecycle by implementing one or more of the lifecycle hook interfaces in the Angular core library.</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Прямоугольник 7"/>
          <p:cNvSpPr/>
          <p:nvPr/>
        </p:nvSpPr>
        <p:spPr>
          <a:xfrm>
            <a:off x="275967" y="1174063"/>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From documentation:</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9" name="Прямоугольник 8"/>
          <p:cNvSpPr/>
          <p:nvPr/>
        </p:nvSpPr>
        <p:spPr>
          <a:xfrm>
            <a:off x="261551" y="2374392"/>
            <a:ext cx="8620898" cy="523220"/>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For beginning, you have to know the 3 basic hooks (there are more): </a:t>
            </a:r>
            <a:r>
              <a:rPr lang="en-US" sz="14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OnChanges</a:t>
            </a:r>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a:t>
            </a:r>
            <a:r>
              <a:rPr lang="en-US" sz="14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OnInit</a:t>
            </a:r>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and </a:t>
            </a:r>
            <a:r>
              <a:rPr lang="en-US" sz="14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OnDestroy</a:t>
            </a:r>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To create a hook, add it to ‘implements’ in your class:</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0" name="Прямоугольник 9"/>
          <p:cNvSpPr/>
          <p:nvPr/>
        </p:nvSpPr>
        <p:spPr>
          <a:xfrm>
            <a:off x="261551" y="3003815"/>
            <a:ext cx="6858000" cy="276999"/>
          </a:xfrm>
          <a:prstGeom prst="rect">
            <a:avLst/>
          </a:prstGeom>
        </p:spPr>
        <p:txBody>
          <a:bodyPr wrap="square">
            <a:spAutoFit/>
          </a:bodyPr>
          <a:lstStyle/>
          <a:p>
            <a:r>
              <a:rPr lang="en-US" sz="1200" dirty="0">
                <a:solidFill>
                  <a:srgbClr val="386AC3"/>
                </a:solidFill>
                <a:latin typeface="Consolas" panose="020B0609020204030204" pitchFamily="49" charset="0"/>
              </a:rPr>
              <a:t>export</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class</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LifecycleComponent</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implements</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OnInit</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OnChanges,OnDestroy</a:t>
            </a:r>
            <a:r>
              <a:rPr lang="en-US" sz="1200" dirty="0">
                <a:solidFill>
                  <a:srgbClr val="353535"/>
                </a:solidFill>
                <a:latin typeface="Consolas" panose="020B0609020204030204" pitchFamily="49" charset="0"/>
              </a:rPr>
              <a:t> {</a:t>
            </a:r>
            <a:endParaRPr lang="en-US" sz="1200" b="0" dirty="0">
              <a:solidFill>
                <a:srgbClr val="353535"/>
              </a:solidFill>
              <a:effectLst/>
              <a:latin typeface="Consolas" panose="020B0609020204030204" pitchFamily="49" charset="0"/>
            </a:endParaRPr>
          </a:p>
        </p:txBody>
      </p:sp>
      <p:sp>
        <p:nvSpPr>
          <p:cNvPr id="11" name="Прямоугольник 10"/>
          <p:cNvSpPr/>
          <p:nvPr/>
        </p:nvSpPr>
        <p:spPr>
          <a:xfrm>
            <a:off x="261551" y="3449430"/>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And add a method, with ‘ng’ prefix in it’s name:</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2" name="Прямоугольник 11"/>
          <p:cNvSpPr/>
          <p:nvPr/>
        </p:nvSpPr>
        <p:spPr>
          <a:xfrm>
            <a:off x="275966" y="3832631"/>
            <a:ext cx="6429633" cy="2123658"/>
          </a:xfrm>
          <a:prstGeom prst="rect">
            <a:avLst/>
          </a:prstGeom>
        </p:spPr>
        <p:txBody>
          <a:bodyPr wrap="square">
            <a:spAutoFit/>
          </a:bodyPr>
          <a:lstStyle/>
          <a:p>
            <a:r>
              <a:rPr lang="en-US" sz="1200" b="1" dirty="0" err="1">
                <a:solidFill>
                  <a:srgbClr val="8431C5"/>
                </a:solidFill>
                <a:latin typeface="Consolas" panose="020B0609020204030204" pitchFamily="49" charset="0"/>
              </a:rPr>
              <a:t>ngOnChanges</a:t>
            </a:r>
            <a:r>
              <a:rPr lang="en-US" sz="1200" dirty="0">
                <a:solidFill>
                  <a:srgbClr val="353535"/>
                </a:solidFill>
                <a:latin typeface="Consolas" panose="020B0609020204030204" pitchFamily="49" charset="0"/>
              </a:rPr>
              <a:t>(){</a:t>
            </a:r>
          </a:p>
          <a:p>
            <a:r>
              <a:rPr lang="en-US" sz="1200" dirty="0">
                <a:solidFill>
                  <a:srgbClr val="353535"/>
                </a:solidFill>
                <a:latin typeface="Consolas" panose="020B0609020204030204" pitchFamily="49" charset="0"/>
              </a:rPr>
              <a:t>	console.</a:t>
            </a:r>
            <a:r>
              <a:rPr lang="en-US" sz="1200" dirty="0">
                <a:solidFill>
                  <a:srgbClr val="386AC3"/>
                </a:solidFill>
                <a:latin typeface="Consolas" panose="020B0609020204030204" pitchFamily="49" charset="0"/>
              </a:rPr>
              <a:t>log</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a:t>
            </a:r>
            <a:r>
              <a:rPr lang="en-US" sz="1200" dirty="0" err="1">
                <a:solidFill>
                  <a:srgbClr val="E88501"/>
                </a:solidFill>
                <a:latin typeface="Consolas" panose="020B0609020204030204" pitchFamily="49" charset="0"/>
              </a:rPr>
              <a:t>ngOnChanges</a:t>
            </a:r>
            <a:r>
              <a:rPr lang="en-US" sz="1200" dirty="0">
                <a:solidFill>
                  <a:srgbClr val="E88501"/>
                </a:solidFill>
                <a:latin typeface="Consolas" panose="020B0609020204030204" pitchFamily="49" charset="0"/>
              </a:rPr>
              <a:t>'</a:t>
            </a:r>
            <a:r>
              <a:rPr lang="en-US" sz="1200" dirty="0">
                <a:solidFill>
                  <a:srgbClr val="353535"/>
                </a:solidFill>
                <a:latin typeface="Consolas" panose="020B0609020204030204" pitchFamily="49" charset="0"/>
              </a:rPr>
              <a:t>);</a:t>
            </a:r>
          </a:p>
          <a:p>
            <a:r>
              <a:rPr lang="en-US" sz="1200" dirty="0">
                <a:solidFill>
                  <a:srgbClr val="353535"/>
                </a:solidFill>
                <a:latin typeface="Consolas" panose="020B0609020204030204" pitchFamily="49" charset="0"/>
              </a:rPr>
              <a:t>}</a:t>
            </a:r>
          </a:p>
          <a:p>
            <a:br>
              <a:rPr lang="en-US" sz="1200" dirty="0">
                <a:solidFill>
                  <a:srgbClr val="353535"/>
                </a:solidFill>
                <a:latin typeface="Consolas" panose="020B0609020204030204" pitchFamily="49" charset="0"/>
              </a:rPr>
            </a:br>
            <a:r>
              <a:rPr lang="en-US" sz="1200" b="1" dirty="0" err="1">
                <a:solidFill>
                  <a:srgbClr val="8431C5"/>
                </a:solidFill>
                <a:latin typeface="Consolas" panose="020B0609020204030204" pitchFamily="49" charset="0"/>
              </a:rPr>
              <a:t>ngOnInit</a:t>
            </a:r>
            <a:r>
              <a:rPr lang="en-US" sz="1200" dirty="0">
                <a:solidFill>
                  <a:srgbClr val="353535"/>
                </a:solidFill>
                <a:latin typeface="Consolas" panose="020B0609020204030204" pitchFamily="49" charset="0"/>
              </a:rPr>
              <a:t>() {</a:t>
            </a:r>
          </a:p>
          <a:p>
            <a:r>
              <a:rPr lang="en-US" sz="1200" dirty="0">
                <a:solidFill>
                  <a:srgbClr val="353535"/>
                </a:solidFill>
                <a:latin typeface="Consolas" panose="020B0609020204030204" pitchFamily="49" charset="0"/>
              </a:rPr>
              <a:t>	console.</a:t>
            </a:r>
            <a:r>
              <a:rPr lang="en-US" sz="1200" dirty="0">
                <a:solidFill>
                  <a:srgbClr val="386AC3"/>
                </a:solidFill>
                <a:latin typeface="Consolas" panose="020B0609020204030204" pitchFamily="49" charset="0"/>
              </a:rPr>
              <a:t>log</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a:t>
            </a:r>
            <a:r>
              <a:rPr lang="en-US" sz="1200" dirty="0" err="1">
                <a:solidFill>
                  <a:srgbClr val="E88501"/>
                </a:solidFill>
                <a:latin typeface="Consolas" panose="020B0609020204030204" pitchFamily="49" charset="0"/>
              </a:rPr>
              <a:t>ngOnInit</a:t>
            </a:r>
            <a:r>
              <a:rPr lang="en-US" sz="1200" dirty="0">
                <a:solidFill>
                  <a:srgbClr val="E88501"/>
                </a:solidFill>
                <a:latin typeface="Consolas" panose="020B0609020204030204" pitchFamily="49" charset="0"/>
              </a:rPr>
              <a:t>'</a:t>
            </a:r>
            <a:r>
              <a:rPr lang="en-US" sz="1200" dirty="0">
                <a:solidFill>
                  <a:srgbClr val="353535"/>
                </a:solidFill>
                <a:latin typeface="Consolas" panose="020B0609020204030204" pitchFamily="49" charset="0"/>
              </a:rPr>
              <a:t>);</a:t>
            </a:r>
          </a:p>
          <a:p>
            <a:r>
              <a:rPr lang="en-US" sz="1200" dirty="0">
                <a:solidFill>
                  <a:srgbClr val="353535"/>
                </a:solidFill>
                <a:latin typeface="Consolas" panose="020B0609020204030204" pitchFamily="49" charset="0"/>
              </a:rPr>
              <a:t>}</a:t>
            </a:r>
          </a:p>
          <a:p>
            <a:br>
              <a:rPr lang="en-US" sz="1200" dirty="0">
                <a:solidFill>
                  <a:srgbClr val="353535"/>
                </a:solidFill>
                <a:latin typeface="Consolas" panose="020B0609020204030204" pitchFamily="49" charset="0"/>
              </a:rPr>
            </a:br>
            <a:r>
              <a:rPr lang="en-US" sz="1200" b="1" dirty="0" err="1">
                <a:solidFill>
                  <a:srgbClr val="8431C5"/>
                </a:solidFill>
                <a:latin typeface="Consolas" panose="020B0609020204030204" pitchFamily="49" charset="0"/>
              </a:rPr>
              <a:t>ngOnDestroy</a:t>
            </a:r>
            <a:r>
              <a:rPr lang="en-US" sz="1200" dirty="0">
                <a:solidFill>
                  <a:srgbClr val="353535"/>
                </a:solidFill>
                <a:latin typeface="Consolas" panose="020B0609020204030204" pitchFamily="49" charset="0"/>
              </a:rPr>
              <a:t>(){</a:t>
            </a:r>
          </a:p>
          <a:p>
            <a:r>
              <a:rPr lang="en-US" sz="1200" dirty="0">
                <a:solidFill>
                  <a:srgbClr val="353535"/>
                </a:solidFill>
                <a:latin typeface="Consolas" panose="020B0609020204030204" pitchFamily="49" charset="0"/>
              </a:rPr>
              <a:t>	console.</a:t>
            </a:r>
            <a:r>
              <a:rPr lang="en-US" sz="1200" dirty="0">
                <a:solidFill>
                  <a:srgbClr val="386AC3"/>
                </a:solidFill>
                <a:latin typeface="Consolas" panose="020B0609020204030204" pitchFamily="49" charset="0"/>
              </a:rPr>
              <a:t>log</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a:t>
            </a:r>
            <a:r>
              <a:rPr lang="en-US" sz="1200" dirty="0" err="1">
                <a:solidFill>
                  <a:srgbClr val="E88501"/>
                </a:solidFill>
                <a:latin typeface="Consolas" panose="020B0609020204030204" pitchFamily="49" charset="0"/>
              </a:rPr>
              <a:t>ngOnDestroy</a:t>
            </a:r>
            <a:r>
              <a:rPr lang="en-US" sz="1200" dirty="0">
                <a:solidFill>
                  <a:srgbClr val="E88501"/>
                </a:solidFill>
                <a:latin typeface="Consolas" panose="020B0609020204030204" pitchFamily="49" charset="0"/>
              </a:rPr>
              <a:t>'</a:t>
            </a:r>
            <a:r>
              <a:rPr lang="en-US" sz="1200" dirty="0">
                <a:solidFill>
                  <a:srgbClr val="353535"/>
                </a:solidFill>
                <a:latin typeface="Consolas" panose="020B0609020204030204" pitchFamily="49" charset="0"/>
              </a:rPr>
              <a:t>);</a:t>
            </a: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Tree>
    <p:extLst>
      <p:ext uri="{BB962C8B-B14F-4D97-AF65-F5344CB8AC3E}">
        <p14:creationId xmlns:p14="http://schemas.microsoft.com/office/powerpoint/2010/main" val="231614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t>Pipes				</a:t>
            </a:r>
            <a:endParaRPr lang="en-US" sz="1800" dirty="0"/>
          </a:p>
        </p:txBody>
      </p:sp>
      <p:sp>
        <p:nvSpPr>
          <p:cNvPr id="3" name="Прямоугольник 2"/>
          <p:cNvSpPr/>
          <p:nvPr/>
        </p:nvSpPr>
        <p:spPr>
          <a:xfrm>
            <a:off x="275967" y="1174063"/>
            <a:ext cx="8620898" cy="461665"/>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Angular @Pipe is modifier for your output. For example, you need to output floating point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numberm</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with the 1 digit after  comma , adding currency sign. For that you can use built-in pipes, and chain them  </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Прямоугольник 3"/>
          <p:cNvSpPr/>
          <p:nvPr/>
        </p:nvSpPr>
        <p:spPr>
          <a:xfrm>
            <a:off x="275967" y="1707125"/>
            <a:ext cx="1493108" cy="312867"/>
          </a:xfrm>
          <a:prstGeom prst="rect">
            <a:avLst/>
          </a:prstGeom>
        </p:spPr>
        <p:txBody>
          <a:bodyPr wrap="square">
            <a:spAutoFit/>
          </a:bodyPr>
          <a:lstStyle/>
          <a:p>
            <a:r>
              <a:rPr lang="en-US" sz="1400" dirty="0">
                <a:solidFill>
                  <a:schemeClr val="tx2">
                    <a:lumMod val="60000"/>
                    <a:lumOff val="40000"/>
                  </a:schemeClr>
                </a:solidFill>
                <a:latin typeface="Roboto Medium" panose="02000000000000000000" pitchFamily="2" charset="0"/>
                <a:ea typeface="Roboto Medium" panose="02000000000000000000" pitchFamily="2" charset="0"/>
                <a:cs typeface="Roboto Medium" panose="02000000000000000000" pitchFamily="2" charset="0"/>
              </a:rPr>
              <a:t>24,3333333</a:t>
            </a:r>
            <a:endParaRPr lang="ru-RU" sz="1400" dirty="0">
              <a:solidFill>
                <a:schemeClr val="tx2">
                  <a:lumMod val="60000"/>
                  <a:lumOff val="40000"/>
                </a:schemeClr>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Прямоугольник 5"/>
          <p:cNvSpPr/>
          <p:nvPr/>
        </p:nvSpPr>
        <p:spPr>
          <a:xfrm>
            <a:off x="2084172" y="1707125"/>
            <a:ext cx="1493108" cy="312867"/>
          </a:xfrm>
          <a:prstGeom prst="rect">
            <a:avLst/>
          </a:prstGeom>
        </p:spPr>
        <p:txBody>
          <a:bodyPr wrap="square">
            <a:spAutoFit/>
          </a:bodyPr>
          <a:lstStyle/>
          <a:p>
            <a:r>
              <a:rPr lang="en-US" sz="1400" dirty="0">
                <a:solidFill>
                  <a:schemeClr val="accent5">
                    <a:lumMod val="75000"/>
                  </a:schemeClr>
                </a:solidFill>
                <a:latin typeface="Roboto Medium" panose="02000000000000000000" pitchFamily="2" charset="0"/>
                <a:ea typeface="Roboto Medium" panose="02000000000000000000" pitchFamily="2" charset="0"/>
                <a:cs typeface="Roboto Medium" panose="02000000000000000000" pitchFamily="2" charset="0"/>
              </a:rPr>
              <a:t>$ 24,3</a:t>
            </a:r>
            <a:endParaRPr lang="ru-RU" sz="1400"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7" name="Прямая со стрелкой 6"/>
          <p:cNvCxnSpPr/>
          <p:nvPr/>
        </p:nvCxnSpPr>
        <p:spPr>
          <a:xfrm>
            <a:off x="1497227" y="1863558"/>
            <a:ext cx="42836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 name="Прямоугольник 7"/>
          <p:cNvSpPr/>
          <p:nvPr/>
        </p:nvSpPr>
        <p:spPr>
          <a:xfrm>
            <a:off x="261551" y="2636165"/>
            <a:ext cx="8620898" cy="646331"/>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create a custom pipe run </a:t>
            </a:r>
            <a:r>
              <a:rPr lang="en-US" sz="1200" b="1"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ng generate pipe [name] </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If created manually don’t forget to declare it in a module. Then update the </a:t>
            </a:r>
            <a:r>
              <a:rPr lang="en-US" sz="1200" b="1"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transform</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function, so it will return the date in the form you want – filtered, transformed etc. This filter an array of string, allowing only ones which start from a certain letter:</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9" name="Прямоугольник 8"/>
          <p:cNvSpPr/>
          <p:nvPr/>
        </p:nvSpPr>
        <p:spPr>
          <a:xfrm>
            <a:off x="261551" y="2162827"/>
            <a:ext cx="8390238" cy="276999"/>
          </a:xfrm>
          <a:prstGeom prst="rect">
            <a:avLst/>
          </a:prstGeom>
        </p:spPr>
        <p:txBody>
          <a:bodyPr wrap="square">
            <a:spAutoFit/>
          </a:bodyPr>
          <a:lstStyle/>
          <a:p>
            <a:r>
              <a:rPr lang="en-US" sz="1200" dirty="0">
                <a:solidFill>
                  <a:srgbClr val="386AC3"/>
                </a:solidFill>
                <a:latin typeface="Consolas" panose="020B0609020204030204" pitchFamily="49" charset="0"/>
              </a:rPr>
              <a:t>&lt;p&gt;</a:t>
            </a:r>
            <a:r>
              <a:rPr lang="en-US" sz="1200" dirty="0">
                <a:solidFill>
                  <a:srgbClr val="353535"/>
                </a:solidFill>
                <a:latin typeface="Consolas" panose="020B0609020204030204" pitchFamily="49" charset="0"/>
              </a:rPr>
              <a:t>The sum is {{ sum | number: '1.0-1' | currency: '$' }} </a:t>
            </a:r>
            <a:r>
              <a:rPr lang="en-US" sz="1200" dirty="0">
                <a:solidFill>
                  <a:srgbClr val="386AC3"/>
                </a:solidFill>
                <a:latin typeface="Consolas" panose="020B0609020204030204" pitchFamily="49" charset="0"/>
              </a:rPr>
              <a:t>&lt;/p&gt;</a:t>
            </a:r>
            <a:endParaRPr lang="en-US" sz="1200" b="0" dirty="0">
              <a:solidFill>
                <a:srgbClr val="353535"/>
              </a:solidFill>
              <a:effectLst/>
              <a:latin typeface="Consolas" panose="020B0609020204030204" pitchFamily="49" charset="0"/>
            </a:endParaRPr>
          </a:p>
        </p:txBody>
      </p:sp>
      <p:sp>
        <p:nvSpPr>
          <p:cNvPr id="10" name="Прямоугольник 9"/>
          <p:cNvSpPr/>
          <p:nvPr/>
        </p:nvSpPr>
        <p:spPr>
          <a:xfrm>
            <a:off x="275967" y="3358739"/>
            <a:ext cx="7105136" cy="2308324"/>
          </a:xfrm>
          <a:prstGeom prst="rect">
            <a:avLst/>
          </a:prstGeom>
        </p:spPr>
        <p:txBody>
          <a:bodyPr wrap="square">
            <a:spAutoFit/>
          </a:bodyPr>
          <a:lstStyle/>
          <a:p>
            <a:r>
              <a:rPr lang="en-US" sz="1200" dirty="0">
                <a:solidFill>
                  <a:srgbClr val="353535"/>
                </a:solidFill>
                <a:latin typeface="Consolas" panose="020B0609020204030204" pitchFamily="49" charset="0"/>
              </a:rPr>
              <a:t>@Pipe({</a:t>
            </a:r>
          </a:p>
          <a:p>
            <a:r>
              <a:rPr lang="en-US" sz="1200" dirty="0">
                <a:solidFill>
                  <a:srgbClr val="353535"/>
                </a:solidFill>
                <a:latin typeface="Consolas" panose="020B0609020204030204" pitchFamily="49" charset="0"/>
              </a:rPr>
              <a:t>	name: </a:t>
            </a:r>
            <a:r>
              <a:rPr lang="en-US" sz="1200" dirty="0">
                <a:solidFill>
                  <a:srgbClr val="E88501"/>
                </a:solidFill>
                <a:latin typeface="Consolas" panose="020B0609020204030204" pitchFamily="49" charset="0"/>
              </a:rPr>
              <a:t>'</a:t>
            </a:r>
            <a:r>
              <a:rPr lang="en-US" sz="1200" dirty="0" err="1">
                <a:solidFill>
                  <a:srgbClr val="E88501"/>
                </a:solidFill>
                <a:latin typeface="Consolas" panose="020B0609020204030204" pitchFamily="49" charset="0"/>
              </a:rPr>
              <a:t>fruitFilter</a:t>
            </a:r>
            <a:r>
              <a:rPr lang="en-US" sz="1200" dirty="0">
                <a:solidFill>
                  <a:srgbClr val="E88501"/>
                </a:solidFill>
                <a:latin typeface="Consolas" panose="020B0609020204030204" pitchFamily="49" charset="0"/>
              </a:rPr>
              <a:t>'</a:t>
            </a:r>
            <a:endParaRPr lang="en-US" sz="1200" dirty="0">
              <a:solidFill>
                <a:srgbClr val="353535"/>
              </a:solidFill>
              <a:latin typeface="Consolas" panose="020B0609020204030204" pitchFamily="49" charset="0"/>
            </a:endParaRPr>
          </a:p>
          <a:p>
            <a:r>
              <a:rPr lang="en-US" sz="1200" dirty="0">
                <a:solidFill>
                  <a:srgbClr val="353535"/>
                </a:solidFill>
                <a:latin typeface="Consolas" panose="020B0609020204030204" pitchFamily="49" charset="0"/>
              </a:rPr>
              <a:t>})</a:t>
            </a:r>
          </a:p>
          <a:p>
            <a:r>
              <a:rPr lang="en-US" sz="1200" dirty="0">
                <a:solidFill>
                  <a:srgbClr val="386AC3"/>
                </a:solidFill>
                <a:latin typeface="Consolas" panose="020B0609020204030204" pitchFamily="49" charset="0"/>
              </a:rPr>
              <a:t>export</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class</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FruitFilterPipe</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implements</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PipeTransform</a:t>
            </a:r>
            <a:r>
              <a:rPr lang="en-US" sz="1200" dirty="0">
                <a:solidFill>
                  <a:srgbClr val="353535"/>
                </a:solidFill>
                <a:latin typeface="Consolas" panose="020B0609020204030204" pitchFamily="49" charset="0"/>
              </a:rPr>
              <a:t> {</a:t>
            </a:r>
          </a:p>
          <a:p>
            <a:pPr lvl="1"/>
            <a:br>
              <a:rPr lang="en-US" sz="1200" dirty="0">
                <a:solidFill>
                  <a:srgbClr val="353535"/>
                </a:solidFill>
                <a:latin typeface="Consolas" panose="020B0609020204030204" pitchFamily="49" charset="0"/>
              </a:rPr>
            </a:br>
            <a:r>
              <a:rPr lang="en-US" sz="1200" b="1" dirty="0">
                <a:solidFill>
                  <a:srgbClr val="8431C5"/>
                </a:solidFill>
                <a:latin typeface="Consolas" panose="020B0609020204030204" pitchFamily="49" charset="0"/>
              </a:rPr>
              <a:t>transform</a:t>
            </a:r>
            <a:r>
              <a:rPr lang="en-US" sz="1200" dirty="0">
                <a:solidFill>
                  <a:srgbClr val="353535"/>
                </a:solidFill>
                <a:latin typeface="Consolas" panose="020B0609020204030204" pitchFamily="49" charset="0"/>
              </a:rPr>
              <a:t>(</a:t>
            </a:r>
            <a:r>
              <a:rPr lang="en-US" sz="1200" dirty="0">
                <a:solidFill>
                  <a:srgbClr val="E06C75"/>
                </a:solidFill>
                <a:latin typeface="Consolas" panose="020B0609020204030204" pitchFamily="49" charset="0"/>
              </a:rPr>
              <a:t>value</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42567B"/>
                </a:solidFill>
                <a:latin typeface="Consolas" panose="020B0609020204030204" pitchFamily="49" charset="0"/>
              </a:rPr>
              <a:t>string</a:t>
            </a:r>
            <a:r>
              <a:rPr lang="en-US" sz="1200" dirty="0">
                <a:solidFill>
                  <a:srgbClr val="353535"/>
                </a:solidFill>
                <a:latin typeface="Consolas" panose="020B0609020204030204" pitchFamily="49" charset="0"/>
              </a:rPr>
              <a:t>[], </a:t>
            </a:r>
            <a:r>
              <a:rPr lang="en-US" sz="1200" dirty="0">
                <a:solidFill>
                  <a:srgbClr val="E06C75"/>
                </a:solidFill>
                <a:latin typeface="Consolas" panose="020B0609020204030204" pitchFamily="49" charset="0"/>
              </a:rPr>
              <a:t>letter</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42567B"/>
                </a:solidFill>
                <a:latin typeface="Consolas" panose="020B0609020204030204" pitchFamily="49" charset="0"/>
              </a:rPr>
              <a:t>string</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E88501"/>
                </a:solidFill>
                <a:latin typeface="Consolas" panose="020B0609020204030204" pitchFamily="49" charset="0"/>
              </a:rPr>
              <a:t>'p'</a:t>
            </a:r>
            <a:r>
              <a:rPr lang="en-US" sz="1200" dirty="0">
                <a:solidFill>
                  <a:srgbClr val="353535"/>
                </a:solidFill>
                <a:latin typeface="Consolas" panose="020B0609020204030204" pitchFamily="49" charset="0"/>
              </a:rPr>
              <a:t>)</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42567B"/>
                </a:solidFill>
                <a:latin typeface="Consolas" panose="020B0609020204030204" pitchFamily="49" charset="0"/>
              </a:rPr>
              <a:t>any</a:t>
            </a:r>
            <a:r>
              <a:rPr lang="en-US" sz="1200" dirty="0">
                <a:solidFill>
                  <a:srgbClr val="353535"/>
                </a:solidFill>
                <a:latin typeface="Consolas" panose="020B0609020204030204" pitchFamily="49" charset="0"/>
              </a:rPr>
              <a:t> {</a:t>
            </a:r>
          </a:p>
          <a:p>
            <a:pPr lvl="2"/>
            <a:r>
              <a:rPr lang="en-US" sz="1200" dirty="0">
                <a:solidFill>
                  <a:srgbClr val="386AC3"/>
                </a:solidFill>
                <a:latin typeface="Consolas" panose="020B0609020204030204" pitchFamily="49" charset="0"/>
              </a:rPr>
              <a:t>return</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value.</a:t>
            </a:r>
            <a:r>
              <a:rPr lang="en-US" sz="1200" b="1" dirty="0" err="1">
                <a:solidFill>
                  <a:srgbClr val="8431C5"/>
                </a:solidFill>
                <a:latin typeface="Consolas" panose="020B0609020204030204" pitchFamily="49" charset="0"/>
              </a:rPr>
              <a:t>filter</a:t>
            </a:r>
            <a:r>
              <a:rPr lang="en-US" sz="1200" dirty="0">
                <a:solidFill>
                  <a:srgbClr val="353535"/>
                </a:solidFill>
                <a:latin typeface="Consolas" panose="020B0609020204030204" pitchFamily="49" charset="0"/>
              </a:rPr>
              <a:t>((</a:t>
            </a:r>
            <a:r>
              <a:rPr lang="en-US" sz="1200" dirty="0">
                <a:solidFill>
                  <a:srgbClr val="E06C75"/>
                </a:solidFill>
                <a:latin typeface="Consolas" panose="020B0609020204030204" pitchFamily="49" charset="0"/>
              </a:rPr>
              <a:t>value</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=&gt;</a:t>
            </a:r>
            <a:r>
              <a:rPr lang="en-US" sz="1200" dirty="0">
                <a:solidFill>
                  <a:srgbClr val="353535"/>
                </a:solidFill>
                <a:latin typeface="Consolas" panose="020B0609020204030204" pitchFamily="49" charset="0"/>
              </a:rPr>
              <a:t> {</a:t>
            </a:r>
          </a:p>
          <a:p>
            <a:pPr lvl="2"/>
            <a:r>
              <a:rPr lang="en-US" sz="1200" dirty="0">
                <a:solidFill>
                  <a:srgbClr val="386AC3"/>
                </a:solidFill>
                <a:latin typeface="Consolas" panose="020B0609020204030204" pitchFamily="49" charset="0"/>
              </a:rPr>
              <a:t>	return</a:t>
            </a:r>
            <a:r>
              <a:rPr lang="en-US" sz="1200" dirty="0">
                <a:solidFill>
                  <a:srgbClr val="353535"/>
                </a:solidFill>
                <a:latin typeface="Consolas" panose="020B0609020204030204" pitchFamily="49" charset="0"/>
              </a:rPr>
              <a:t> value[</a:t>
            </a:r>
            <a:r>
              <a:rPr lang="en-US" sz="1200" dirty="0">
                <a:solidFill>
                  <a:srgbClr val="6D8600"/>
                </a:solidFill>
                <a:latin typeface="Consolas" panose="020B0609020204030204" pitchFamily="49" charset="0"/>
              </a:rPr>
              <a:t>0</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letter</a:t>
            </a:r>
          </a:p>
          <a:p>
            <a:pPr lvl="2"/>
            <a:r>
              <a:rPr lang="en-US" sz="1200" dirty="0">
                <a:solidFill>
                  <a:srgbClr val="353535"/>
                </a:solidFill>
                <a:latin typeface="Consolas" panose="020B0609020204030204" pitchFamily="49" charset="0"/>
              </a:rPr>
              <a:t>});</a:t>
            </a:r>
          </a:p>
          <a:p>
            <a:pPr lvl="1"/>
            <a:r>
              <a:rPr lang="en-US" sz="1200" dirty="0">
                <a:solidFill>
                  <a:srgbClr val="353535"/>
                </a:solidFill>
                <a:latin typeface="Consolas" panose="020B0609020204030204" pitchFamily="49" charset="0"/>
              </a:rPr>
              <a:t>}</a:t>
            </a:r>
          </a:p>
          <a:p>
            <a:br>
              <a:rPr lang="en-US" sz="1200" dirty="0">
                <a:solidFill>
                  <a:srgbClr val="353535"/>
                </a:solidFill>
                <a:latin typeface="Consolas" panose="020B0609020204030204" pitchFamily="49" charset="0"/>
              </a:rPr>
            </a:br>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1" name="Прямоугольник 10"/>
          <p:cNvSpPr/>
          <p:nvPr/>
        </p:nvSpPr>
        <p:spPr>
          <a:xfrm>
            <a:off x="261551" y="5898185"/>
            <a:ext cx="4928288" cy="276999"/>
          </a:xfrm>
          <a:prstGeom prst="rect">
            <a:avLst/>
          </a:prstGeom>
        </p:spPr>
        <p:txBody>
          <a:bodyPr wrap="square">
            <a:spAutoFit/>
          </a:bodyPr>
          <a:lstStyle/>
          <a:p>
            <a:r>
              <a:rPr lang="en-US" sz="1200" dirty="0">
                <a:solidFill>
                  <a:srgbClr val="386AC3"/>
                </a:solidFill>
                <a:latin typeface="Consolas" panose="020B0609020204030204" pitchFamily="49" charset="0"/>
              </a:rPr>
              <a:t>&lt;p</a:t>
            </a:r>
            <a:r>
              <a:rPr lang="en-US" sz="1200" dirty="0">
                <a:solidFill>
                  <a:srgbClr val="353535"/>
                </a:solidFill>
                <a:latin typeface="Consolas" panose="020B0609020204030204" pitchFamily="49" charset="0"/>
              </a:rPr>
              <a:t> *</a:t>
            </a:r>
            <a:r>
              <a:rPr lang="en-US" sz="1200" dirty="0" err="1">
                <a:solidFill>
                  <a:srgbClr val="6D8600"/>
                </a:solidFill>
                <a:latin typeface="Consolas" panose="020B0609020204030204" pitchFamily="49" charset="0"/>
              </a:rPr>
              <a:t>ngFor</a:t>
            </a:r>
            <a:r>
              <a:rPr lang="en-US" sz="1200" dirty="0">
                <a:solidFill>
                  <a:srgbClr val="353535"/>
                </a:solidFill>
                <a:latin typeface="Consolas" panose="020B0609020204030204" pitchFamily="49" charset="0"/>
              </a:rPr>
              <a:t>=</a:t>
            </a:r>
            <a:r>
              <a:rPr lang="en-US" sz="1200" dirty="0">
                <a:solidFill>
                  <a:srgbClr val="E88501"/>
                </a:solidFill>
                <a:latin typeface="Consolas" panose="020B0609020204030204" pitchFamily="49" charset="0"/>
              </a:rPr>
              <a:t>"let fruit of </a:t>
            </a:r>
            <a:r>
              <a:rPr lang="en-US" sz="1200" dirty="0" err="1">
                <a:solidFill>
                  <a:srgbClr val="E88501"/>
                </a:solidFill>
                <a:latin typeface="Consolas" panose="020B0609020204030204" pitchFamily="49" charset="0"/>
              </a:rPr>
              <a:t>fruitArray</a:t>
            </a:r>
            <a:r>
              <a:rPr lang="en-US" sz="1200" dirty="0">
                <a:solidFill>
                  <a:srgbClr val="E88501"/>
                </a:solidFill>
                <a:latin typeface="Consolas" panose="020B0609020204030204" pitchFamily="49" charset="0"/>
              </a:rPr>
              <a:t> | </a:t>
            </a:r>
            <a:r>
              <a:rPr lang="en-US" sz="1200" dirty="0" err="1">
                <a:solidFill>
                  <a:srgbClr val="E88501"/>
                </a:solidFill>
                <a:latin typeface="Consolas" panose="020B0609020204030204" pitchFamily="49" charset="0"/>
              </a:rPr>
              <a:t>fruitFilter</a:t>
            </a:r>
            <a:r>
              <a:rPr lang="en-US" sz="1200" dirty="0">
                <a:solidFill>
                  <a:srgbClr val="E88501"/>
                </a:solidFill>
                <a:latin typeface="Consolas" panose="020B0609020204030204" pitchFamily="49" charset="0"/>
              </a:rPr>
              <a:t>: 'b'"</a:t>
            </a:r>
            <a:r>
              <a:rPr lang="en-US" sz="1200" dirty="0">
                <a:solidFill>
                  <a:srgbClr val="386AC3"/>
                </a:solidFill>
                <a:latin typeface="Consolas" panose="020B0609020204030204" pitchFamily="49" charset="0"/>
              </a:rPr>
              <a:t>&gt;</a:t>
            </a:r>
            <a:endParaRPr lang="en-US" sz="1200" b="0" dirty="0">
              <a:solidFill>
                <a:srgbClr val="353535"/>
              </a:solidFill>
              <a:effectLst/>
              <a:latin typeface="Consolas" panose="020B0609020204030204" pitchFamily="49" charset="0"/>
            </a:endParaRPr>
          </a:p>
        </p:txBody>
      </p:sp>
      <p:sp>
        <p:nvSpPr>
          <p:cNvPr id="12" name="Прямоугольник 11"/>
          <p:cNvSpPr/>
          <p:nvPr/>
        </p:nvSpPr>
        <p:spPr>
          <a:xfrm>
            <a:off x="275967" y="5609055"/>
            <a:ext cx="675504"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 .</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268239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solidFill>
                  <a:srgbClr val="444444"/>
                </a:solidFill>
              </a:rPr>
              <a:t>Services</a:t>
            </a:r>
            <a:r>
              <a:rPr lang="en-US" dirty="0"/>
              <a:t>				</a:t>
            </a:r>
            <a:endParaRPr lang="en-US" sz="1800" dirty="0"/>
          </a:p>
        </p:txBody>
      </p:sp>
      <p:sp>
        <p:nvSpPr>
          <p:cNvPr id="3" name="Прямоугольник 2"/>
          <p:cNvSpPr/>
          <p:nvPr/>
        </p:nvSpPr>
        <p:spPr>
          <a:xfrm>
            <a:off x="275967" y="1174063"/>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Service is basically a Class…</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Прямоугольник 3"/>
          <p:cNvSpPr/>
          <p:nvPr/>
        </p:nvSpPr>
        <p:spPr>
          <a:xfrm>
            <a:off x="-168876" y="1580662"/>
            <a:ext cx="8340811" cy="1600438"/>
          </a:xfrm>
          <a:prstGeom prst="rect">
            <a:avLst/>
          </a:prstGeom>
        </p:spPr>
        <p:txBody>
          <a:bodyPr wrap="square">
            <a:spAutoFit/>
          </a:bodyPr>
          <a:lstStyle/>
          <a:p>
            <a:pPr lvl="1"/>
            <a:r>
              <a:rPr lang="en-US" sz="1400" dirty="0">
                <a:solidFill>
                  <a:srgbClr val="386AC3"/>
                </a:solidFill>
                <a:latin typeface="Consolas" panose="020B0609020204030204" pitchFamily="49" charset="0"/>
              </a:rPr>
              <a:t>export</a:t>
            </a:r>
            <a:r>
              <a:rPr lang="en-US" sz="1400" dirty="0">
                <a:solidFill>
                  <a:srgbClr val="353535"/>
                </a:solidFill>
                <a:latin typeface="Consolas" panose="020B0609020204030204" pitchFamily="49" charset="0"/>
              </a:rPr>
              <a:t> </a:t>
            </a:r>
            <a:r>
              <a:rPr lang="en-US" sz="1400" dirty="0">
                <a:solidFill>
                  <a:srgbClr val="386AC3"/>
                </a:solidFill>
                <a:latin typeface="Consolas" panose="020B0609020204030204" pitchFamily="49" charset="0"/>
              </a:rPr>
              <a:t>class</a:t>
            </a:r>
            <a:r>
              <a:rPr lang="en-US" sz="1400" dirty="0">
                <a:solidFill>
                  <a:srgbClr val="353535"/>
                </a:solidFill>
                <a:latin typeface="Consolas" panose="020B0609020204030204" pitchFamily="49" charset="0"/>
              </a:rPr>
              <a:t> </a:t>
            </a:r>
            <a:r>
              <a:rPr lang="en-US" sz="1400" dirty="0" err="1">
                <a:solidFill>
                  <a:srgbClr val="163FE4"/>
                </a:solidFill>
                <a:latin typeface="Consolas" panose="020B0609020204030204" pitchFamily="49" charset="0"/>
              </a:rPr>
              <a:t>AccountsService</a:t>
            </a:r>
            <a:r>
              <a:rPr lang="en-US" sz="1400" dirty="0">
                <a:solidFill>
                  <a:srgbClr val="353535"/>
                </a:solidFill>
                <a:latin typeface="Consolas" panose="020B0609020204030204" pitchFamily="49" charset="0"/>
              </a:rPr>
              <a:t> {</a:t>
            </a:r>
            <a:br>
              <a:rPr lang="en-US" sz="1400" dirty="0">
                <a:solidFill>
                  <a:srgbClr val="353535"/>
                </a:solidFill>
                <a:latin typeface="Consolas" panose="020B0609020204030204" pitchFamily="49" charset="0"/>
              </a:rPr>
            </a:br>
            <a:r>
              <a:rPr lang="en-US" sz="1400" dirty="0">
                <a:solidFill>
                  <a:srgbClr val="353535"/>
                </a:solidFill>
                <a:latin typeface="Consolas" panose="020B0609020204030204" pitchFamily="49" charset="0"/>
              </a:rPr>
              <a:t>	</a:t>
            </a:r>
            <a:r>
              <a:rPr lang="en-US" sz="1400" dirty="0">
                <a:solidFill>
                  <a:srgbClr val="386AC3"/>
                </a:solidFill>
                <a:latin typeface="Consolas" panose="020B0609020204030204" pitchFamily="49" charset="0"/>
              </a:rPr>
              <a:t>constructor</a:t>
            </a:r>
            <a:r>
              <a:rPr lang="en-US" sz="1400" dirty="0">
                <a:solidFill>
                  <a:srgbClr val="353535"/>
                </a:solidFill>
                <a:latin typeface="Consolas" panose="020B0609020204030204" pitchFamily="49" charset="0"/>
              </a:rPr>
              <a:t>(){}</a:t>
            </a:r>
          </a:p>
          <a:p>
            <a:pPr lvl="2"/>
            <a:br>
              <a:rPr lang="en-US" sz="1400" dirty="0">
                <a:solidFill>
                  <a:srgbClr val="353535"/>
                </a:solidFill>
                <a:latin typeface="Consolas" panose="020B0609020204030204" pitchFamily="49" charset="0"/>
              </a:rPr>
            </a:br>
            <a:r>
              <a:rPr lang="en-US" sz="1400" b="1" dirty="0" err="1">
                <a:solidFill>
                  <a:srgbClr val="8431C5"/>
                </a:solidFill>
                <a:latin typeface="Consolas" panose="020B0609020204030204" pitchFamily="49" charset="0"/>
              </a:rPr>
              <a:t>reportStatus</a:t>
            </a:r>
            <a:r>
              <a:rPr lang="en-US" sz="1400" dirty="0">
                <a:solidFill>
                  <a:srgbClr val="353535"/>
                </a:solidFill>
                <a:latin typeface="Consolas" panose="020B0609020204030204" pitchFamily="49" charset="0"/>
              </a:rPr>
              <a:t>(</a:t>
            </a:r>
            <a:r>
              <a:rPr lang="en-US" sz="1400" dirty="0">
                <a:solidFill>
                  <a:srgbClr val="E06C75"/>
                </a:solidFill>
                <a:latin typeface="Consolas" panose="020B0609020204030204" pitchFamily="49" charset="0"/>
              </a:rPr>
              <a:t>status</a:t>
            </a:r>
            <a:r>
              <a:rPr lang="en-US" sz="1400" dirty="0">
                <a:solidFill>
                  <a:srgbClr val="535353"/>
                </a:solidFill>
                <a:latin typeface="Consolas" panose="020B0609020204030204" pitchFamily="49" charset="0"/>
              </a:rPr>
              <a:t>:</a:t>
            </a:r>
            <a:r>
              <a:rPr lang="en-US" sz="1400" dirty="0">
                <a:solidFill>
                  <a:srgbClr val="353535"/>
                </a:solidFill>
                <a:latin typeface="Consolas" panose="020B0609020204030204" pitchFamily="49" charset="0"/>
              </a:rPr>
              <a:t> </a:t>
            </a:r>
            <a:r>
              <a:rPr lang="en-US" sz="1400" dirty="0">
                <a:solidFill>
                  <a:srgbClr val="42567B"/>
                </a:solidFill>
                <a:latin typeface="Consolas" panose="020B0609020204030204" pitchFamily="49" charset="0"/>
              </a:rPr>
              <a:t>string</a:t>
            </a:r>
            <a:r>
              <a:rPr lang="en-US" sz="1400" dirty="0">
                <a:solidFill>
                  <a:srgbClr val="353535"/>
                </a:solidFill>
                <a:latin typeface="Consolas" panose="020B0609020204030204" pitchFamily="49" charset="0"/>
              </a:rPr>
              <a:t>){</a:t>
            </a:r>
          </a:p>
          <a:p>
            <a:pPr lvl="2"/>
            <a:r>
              <a:rPr lang="en-US" sz="1400" dirty="0">
                <a:solidFill>
                  <a:srgbClr val="4671BB"/>
                </a:solidFill>
                <a:latin typeface="Consolas" panose="020B0609020204030204" pitchFamily="49" charset="0"/>
              </a:rPr>
              <a:t>	...</a:t>
            </a:r>
            <a:endParaRPr lang="en-US" sz="1400" dirty="0">
              <a:solidFill>
                <a:srgbClr val="353535"/>
              </a:solidFill>
              <a:latin typeface="Consolas" panose="020B0609020204030204" pitchFamily="49" charset="0"/>
            </a:endParaRPr>
          </a:p>
          <a:p>
            <a:pPr lvl="2"/>
            <a:r>
              <a:rPr lang="en-US" sz="1400" dirty="0">
                <a:solidFill>
                  <a:srgbClr val="353535"/>
                </a:solidFill>
                <a:latin typeface="Consolas" panose="020B0609020204030204" pitchFamily="49" charset="0"/>
              </a:rPr>
              <a:t>}</a:t>
            </a:r>
          </a:p>
          <a:p>
            <a:r>
              <a:rPr lang="en-US" sz="1400" dirty="0">
                <a:solidFill>
                  <a:srgbClr val="353535"/>
                </a:solidFill>
                <a:latin typeface="Consolas" panose="020B0609020204030204" pitchFamily="49" charset="0"/>
              </a:rPr>
              <a:t>	}</a:t>
            </a:r>
            <a:endParaRPr lang="en-US" sz="1400" b="0" dirty="0">
              <a:solidFill>
                <a:srgbClr val="353535"/>
              </a:solidFill>
              <a:effectLst/>
              <a:latin typeface="Consolas" panose="020B0609020204030204" pitchFamily="49" charset="0"/>
            </a:endParaRPr>
          </a:p>
        </p:txBody>
      </p:sp>
      <p:sp>
        <p:nvSpPr>
          <p:cNvPr id="7" name="Прямоугольник 6"/>
          <p:cNvSpPr/>
          <p:nvPr/>
        </p:nvSpPr>
        <p:spPr>
          <a:xfrm>
            <a:off x="261551" y="3793189"/>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instance of which is shared among the components:</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Прямоугольник 7"/>
          <p:cNvSpPr/>
          <p:nvPr/>
        </p:nvSpPr>
        <p:spPr>
          <a:xfrm>
            <a:off x="275967" y="4272452"/>
            <a:ext cx="7451125" cy="1600438"/>
          </a:xfrm>
          <a:prstGeom prst="rect">
            <a:avLst/>
          </a:prstGeom>
        </p:spPr>
        <p:txBody>
          <a:bodyPr wrap="square">
            <a:spAutoFit/>
          </a:bodyPr>
          <a:lstStyle/>
          <a:p>
            <a:r>
              <a:rPr lang="en-US" sz="1400" dirty="0">
                <a:solidFill>
                  <a:srgbClr val="386AC3"/>
                </a:solidFill>
                <a:latin typeface="Consolas" panose="020B0609020204030204" pitchFamily="49" charset="0"/>
              </a:rPr>
              <a:t>export</a:t>
            </a:r>
            <a:r>
              <a:rPr lang="en-US" sz="1400" dirty="0">
                <a:solidFill>
                  <a:srgbClr val="353535"/>
                </a:solidFill>
                <a:latin typeface="Consolas" panose="020B0609020204030204" pitchFamily="49" charset="0"/>
              </a:rPr>
              <a:t> </a:t>
            </a:r>
            <a:r>
              <a:rPr lang="en-US" sz="1400" dirty="0">
                <a:solidFill>
                  <a:srgbClr val="386AC3"/>
                </a:solidFill>
                <a:latin typeface="Consolas" panose="020B0609020204030204" pitchFamily="49" charset="0"/>
              </a:rPr>
              <a:t>class</a:t>
            </a:r>
            <a:r>
              <a:rPr lang="en-US" sz="1400" dirty="0">
                <a:solidFill>
                  <a:srgbClr val="353535"/>
                </a:solidFill>
                <a:latin typeface="Consolas" panose="020B0609020204030204" pitchFamily="49" charset="0"/>
              </a:rPr>
              <a:t> </a:t>
            </a:r>
            <a:r>
              <a:rPr lang="en-US" sz="1400" dirty="0" err="1">
                <a:solidFill>
                  <a:srgbClr val="163FE4"/>
                </a:solidFill>
                <a:latin typeface="Consolas" panose="020B0609020204030204" pitchFamily="49" charset="0"/>
              </a:rPr>
              <a:t>AccountComponent</a:t>
            </a:r>
            <a:r>
              <a:rPr lang="en-US" sz="1400" dirty="0">
                <a:solidFill>
                  <a:srgbClr val="353535"/>
                </a:solidFill>
                <a:latin typeface="Consolas" panose="020B0609020204030204" pitchFamily="49" charset="0"/>
              </a:rPr>
              <a:t> {</a:t>
            </a:r>
          </a:p>
          <a:p>
            <a:pPr lvl="1"/>
            <a:r>
              <a:rPr lang="en-US" sz="1400" dirty="0">
                <a:solidFill>
                  <a:srgbClr val="386AC3"/>
                </a:solidFill>
                <a:latin typeface="Consolas" panose="020B0609020204030204" pitchFamily="49" charset="0"/>
              </a:rPr>
              <a:t>constructor</a:t>
            </a:r>
            <a:r>
              <a:rPr lang="en-US" sz="1400" dirty="0">
                <a:solidFill>
                  <a:srgbClr val="353535"/>
                </a:solidFill>
                <a:latin typeface="Consolas" panose="020B0609020204030204" pitchFamily="49" charset="0"/>
              </a:rPr>
              <a:t>(</a:t>
            </a:r>
            <a:r>
              <a:rPr lang="en-US" sz="1400" dirty="0">
                <a:solidFill>
                  <a:srgbClr val="386AC3"/>
                </a:solidFill>
                <a:latin typeface="Consolas" panose="020B0609020204030204" pitchFamily="49" charset="0"/>
              </a:rPr>
              <a:t>private</a:t>
            </a:r>
            <a:r>
              <a:rPr lang="en-US" sz="1400" dirty="0">
                <a:solidFill>
                  <a:srgbClr val="353535"/>
                </a:solidFill>
                <a:latin typeface="Consolas" panose="020B0609020204030204" pitchFamily="49" charset="0"/>
              </a:rPr>
              <a:t> </a:t>
            </a:r>
            <a:r>
              <a:rPr lang="en-US" sz="1400" dirty="0" err="1">
                <a:solidFill>
                  <a:srgbClr val="E06C75"/>
                </a:solidFill>
                <a:latin typeface="Consolas" panose="020B0609020204030204" pitchFamily="49" charset="0"/>
              </a:rPr>
              <a:t>accountsService</a:t>
            </a:r>
            <a:r>
              <a:rPr lang="en-US" sz="1400" dirty="0">
                <a:solidFill>
                  <a:srgbClr val="535353"/>
                </a:solidFill>
                <a:latin typeface="Consolas" panose="020B0609020204030204" pitchFamily="49" charset="0"/>
              </a:rPr>
              <a:t>:</a:t>
            </a:r>
            <a:r>
              <a:rPr lang="en-US" sz="1400" dirty="0">
                <a:solidFill>
                  <a:srgbClr val="353535"/>
                </a:solidFill>
                <a:latin typeface="Consolas" panose="020B0609020204030204" pitchFamily="49" charset="0"/>
              </a:rPr>
              <a:t> </a:t>
            </a:r>
            <a:r>
              <a:rPr lang="en-US" sz="1400" dirty="0" err="1">
                <a:solidFill>
                  <a:srgbClr val="163FE4"/>
                </a:solidFill>
                <a:latin typeface="Consolas" panose="020B0609020204030204" pitchFamily="49" charset="0"/>
              </a:rPr>
              <a:t>AccountsService</a:t>
            </a:r>
            <a:r>
              <a:rPr lang="en-US" sz="1400" dirty="0">
                <a:solidFill>
                  <a:srgbClr val="353535"/>
                </a:solidFill>
                <a:latin typeface="Consolas" panose="020B0609020204030204" pitchFamily="49" charset="0"/>
              </a:rPr>
              <a:t>){}</a:t>
            </a:r>
          </a:p>
          <a:p>
            <a:pPr lvl="1"/>
            <a:br>
              <a:rPr lang="en-US" sz="1400" dirty="0">
                <a:solidFill>
                  <a:srgbClr val="353535"/>
                </a:solidFill>
                <a:latin typeface="Consolas" panose="020B0609020204030204" pitchFamily="49" charset="0"/>
              </a:rPr>
            </a:br>
            <a:r>
              <a:rPr lang="en-US" sz="1400" b="1" dirty="0" err="1">
                <a:solidFill>
                  <a:srgbClr val="8431C5"/>
                </a:solidFill>
                <a:latin typeface="Consolas" panose="020B0609020204030204" pitchFamily="49" charset="0"/>
              </a:rPr>
              <a:t>onReportTo</a:t>
            </a:r>
            <a:r>
              <a:rPr lang="en-US" sz="1400" dirty="0">
                <a:solidFill>
                  <a:srgbClr val="353535"/>
                </a:solidFill>
                <a:latin typeface="Consolas" panose="020B0609020204030204" pitchFamily="49" charset="0"/>
              </a:rPr>
              <a:t>(</a:t>
            </a:r>
            <a:r>
              <a:rPr lang="en-US" sz="1400" dirty="0">
                <a:solidFill>
                  <a:srgbClr val="E06C75"/>
                </a:solidFill>
                <a:latin typeface="Consolas" panose="020B0609020204030204" pitchFamily="49" charset="0"/>
              </a:rPr>
              <a:t>status</a:t>
            </a:r>
            <a:r>
              <a:rPr lang="en-US" sz="1400" dirty="0">
                <a:solidFill>
                  <a:srgbClr val="535353"/>
                </a:solidFill>
                <a:latin typeface="Consolas" panose="020B0609020204030204" pitchFamily="49" charset="0"/>
              </a:rPr>
              <a:t>:</a:t>
            </a:r>
            <a:r>
              <a:rPr lang="en-US" sz="1400" dirty="0">
                <a:solidFill>
                  <a:srgbClr val="353535"/>
                </a:solidFill>
                <a:latin typeface="Consolas" panose="020B0609020204030204" pitchFamily="49" charset="0"/>
              </a:rPr>
              <a:t> </a:t>
            </a:r>
            <a:r>
              <a:rPr lang="en-US" sz="1400" dirty="0">
                <a:solidFill>
                  <a:srgbClr val="42567B"/>
                </a:solidFill>
                <a:latin typeface="Consolas" panose="020B0609020204030204" pitchFamily="49" charset="0"/>
              </a:rPr>
              <a:t>string</a:t>
            </a:r>
            <a:r>
              <a:rPr lang="en-US" sz="1400" dirty="0">
                <a:solidFill>
                  <a:srgbClr val="353535"/>
                </a:solidFill>
                <a:latin typeface="Consolas" panose="020B0609020204030204" pitchFamily="49" charset="0"/>
              </a:rPr>
              <a:t>){</a:t>
            </a:r>
          </a:p>
          <a:p>
            <a:pPr lvl="1"/>
            <a:r>
              <a:rPr lang="en-US" sz="1400" dirty="0">
                <a:solidFill>
                  <a:srgbClr val="4671BB"/>
                </a:solidFill>
                <a:latin typeface="Consolas" panose="020B0609020204030204" pitchFamily="49" charset="0"/>
              </a:rPr>
              <a:t>	</a:t>
            </a:r>
            <a:r>
              <a:rPr lang="en-US" sz="1400" dirty="0" err="1">
                <a:solidFill>
                  <a:srgbClr val="4671BB"/>
                </a:solidFill>
                <a:latin typeface="Consolas" panose="020B0609020204030204" pitchFamily="49" charset="0"/>
              </a:rPr>
              <a:t>this</a:t>
            </a:r>
            <a:r>
              <a:rPr lang="en-US" sz="1400" dirty="0" err="1">
                <a:solidFill>
                  <a:srgbClr val="353535"/>
                </a:solidFill>
                <a:latin typeface="Consolas" panose="020B0609020204030204" pitchFamily="49" charset="0"/>
              </a:rPr>
              <a:t>.accountsService.</a:t>
            </a:r>
            <a:r>
              <a:rPr lang="en-US" sz="1400" b="1" dirty="0" err="1">
                <a:solidFill>
                  <a:srgbClr val="8431C5"/>
                </a:solidFill>
                <a:latin typeface="Consolas" panose="020B0609020204030204" pitchFamily="49" charset="0"/>
              </a:rPr>
              <a:t>reportStatus</a:t>
            </a:r>
            <a:r>
              <a:rPr lang="en-US" sz="1400" dirty="0">
                <a:solidFill>
                  <a:srgbClr val="353535"/>
                </a:solidFill>
                <a:latin typeface="Consolas" panose="020B0609020204030204" pitchFamily="49" charset="0"/>
              </a:rPr>
              <a:t>(status);</a:t>
            </a:r>
          </a:p>
          <a:p>
            <a:pPr lvl="1"/>
            <a:r>
              <a:rPr lang="en-US" sz="1400" dirty="0">
                <a:solidFill>
                  <a:srgbClr val="353535"/>
                </a:solidFill>
                <a:latin typeface="Consolas" panose="020B0609020204030204" pitchFamily="49" charset="0"/>
              </a:rPr>
              <a:t>}</a:t>
            </a:r>
          </a:p>
          <a:p>
            <a:r>
              <a:rPr lang="en-US" sz="1400" dirty="0">
                <a:solidFill>
                  <a:srgbClr val="353535"/>
                </a:solidFill>
                <a:latin typeface="Consolas" panose="020B0609020204030204" pitchFamily="49" charset="0"/>
              </a:rPr>
              <a:t>}</a:t>
            </a:r>
            <a:endParaRPr lang="en-US" sz="1400" b="0" dirty="0">
              <a:solidFill>
                <a:srgbClr val="353535"/>
              </a:solidFill>
              <a:effectLst/>
              <a:latin typeface="Consolas" panose="020B0609020204030204" pitchFamily="49" charset="0"/>
            </a:endParaRPr>
          </a:p>
        </p:txBody>
      </p:sp>
    </p:spTree>
    <p:extLst>
      <p:ext uri="{BB962C8B-B14F-4D97-AF65-F5344CB8AC3E}">
        <p14:creationId xmlns:p14="http://schemas.microsoft.com/office/powerpoint/2010/main" val="53568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solidFill>
                  <a:srgbClr val="444444"/>
                </a:solidFill>
              </a:rPr>
              <a:t>Services</a:t>
            </a:r>
            <a:endParaRPr lang="en-US" dirty="0"/>
          </a:p>
        </p:txBody>
      </p:sp>
      <p:sp>
        <p:nvSpPr>
          <p:cNvPr id="15" name="Прямоугольник 14"/>
          <p:cNvSpPr/>
          <p:nvPr/>
        </p:nvSpPr>
        <p:spPr>
          <a:xfrm>
            <a:off x="291486" y="1219202"/>
            <a:ext cx="8682185" cy="400110"/>
          </a:xfrm>
          <a:prstGeom prst="rect">
            <a:avLst/>
          </a:prstGeom>
        </p:spPr>
        <p:txBody>
          <a:bodyPr wrap="none">
            <a:spAutoFit/>
          </a:bodyPr>
          <a:lstStyle/>
          <a:p>
            <a:r>
              <a:rPr lang="en-US" sz="20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How service instances are shared depending on where thy where provided:</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026" name="Picture 2" descr="Angular 2 components: One-way data flow down the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15" y="1596680"/>
            <a:ext cx="7101960" cy="4257770"/>
          </a:xfrm>
          <a:prstGeom prst="rect">
            <a:avLst/>
          </a:prstGeom>
          <a:noFill/>
          <a:effectLst>
            <a:reflection stA="45000" endPos="2000" dist="381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4989045" y="3429103"/>
            <a:ext cx="1628007" cy="307777"/>
          </a:xfrm>
          <a:prstGeom prst="rect">
            <a:avLst/>
          </a:prstGeom>
        </p:spPr>
        <p:txBody>
          <a:bodyPr wrap="square">
            <a:spAutoFit/>
          </a:bodyPr>
          <a:lstStyle/>
          <a:p>
            <a:r>
              <a:rPr lang="en-US" sz="1400" b="1" dirty="0" err="1">
                <a:solidFill>
                  <a:srgbClr val="163FE4"/>
                </a:solidFill>
                <a:latin typeface="Consolas" panose="020B0609020204030204" pitchFamily="49" charset="0"/>
              </a:rPr>
              <a:t>LogService</a:t>
            </a:r>
            <a:endParaRPr lang="ru-RU" sz="1400" b="1" dirty="0">
              <a:solidFill>
                <a:srgbClr val="FF0000"/>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19" name="Прямоугольник 18"/>
          <p:cNvSpPr/>
          <p:nvPr/>
        </p:nvSpPr>
        <p:spPr>
          <a:xfrm>
            <a:off x="3528512" y="1639597"/>
            <a:ext cx="1595424" cy="307777"/>
          </a:xfrm>
          <a:prstGeom prst="rect">
            <a:avLst/>
          </a:prstGeom>
        </p:spPr>
        <p:txBody>
          <a:bodyPr wrap="square">
            <a:spAutoFit/>
          </a:bodyPr>
          <a:lstStyle/>
          <a:p>
            <a:r>
              <a:rPr lang="en-US" sz="1400" b="1" dirty="0" err="1">
                <a:solidFill>
                  <a:srgbClr val="FF0000"/>
                </a:solidFill>
                <a:latin typeface="Consolas" panose="020B0609020204030204" pitchFamily="49" charset="0"/>
              </a:rPr>
              <a:t>AccountService</a:t>
            </a:r>
            <a:endParaRPr lang="ru-RU" sz="1400" b="1" dirty="0">
              <a:solidFill>
                <a:srgbClr val="FF0000"/>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21" name="Прямоугольник 20"/>
          <p:cNvSpPr/>
          <p:nvPr/>
        </p:nvSpPr>
        <p:spPr>
          <a:xfrm>
            <a:off x="2252548" y="3391034"/>
            <a:ext cx="1362374" cy="307777"/>
          </a:xfrm>
          <a:prstGeom prst="rect">
            <a:avLst/>
          </a:prstGeom>
        </p:spPr>
        <p:txBody>
          <a:bodyPr wrap="square">
            <a:spAutoFit/>
          </a:bodyPr>
          <a:lstStyle/>
          <a:p>
            <a:r>
              <a:rPr lang="en-US" sz="1400" b="1" dirty="0" err="1">
                <a:solidFill>
                  <a:schemeClr val="accent4">
                    <a:lumMod val="75000"/>
                  </a:schemeClr>
                </a:solidFill>
                <a:latin typeface="Consolas" panose="020B0609020204030204" pitchFamily="49" charset="0"/>
              </a:rPr>
              <a:t>ApiService</a:t>
            </a:r>
            <a:endParaRPr lang="ru-RU" sz="1400" b="1" dirty="0">
              <a:solidFill>
                <a:schemeClr val="accent4">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25" name="Овал 24"/>
          <p:cNvSpPr/>
          <p:nvPr/>
        </p:nvSpPr>
        <p:spPr>
          <a:xfrm>
            <a:off x="3316629" y="3797643"/>
            <a:ext cx="3237471" cy="2067697"/>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Овал 25"/>
          <p:cNvSpPr/>
          <p:nvPr/>
        </p:nvSpPr>
        <p:spPr>
          <a:xfrm>
            <a:off x="1609095" y="3698811"/>
            <a:ext cx="1408670" cy="939114"/>
          </a:xfrm>
          <a:prstGeom prst="ellipse">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7" name="Овал 26"/>
          <p:cNvSpPr/>
          <p:nvPr/>
        </p:nvSpPr>
        <p:spPr>
          <a:xfrm>
            <a:off x="650789" y="1996790"/>
            <a:ext cx="7578811" cy="402027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1690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solidFill>
                  <a:srgbClr val="444444"/>
                </a:solidFill>
              </a:rPr>
              <a:t>Services</a:t>
            </a:r>
            <a:r>
              <a:rPr lang="en-US" dirty="0"/>
              <a:t>				</a:t>
            </a:r>
            <a:endParaRPr lang="en-US" sz="1800" dirty="0"/>
          </a:p>
        </p:txBody>
      </p:sp>
      <p:sp>
        <p:nvSpPr>
          <p:cNvPr id="3" name="Прямоугольник 2"/>
          <p:cNvSpPr/>
          <p:nvPr/>
        </p:nvSpPr>
        <p:spPr>
          <a:xfrm>
            <a:off x="275967" y="1174063"/>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use a service, inject it in a constructor</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7" name="Прямоугольник 6"/>
          <p:cNvSpPr/>
          <p:nvPr/>
        </p:nvSpPr>
        <p:spPr>
          <a:xfrm>
            <a:off x="275967" y="4370897"/>
            <a:ext cx="8620898" cy="307777"/>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If you want to use a service in another service, add </a:t>
            </a:r>
            <a:r>
              <a:rPr lang="en-US" sz="1400" b="1"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@Injectable </a:t>
            </a:r>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decorator in the one you want to extend:</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2" name="Прямоугольник 1"/>
          <p:cNvSpPr/>
          <p:nvPr/>
        </p:nvSpPr>
        <p:spPr>
          <a:xfrm>
            <a:off x="-152400" y="1569326"/>
            <a:ext cx="6454346" cy="307777"/>
          </a:xfrm>
          <a:prstGeom prst="rect">
            <a:avLst/>
          </a:prstGeom>
        </p:spPr>
        <p:txBody>
          <a:bodyPr wrap="square">
            <a:spAutoFit/>
          </a:bodyPr>
          <a:lstStyle/>
          <a:p>
            <a:pPr lvl="1"/>
            <a:r>
              <a:rPr lang="en-US" sz="1400" dirty="0">
                <a:solidFill>
                  <a:srgbClr val="386AC3"/>
                </a:solidFill>
                <a:latin typeface="Consolas" panose="020B0609020204030204" pitchFamily="49" charset="0"/>
              </a:rPr>
              <a:t>constructor</a:t>
            </a:r>
            <a:r>
              <a:rPr lang="en-US" sz="1400" dirty="0">
                <a:solidFill>
                  <a:srgbClr val="353535"/>
                </a:solidFill>
                <a:latin typeface="Consolas" panose="020B0609020204030204" pitchFamily="49" charset="0"/>
              </a:rPr>
              <a:t>(</a:t>
            </a:r>
            <a:r>
              <a:rPr lang="en-US" sz="1400" dirty="0">
                <a:solidFill>
                  <a:srgbClr val="386AC3"/>
                </a:solidFill>
                <a:latin typeface="Consolas" panose="020B0609020204030204" pitchFamily="49" charset="0"/>
              </a:rPr>
              <a:t>private</a:t>
            </a:r>
            <a:r>
              <a:rPr lang="en-US" sz="1400" dirty="0">
                <a:solidFill>
                  <a:srgbClr val="353535"/>
                </a:solidFill>
                <a:latin typeface="Consolas" panose="020B0609020204030204" pitchFamily="49" charset="0"/>
              </a:rPr>
              <a:t> </a:t>
            </a:r>
            <a:r>
              <a:rPr lang="en-US" sz="1400" dirty="0" err="1">
                <a:solidFill>
                  <a:srgbClr val="E06C75"/>
                </a:solidFill>
                <a:latin typeface="Consolas" panose="020B0609020204030204" pitchFamily="49" charset="0"/>
              </a:rPr>
              <a:t>accountsService</a:t>
            </a:r>
            <a:r>
              <a:rPr lang="en-US" sz="1400" dirty="0">
                <a:solidFill>
                  <a:srgbClr val="535353"/>
                </a:solidFill>
                <a:latin typeface="Consolas" panose="020B0609020204030204" pitchFamily="49" charset="0"/>
              </a:rPr>
              <a:t>:</a:t>
            </a:r>
            <a:r>
              <a:rPr lang="en-US" sz="1400" dirty="0">
                <a:solidFill>
                  <a:srgbClr val="353535"/>
                </a:solidFill>
                <a:latin typeface="Consolas" panose="020B0609020204030204" pitchFamily="49" charset="0"/>
              </a:rPr>
              <a:t> </a:t>
            </a:r>
            <a:r>
              <a:rPr lang="en-US" sz="1400" dirty="0" err="1">
                <a:solidFill>
                  <a:srgbClr val="163FE4"/>
                </a:solidFill>
                <a:latin typeface="Consolas" panose="020B0609020204030204" pitchFamily="49" charset="0"/>
              </a:rPr>
              <a:t>AccountsService</a:t>
            </a:r>
            <a:r>
              <a:rPr lang="en-US" sz="1400" dirty="0">
                <a:solidFill>
                  <a:srgbClr val="353535"/>
                </a:solidFill>
                <a:latin typeface="Consolas" panose="020B0609020204030204" pitchFamily="49" charset="0"/>
              </a:rPr>
              <a:t>){}</a:t>
            </a:r>
          </a:p>
        </p:txBody>
      </p:sp>
      <p:sp>
        <p:nvSpPr>
          <p:cNvPr id="9" name="Прямоугольник 8"/>
          <p:cNvSpPr/>
          <p:nvPr/>
        </p:nvSpPr>
        <p:spPr>
          <a:xfrm>
            <a:off x="261551" y="1964589"/>
            <a:ext cx="8620898" cy="523220"/>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And import into providers array in the @Component decorator,  in the one you want to be the highest in the hierarchy. </a:t>
            </a:r>
            <a:r>
              <a:rPr lang="en-US" sz="1400" b="1" dirty="0">
                <a:solidFill>
                  <a:srgbClr val="FF0000"/>
                </a:solidFill>
                <a:latin typeface="Roboto Medium" panose="02000000000000000000" pitchFamily="2" charset="0"/>
                <a:ea typeface="Roboto Medium" panose="02000000000000000000" pitchFamily="2" charset="0"/>
                <a:cs typeface="Roboto Medium" panose="02000000000000000000" pitchFamily="2" charset="0"/>
              </a:rPr>
              <a:t>Important</a:t>
            </a:r>
            <a:r>
              <a:rPr lang="en-US" sz="1400" b="1"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no need to add to providers in child </a:t>
            </a:r>
            <a:r>
              <a:rPr lang="en-US" sz="1400" b="1"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componets</a:t>
            </a:r>
            <a:r>
              <a:rPr lang="en-US" sz="1400" b="1"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add only to constructors</a:t>
            </a:r>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Прямоугольник 5"/>
          <p:cNvSpPr/>
          <p:nvPr/>
        </p:nvSpPr>
        <p:spPr>
          <a:xfrm>
            <a:off x="261551" y="2757493"/>
            <a:ext cx="4572000" cy="1384995"/>
          </a:xfrm>
          <a:prstGeom prst="rect">
            <a:avLst/>
          </a:prstGeom>
        </p:spPr>
        <p:txBody>
          <a:bodyPr>
            <a:spAutoFit/>
          </a:bodyPr>
          <a:lstStyle/>
          <a:p>
            <a:r>
              <a:rPr lang="en-US" sz="1400" dirty="0">
                <a:solidFill>
                  <a:srgbClr val="353535"/>
                </a:solidFill>
                <a:latin typeface="Consolas" panose="020B0609020204030204" pitchFamily="49" charset="0"/>
              </a:rPr>
              <a:t>@</a:t>
            </a:r>
            <a:r>
              <a:rPr lang="en-US" sz="1400" b="1" dirty="0">
                <a:solidFill>
                  <a:srgbClr val="8431C5"/>
                </a:solidFill>
                <a:latin typeface="Consolas" panose="020B0609020204030204" pitchFamily="49" charset="0"/>
              </a:rPr>
              <a:t>Component</a:t>
            </a:r>
            <a:r>
              <a:rPr lang="en-US" sz="1400" dirty="0">
                <a:solidFill>
                  <a:srgbClr val="353535"/>
                </a:solidFill>
                <a:latin typeface="Consolas" panose="020B0609020204030204" pitchFamily="49" charset="0"/>
              </a:rPr>
              <a:t>({</a:t>
            </a:r>
          </a:p>
          <a:p>
            <a:pPr lvl="1"/>
            <a:r>
              <a:rPr lang="en-US" sz="1400" dirty="0">
                <a:solidFill>
                  <a:srgbClr val="353535"/>
                </a:solidFill>
                <a:latin typeface="Consolas" panose="020B0609020204030204" pitchFamily="49" charset="0"/>
              </a:rPr>
              <a:t>selector: </a:t>
            </a:r>
            <a:r>
              <a:rPr lang="en-US" sz="1400" dirty="0">
                <a:solidFill>
                  <a:srgbClr val="E88501"/>
                </a:solidFill>
                <a:latin typeface="Consolas" panose="020B0609020204030204" pitchFamily="49" charset="0"/>
              </a:rPr>
              <a:t>'app-root'</a:t>
            </a:r>
            <a:r>
              <a:rPr lang="en-US" sz="1400" dirty="0">
                <a:solidFill>
                  <a:srgbClr val="353535"/>
                </a:solidFill>
                <a:latin typeface="Consolas" panose="020B0609020204030204" pitchFamily="49" charset="0"/>
              </a:rPr>
              <a:t>,</a:t>
            </a:r>
          </a:p>
          <a:p>
            <a:pPr lvl="1"/>
            <a:r>
              <a:rPr lang="en-US" sz="1400" dirty="0" err="1">
                <a:solidFill>
                  <a:srgbClr val="353535"/>
                </a:solidFill>
                <a:latin typeface="Consolas" panose="020B0609020204030204" pitchFamily="49" charset="0"/>
              </a:rPr>
              <a:t>templateUrl</a:t>
            </a:r>
            <a:r>
              <a:rPr lang="en-US" sz="1400" dirty="0">
                <a:solidFill>
                  <a:srgbClr val="353535"/>
                </a:solidFill>
                <a:latin typeface="Consolas" panose="020B0609020204030204" pitchFamily="49" charset="0"/>
              </a:rPr>
              <a:t>: </a:t>
            </a:r>
            <a:r>
              <a:rPr lang="en-US" sz="1400" dirty="0">
                <a:solidFill>
                  <a:srgbClr val="E88501"/>
                </a:solidFill>
                <a:latin typeface="Consolas" panose="020B0609020204030204" pitchFamily="49" charset="0"/>
              </a:rPr>
              <a:t>'./app.component.html'</a:t>
            </a:r>
            <a:r>
              <a:rPr lang="en-US" sz="1400" dirty="0">
                <a:solidFill>
                  <a:srgbClr val="353535"/>
                </a:solidFill>
                <a:latin typeface="Consolas" panose="020B0609020204030204" pitchFamily="49" charset="0"/>
              </a:rPr>
              <a:t>,</a:t>
            </a:r>
          </a:p>
          <a:p>
            <a:pPr lvl="1"/>
            <a:r>
              <a:rPr lang="en-US" sz="1400" dirty="0" err="1">
                <a:solidFill>
                  <a:srgbClr val="353535"/>
                </a:solidFill>
                <a:latin typeface="Consolas" panose="020B0609020204030204" pitchFamily="49" charset="0"/>
              </a:rPr>
              <a:t>styleUrls</a:t>
            </a:r>
            <a:r>
              <a:rPr lang="en-US" sz="1400" dirty="0">
                <a:solidFill>
                  <a:srgbClr val="353535"/>
                </a:solidFill>
                <a:latin typeface="Consolas" panose="020B0609020204030204" pitchFamily="49" charset="0"/>
              </a:rPr>
              <a:t>: [</a:t>
            </a:r>
            <a:r>
              <a:rPr lang="en-US" sz="1400" dirty="0">
                <a:solidFill>
                  <a:srgbClr val="E88501"/>
                </a:solidFill>
                <a:latin typeface="Consolas" panose="020B0609020204030204" pitchFamily="49" charset="0"/>
              </a:rPr>
              <a:t>'./app.component.css'</a:t>
            </a:r>
            <a:r>
              <a:rPr lang="en-US" sz="1400" dirty="0">
                <a:solidFill>
                  <a:srgbClr val="353535"/>
                </a:solidFill>
                <a:latin typeface="Consolas" panose="020B0609020204030204" pitchFamily="49" charset="0"/>
              </a:rPr>
              <a:t>],</a:t>
            </a:r>
          </a:p>
          <a:p>
            <a:pPr lvl="1"/>
            <a:r>
              <a:rPr lang="en-US" sz="1400" dirty="0">
                <a:solidFill>
                  <a:srgbClr val="353535"/>
                </a:solidFill>
                <a:latin typeface="Consolas" panose="020B0609020204030204" pitchFamily="49" charset="0"/>
              </a:rPr>
              <a:t>providers: [</a:t>
            </a:r>
            <a:r>
              <a:rPr lang="en-US" sz="1400" dirty="0" err="1">
                <a:solidFill>
                  <a:srgbClr val="353535"/>
                </a:solidFill>
                <a:latin typeface="Consolas" panose="020B0609020204030204" pitchFamily="49" charset="0"/>
              </a:rPr>
              <a:t>AccountsService</a:t>
            </a:r>
            <a:r>
              <a:rPr lang="en-US" sz="1400" dirty="0">
                <a:solidFill>
                  <a:srgbClr val="353535"/>
                </a:solidFill>
                <a:latin typeface="Consolas" panose="020B0609020204030204" pitchFamily="49" charset="0"/>
              </a:rPr>
              <a:t>]</a:t>
            </a:r>
          </a:p>
          <a:p>
            <a:r>
              <a:rPr lang="en-US" sz="1400" dirty="0">
                <a:solidFill>
                  <a:srgbClr val="353535"/>
                </a:solidFill>
                <a:latin typeface="Consolas" panose="020B0609020204030204" pitchFamily="49" charset="0"/>
              </a:rPr>
              <a:t>})</a:t>
            </a:r>
            <a:endParaRPr lang="en-US" sz="1400" b="0" dirty="0">
              <a:solidFill>
                <a:srgbClr val="353535"/>
              </a:solidFill>
              <a:effectLst/>
              <a:latin typeface="Consolas" panose="020B0609020204030204" pitchFamily="49" charset="0"/>
            </a:endParaRPr>
          </a:p>
        </p:txBody>
      </p:sp>
      <p:sp>
        <p:nvSpPr>
          <p:cNvPr id="10" name="Прямоугольник 9"/>
          <p:cNvSpPr/>
          <p:nvPr/>
        </p:nvSpPr>
        <p:spPr>
          <a:xfrm>
            <a:off x="275967" y="5135492"/>
            <a:ext cx="7418174" cy="954107"/>
          </a:xfrm>
          <a:prstGeom prst="rect">
            <a:avLst/>
          </a:prstGeom>
        </p:spPr>
        <p:txBody>
          <a:bodyPr wrap="square">
            <a:spAutoFit/>
          </a:bodyPr>
          <a:lstStyle/>
          <a:p>
            <a:r>
              <a:rPr lang="en-US" sz="1400" dirty="0">
                <a:solidFill>
                  <a:srgbClr val="353535"/>
                </a:solidFill>
                <a:latin typeface="Consolas" panose="020B0609020204030204" pitchFamily="49" charset="0"/>
              </a:rPr>
              <a:t>@</a:t>
            </a:r>
            <a:r>
              <a:rPr lang="en-US" sz="1400" b="1" dirty="0">
                <a:solidFill>
                  <a:srgbClr val="8431C5"/>
                </a:solidFill>
                <a:latin typeface="Consolas" panose="020B0609020204030204" pitchFamily="49" charset="0"/>
              </a:rPr>
              <a:t>Injectable</a:t>
            </a:r>
            <a:r>
              <a:rPr lang="en-US" sz="1400" dirty="0">
                <a:solidFill>
                  <a:srgbClr val="353535"/>
                </a:solidFill>
                <a:latin typeface="Consolas" panose="020B0609020204030204" pitchFamily="49" charset="0"/>
              </a:rPr>
              <a:t>()</a:t>
            </a:r>
          </a:p>
          <a:p>
            <a:r>
              <a:rPr lang="en-US" sz="1400" dirty="0">
                <a:solidFill>
                  <a:srgbClr val="386AC3"/>
                </a:solidFill>
                <a:latin typeface="Consolas" panose="020B0609020204030204" pitchFamily="49" charset="0"/>
              </a:rPr>
              <a:t>export</a:t>
            </a:r>
            <a:r>
              <a:rPr lang="en-US" sz="1400" dirty="0">
                <a:solidFill>
                  <a:srgbClr val="353535"/>
                </a:solidFill>
                <a:latin typeface="Consolas" panose="020B0609020204030204" pitchFamily="49" charset="0"/>
              </a:rPr>
              <a:t> </a:t>
            </a:r>
            <a:r>
              <a:rPr lang="en-US" sz="1400" dirty="0">
                <a:solidFill>
                  <a:srgbClr val="386AC3"/>
                </a:solidFill>
                <a:latin typeface="Consolas" panose="020B0609020204030204" pitchFamily="49" charset="0"/>
              </a:rPr>
              <a:t>class</a:t>
            </a:r>
            <a:r>
              <a:rPr lang="en-US" sz="1400" dirty="0">
                <a:solidFill>
                  <a:srgbClr val="353535"/>
                </a:solidFill>
                <a:latin typeface="Consolas" panose="020B0609020204030204" pitchFamily="49" charset="0"/>
              </a:rPr>
              <a:t> </a:t>
            </a:r>
            <a:r>
              <a:rPr lang="en-US" sz="1400" dirty="0" err="1">
                <a:solidFill>
                  <a:srgbClr val="163FE4"/>
                </a:solidFill>
                <a:latin typeface="Consolas" panose="020B0609020204030204" pitchFamily="49" charset="0"/>
              </a:rPr>
              <a:t>AccountsService</a:t>
            </a:r>
            <a:r>
              <a:rPr lang="en-US" sz="1400" dirty="0">
                <a:solidFill>
                  <a:srgbClr val="353535"/>
                </a:solidFill>
                <a:latin typeface="Consolas" panose="020B0609020204030204" pitchFamily="49" charset="0"/>
              </a:rPr>
              <a:t> {</a:t>
            </a:r>
            <a:br>
              <a:rPr lang="en-US" sz="1400" dirty="0">
                <a:solidFill>
                  <a:srgbClr val="353535"/>
                </a:solidFill>
                <a:latin typeface="Consolas" panose="020B0609020204030204" pitchFamily="49" charset="0"/>
              </a:rPr>
            </a:br>
            <a:r>
              <a:rPr lang="en-US" sz="1400" dirty="0">
                <a:solidFill>
                  <a:srgbClr val="353535"/>
                </a:solidFill>
                <a:latin typeface="Consolas" panose="020B0609020204030204" pitchFamily="49" charset="0"/>
              </a:rPr>
              <a:t>	</a:t>
            </a:r>
            <a:r>
              <a:rPr lang="en-US" sz="1400" dirty="0">
                <a:solidFill>
                  <a:srgbClr val="386AC3"/>
                </a:solidFill>
                <a:latin typeface="Consolas" panose="020B0609020204030204" pitchFamily="49" charset="0"/>
              </a:rPr>
              <a:t>constructor</a:t>
            </a:r>
            <a:r>
              <a:rPr lang="en-US" sz="1400" dirty="0">
                <a:solidFill>
                  <a:srgbClr val="353535"/>
                </a:solidFill>
                <a:latin typeface="Consolas" panose="020B0609020204030204" pitchFamily="49" charset="0"/>
              </a:rPr>
              <a:t>(</a:t>
            </a:r>
            <a:r>
              <a:rPr lang="en-US" sz="1400" dirty="0">
                <a:solidFill>
                  <a:srgbClr val="386AC3"/>
                </a:solidFill>
                <a:latin typeface="Consolas" panose="020B0609020204030204" pitchFamily="49" charset="0"/>
              </a:rPr>
              <a:t>private</a:t>
            </a:r>
            <a:r>
              <a:rPr lang="en-US" sz="1400" dirty="0">
                <a:solidFill>
                  <a:srgbClr val="353535"/>
                </a:solidFill>
                <a:latin typeface="Consolas" panose="020B0609020204030204" pitchFamily="49" charset="0"/>
              </a:rPr>
              <a:t> </a:t>
            </a:r>
            <a:r>
              <a:rPr lang="en-US" sz="1400" dirty="0" err="1">
                <a:solidFill>
                  <a:srgbClr val="E06C75"/>
                </a:solidFill>
                <a:latin typeface="Consolas" panose="020B0609020204030204" pitchFamily="49" charset="0"/>
              </a:rPr>
              <a:t>loggingService</a:t>
            </a:r>
            <a:r>
              <a:rPr lang="en-US" sz="1400" dirty="0">
                <a:solidFill>
                  <a:srgbClr val="535353"/>
                </a:solidFill>
                <a:latin typeface="Consolas" panose="020B0609020204030204" pitchFamily="49" charset="0"/>
              </a:rPr>
              <a:t>:</a:t>
            </a:r>
            <a:r>
              <a:rPr lang="en-US" sz="1400" dirty="0">
                <a:solidFill>
                  <a:srgbClr val="353535"/>
                </a:solidFill>
                <a:latin typeface="Consolas" panose="020B0609020204030204" pitchFamily="49" charset="0"/>
              </a:rPr>
              <a:t> </a:t>
            </a:r>
            <a:r>
              <a:rPr lang="en-US" sz="1400" dirty="0" err="1">
                <a:solidFill>
                  <a:srgbClr val="163FE4"/>
                </a:solidFill>
                <a:latin typeface="Consolas" panose="020B0609020204030204" pitchFamily="49" charset="0"/>
              </a:rPr>
              <a:t>LoggingService</a:t>
            </a:r>
            <a:r>
              <a:rPr lang="en-US" sz="1400" dirty="0">
                <a:solidFill>
                  <a:srgbClr val="353535"/>
                </a:solidFill>
                <a:latin typeface="Consolas" panose="020B0609020204030204" pitchFamily="49" charset="0"/>
              </a:rPr>
              <a:t>){}</a:t>
            </a:r>
          </a:p>
          <a:p>
            <a:r>
              <a:rPr lang="en-US" sz="1400" dirty="0">
                <a:solidFill>
                  <a:srgbClr val="353535"/>
                </a:solidFill>
                <a:latin typeface="Consolas" panose="020B0609020204030204" pitchFamily="49" charset="0"/>
              </a:rPr>
              <a:t>}</a:t>
            </a:r>
            <a:endParaRPr lang="en-US" sz="1400" b="0" dirty="0">
              <a:solidFill>
                <a:srgbClr val="353535"/>
              </a:solidFill>
              <a:effectLst/>
              <a:latin typeface="Consolas" panose="020B0609020204030204" pitchFamily="49" charset="0"/>
            </a:endParaRPr>
          </a:p>
        </p:txBody>
      </p:sp>
    </p:spTree>
    <p:extLst>
      <p:ext uri="{BB962C8B-B14F-4D97-AF65-F5344CB8AC3E}">
        <p14:creationId xmlns:p14="http://schemas.microsoft.com/office/powerpoint/2010/main" val="283789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solidFill>
                  <a:srgbClr val="444444"/>
                </a:solidFill>
              </a:rPr>
              <a:t>Services (cross-component communication)</a:t>
            </a:r>
            <a:r>
              <a:rPr lang="en-US" dirty="0"/>
              <a:t>	</a:t>
            </a:r>
            <a:endParaRPr lang="en-US" sz="1800" dirty="0"/>
          </a:p>
        </p:txBody>
      </p:sp>
      <p:sp>
        <p:nvSpPr>
          <p:cNvPr id="11" name="Прямоугольник 10"/>
          <p:cNvSpPr/>
          <p:nvPr/>
        </p:nvSpPr>
        <p:spPr>
          <a:xfrm>
            <a:off x="275967" y="1174063"/>
            <a:ext cx="8620898" cy="738664"/>
          </a:xfrm>
          <a:prstGeom prst="rect">
            <a:avLst/>
          </a:prstGeom>
        </p:spPr>
        <p:txBody>
          <a:bodyPr wrap="square">
            <a:spAutoFit/>
          </a:bodyPr>
          <a:lstStyle/>
          <a:p>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To communicate between </a:t>
            </a:r>
            <a:r>
              <a:rPr lang="en-US" sz="14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componets</a:t>
            </a:r>
            <a:r>
              <a:rPr lang="en-US" sz="14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form the different parts of application, use service that is shared among them. You can subscribe to a properties changes, and by that immediately update properties in your components.</a:t>
            </a:r>
            <a:endParaRPr lang="ru-RU" sz="14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Прямоугольник 3"/>
          <p:cNvSpPr/>
          <p:nvPr/>
        </p:nvSpPr>
        <p:spPr>
          <a:xfrm>
            <a:off x="275967" y="2483616"/>
            <a:ext cx="7739449" cy="276999"/>
          </a:xfrm>
          <a:prstGeom prst="rect">
            <a:avLst/>
          </a:prstGeom>
        </p:spPr>
        <p:txBody>
          <a:bodyPr wrap="square">
            <a:spAutoFit/>
          </a:bodyPr>
          <a:lstStyle/>
          <a:p>
            <a:r>
              <a:rPr lang="en-US" sz="1200" dirty="0">
                <a:solidFill>
                  <a:srgbClr val="386AC3"/>
                </a:solidFill>
                <a:latin typeface="Consolas" panose="020B0609020204030204" pitchFamily="49" charset="0"/>
              </a:rPr>
              <a:t>public</a:t>
            </a:r>
            <a:r>
              <a:rPr lang="en-US" sz="1200" dirty="0">
                <a:solidFill>
                  <a:srgbClr val="353535"/>
                </a:solidFill>
                <a:latin typeface="Consolas" panose="020B0609020204030204" pitchFamily="49" charset="0"/>
              </a:rPr>
              <a:t> </a:t>
            </a:r>
            <a:r>
              <a:rPr lang="en-US" sz="1200" dirty="0" err="1">
                <a:solidFill>
                  <a:srgbClr val="353535"/>
                </a:solidFill>
                <a:latin typeface="Consolas" panose="020B0609020204030204" pitchFamily="49" charset="0"/>
              </a:rPr>
              <a:t>updatedStatusValue</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EventEmitter</a:t>
            </a:r>
            <a:r>
              <a:rPr lang="en-US" sz="1200" dirty="0">
                <a:solidFill>
                  <a:srgbClr val="353535"/>
                </a:solidFill>
                <a:latin typeface="Consolas" panose="020B0609020204030204" pitchFamily="49" charset="0"/>
              </a:rPr>
              <a:t>&lt;</a:t>
            </a:r>
            <a:r>
              <a:rPr lang="en-US" sz="1200" dirty="0">
                <a:solidFill>
                  <a:srgbClr val="42567B"/>
                </a:solidFill>
                <a:latin typeface="Consolas" panose="020B0609020204030204" pitchFamily="49" charset="0"/>
              </a:rPr>
              <a:t>string</a:t>
            </a:r>
            <a:r>
              <a:rPr lang="en-US" sz="1200" dirty="0">
                <a:solidFill>
                  <a:srgbClr val="353535"/>
                </a:solidFill>
                <a:latin typeface="Consolas" panose="020B0609020204030204" pitchFamily="49" charset="0"/>
              </a:rPr>
              <a:t>&gt;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386AC3"/>
                </a:solidFill>
                <a:latin typeface="Consolas" panose="020B0609020204030204" pitchFamily="49" charset="0"/>
              </a:rPr>
              <a:t>new</a:t>
            </a:r>
            <a:r>
              <a:rPr lang="en-US" sz="1200" dirty="0">
                <a:solidFill>
                  <a:srgbClr val="353535"/>
                </a:solidFill>
                <a:latin typeface="Consolas" panose="020B0609020204030204" pitchFamily="49" charset="0"/>
              </a:rPr>
              <a:t> </a:t>
            </a:r>
            <a:r>
              <a:rPr lang="en-US" sz="1200" dirty="0" err="1">
                <a:solidFill>
                  <a:srgbClr val="163FE4"/>
                </a:solidFill>
                <a:latin typeface="Consolas" panose="020B0609020204030204" pitchFamily="49" charset="0"/>
              </a:rPr>
              <a:t>EventEmitter</a:t>
            </a:r>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2" name="Прямоугольник 11"/>
          <p:cNvSpPr/>
          <p:nvPr/>
        </p:nvSpPr>
        <p:spPr>
          <a:xfrm>
            <a:off x="275967" y="2175839"/>
            <a:ext cx="4491681"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In a service, create a property of type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EventEmitter</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Прямоугольник 7"/>
          <p:cNvSpPr/>
          <p:nvPr/>
        </p:nvSpPr>
        <p:spPr>
          <a:xfrm>
            <a:off x="275967" y="5181473"/>
            <a:ext cx="4572000" cy="646331"/>
          </a:xfrm>
          <a:prstGeom prst="rect">
            <a:avLst/>
          </a:prstGeom>
        </p:spPr>
        <p:txBody>
          <a:bodyPr>
            <a:spAutoFit/>
          </a:bodyPr>
          <a:lstStyle/>
          <a:p>
            <a:r>
              <a:rPr lang="en-US" sz="1200" b="1" dirty="0" err="1">
                <a:solidFill>
                  <a:srgbClr val="8431C5"/>
                </a:solidFill>
                <a:latin typeface="Consolas" panose="020B0609020204030204" pitchFamily="49" charset="0"/>
              </a:rPr>
              <a:t>reportStatus</a:t>
            </a:r>
            <a:r>
              <a:rPr lang="en-US" sz="1200" dirty="0">
                <a:solidFill>
                  <a:srgbClr val="353535"/>
                </a:solidFill>
                <a:latin typeface="Consolas" panose="020B0609020204030204" pitchFamily="49" charset="0"/>
              </a:rPr>
              <a:t>(</a:t>
            </a:r>
            <a:r>
              <a:rPr lang="en-US" sz="1200" dirty="0">
                <a:solidFill>
                  <a:srgbClr val="E06C75"/>
                </a:solidFill>
                <a:latin typeface="Consolas" panose="020B0609020204030204" pitchFamily="49" charset="0"/>
              </a:rPr>
              <a:t>status</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42567B"/>
                </a:solidFill>
                <a:latin typeface="Consolas" panose="020B0609020204030204" pitchFamily="49" charset="0"/>
              </a:rPr>
              <a:t>string</a:t>
            </a:r>
            <a:r>
              <a:rPr lang="en-US" sz="1200" dirty="0">
                <a:solidFill>
                  <a:srgbClr val="353535"/>
                </a:solidFill>
                <a:latin typeface="Consolas" panose="020B0609020204030204" pitchFamily="49" charset="0"/>
              </a:rPr>
              <a:t>){</a:t>
            </a:r>
          </a:p>
          <a:p>
            <a:r>
              <a:rPr lang="en-US" sz="1200" dirty="0">
                <a:solidFill>
                  <a:srgbClr val="4671BB"/>
                </a:solidFill>
                <a:latin typeface="Consolas" panose="020B0609020204030204" pitchFamily="49" charset="0"/>
              </a:rPr>
              <a:t>	</a:t>
            </a:r>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.updatedStatusValue.</a:t>
            </a:r>
            <a:r>
              <a:rPr lang="en-US" sz="1200" b="1" dirty="0" err="1">
                <a:solidFill>
                  <a:srgbClr val="8431C5"/>
                </a:solidFill>
                <a:latin typeface="Consolas" panose="020B0609020204030204" pitchFamily="49" charset="0"/>
              </a:rPr>
              <a:t>emit</a:t>
            </a:r>
            <a:r>
              <a:rPr lang="en-US" sz="1200" dirty="0">
                <a:solidFill>
                  <a:srgbClr val="353535"/>
                </a:solidFill>
                <a:latin typeface="Consolas" panose="020B0609020204030204" pitchFamily="49" charset="0"/>
              </a:rPr>
              <a:t>(status)</a:t>
            </a: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
        <p:nvSpPr>
          <p:cNvPr id="13" name="Прямоугольник 12"/>
          <p:cNvSpPr/>
          <p:nvPr/>
        </p:nvSpPr>
        <p:spPr>
          <a:xfrm>
            <a:off x="275967" y="3023727"/>
            <a:ext cx="7038204" cy="276999"/>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You should also subscribe to a value changes in you target component:</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5" name="Прямоугольник 14"/>
          <p:cNvSpPr/>
          <p:nvPr/>
        </p:nvSpPr>
        <p:spPr>
          <a:xfrm>
            <a:off x="195646" y="4497631"/>
            <a:ext cx="7038204" cy="461665"/>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Then you should trigger an emitter (in a any component, or in a service method), so a property in target component will receive a new value:</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6" name="Прямоугольник 15"/>
          <p:cNvSpPr/>
          <p:nvPr/>
        </p:nvSpPr>
        <p:spPr>
          <a:xfrm>
            <a:off x="275967" y="3320504"/>
            <a:ext cx="7471718" cy="1015663"/>
          </a:xfrm>
          <a:prstGeom prst="rect">
            <a:avLst/>
          </a:prstGeom>
        </p:spPr>
        <p:txBody>
          <a:bodyPr wrap="square">
            <a:spAutoFit/>
          </a:bodyPr>
          <a:lstStyle/>
          <a:p>
            <a:r>
              <a:rPr lang="en-US" sz="1200" b="1" dirty="0" err="1">
                <a:solidFill>
                  <a:srgbClr val="8431C5"/>
                </a:solidFill>
                <a:latin typeface="Consolas" panose="020B0609020204030204" pitchFamily="49" charset="0"/>
              </a:rPr>
              <a:t>ngOnInit</a:t>
            </a:r>
            <a:r>
              <a:rPr lang="en-US" sz="1200" dirty="0">
                <a:solidFill>
                  <a:srgbClr val="353535"/>
                </a:solidFill>
                <a:latin typeface="Consolas" panose="020B0609020204030204" pitchFamily="49" charset="0"/>
              </a:rPr>
              <a:t>(){</a:t>
            </a:r>
          </a:p>
          <a:p>
            <a:pPr lvl="1"/>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.accountsService.updatedStatusValue.</a:t>
            </a:r>
            <a:r>
              <a:rPr lang="en-US" sz="1200" b="1" dirty="0" err="1">
                <a:solidFill>
                  <a:srgbClr val="8431C5"/>
                </a:solidFill>
                <a:latin typeface="Consolas" panose="020B0609020204030204" pitchFamily="49" charset="0"/>
              </a:rPr>
              <a:t>subscribe</a:t>
            </a:r>
            <a:r>
              <a:rPr lang="en-US" sz="1200" dirty="0">
                <a:solidFill>
                  <a:srgbClr val="353535"/>
                </a:solidFill>
                <a:latin typeface="Consolas" panose="020B0609020204030204" pitchFamily="49" charset="0"/>
              </a:rPr>
              <a:t>((</a:t>
            </a:r>
            <a:r>
              <a:rPr lang="en-US" sz="1200" dirty="0">
                <a:solidFill>
                  <a:srgbClr val="E06C75"/>
                </a:solidFill>
                <a:latin typeface="Consolas" panose="020B0609020204030204" pitchFamily="49" charset="0"/>
              </a:rPr>
              <a:t>status</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a:t>
            </a:r>
            <a:r>
              <a:rPr lang="en-US" sz="1200" dirty="0">
                <a:solidFill>
                  <a:srgbClr val="42567B"/>
                </a:solidFill>
                <a:latin typeface="Consolas" panose="020B0609020204030204" pitchFamily="49" charset="0"/>
              </a:rPr>
              <a:t>string</a:t>
            </a:r>
            <a:r>
              <a:rPr lang="en-US" sz="1200" dirty="0">
                <a:solidFill>
                  <a:srgbClr val="353535"/>
                </a:solidFill>
                <a:latin typeface="Consolas" panose="020B0609020204030204" pitchFamily="49" charset="0"/>
              </a:rPr>
              <a:t>)</a:t>
            </a:r>
            <a:r>
              <a:rPr lang="en-US" sz="1200" dirty="0">
                <a:solidFill>
                  <a:srgbClr val="386AC3"/>
                </a:solidFill>
                <a:latin typeface="Consolas" panose="020B0609020204030204" pitchFamily="49" charset="0"/>
              </a:rPr>
              <a:t>=&gt;</a:t>
            </a:r>
            <a:r>
              <a:rPr lang="en-US" sz="1200" dirty="0">
                <a:solidFill>
                  <a:srgbClr val="353535"/>
                </a:solidFill>
                <a:latin typeface="Consolas" panose="020B0609020204030204" pitchFamily="49" charset="0"/>
              </a:rPr>
              <a:t>{</a:t>
            </a:r>
          </a:p>
          <a:p>
            <a:pPr lvl="1"/>
            <a:r>
              <a:rPr lang="en-US" sz="1200" dirty="0">
                <a:solidFill>
                  <a:srgbClr val="4671BB"/>
                </a:solidFill>
                <a:latin typeface="Consolas" panose="020B0609020204030204" pitchFamily="49" charset="0"/>
              </a:rPr>
              <a:t>	</a:t>
            </a:r>
            <a:r>
              <a:rPr lang="en-US" sz="1200" dirty="0" err="1">
                <a:solidFill>
                  <a:srgbClr val="4671BB"/>
                </a:solidFill>
                <a:latin typeface="Consolas" panose="020B0609020204030204" pitchFamily="49" charset="0"/>
              </a:rPr>
              <a:t>this</a:t>
            </a:r>
            <a:r>
              <a:rPr lang="en-US" sz="1200" dirty="0" err="1">
                <a:solidFill>
                  <a:srgbClr val="353535"/>
                </a:solidFill>
                <a:latin typeface="Consolas" panose="020B0609020204030204" pitchFamily="49" charset="0"/>
              </a:rPr>
              <a:t>.someValue</a:t>
            </a:r>
            <a:r>
              <a:rPr lang="en-US" sz="1200" dirty="0">
                <a:solidFill>
                  <a:srgbClr val="353535"/>
                </a:solidFill>
                <a:latin typeface="Consolas" panose="020B0609020204030204" pitchFamily="49" charset="0"/>
              </a:rPr>
              <a:t> </a:t>
            </a:r>
            <a:r>
              <a:rPr lang="en-US" sz="1200" dirty="0">
                <a:solidFill>
                  <a:srgbClr val="535353"/>
                </a:solidFill>
                <a:latin typeface="Consolas" panose="020B0609020204030204" pitchFamily="49" charset="0"/>
              </a:rPr>
              <a:t>=</a:t>
            </a:r>
            <a:r>
              <a:rPr lang="en-US" sz="1200" dirty="0">
                <a:solidFill>
                  <a:srgbClr val="353535"/>
                </a:solidFill>
                <a:latin typeface="Consolas" panose="020B0609020204030204" pitchFamily="49" charset="0"/>
              </a:rPr>
              <a:t> status;</a:t>
            </a:r>
          </a:p>
          <a:p>
            <a:pPr lvl="1"/>
            <a:r>
              <a:rPr lang="en-US" sz="1200" dirty="0">
                <a:solidFill>
                  <a:srgbClr val="353535"/>
                </a:solidFill>
                <a:latin typeface="Consolas" panose="020B0609020204030204" pitchFamily="49" charset="0"/>
              </a:rPr>
              <a:t>})</a:t>
            </a:r>
          </a:p>
          <a:p>
            <a:r>
              <a:rPr lang="en-US" sz="1200" dirty="0">
                <a:solidFill>
                  <a:srgbClr val="353535"/>
                </a:solidFill>
                <a:latin typeface="Consolas" panose="020B0609020204030204" pitchFamily="49" charset="0"/>
              </a:rPr>
              <a:t>}</a:t>
            </a:r>
            <a:endParaRPr lang="en-US" sz="1200" b="0" dirty="0">
              <a:solidFill>
                <a:srgbClr val="353535"/>
              </a:solidFill>
              <a:effectLst/>
              <a:latin typeface="Consolas" panose="020B0609020204030204" pitchFamily="49" charset="0"/>
            </a:endParaRPr>
          </a:p>
        </p:txBody>
      </p:sp>
    </p:spTree>
    <p:extLst>
      <p:ext uri="{BB962C8B-B14F-4D97-AF65-F5344CB8AC3E}">
        <p14:creationId xmlns:p14="http://schemas.microsoft.com/office/powerpoint/2010/main" val="93689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03289-57DF-4836-AF32-0AC6443949D3}"/>
              </a:ext>
            </a:extLst>
          </p:cNvPr>
          <p:cNvSpPr>
            <a:spLocks noGrp="1"/>
          </p:cNvSpPr>
          <p:nvPr>
            <p:ph type="body" sz="quarter" idx="11"/>
          </p:nvPr>
        </p:nvSpPr>
        <p:spPr/>
        <p:txBody>
          <a:bodyPr/>
          <a:lstStyle/>
          <a:p>
            <a:r>
              <a:rPr lang="en-US" dirty="0"/>
              <a:t>@</a:t>
            </a:r>
            <a:r>
              <a:rPr lang="en-US" dirty="0" err="1"/>
              <a:t>ViewChild</a:t>
            </a:r>
            <a:endParaRPr lang="en-US" dirty="0"/>
          </a:p>
        </p:txBody>
      </p:sp>
      <p:sp>
        <p:nvSpPr>
          <p:cNvPr id="3" name="Content Placeholder 2">
            <a:extLst>
              <a:ext uri="{FF2B5EF4-FFF2-40B4-BE49-F238E27FC236}">
                <a16:creationId xmlns:a16="http://schemas.microsoft.com/office/drawing/2014/main" id="{55A8FEAF-5906-4F87-818F-D6D2FE43CD94}"/>
              </a:ext>
            </a:extLst>
          </p:cNvPr>
          <p:cNvSpPr>
            <a:spLocks noGrp="1"/>
          </p:cNvSpPr>
          <p:nvPr>
            <p:ph idx="1"/>
          </p:nvPr>
        </p:nvSpPr>
        <p:spPr/>
        <p:txBody>
          <a:bodyPr>
            <a:normAutofit/>
          </a:bodyPr>
          <a:lstStyle/>
          <a:p>
            <a:r>
              <a:rPr lang="en-US" dirty="0"/>
              <a:t>@</a:t>
            </a:r>
            <a:r>
              <a:rPr lang="en-US" dirty="0" err="1"/>
              <a:t>ViewChild</a:t>
            </a:r>
            <a:r>
              <a:rPr lang="en-US" dirty="0"/>
              <a:t>('</a:t>
            </a:r>
            <a:r>
              <a:rPr lang="en-US" dirty="0" err="1"/>
              <a:t>imageDialog</a:t>
            </a:r>
            <a:r>
              <a:rPr lang="en-US" dirty="0"/>
              <a:t>’, {static: true}) </a:t>
            </a:r>
            <a:r>
              <a:rPr lang="en-US" dirty="0" err="1"/>
              <a:t>imageDialog</a:t>
            </a:r>
            <a:r>
              <a:rPr lang="en-US" dirty="0"/>
              <a:t>: </a:t>
            </a:r>
            <a:r>
              <a:rPr lang="en-US" dirty="0" err="1"/>
              <a:t>ElementRef</a:t>
            </a:r>
            <a:r>
              <a:rPr lang="en-US" dirty="0"/>
              <a:t>;</a:t>
            </a:r>
          </a:p>
          <a:p>
            <a:r>
              <a:rPr lang="en-US" dirty="0"/>
              <a:t>add { static: true } as a second argument) needs to be applied to ALL usages of @</a:t>
            </a:r>
            <a:r>
              <a:rPr lang="en-US" dirty="0" err="1"/>
              <a:t>ViewChild</a:t>
            </a:r>
            <a:r>
              <a:rPr lang="en-US" dirty="0"/>
              <a:t>() </a:t>
            </a:r>
          </a:p>
          <a:p>
            <a:r>
              <a:rPr lang="en-US" dirty="0"/>
              <a:t>and also @</a:t>
            </a:r>
            <a:r>
              <a:rPr lang="en-US" dirty="0" err="1"/>
              <a:t>ContentChild</a:t>
            </a:r>
            <a:r>
              <a:rPr lang="en-US" dirty="0"/>
              <a:t>() IF you plan on accessing the selected element inside of </a:t>
            </a:r>
            <a:r>
              <a:rPr lang="en-US" dirty="0" err="1"/>
              <a:t>ngOnInit</a:t>
            </a:r>
            <a:r>
              <a:rPr lang="en-US" dirty="0"/>
              <a:t>().</a:t>
            </a:r>
          </a:p>
          <a:p>
            <a:r>
              <a:rPr lang="en-US" dirty="0"/>
              <a:t>If you DON'T access the selected element in </a:t>
            </a:r>
            <a:r>
              <a:rPr lang="en-US" dirty="0" err="1"/>
              <a:t>ngOnInit</a:t>
            </a:r>
            <a:r>
              <a:rPr lang="en-US" dirty="0"/>
              <a:t> (but anywhere else in your component), set static: false instead!</a:t>
            </a:r>
          </a:p>
          <a:p>
            <a:r>
              <a:rPr lang="en-US" dirty="0"/>
              <a:t>This is a temporary adjustment which will NOT be required anymore once Angular 9 is released!</a:t>
            </a:r>
          </a:p>
          <a:p>
            <a:endParaRPr lang="en-US" dirty="0"/>
          </a:p>
          <a:p>
            <a:endParaRPr lang="en-US" dirty="0"/>
          </a:p>
        </p:txBody>
      </p:sp>
      <p:sp>
        <p:nvSpPr>
          <p:cNvPr id="7" name="Text Placeholder 6">
            <a:extLst>
              <a:ext uri="{FF2B5EF4-FFF2-40B4-BE49-F238E27FC236}">
                <a16:creationId xmlns:a16="http://schemas.microsoft.com/office/drawing/2014/main" id="{DF40789F-E669-487D-98A2-70089F0BD87A}"/>
              </a:ext>
            </a:extLst>
          </p:cNvPr>
          <p:cNvSpPr>
            <a:spLocks noGrp="1"/>
          </p:cNvSpPr>
          <p:nvPr>
            <p:ph type="body" sz="quarter" idx="12"/>
          </p:nvPr>
        </p:nvSpPr>
        <p:spPr>
          <a:xfrm>
            <a:off x="418148" y="1345462"/>
            <a:ext cx="45719" cy="295466"/>
          </a:xfrm>
        </p:spPr>
        <p:txBody>
          <a:bodyPr/>
          <a:lstStyle/>
          <a:p>
            <a:endParaRPr lang="en-US" dirty="0"/>
          </a:p>
        </p:txBody>
      </p:sp>
    </p:spTree>
    <p:extLst>
      <p:ext uri="{BB962C8B-B14F-4D97-AF65-F5344CB8AC3E}">
        <p14:creationId xmlns:p14="http://schemas.microsoft.com/office/powerpoint/2010/main" val="931676261"/>
      </p:ext>
    </p:extLst>
  </p:cSld>
  <p:clrMapOvr>
    <a:masterClrMapping/>
  </p:clrMapOvr>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707743755D7D314CBDCFF819BBF257D3" ma:contentTypeVersion="7" ma:contentTypeDescription="Create a new document." ma:contentTypeScope="" ma:versionID="1768bf2747e072e0164c285c3fe2ccca">
  <xsd:schema xmlns:xsd="http://www.w3.org/2001/XMLSchema" xmlns:xs="http://www.w3.org/2001/XMLSchema" xmlns:p="http://schemas.microsoft.com/office/2006/metadata/properties" xmlns:ns2="5ede5379-f79c-4964-9301-1140f96aa672" xmlns:ns3="a435e5aa-5e81-42b9-b33b-4f939a73c4ef" targetNamespace="http://schemas.microsoft.com/office/2006/metadata/properties" ma:root="true" ma:fieldsID="bad72244727736e3333f7d688988e6af" ns2:_="" ns3:_="">
    <xsd:import namespace="5ede5379-f79c-4964-9301-1140f96aa672"/>
    <xsd:import namespace="a435e5aa-5e81-42b9-b33b-4f939a73c4ef"/>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435e5aa-5e81-42b9-b33b-4f939a73c4e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5ede5379-f79c-4964-9301-1140f96aa672">DOCID-199828462-2673</_dlc_DocId>
    <_dlc_DocIdUrl xmlns="5ede5379-f79c-4964-9301-1140f96aa672">
      <Url>https://epam.sharepoint.com/sites/LMSO/_layouts/15/DocIdRedir.aspx?ID=DOCID-199828462-2673</Url>
      <Description>DOCID-199828462-2673</Description>
    </_dlc_DocIdUrl>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0B3F3F92-9FF5-40F1-B677-73E71977DE22}">
  <ds:schemaRefs>
    <ds:schemaRef ds:uri="http://schemas.microsoft.com/sharepoint/events"/>
  </ds:schemaRefs>
</ds:datastoreItem>
</file>

<file path=customXml/itemProps3.xml><?xml version="1.0" encoding="utf-8"?>
<ds:datastoreItem xmlns:ds="http://schemas.openxmlformats.org/officeDocument/2006/customXml" ds:itemID="{C67EE9A8-C763-49BC-AE9D-AABFE5AC1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a435e5aa-5e81-42b9-b33b-4f939a73c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5E3C081-4081-47AD-A9A6-9F18F525DA1D}">
  <ds:schemaRefs>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cce3b1b3-a149-4752-a436-36be503cdc9b"/>
    <ds:schemaRef ds:uri="8f17bd39-e2a2-416d-8579-9c5cbdeee658"/>
    <ds:schemaRef ds:uri="5ede5379-f79c-4964-9301-1140f96aa672"/>
  </ds:schemaRefs>
</ds:datastoreItem>
</file>

<file path=docProps/app.xml><?xml version="1.0" encoding="utf-8"?>
<Properties xmlns="http://schemas.openxmlformats.org/officeDocument/2006/extended-properties" xmlns:vt="http://schemas.openxmlformats.org/officeDocument/2006/docPropsVTypes">
  <Template/>
  <TotalTime>46024</TotalTime>
  <Words>1350</Words>
  <Application>Microsoft Office PowerPoint</Application>
  <PresentationFormat>On-screen Show (4:3)</PresentationFormat>
  <Paragraphs>207</Paragraphs>
  <Slides>17</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Arial Black</vt:lpstr>
      <vt:lpstr>Calibri</vt:lpstr>
      <vt:lpstr>Consolas</vt:lpstr>
      <vt:lpstr>Lucida Grande</vt:lpstr>
      <vt:lpstr>Roboto Light</vt:lpstr>
      <vt:lpstr>Roboto Medium</vt:lpstr>
      <vt:lpstr>Trebuchet MS</vt:lpstr>
      <vt:lpstr>Epam_PPT_Template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FrontCamp'18 Angular part 1</dc:title>
  <dc:creator>Amelyanenka Ivan</dc:creator>
  <cp:lastModifiedBy>Raviteja Kandukuri</cp:lastModifiedBy>
  <cp:revision>1453</cp:revision>
  <cp:lastPrinted>2014-07-09T13:30:36Z</cp:lastPrinted>
  <dcterms:created xsi:type="dcterms:W3CDTF">2014-07-08T13:27:24Z</dcterms:created>
  <dcterms:modified xsi:type="dcterms:W3CDTF">2019-08-21T05:35:39Z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0x010100707743755D7D314CBDCFF819BBF257D3</vt:lpwstr>
  </property>
  <property fmtid="{D5CDD505-2E9C-101B-9397-08002B2CF9AE}" pid="3" name="_dlc_DocIdItemGuid">
    <vt:lpwstr>f6662632-ea88-41cd-8784-956f9e3e0a40</vt:lpwstr>
  </property>
</Properties>
</file>