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82" r:id="rId3"/>
    <p:sldId id="262" r:id="rId4"/>
    <p:sldId id="274" r:id="rId5"/>
    <p:sldId id="259" r:id="rId6"/>
    <p:sldId id="279" r:id="rId7"/>
    <p:sldId id="28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4" d="100"/>
          <a:sy n="114" d="100"/>
        </p:scale>
        <p:origin x="21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RUNTIME comparison</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9672145687739324E-2"/>
          <c:y val="0.22885755567289762"/>
          <c:w val="0.9203278937958842"/>
          <c:h val="0.71045388797652587"/>
        </c:manualLayout>
      </c:layout>
      <c:barChart>
        <c:barDir val="col"/>
        <c:grouping val="clustered"/>
        <c:varyColors val="0"/>
        <c:ser>
          <c:idx val="0"/>
          <c:order val="0"/>
          <c:tx>
            <c:strRef>
              <c:f>Sheet1!$B$1</c:f>
              <c:strCache>
                <c:ptCount val="1"/>
                <c:pt idx="0">
                  <c:v>Text2Emotion library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100 Sentences</c:v>
                </c:pt>
                <c:pt idx="1">
                  <c:v>500  Sentences</c:v>
                </c:pt>
                <c:pt idx="2">
                  <c:v>1000 Sentences</c:v>
                </c:pt>
              </c:strCache>
            </c:strRef>
          </c:cat>
          <c:val>
            <c:numRef>
              <c:f>Sheet1!$B$2:$B$4</c:f>
              <c:numCache>
                <c:formatCode>General</c:formatCode>
                <c:ptCount val="3"/>
                <c:pt idx="0">
                  <c:v>6</c:v>
                </c:pt>
                <c:pt idx="1">
                  <c:v>36</c:v>
                </c:pt>
                <c:pt idx="2">
                  <c:v>70</c:v>
                </c:pt>
              </c:numCache>
            </c:numRef>
          </c:val>
          <c:extLst>
            <c:ext xmlns:c16="http://schemas.microsoft.com/office/drawing/2014/chart" uri="{C3380CC4-5D6E-409C-BE32-E72D297353CC}">
              <c16:uniqueId val="{00000000-89CB-4FA5-A390-A0FB965F57B2}"/>
            </c:ext>
          </c:extLst>
        </c:ser>
        <c:ser>
          <c:idx val="1"/>
          <c:order val="1"/>
          <c:tx>
            <c:strRef>
              <c:f>Sheet1!$C$1</c:f>
              <c:strCache>
                <c:ptCount val="1"/>
                <c:pt idx="0">
                  <c:v>My own algorithm</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100 Sentences</c:v>
                </c:pt>
                <c:pt idx="1">
                  <c:v>500  Sentences</c:v>
                </c:pt>
                <c:pt idx="2">
                  <c:v>1000 Sentences</c:v>
                </c:pt>
              </c:strCache>
            </c:strRef>
          </c:cat>
          <c:val>
            <c:numRef>
              <c:f>Sheet1!$C$2:$C$4</c:f>
              <c:numCache>
                <c:formatCode>General</c:formatCode>
                <c:ptCount val="3"/>
                <c:pt idx="0">
                  <c:v>0.03</c:v>
                </c:pt>
                <c:pt idx="1">
                  <c:v>0.17</c:v>
                </c:pt>
                <c:pt idx="2">
                  <c:v>0.3</c:v>
                </c:pt>
              </c:numCache>
            </c:numRef>
          </c:val>
          <c:extLst>
            <c:ext xmlns:c16="http://schemas.microsoft.com/office/drawing/2014/chart" uri="{C3380CC4-5D6E-409C-BE32-E72D297353CC}">
              <c16:uniqueId val="{00000001-89CB-4FA5-A390-A0FB965F57B2}"/>
            </c:ext>
          </c:extLst>
        </c:ser>
        <c:dLbls>
          <c:dLblPos val="outEnd"/>
          <c:showLegendKey val="0"/>
          <c:showVal val="1"/>
          <c:showCatName val="0"/>
          <c:showSerName val="0"/>
          <c:showPercent val="0"/>
          <c:showBubbleSize val="0"/>
        </c:dLbls>
        <c:gapWidth val="444"/>
        <c:overlap val="-90"/>
        <c:axId val="1703488496"/>
        <c:axId val="1782579424"/>
      </c:barChart>
      <c:catAx>
        <c:axId val="1703488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782579424"/>
        <c:crosses val="autoZero"/>
        <c:auto val="1"/>
        <c:lblAlgn val="ctr"/>
        <c:lblOffset val="100"/>
        <c:noMultiLvlLbl val="0"/>
      </c:catAx>
      <c:valAx>
        <c:axId val="1782579424"/>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Time in Seconds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7034884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A308C8-01B9-44D0-A094-D7F44BC78D5C}" type="datetimeFigureOut">
              <a:rPr lang="en-US" smtClean="0"/>
              <a:t>9/7/2022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AA212-744F-4FE6-AF33-55B6763F8575}" type="slidenum">
              <a:rPr lang="en-US" smtClean="0"/>
              <a:t>‹#›</a:t>
            </a:fld>
            <a:endParaRPr lang="en-US"/>
          </a:p>
        </p:txBody>
      </p:sp>
    </p:spTree>
    <p:extLst>
      <p:ext uri="{BB962C8B-B14F-4D97-AF65-F5344CB8AC3E}">
        <p14:creationId xmlns:p14="http://schemas.microsoft.com/office/powerpoint/2010/main" val="1700387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Let me introduce you to MIMO , a RASA based mental health chatbot</a:t>
            </a:r>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know that mental health is important and degrading mental health can lead to substance abuse and a person harming himself or others.</a:t>
            </a:r>
          </a:p>
          <a:p>
            <a:r>
              <a:rPr lang="en-US" dirty="0"/>
              <a:t>Everyone is susceptible to it but its more common among people of color, LGBT community and even children. So how do we tackle it. Normally a friend can help us or we need professional help. This requires a lot of manpower and money.</a:t>
            </a:r>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424759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where MIMO comes in, a self help chatbot that listens to you , helps you connect with medical professionals and best of all its free.</a:t>
            </a:r>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2358270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between greet and goodbyes the story can branch into multiple sub-stories. But the happy story can be something like this. Get user details, ask user how his day went, diagnose from the user language if he seems depressed. After that we either help the user connect with professionals or suggest some mitigation activities.</a:t>
            </a:r>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2270651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emotion classification, I used the algorithm I developed by improving the official </a:t>
            </a:r>
            <a:r>
              <a:rPr lang="en-US" dirty="0" err="1"/>
              <a:t>Py</a:t>
            </a:r>
            <a:r>
              <a:rPr lang="en-US" dirty="0"/>
              <a:t> Python text2emotion library making the new library that is substantially faster. Please note that it classifies input text into 5 different  categories</a:t>
            </a:r>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1927804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Apart from some bugs when running Rasa on a Windows platform, I found that even after multiple intent training my bot likes the user to be a little more verbose that normal non-NLP based chatbots</a:t>
            </a:r>
          </a:p>
          <a:p>
            <a:endParaRPr lang="en-US" dirty="0"/>
          </a:p>
          <a:p>
            <a:r>
              <a:rPr lang="en-US" dirty="0"/>
              <a:t>The learning from the project apart from the fast chatbot development was that many entrepreneurs are working on mental health related platforms , which is a really good sign</a:t>
            </a:r>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3396316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7</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FACE-AB72-B277-292C-4BFBAB77F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7F1820-C03A-D6C1-5BB7-ACE60DEC58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465B8D-51B7-3E5C-C903-995F9D6447C0}"/>
              </a:ext>
            </a:extLst>
          </p:cNvPr>
          <p:cNvSpPr>
            <a:spLocks noGrp="1"/>
          </p:cNvSpPr>
          <p:nvPr>
            <p:ph type="dt" sz="half" idx="10"/>
          </p:nvPr>
        </p:nvSpPr>
        <p:spPr/>
        <p:txBody>
          <a:bodyPr/>
          <a:lstStyle/>
          <a:p>
            <a:fld id="{644398F3-744E-4042-BD30-8BA55C90D68E}" type="datetimeFigureOut">
              <a:rPr lang="en-US" smtClean="0"/>
              <a:t>9/7/2022</a:t>
            </a:fld>
            <a:endParaRPr lang="en-US"/>
          </a:p>
        </p:txBody>
      </p:sp>
      <p:sp>
        <p:nvSpPr>
          <p:cNvPr id="5" name="Footer Placeholder 4">
            <a:extLst>
              <a:ext uri="{FF2B5EF4-FFF2-40B4-BE49-F238E27FC236}">
                <a16:creationId xmlns:a16="http://schemas.microsoft.com/office/drawing/2014/main" id="{92213997-5C57-3C5F-A042-90D036CA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31BAB-A21C-F2DA-228F-7D08A3025BF5}"/>
              </a:ext>
            </a:extLst>
          </p:cNvPr>
          <p:cNvSpPr>
            <a:spLocks noGrp="1"/>
          </p:cNvSpPr>
          <p:nvPr>
            <p:ph type="sldNum" sz="quarter" idx="12"/>
          </p:nvPr>
        </p:nvSpPr>
        <p:spPr/>
        <p:txBody>
          <a:bodyPr/>
          <a:lstStyle/>
          <a:p>
            <a:fld id="{1DF4F563-56AE-434F-806D-6456A631C373}" type="slidenum">
              <a:rPr lang="en-US" smtClean="0"/>
              <a:t>‹#›</a:t>
            </a:fld>
            <a:endParaRPr lang="en-US"/>
          </a:p>
        </p:txBody>
      </p:sp>
    </p:spTree>
    <p:extLst>
      <p:ext uri="{BB962C8B-B14F-4D97-AF65-F5344CB8AC3E}">
        <p14:creationId xmlns:p14="http://schemas.microsoft.com/office/powerpoint/2010/main" val="11606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51C8-D35E-79EC-F96C-370541DF81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F132FD-1286-E43A-BF1C-978D210155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7AF3C-5955-07AA-8DDC-F05E87F6B4D3}"/>
              </a:ext>
            </a:extLst>
          </p:cNvPr>
          <p:cNvSpPr>
            <a:spLocks noGrp="1"/>
          </p:cNvSpPr>
          <p:nvPr>
            <p:ph type="dt" sz="half" idx="10"/>
          </p:nvPr>
        </p:nvSpPr>
        <p:spPr/>
        <p:txBody>
          <a:bodyPr/>
          <a:lstStyle/>
          <a:p>
            <a:fld id="{644398F3-744E-4042-BD30-8BA55C90D68E}" type="datetimeFigureOut">
              <a:rPr lang="en-US" smtClean="0"/>
              <a:t>9/7/2022</a:t>
            </a:fld>
            <a:endParaRPr lang="en-US"/>
          </a:p>
        </p:txBody>
      </p:sp>
      <p:sp>
        <p:nvSpPr>
          <p:cNvPr id="5" name="Footer Placeholder 4">
            <a:extLst>
              <a:ext uri="{FF2B5EF4-FFF2-40B4-BE49-F238E27FC236}">
                <a16:creationId xmlns:a16="http://schemas.microsoft.com/office/drawing/2014/main" id="{0598593E-A16B-8C44-F671-8075B36E4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A9560-66DB-7BFE-2594-34E9867C0B4A}"/>
              </a:ext>
            </a:extLst>
          </p:cNvPr>
          <p:cNvSpPr>
            <a:spLocks noGrp="1"/>
          </p:cNvSpPr>
          <p:nvPr>
            <p:ph type="sldNum" sz="quarter" idx="12"/>
          </p:nvPr>
        </p:nvSpPr>
        <p:spPr/>
        <p:txBody>
          <a:bodyPr/>
          <a:lstStyle/>
          <a:p>
            <a:fld id="{1DF4F563-56AE-434F-806D-6456A631C373}" type="slidenum">
              <a:rPr lang="en-US" smtClean="0"/>
              <a:t>‹#›</a:t>
            </a:fld>
            <a:endParaRPr lang="en-US"/>
          </a:p>
        </p:txBody>
      </p:sp>
    </p:spTree>
    <p:extLst>
      <p:ext uri="{BB962C8B-B14F-4D97-AF65-F5344CB8AC3E}">
        <p14:creationId xmlns:p14="http://schemas.microsoft.com/office/powerpoint/2010/main" val="1047752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6128D7-8FBE-F856-B381-15598E59A5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15C87B-3C6D-F91D-9DC7-924CA821D6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C5D61-9C35-0AF2-B81B-CBB0C58B1F80}"/>
              </a:ext>
            </a:extLst>
          </p:cNvPr>
          <p:cNvSpPr>
            <a:spLocks noGrp="1"/>
          </p:cNvSpPr>
          <p:nvPr>
            <p:ph type="dt" sz="half" idx="10"/>
          </p:nvPr>
        </p:nvSpPr>
        <p:spPr/>
        <p:txBody>
          <a:bodyPr/>
          <a:lstStyle/>
          <a:p>
            <a:fld id="{644398F3-744E-4042-BD30-8BA55C90D68E}" type="datetimeFigureOut">
              <a:rPr lang="en-US" smtClean="0"/>
              <a:t>9/7/2022</a:t>
            </a:fld>
            <a:endParaRPr lang="en-US"/>
          </a:p>
        </p:txBody>
      </p:sp>
      <p:sp>
        <p:nvSpPr>
          <p:cNvPr id="5" name="Footer Placeholder 4">
            <a:extLst>
              <a:ext uri="{FF2B5EF4-FFF2-40B4-BE49-F238E27FC236}">
                <a16:creationId xmlns:a16="http://schemas.microsoft.com/office/drawing/2014/main" id="{3E048E8C-BE52-4601-4FE9-EA4C08CA4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53CC1-7533-EF34-41A7-848AC96CB7E2}"/>
              </a:ext>
            </a:extLst>
          </p:cNvPr>
          <p:cNvSpPr>
            <a:spLocks noGrp="1"/>
          </p:cNvSpPr>
          <p:nvPr>
            <p:ph type="sldNum" sz="quarter" idx="12"/>
          </p:nvPr>
        </p:nvSpPr>
        <p:spPr/>
        <p:txBody>
          <a:bodyPr/>
          <a:lstStyle/>
          <a:p>
            <a:fld id="{1DF4F563-56AE-434F-806D-6456A631C373}" type="slidenum">
              <a:rPr lang="en-US" smtClean="0"/>
              <a:t>‹#›</a:t>
            </a:fld>
            <a:endParaRPr lang="en-US"/>
          </a:p>
        </p:txBody>
      </p:sp>
    </p:spTree>
    <p:extLst>
      <p:ext uri="{BB962C8B-B14F-4D97-AF65-F5344CB8AC3E}">
        <p14:creationId xmlns:p14="http://schemas.microsoft.com/office/powerpoint/2010/main" val="3963780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32599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845911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037566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543046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102971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ADE9-92CC-99DF-E8E9-BFBE1DC7A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8A99D9-4DEF-C5CB-E80F-6C439AD2A6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90094-D95F-8D59-D7D6-0984788C7FA3}"/>
              </a:ext>
            </a:extLst>
          </p:cNvPr>
          <p:cNvSpPr>
            <a:spLocks noGrp="1"/>
          </p:cNvSpPr>
          <p:nvPr>
            <p:ph type="dt" sz="half" idx="10"/>
          </p:nvPr>
        </p:nvSpPr>
        <p:spPr/>
        <p:txBody>
          <a:bodyPr/>
          <a:lstStyle/>
          <a:p>
            <a:fld id="{644398F3-744E-4042-BD30-8BA55C90D68E}" type="datetimeFigureOut">
              <a:rPr lang="en-US" smtClean="0"/>
              <a:t>9/7/2022</a:t>
            </a:fld>
            <a:endParaRPr lang="en-US"/>
          </a:p>
        </p:txBody>
      </p:sp>
      <p:sp>
        <p:nvSpPr>
          <p:cNvPr id="5" name="Footer Placeholder 4">
            <a:extLst>
              <a:ext uri="{FF2B5EF4-FFF2-40B4-BE49-F238E27FC236}">
                <a16:creationId xmlns:a16="http://schemas.microsoft.com/office/drawing/2014/main" id="{30237A49-AD53-8DD0-96AD-8774CEFD7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6A23B-A8A3-FFEA-27E4-F003285A242B}"/>
              </a:ext>
            </a:extLst>
          </p:cNvPr>
          <p:cNvSpPr>
            <a:spLocks noGrp="1"/>
          </p:cNvSpPr>
          <p:nvPr>
            <p:ph type="sldNum" sz="quarter" idx="12"/>
          </p:nvPr>
        </p:nvSpPr>
        <p:spPr/>
        <p:txBody>
          <a:bodyPr/>
          <a:lstStyle/>
          <a:p>
            <a:fld id="{1DF4F563-56AE-434F-806D-6456A631C373}" type="slidenum">
              <a:rPr lang="en-US" smtClean="0"/>
              <a:t>‹#›</a:t>
            </a:fld>
            <a:endParaRPr lang="en-US"/>
          </a:p>
        </p:txBody>
      </p:sp>
    </p:spTree>
    <p:extLst>
      <p:ext uri="{BB962C8B-B14F-4D97-AF65-F5344CB8AC3E}">
        <p14:creationId xmlns:p14="http://schemas.microsoft.com/office/powerpoint/2010/main" val="144415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0553-90B6-14DB-E6D7-FD42F920EB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206CB7-6314-1072-62AD-758CE379D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63E3B8-869F-BBFA-A128-56E6340D27FC}"/>
              </a:ext>
            </a:extLst>
          </p:cNvPr>
          <p:cNvSpPr>
            <a:spLocks noGrp="1"/>
          </p:cNvSpPr>
          <p:nvPr>
            <p:ph type="dt" sz="half" idx="10"/>
          </p:nvPr>
        </p:nvSpPr>
        <p:spPr/>
        <p:txBody>
          <a:bodyPr/>
          <a:lstStyle/>
          <a:p>
            <a:fld id="{644398F3-744E-4042-BD30-8BA55C90D68E}" type="datetimeFigureOut">
              <a:rPr lang="en-US" smtClean="0"/>
              <a:t>9/7/2022</a:t>
            </a:fld>
            <a:endParaRPr lang="en-US"/>
          </a:p>
        </p:txBody>
      </p:sp>
      <p:sp>
        <p:nvSpPr>
          <p:cNvPr id="5" name="Footer Placeholder 4">
            <a:extLst>
              <a:ext uri="{FF2B5EF4-FFF2-40B4-BE49-F238E27FC236}">
                <a16:creationId xmlns:a16="http://schemas.microsoft.com/office/drawing/2014/main" id="{6198EADA-0B51-1300-1689-9B5ED3295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704FC-B479-8694-F9F4-3E4F58E4C0A3}"/>
              </a:ext>
            </a:extLst>
          </p:cNvPr>
          <p:cNvSpPr>
            <a:spLocks noGrp="1"/>
          </p:cNvSpPr>
          <p:nvPr>
            <p:ph type="sldNum" sz="quarter" idx="12"/>
          </p:nvPr>
        </p:nvSpPr>
        <p:spPr/>
        <p:txBody>
          <a:bodyPr/>
          <a:lstStyle/>
          <a:p>
            <a:fld id="{1DF4F563-56AE-434F-806D-6456A631C373}" type="slidenum">
              <a:rPr lang="en-US" smtClean="0"/>
              <a:t>‹#›</a:t>
            </a:fld>
            <a:endParaRPr lang="en-US"/>
          </a:p>
        </p:txBody>
      </p:sp>
    </p:spTree>
    <p:extLst>
      <p:ext uri="{BB962C8B-B14F-4D97-AF65-F5344CB8AC3E}">
        <p14:creationId xmlns:p14="http://schemas.microsoft.com/office/powerpoint/2010/main" val="2550843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2EC9-C6A6-2D88-FC6B-D7FEBECC14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94206B-5286-EE34-F455-C966B7641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9D4733-2409-163B-7A22-2924AB7CD4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C25DB-4902-6EAF-E108-BD6589CEA38B}"/>
              </a:ext>
            </a:extLst>
          </p:cNvPr>
          <p:cNvSpPr>
            <a:spLocks noGrp="1"/>
          </p:cNvSpPr>
          <p:nvPr>
            <p:ph type="dt" sz="half" idx="10"/>
          </p:nvPr>
        </p:nvSpPr>
        <p:spPr/>
        <p:txBody>
          <a:bodyPr/>
          <a:lstStyle/>
          <a:p>
            <a:fld id="{644398F3-744E-4042-BD30-8BA55C90D68E}" type="datetimeFigureOut">
              <a:rPr lang="en-US" smtClean="0"/>
              <a:t>9/7/2022</a:t>
            </a:fld>
            <a:endParaRPr lang="en-US"/>
          </a:p>
        </p:txBody>
      </p:sp>
      <p:sp>
        <p:nvSpPr>
          <p:cNvPr id="6" name="Footer Placeholder 5">
            <a:extLst>
              <a:ext uri="{FF2B5EF4-FFF2-40B4-BE49-F238E27FC236}">
                <a16:creationId xmlns:a16="http://schemas.microsoft.com/office/drawing/2014/main" id="{36FEB86E-D08E-4B52-F1F8-C36737380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6E4AAA-7A8F-D312-9A2F-CD05899F4B54}"/>
              </a:ext>
            </a:extLst>
          </p:cNvPr>
          <p:cNvSpPr>
            <a:spLocks noGrp="1"/>
          </p:cNvSpPr>
          <p:nvPr>
            <p:ph type="sldNum" sz="quarter" idx="12"/>
          </p:nvPr>
        </p:nvSpPr>
        <p:spPr/>
        <p:txBody>
          <a:bodyPr/>
          <a:lstStyle/>
          <a:p>
            <a:fld id="{1DF4F563-56AE-434F-806D-6456A631C373}" type="slidenum">
              <a:rPr lang="en-US" smtClean="0"/>
              <a:t>‹#›</a:t>
            </a:fld>
            <a:endParaRPr lang="en-US"/>
          </a:p>
        </p:txBody>
      </p:sp>
    </p:spTree>
    <p:extLst>
      <p:ext uri="{BB962C8B-B14F-4D97-AF65-F5344CB8AC3E}">
        <p14:creationId xmlns:p14="http://schemas.microsoft.com/office/powerpoint/2010/main" val="2147141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5F1D-7745-8123-F5B4-EBEDEAA80D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EAFC41-4FEA-D756-DC70-9C7DC8E3F7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625BD-35AD-7277-594A-6CC01E899A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B44671-466D-60FB-8AAC-C911FB104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AFCF2B-EF0D-BB4F-1714-CF599A071F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61ED3E-0BA0-69D0-EB2F-5D17D6651B0E}"/>
              </a:ext>
            </a:extLst>
          </p:cNvPr>
          <p:cNvSpPr>
            <a:spLocks noGrp="1"/>
          </p:cNvSpPr>
          <p:nvPr>
            <p:ph type="dt" sz="half" idx="10"/>
          </p:nvPr>
        </p:nvSpPr>
        <p:spPr/>
        <p:txBody>
          <a:bodyPr/>
          <a:lstStyle/>
          <a:p>
            <a:fld id="{644398F3-744E-4042-BD30-8BA55C90D68E}" type="datetimeFigureOut">
              <a:rPr lang="en-US" smtClean="0"/>
              <a:t>9/7/2022</a:t>
            </a:fld>
            <a:endParaRPr lang="en-US"/>
          </a:p>
        </p:txBody>
      </p:sp>
      <p:sp>
        <p:nvSpPr>
          <p:cNvPr id="8" name="Footer Placeholder 7">
            <a:extLst>
              <a:ext uri="{FF2B5EF4-FFF2-40B4-BE49-F238E27FC236}">
                <a16:creationId xmlns:a16="http://schemas.microsoft.com/office/drawing/2014/main" id="{282A9B0E-C039-3C1B-E96D-FC009A679A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962915-21AC-1633-4F73-6129848D5B66}"/>
              </a:ext>
            </a:extLst>
          </p:cNvPr>
          <p:cNvSpPr>
            <a:spLocks noGrp="1"/>
          </p:cNvSpPr>
          <p:nvPr>
            <p:ph type="sldNum" sz="quarter" idx="12"/>
          </p:nvPr>
        </p:nvSpPr>
        <p:spPr/>
        <p:txBody>
          <a:bodyPr/>
          <a:lstStyle/>
          <a:p>
            <a:fld id="{1DF4F563-56AE-434F-806D-6456A631C373}" type="slidenum">
              <a:rPr lang="en-US" smtClean="0"/>
              <a:t>‹#›</a:t>
            </a:fld>
            <a:endParaRPr lang="en-US"/>
          </a:p>
        </p:txBody>
      </p:sp>
    </p:spTree>
    <p:extLst>
      <p:ext uri="{BB962C8B-B14F-4D97-AF65-F5344CB8AC3E}">
        <p14:creationId xmlns:p14="http://schemas.microsoft.com/office/powerpoint/2010/main" val="253119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0B73-03CF-97C3-695C-6D521A141F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38E44E-0C79-BA58-AD4F-A264E57A272C}"/>
              </a:ext>
            </a:extLst>
          </p:cNvPr>
          <p:cNvSpPr>
            <a:spLocks noGrp="1"/>
          </p:cNvSpPr>
          <p:nvPr>
            <p:ph type="dt" sz="half" idx="10"/>
          </p:nvPr>
        </p:nvSpPr>
        <p:spPr/>
        <p:txBody>
          <a:bodyPr/>
          <a:lstStyle/>
          <a:p>
            <a:fld id="{644398F3-744E-4042-BD30-8BA55C90D68E}" type="datetimeFigureOut">
              <a:rPr lang="en-US" smtClean="0"/>
              <a:t>9/7/2022</a:t>
            </a:fld>
            <a:endParaRPr lang="en-US"/>
          </a:p>
        </p:txBody>
      </p:sp>
      <p:sp>
        <p:nvSpPr>
          <p:cNvPr id="4" name="Footer Placeholder 3">
            <a:extLst>
              <a:ext uri="{FF2B5EF4-FFF2-40B4-BE49-F238E27FC236}">
                <a16:creationId xmlns:a16="http://schemas.microsoft.com/office/drawing/2014/main" id="{E2ABE79A-746A-80AA-B84F-48914B8AF9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606C6-46EF-868D-1483-7B1B6B1CD81E}"/>
              </a:ext>
            </a:extLst>
          </p:cNvPr>
          <p:cNvSpPr>
            <a:spLocks noGrp="1"/>
          </p:cNvSpPr>
          <p:nvPr>
            <p:ph type="sldNum" sz="quarter" idx="12"/>
          </p:nvPr>
        </p:nvSpPr>
        <p:spPr/>
        <p:txBody>
          <a:bodyPr/>
          <a:lstStyle/>
          <a:p>
            <a:fld id="{1DF4F563-56AE-434F-806D-6456A631C373}" type="slidenum">
              <a:rPr lang="en-US" smtClean="0"/>
              <a:t>‹#›</a:t>
            </a:fld>
            <a:endParaRPr lang="en-US"/>
          </a:p>
        </p:txBody>
      </p:sp>
    </p:spTree>
    <p:extLst>
      <p:ext uri="{BB962C8B-B14F-4D97-AF65-F5344CB8AC3E}">
        <p14:creationId xmlns:p14="http://schemas.microsoft.com/office/powerpoint/2010/main" val="331852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3E94F2-61B6-4206-E7D2-F976FD30925D}"/>
              </a:ext>
            </a:extLst>
          </p:cNvPr>
          <p:cNvSpPr>
            <a:spLocks noGrp="1"/>
          </p:cNvSpPr>
          <p:nvPr>
            <p:ph type="dt" sz="half" idx="10"/>
          </p:nvPr>
        </p:nvSpPr>
        <p:spPr/>
        <p:txBody>
          <a:bodyPr/>
          <a:lstStyle/>
          <a:p>
            <a:fld id="{644398F3-744E-4042-BD30-8BA55C90D68E}" type="datetimeFigureOut">
              <a:rPr lang="en-US" smtClean="0"/>
              <a:t>9/7/2022</a:t>
            </a:fld>
            <a:endParaRPr lang="en-US"/>
          </a:p>
        </p:txBody>
      </p:sp>
      <p:sp>
        <p:nvSpPr>
          <p:cNvPr id="3" name="Footer Placeholder 2">
            <a:extLst>
              <a:ext uri="{FF2B5EF4-FFF2-40B4-BE49-F238E27FC236}">
                <a16:creationId xmlns:a16="http://schemas.microsoft.com/office/drawing/2014/main" id="{9DE73EE5-D976-903B-A81B-EDB045EA9D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EB9CDD-692D-B798-CB6E-498FF0567E2F}"/>
              </a:ext>
            </a:extLst>
          </p:cNvPr>
          <p:cNvSpPr>
            <a:spLocks noGrp="1"/>
          </p:cNvSpPr>
          <p:nvPr>
            <p:ph type="sldNum" sz="quarter" idx="12"/>
          </p:nvPr>
        </p:nvSpPr>
        <p:spPr/>
        <p:txBody>
          <a:bodyPr/>
          <a:lstStyle/>
          <a:p>
            <a:fld id="{1DF4F563-56AE-434F-806D-6456A631C373}" type="slidenum">
              <a:rPr lang="en-US" smtClean="0"/>
              <a:t>‹#›</a:t>
            </a:fld>
            <a:endParaRPr lang="en-US"/>
          </a:p>
        </p:txBody>
      </p:sp>
    </p:spTree>
    <p:extLst>
      <p:ext uri="{BB962C8B-B14F-4D97-AF65-F5344CB8AC3E}">
        <p14:creationId xmlns:p14="http://schemas.microsoft.com/office/powerpoint/2010/main" val="243875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8DE9-2DCD-8FCD-A2D6-60968F81A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D2EB5E-E854-4E93-624A-31A9893B5A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DAE5E7-F5B2-3C26-E85C-17158F696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17B726-F88D-FF96-85BE-EC1FCDCE9D20}"/>
              </a:ext>
            </a:extLst>
          </p:cNvPr>
          <p:cNvSpPr>
            <a:spLocks noGrp="1"/>
          </p:cNvSpPr>
          <p:nvPr>
            <p:ph type="dt" sz="half" idx="10"/>
          </p:nvPr>
        </p:nvSpPr>
        <p:spPr/>
        <p:txBody>
          <a:bodyPr/>
          <a:lstStyle/>
          <a:p>
            <a:fld id="{644398F3-744E-4042-BD30-8BA55C90D68E}" type="datetimeFigureOut">
              <a:rPr lang="en-US" smtClean="0"/>
              <a:t>9/7/2022</a:t>
            </a:fld>
            <a:endParaRPr lang="en-US"/>
          </a:p>
        </p:txBody>
      </p:sp>
      <p:sp>
        <p:nvSpPr>
          <p:cNvPr id="6" name="Footer Placeholder 5">
            <a:extLst>
              <a:ext uri="{FF2B5EF4-FFF2-40B4-BE49-F238E27FC236}">
                <a16:creationId xmlns:a16="http://schemas.microsoft.com/office/drawing/2014/main" id="{1E02004D-E90E-9112-9201-7698F79DA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BFCD6-CB78-F723-8430-0DD2EC68A6CF}"/>
              </a:ext>
            </a:extLst>
          </p:cNvPr>
          <p:cNvSpPr>
            <a:spLocks noGrp="1"/>
          </p:cNvSpPr>
          <p:nvPr>
            <p:ph type="sldNum" sz="quarter" idx="12"/>
          </p:nvPr>
        </p:nvSpPr>
        <p:spPr/>
        <p:txBody>
          <a:bodyPr/>
          <a:lstStyle/>
          <a:p>
            <a:fld id="{1DF4F563-56AE-434F-806D-6456A631C373}" type="slidenum">
              <a:rPr lang="en-US" smtClean="0"/>
              <a:t>‹#›</a:t>
            </a:fld>
            <a:endParaRPr lang="en-US"/>
          </a:p>
        </p:txBody>
      </p:sp>
    </p:spTree>
    <p:extLst>
      <p:ext uri="{BB962C8B-B14F-4D97-AF65-F5344CB8AC3E}">
        <p14:creationId xmlns:p14="http://schemas.microsoft.com/office/powerpoint/2010/main" val="212506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E474-17EB-A4DD-7E4B-7B35A11BC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76B606-D03A-4B2E-343F-F873E51DB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1AF5AF-0A17-CFF5-D370-3F6ABACAC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57B01D-B358-F900-35A8-6A276FBA20F7}"/>
              </a:ext>
            </a:extLst>
          </p:cNvPr>
          <p:cNvSpPr>
            <a:spLocks noGrp="1"/>
          </p:cNvSpPr>
          <p:nvPr>
            <p:ph type="dt" sz="half" idx="10"/>
          </p:nvPr>
        </p:nvSpPr>
        <p:spPr/>
        <p:txBody>
          <a:bodyPr/>
          <a:lstStyle/>
          <a:p>
            <a:fld id="{644398F3-744E-4042-BD30-8BA55C90D68E}" type="datetimeFigureOut">
              <a:rPr lang="en-US" smtClean="0"/>
              <a:t>9/7/2022</a:t>
            </a:fld>
            <a:endParaRPr lang="en-US"/>
          </a:p>
        </p:txBody>
      </p:sp>
      <p:sp>
        <p:nvSpPr>
          <p:cNvPr id="6" name="Footer Placeholder 5">
            <a:extLst>
              <a:ext uri="{FF2B5EF4-FFF2-40B4-BE49-F238E27FC236}">
                <a16:creationId xmlns:a16="http://schemas.microsoft.com/office/drawing/2014/main" id="{A85EF075-A19E-3945-BED9-F847A1E78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EB82FB-3E67-686C-ACF9-711C2B6705EC}"/>
              </a:ext>
            </a:extLst>
          </p:cNvPr>
          <p:cNvSpPr>
            <a:spLocks noGrp="1"/>
          </p:cNvSpPr>
          <p:nvPr>
            <p:ph type="sldNum" sz="quarter" idx="12"/>
          </p:nvPr>
        </p:nvSpPr>
        <p:spPr/>
        <p:txBody>
          <a:bodyPr/>
          <a:lstStyle/>
          <a:p>
            <a:fld id="{1DF4F563-56AE-434F-806D-6456A631C373}" type="slidenum">
              <a:rPr lang="en-US" smtClean="0"/>
              <a:t>‹#›</a:t>
            </a:fld>
            <a:endParaRPr lang="en-US"/>
          </a:p>
        </p:txBody>
      </p:sp>
    </p:spTree>
    <p:extLst>
      <p:ext uri="{BB962C8B-B14F-4D97-AF65-F5344CB8AC3E}">
        <p14:creationId xmlns:p14="http://schemas.microsoft.com/office/powerpoint/2010/main" val="8676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DCD4F-61E1-2292-B250-511BAFA248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773018-F511-6CDB-DE83-6F735D4CD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37E8A-FB84-35EB-4493-C3F5C3EDAF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398F3-744E-4042-BD30-8BA55C90D68E}" type="datetimeFigureOut">
              <a:rPr lang="en-US" smtClean="0"/>
              <a:t>9/7/2022</a:t>
            </a:fld>
            <a:endParaRPr lang="en-US"/>
          </a:p>
        </p:txBody>
      </p:sp>
      <p:sp>
        <p:nvSpPr>
          <p:cNvPr id="5" name="Footer Placeholder 4">
            <a:extLst>
              <a:ext uri="{FF2B5EF4-FFF2-40B4-BE49-F238E27FC236}">
                <a16:creationId xmlns:a16="http://schemas.microsoft.com/office/drawing/2014/main" id="{3A243504-B697-7948-BD24-6744F6566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3416DC-DE89-2D82-256E-82FD86F75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4F563-56AE-434F-806D-6456A631C373}" type="slidenum">
              <a:rPr lang="en-US" smtClean="0"/>
              <a:t>‹#›</a:t>
            </a:fld>
            <a:endParaRPr lang="en-US"/>
          </a:p>
        </p:txBody>
      </p:sp>
    </p:spTree>
    <p:extLst>
      <p:ext uri="{BB962C8B-B14F-4D97-AF65-F5344CB8AC3E}">
        <p14:creationId xmlns:p14="http://schemas.microsoft.com/office/powerpoint/2010/main" val="3270564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sv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a:extLst>
              <a:ext uri="{FF2B5EF4-FFF2-40B4-BE49-F238E27FC236}">
                <a16:creationId xmlns:a16="http://schemas.microsoft.com/office/drawing/2014/main" id="{817B6E89-6474-4AB4-90D5-2C2FB4120F12}"/>
              </a:ext>
              <a:ext uri="{C183D7F6-B498-43B3-948B-1728B52AA6E4}">
                <adec:decorative xmlns:adec="http://schemas.microsoft.com/office/drawing/2017/decorative" val="1"/>
              </a:ext>
            </a:extLst>
          </p:cNvPr>
          <p:cNvSpPr/>
          <p:nvPr/>
        </p:nvSpPr>
        <p:spPr bwMode="ltGray">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p:txBody>
          <a:bodyPr>
            <a:normAutofit fontScale="90000"/>
          </a:bodyPr>
          <a:lstStyle/>
          <a:p>
            <a:r>
              <a:rPr lang="en-US" dirty="0"/>
              <a:t>MIMO- RASA BASED MENTAL HEALTH CHATBOT </a:t>
            </a:r>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p:txBody>
          <a:bodyPr>
            <a:normAutofit/>
          </a:bodyPr>
          <a:lstStyle/>
          <a:p>
            <a:pPr marL="342900" indent="-342900">
              <a:buFontTx/>
              <a:buChar char="-"/>
            </a:pPr>
            <a:r>
              <a:rPr lang="en-US" dirty="0"/>
              <a:t>By Dheeral Bhole</a:t>
            </a:r>
          </a:p>
          <a:p>
            <a:endParaRPr lang="en-US" dirty="0"/>
          </a:p>
        </p:txBody>
      </p:sp>
      <p:sp>
        <p:nvSpPr>
          <p:cNvPr id="15" name="TextBox 14">
            <a:extLst>
              <a:ext uri="{FF2B5EF4-FFF2-40B4-BE49-F238E27FC236}">
                <a16:creationId xmlns:a16="http://schemas.microsoft.com/office/drawing/2014/main" id="{1C9B0FB2-7357-4302-82D6-6D3353A7D25D}"/>
              </a:ext>
            </a:extLst>
          </p:cNvPr>
          <p:cNvSpPr txBox="1"/>
          <p:nvPr/>
        </p:nvSpPr>
        <p:spPr bwMode="black">
          <a:xfrm>
            <a:off x="8906933" y="344840"/>
            <a:ext cx="1899444" cy="884070"/>
          </a:xfrm>
          <a:prstGeom prst="rect">
            <a:avLst/>
          </a:prstGeom>
          <a:noFill/>
        </p:spPr>
        <p:txBody>
          <a:bodyPr wrap="square" lIns="0" tIns="144000" rIns="0" bIns="0" rtlCol="0">
            <a:spAutoFit/>
          </a:bodyPr>
          <a:lstStyle/>
          <a:p>
            <a:pPr algn="ctr"/>
            <a:r>
              <a:rPr lang="en-US" sz="2400" b="1" spc="-150" baseline="0" dirty="0">
                <a:solidFill>
                  <a:schemeClr val="bg1"/>
                </a:solidFill>
              </a:rPr>
              <a:t>Data Science</a:t>
            </a:r>
            <a:endParaRPr lang="en-US" sz="2400" b="1" spc="-150" dirty="0">
              <a:solidFill>
                <a:schemeClr val="bg1"/>
              </a:solidFill>
            </a:endParaRPr>
          </a:p>
          <a:p>
            <a:pPr algn="ctr"/>
            <a:r>
              <a:rPr lang="en-US" sz="2400" b="1" spc="-150" baseline="0" dirty="0">
                <a:solidFill>
                  <a:schemeClr val="bg1"/>
                </a:solidFill>
              </a:rPr>
              <a:t> </a:t>
            </a:r>
            <a:r>
              <a:rPr lang="en-US" sz="2000" spc="-150" baseline="0" dirty="0">
                <a:solidFill>
                  <a:schemeClr val="bg1"/>
                </a:solidFill>
              </a:rPr>
              <a:t>for  Social Good</a:t>
            </a:r>
            <a:endParaRPr lang="en-US" sz="2400" spc="-150" baseline="0" dirty="0">
              <a:solidFill>
                <a:schemeClr val="bg1"/>
              </a:solidFill>
            </a:endParaRPr>
          </a:p>
        </p:txBody>
      </p:sp>
    </p:spTree>
    <p:extLst>
      <p:ext uri="{BB962C8B-B14F-4D97-AF65-F5344CB8AC3E}">
        <p14:creationId xmlns:p14="http://schemas.microsoft.com/office/powerpoint/2010/main" val="148523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F3D4FEC-489F-4F1A-8C9C-94B88388FF08}"/>
              </a:ext>
            </a:extLst>
          </p:cNvPr>
          <p:cNvSpPr>
            <a:spLocks noGrp="1"/>
          </p:cNvSpPr>
          <p:nvPr>
            <p:ph type="pic" sz="quarter" idx="10"/>
          </p:nvPr>
        </p:nvSpPr>
        <p:spPr>
          <a:xfrm>
            <a:off x="5277678" y="-25400"/>
            <a:ext cx="5676382" cy="6584950"/>
          </a:xfrm>
        </p:spPr>
      </p:sp>
      <p:sp>
        <p:nvSpPr>
          <p:cNvPr id="3" name="Slide Number Placeholder 2">
            <a:extLst>
              <a:ext uri="{FF2B5EF4-FFF2-40B4-BE49-F238E27FC236}">
                <a16:creationId xmlns:a16="http://schemas.microsoft.com/office/drawing/2014/main" id="{B60829EB-D6F8-442B-9EC6-11CF5DD54E7A}"/>
              </a:ext>
            </a:extLst>
          </p:cNvPr>
          <p:cNvSpPr>
            <a:spLocks noGrp="1"/>
          </p:cNvSpPr>
          <p:nvPr>
            <p:ph type="sldNum" sz="quarter" idx="12"/>
          </p:nvPr>
        </p:nvSpPr>
        <p:spPr/>
        <p:txBody>
          <a:bodyPr/>
          <a:lstStyle/>
          <a:p>
            <a:r>
              <a:rPr lang="en-US" noProof="0"/>
              <a:t>page </a:t>
            </a:r>
            <a:fld id="{19B51A1E-902D-48AF-9020-955120F399B6}" type="slidenum">
              <a:rPr lang="en-US" b="1" i="1" noProof="0" smtClean="0"/>
              <a:pPr/>
              <a:t>2</a:t>
            </a:fld>
            <a:endParaRPr lang="en-US" b="1" i="1" noProof="0" dirty="0"/>
          </a:p>
        </p:txBody>
      </p:sp>
      <p:sp>
        <p:nvSpPr>
          <p:cNvPr id="4" name="Content Placeholder 3">
            <a:extLst>
              <a:ext uri="{FF2B5EF4-FFF2-40B4-BE49-F238E27FC236}">
                <a16:creationId xmlns:a16="http://schemas.microsoft.com/office/drawing/2014/main" id="{432B128A-F7F5-4B64-9BBA-8C629A5C6939}"/>
              </a:ext>
            </a:extLst>
          </p:cNvPr>
          <p:cNvSpPr>
            <a:spLocks noGrp="1"/>
          </p:cNvSpPr>
          <p:nvPr>
            <p:ph idx="13"/>
          </p:nvPr>
        </p:nvSpPr>
        <p:spPr>
          <a:xfrm>
            <a:off x="432001" y="452583"/>
            <a:ext cx="4444800" cy="5950634"/>
          </a:xfrm>
        </p:spPr>
        <p:txBody>
          <a:bodyPr>
            <a:normAutofit fontScale="92500" lnSpcReduction="20000"/>
          </a:bodyPr>
          <a:lstStyle/>
          <a:p>
            <a:r>
              <a:rPr lang="en-US" dirty="0"/>
              <a:t>Can lead to</a:t>
            </a:r>
          </a:p>
          <a:p>
            <a:pPr lvl="1"/>
            <a:r>
              <a:rPr lang="en-US" dirty="0"/>
              <a:t>Substance abuse[1]</a:t>
            </a:r>
          </a:p>
          <a:p>
            <a:pPr lvl="1"/>
            <a:r>
              <a:rPr lang="en-US" dirty="0"/>
              <a:t>Harming yourself or others</a:t>
            </a:r>
          </a:p>
          <a:p>
            <a:pPr marL="266700" lvl="1" indent="0">
              <a:buNone/>
            </a:pPr>
            <a:endParaRPr lang="en-US" dirty="0"/>
          </a:p>
          <a:p>
            <a:r>
              <a:rPr lang="en-US" dirty="0"/>
              <a:t>More common among[2],[3]:</a:t>
            </a:r>
          </a:p>
          <a:p>
            <a:pPr lvl="1"/>
            <a:r>
              <a:rPr lang="en-US" dirty="0"/>
              <a:t>People of color</a:t>
            </a:r>
          </a:p>
          <a:p>
            <a:pPr lvl="1"/>
            <a:r>
              <a:rPr lang="en-US" dirty="0"/>
              <a:t>LGBT Community</a:t>
            </a:r>
          </a:p>
          <a:p>
            <a:pPr lvl="1"/>
            <a:r>
              <a:rPr lang="en-US" dirty="0"/>
              <a:t>Soldiers </a:t>
            </a:r>
          </a:p>
          <a:p>
            <a:pPr lvl="1"/>
            <a:r>
              <a:rPr lang="en-US" dirty="0"/>
              <a:t>Children and women</a:t>
            </a:r>
          </a:p>
          <a:p>
            <a:pPr marL="266700" lvl="1" indent="0">
              <a:buNone/>
            </a:pPr>
            <a:endParaRPr lang="en-US" dirty="0"/>
          </a:p>
          <a:p>
            <a:r>
              <a:rPr lang="en-US" dirty="0"/>
              <a:t>Tackling mechanism:</a:t>
            </a:r>
          </a:p>
          <a:p>
            <a:pPr lvl="1"/>
            <a:r>
              <a:rPr lang="en-US" dirty="0"/>
              <a:t>Having someone to talk </a:t>
            </a:r>
          </a:p>
          <a:p>
            <a:pPr lvl="1"/>
            <a:r>
              <a:rPr lang="en-US" dirty="0"/>
              <a:t>Professional assistance: Psychiatrist</a:t>
            </a:r>
          </a:p>
          <a:p>
            <a:pPr lvl="1"/>
            <a:endParaRPr lang="en-US" dirty="0"/>
          </a:p>
          <a:p>
            <a:r>
              <a:rPr lang="en-US" dirty="0"/>
              <a:t>Need manpower and money to tackle it</a:t>
            </a:r>
          </a:p>
          <a:p>
            <a:pPr lvl="1"/>
            <a:endParaRPr lang="en-US" dirty="0"/>
          </a:p>
          <a:p>
            <a:endParaRPr lang="en-US" dirty="0"/>
          </a:p>
        </p:txBody>
      </p:sp>
      <p:sp>
        <p:nvSpPr>
          <p:cNvPr id="5" name="Title 4">
            <a:extLst>
              <a:ext uri="{FF2B5EF4-FFF2-40B4-BE49-F238E27FC236}">
                <a16:creationId xmlns:a16="http://schemas.microsoft.com/office/drawing/2014/main" id="{42D502F8-005C-4082-B018-5B55CCE7F8F3}"/>
              </a:ext>
            </a:extLst>
          </p:cNvPr>
          <p:cNvSpPr>
            <a:spLocks noGrp="1"/>
          </p:cNvSpPr>
          <p:nvPr>
            <p:ph type="ctrTitle"/>
          </p:nvPr>
        </p:nvSpPr>
        <p:spPr>
          <a:xfrm>
            <a:off x="5499154" y="298450"/>
            <a:ext cx="5085650" cy="720000"/>
          </a:xfrm>
        </p:spPr>
        <p:txBody>
          <a:bodyPr/>
          <a:lstStyle/>
          <a:p>
            <a:r>
              <a:rPr lang="en-US" dirty="0"/>
              <a:t>MOTIVATION</a:t>
            </a:r>
          </a:p>
        </p:txBody>
      </p:sp>
      <p:sp>
        <p:nvSpPr>
          <p:cNvPr id="6" name="Subtitle 5">
            <a:extLst>
              <a:ext uri="{FF2B5EF4-FFF2-40B4-BE49-F238E27FC236}">
                <a16:creationId xmlns:a16="http://schemas.microsoft.com/office/drawing/2014/main" id="{045D5FD9-0BD3-4736-9942-81D9AD5A93BD}"/>
              </a:ext>
            </a:extLst>
          </p:cNvPr>
          <p:cNvSpPr>
            <a:spLocks noGrp="1"/>
          </p:cNvSpPr>
          <p:nvPr>
            <p:ph type="subTitle" idx="1"/>
          </p:nvPr>
        </p:nvSpPr>
        <p:spPr>
          <a:xfrm>
            <a:off x="5573044" y="3674372"/>
            <a:ext cx="5085650" cy="2733628"/>
          </a:xfrm>
        </p:spPr>
        <p:txBody>
          <a:bodyPr/>
          <a:lstStyle/>
          <a:p>
            <a:pPr algn="l"/>
            <a:r>
              <a:rPr lang="en-US" sz="1100" dirty="0"/>
              <a:t>[1] M. </a:t>
            </a:r>
            <a:r>
              <a:rPr lang="en-US" sz="1100" dirty="0" err="1"/>
              <a:t>Tabar</a:t>
            </a:r>
            <a:r>
              <a:rPr lang="en-US" sz="1100" dirty="0"/>
              <a:t>, H. Park, S. Winkler, D. Lee, A. Barman-Adhikari, and A. Yadav, “Identifying homeless youth at-risk of substance use disorder: Data-driven insights for policymakers,” in Proceedings of the 26th ACM SIGKDD International Conference on Knowledge Discovery &amp; Data Mining, 2020.</a:t>
            </a:r>
          </a:p>
          <a:p>
            <a:pPr algn="l"/>
            <a:r>
              <a:rPr lang="en-US" sz="1100" dirty="0"/>
              <a:t>[2] Psychological complaints of students: A comparison of field samples with clients of a counseling service at a typical German University</a:t>
            </a:r>
          </a:p>
          <a:p>
            <a:pPr algn="l"/>
            <a:r>
              <a:rPr lang="en-US" sz="1100" dirty="0"/>
              <a:t>[3] P. J. </a:t>
            </a:r>
            <a:r>
              <a:rPr lang="en-US" sz="1100" dirty="0" err="1"/>
              <a:t>Quartana</a:t>
            </a:r>
            <a:r>
              <a:rPr lang="en-US" sz="1100" dirty="0"/>
              <a:t> et al., “Trends in mental health services utilization and stigma in US soldiers from 2002 to 2011,” Am. J. Public Health, vol. 104, no. 9, pp. 1671–1679, 2014.</a:t>
            </a:r>
          </a:p>
          <a:p>
            <a:pPr algn="l"/>
            <a:endParaRPr lang="en-US" sz="1100" dirty="0"/>
          </a:p>
        </p:txBody>
      </p:sp>
      <p:sp>
        <p:nvSpPr>
          <p:cNvPr id="7" name="Rectangle 6">
            <a:extLst>
              <a:ext uri="{FF2B5EF4-FFF2-40B4-BE49-F238E27FC236}">
                <a16:creationId xmlns:a16="http://schemas.microsoft.com/office/drawing/2014/main" id="{916EF684-AA33-47BD-B9E9-404530D89DDF}"/>
              </a:ext>
            </a:extLst>
          </p:cNvPr>
          <p:cNvSpPr/>
          <p:nvPr/>
        </p:nvSpPr>
        <p:spPr>
          <a:xfrm>
            <a:off x="11091633" y="5632704"/>
            <a:ext cx="962792" cy="72576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98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Teacher pointing at board icon">
            <a:extLst>
              <a:ext uri="{FF2B5EF4-FFF2-40B4-BE49-F238E27FC236}">
                <a16:creationId xmlns:a16="http://schemas.microsoft.com/office/drawing/2014/main" id="{EF145220-68FE-4BC3-8DF6-074CABEAC097}"/>
              </a:ext>
            </a:extLst>
          </p:cNvPr>
          <p:cNvPicPr>
            <a:picLocks noGrp="1" noChangeAspect="1"/>
          </p:cNvPicPr>
          <p:nvPr>
            <p:ph type="pic" sz="quarter" idx="45"/>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6" name="Text Placeholder 5">
            <a:extLst>
              <a:ext uri="{FF2B5EF4-FFF2-40B4-BE49-F238E27FC236}">
                <a16:creationId xmlns:a16="http://schemas.microsoft.com/office/drawing/2014/main" id="{1D5F34C1-576F-4BF7-8C9C-D507F213AE68}"/>
              </a:ext>
            </a:extLst>
          </p:cNvPr>
          <p:cNvSpPr>
            <a:spLocks noGrp="1"/>
          </p:cNvSpPr>
          <p:nvPr>
            <p:ph type="body" sz="quarter" idx="17"/>
          </p:nvPr>
        </p:nvSpPr>
        <p:spPr/>
        <p:txBody>
          <a:bodyPr/>
          <a:lstStyle/>
          <a:p>
            <a:r>
              <a:rPr lang="en-US" dirty="0"/>
              <a:t>Friend</a:t>
            </a:r>
          </a:p>
        </p:txBody>
      </p:sp>
      <p:sp>
        <p:nvSpPr>
          <p:cNvPr id="7" name="Text Placeholder 6">
            <a:extLst>
              <a:ext uri="{FF2B5EF4-FFF2-40B4-BE49-F238E27FC236}">
                <a16:creationId xmlns:a16="http://schemas.microsoft.com/office/drawing/2014/main" id="{FBE93992-F65E-48D7-971D-FA51E969BEFE}"/>
              </a:ext>
            </a:extLst>
          </p:cNvPr>
          <p:cNvSpPr>
            <a:spLocks noGrp="1"/>
          </p:cNvSpPr>
          <p:nvPr>
            <p:ph type="body" sz="quarter" idx="18"/>
          </p:nvPr>
        </p:nvSpPr>
        <p:spPr/>
        <p:txBody>
          <a:bodyPr/>
          <a:lstStyle/>
          <a:p>
            <a:r>
              <a:rPr lang="en-US" dirty="0"/>
              <a:t>Would listen to you</a:t>
            </a:r>
          </a:p>
        </p:txBody>
      </p:sp>
      <p:pic>
        <p:nvPicPr>
          <p:cNvPr id="29" name="Picture Placeholder 28" descr="Lecturer at podium icon">
            <a:extLst>
              <a:ext uri="{FF2B5EF4-FFF2-40B4-BE49-F238E27FC236}">
                <a16:creationId xmlns:a16="http://schemas.microsoft.com/office/drawing/2014/main" id="{344FCB42-636B-4918-8866-D50ACA206D8C}"/>
              </a:ext>
            </a:extLst>
          </p:cNvPr>
          <p:cNvPicPr>
            <a:picLocks noGrp="1" noChangeAspect="1"/>
          </p:cNvPicPr>
          <p:nvPr>
            <p:ph type="pic" sz="quarter" idx="47"/>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p:txBody>
          <a:bodyPr>
            <a:normAutofit fontScale="70000" lnSpcReduction="20000"/>
          </a:bodyPr>
          <a:lstStyle/>
          <a:p>
            <a:r>
              <a:rPr lang="en-US" dirty="0"/>
              <a:t>Medical Professional</a:t>
            </a:r>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a:xfrm>
            <a:off x="2562659" y="4471986"/>
            <a:ext cx="1620000" cy="1005177"/>
          </a:xfrm>
        </p:spPr>
        <p:txBody>
          <a:bodyPr>
            <a:normAutofit lnSpcReduction="10000"/>
          </a:bodyPr>
          <a:lstStyle/>
          <a:p>
            <a:r>
              <a:rPr lang="en-US" dirty="0"/>
              <a:t>Suggest feasible solutions, treatments and helps in reaching out to professionals</a:t>
            </a:r>
          </a:p>
        </p:txBody>
      </p:sp>
      <p:pic>
        <p:nvPicPr>
          <p:cNvPr id="31" name="Picture Placeholder 30" descr="Coins icon">
            <a:extLst>
              <a:ext uri="{FF2B5EF4-FFF2-40B4-BE49-F238E27FC236}">
                <a16:creationId xmlns:a16="http://schemas.microsoft.com/office/drawing/2014/main" id="{A1AA205C-54CC-4A28-9B43-520D5A97DD74}"/>
              </a:ext>
            </a:extLst>
          </p:cNvPr>
          <p:cNvPicPr>
            <a:picLocks noGrp="1" noChangeAspect="1"/>
          </p:cNvPicPr>
          <p:nvPr>
            <p:ph type="pic" sz="quarter" idx="48"/>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p:pic>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p:txBody>
          <a:bodyPr/>
          <a:lstStyle/>
          <a:p>
            <a:r>
              <a:rPr lang="en-US" dirty="0"/>
              <a:t>Free</a:t>
            </a:r>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p:txBody>
          <a:bodyPr/>
          <a:lstStyle/>
          <a:p>
            <a:r>
              <a:rPr lang="en-US" dirty="0"/>
              <a:t>Self sustainable architecture </a:t>
            </a:r>
          </a:p>
        </p:txBody>
      </p:sp>
      <p:pic>
        <p:nvPicPr>
          <p:cNvPr id="21" name="Picture Placeholder 20" descr="Image of digital blood sugar machine and an empty bottle of test strips turned on its side.">
            <a:extLst>
              <a:ext uri="{FF2B5EF4-FFF2-40B4-BE49-F238E27FC236}">
                <a16:creationId xmlns:a16="http://schemas.microsoft.com/office/drawing/2014/main" id="{F4941105-96AE-42F4-A7DC-B53030B85312}"/>
              </a:ext>
            </a:extLst>
          </p:cNvPr>
          <p:cNvPicPr>
            <a:picLocks noGrp="1" noChangeAspect="1"/>
          </p:cNvPicPr>
          <p:nvPr>
            <p:ph type="pic" sz="quarter" idx="10"/>
          </p:nvPr>
        </p:nvPicPr>
        <p:blipFill rotWithShape="1">
          <a:blip r:embed="rId9" cstate="screen">
            <a:extLst>
              <a:ext uri="{28A0092B-C50C-407E-A947-70E740481C1C}">
                <a14:useLocalDpi xmlns:a14="http://schemas.microsoft.com/office/drawing/2010/main"/>
              </a:ext>
            </a:extLst>
          </a:blip>
          <a:srcRect/>
          <a:stretch/>
        </p:blipFill>
        <p:spPr/>
      </p:pic>
      <p:sp>
        <p:nvSpPr>
          <p:cNvPr id="25" name="Rectangle 24">
            <a:extLst>
              <a:ext uri="{FF2B5EF4-FFF2-40B4-BE49-F238E27FC236}">
                <a16:creationId xmlns:a16="http://schemas.microsoft.com/office/drawing/2014/main" id="{856BDBEA-2EB9-46A6-9498-C171B6423C9B}"/>
              </a:ext>
              <a:ext uri="{C183D7F6-B498-43B3-948B-1728B52AA6E4}">
                <adec:decorative xmlns:adec="http://schemas.microsoft.com/office/drawing/2017/decorative" val="1"/>
              </a:ext>
            </a:extLst>
          </p:cNvPr>
          <p:cNvSpPr/>
          <p:nvPr/>
        </p:nvSpPr>
        <p:spPr bwMode="ltGray">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2754AEE-CBBA-41D9-960E-3119BC1B8D1B}"/>
              </a:ext>
              <a:ext uri="{C183D7F6-B498-43B3-948B-1728B52AA6E4}">
                <adec:decorative xmlns:adec="http://schemas.microsoft.com/office/drawing/2017/decorative" val="1"/>
              </a:ext>
            </a:extLst>
          </p:cNvPr>
          <p:cNvSpPr/>
          <p:nvPr/>
        </p:nvSpPr>
        <p:spPr bwMode="invGray">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black"/>
        <p:txBody>
          <a:bodyPr/>
          <a:lstStyle/>
          <a:p>
            <a:r>
              <a:rPr lang="en-US" dirty="0"/>
              <a:t>Solution</a:t>
            </a:r>
          </a:p>
        </p:txBody>
      </p:sp>
      <p:sp>
        <p:nvSpPr>
          <p:cNvPr id="4" name="Subtitle 3">
            <a:extLst>
              <a:ext uri="{FF2B5EF4-FFF2-40B4-BE49-F238E27FC236}">
                <a16:creationId xmlns:a16="http://schemas.microsoft.com/office/drawing/2014/main" id="{F28FED25-4DDC-4D72-A54E-3E227B420317}"/>
              </a:ext>
            </a:extLst>
          </p:cNvPr>
          <p:cNvSpPr>
            <a:spLocks noGrp="1"/>
          </p:cNvSpPr>
          <p:nvPr>
            <p:ph type="subTitle" idx="1"/>
          </p:nvPr>
        </p:nvSpPr>
        <p:spPr bwMode="black"/>
        <p:txBody>
          <a:bodyPr>
            <a:normAutofit fontScale="92500" lnSpcReduction="10000"/>
          </a:bodyPr>
          <a:lstStyle/>
          <a:p>
            <a:r>
              <a:rPr lang="en-US" dirty="0"/>
              <a:t>MIMO</a:t>
            </a:r>
          </a:p>
          <a:p>
            <a:endParaRPr lang="en-US" dirty="0"/>
          </a:p>
          <a:p>
            <a:r>
              <a:rPr lang="en-US" dirty="0"/>
              <a:t>A self help chatbot that listens and helps suggest how to mitigate it </a:t>
            </a:r>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12"/>
          </p:nvPr>
        </p:nvSpPr>
        <p:spPr/>
        <p:txBody>
          <a:bodyPr/>
          <a:lstStyle/>
          <a:p>
            <a:r>
              <a:rPr lang="en-US" dirty="0"/>
              <a:t>page </a:t>
            </a:r>
            <a:fld id="{19B51A1E-902D-48AF-9020-955120F399B6}" type="slidenum">
              <a:rPr lang="en-US" smtClean="0"/>
              <a:pPr/>
              <a:t>3</a:t>
            </a:fld>
            <a:endParaRPr lang="en-US" dirty="0"/>
          </a:p>
        </p:txBody>
      </p:sp>
      <p:sp>
        <p:nvSpPr>
          <p:cNvPr id="18" name="Rectangle 17">
            <a:extLst>
              <a:ext uri="{FF2B5EF4-FFF2-40B4-BE49-F238E27FC236}">
                <a16:creationId xmlns:a16="http://schemas.microsoft.com/office/drawing/2014/main" id="{AAC45A25-498A-44F8-864E-98E424797848}"/>
              </a:ext>
            </a:extLst>
          </p:cNvPr>
          <p:cNvSpPr/>
          <p:nvPr/>
        </p:nvSpPr>
        <p:spPr>
          <a:xfrm>
            <a:off x="11091633" y="5632704"/>
            <a:ext cx="962792" cy="72576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845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2309-8DCF-411D-966B-C430D1472C6F}"/>
              </a:ext>
            </a:extLst>
          </p:cNvPr>
          <p:cNvSpPr>
            <a:spLocks noGrp="1"/>
          </p:cNvSpPr>
          <p:nvPr>
            <p:ph type="title"/>
          </p:nvPr>
        </p:nvSpPr>
        <p:spPr/>
        <p:txBody>
          <a:bodyPr>
            <a:normAutofit fontScale="90000"/>
          </a:bodyPr>
          <a:lstStyle/>
          <a:p>
            <a:r>
              <a:rPr lang="en-US" dirty="0"/>
              <a:t>MIMO Story Timeline</a:t>
            </a:r>
          </a:p>
        </p:txBody>
      </p:sp>
      <p:sp>
        <p:nvSpPr>
          <p:cNvPr id="4" name="Text Placeholder 3">
            <a:extLst>
              <a:ext uri="{FF2B5EF4-FFF2-40B4-BE49-F238E27FC236}">
                <a16:creationId xmlns:a16="http://schemas.microsoft.com/office/drawing/2014/main" id="{5B5FA1BA-EC91-4633-B5BD-112C7C379DF1}"/>
              </a:ext>
            </a:extLst>
          </p:cNvPr>
          <p:cNvSpPr>
            <a:spLocks noGrp="1"/>
          </p:cNvSpPr>
          <p:nvPr>
            <p:ph type="body" sz="quarter" idx="13"/>
          </p:nvPr>
        </p:nvSpPr>
        <p:spPr/>
        <p:txBody>
          <a:bodyPr>
            <a:normAutofit fontScale="47500" lnSpcReduction="20000"/>
          </a:bodyPr>
          <a:lstStyle/>
          <a:p>
            <a:r>
              <a:rPr lang="en-US" dirty="0"/>
              <a:t>Possible stories</a:t>
            </a:r>
          </a:p>
        </p:txBody>
      </p:sp>
      <p:sp>
        <p:nvSpPr>
          <p:cNvPr id="31" name="Arrow: Pentagon 30">
            <a:extLst>
              <a:ext uri="{FF2B5EF4-FFF2-40B4-BE49-F238E27FC236}">
                <a16:creationId xmlns:a16="http://schemas.microsoft.com/office/drawing/2014/main" id="{FA7A9A8B-6D8E-42E6-B030-A2DA0A5BE01A}"/>
              </a:ext>
              <a:ext uri="{C183D7F6-B498-43B3-948B-1728B52AA6E4}">
                <adec:decorative xmlns:adec="http://schemas.microsoft.com/office/drawing/2017/decorative" val="1"/>
              </a:ext>
            </a:extLst>
          </p:cNvPr>
          <p:cNvSpPr/>
          <p:nvPr/>
        </p:nvSpPr>
        <p:spPr>
          <a:xfrm rot="5400000">
            <a:off x="754270" y="2942473"/>
            <a:ext cx="683275" cy="2520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 Placeholder 28">
            <a:extLst>
              <a:ext uri="{FF2B5EF4-FFF2-40B4-BE49-F238E27FC236}">
                <a16:creationId xmlns:a16="http://schemas.microsoft.com/office/drawing/2014/main" id="{1B01CDF5-5785-42A7-8FCF-499C2D0216D9}"/>
              </a:ext>
            </a:extLst>
          </p:cNvPr>
          <p:cNvSpPr>
            <a:spLocks noGrp="1"/>
          </p:cNvSpPr>
          <p:nvPr>
            <p:ph type="body" sz="quarter" idx="59"/>
          </p:nvPr>
        </p:nvSpPr>
        <p:spPr>
          <a:xfrm>
            <a:off x="246066" y="2164859"/>
            <a:ext cx="1793875" cy="561975"/>
          </a:xfrm>
        </p:spPr>
        <p:txBody>
          <a:bodyPr/>
          <a:lstStyle/>
          <a:p>
            <a:r>
              <a:rPr lang="en-US" dirty="0"/>
              <a:t>Greet</a:t>
            </a:r>
          </a:p>
        </p:txBody>
      </p:sp>
      <p:sp>
        <p:nvSpPr>
          <p:cNvPr id="30" name="Text Placeholder 29">
            <a:extLst>
              <a:ext uri="{FF2B5EF4-FFF2-40B4-BE49-F238E27FC236}">
                <a16:creationId xmlns:a16="http://schemas.microsoft.com/office/drawing/2014/main" id="{CEB6AD7A-70B7-44AF-A561-DFBE576D8361}"/>
              </a:ext>
            </a:extLst>
          </p:cNvPr>
          <p:cNvSpPr>
            <a:spLocks noGrp="1"/>
          </p:cNvSpPr>
          <p:nvPr>
            <p:ph type="body" sz="quarter" idx="60"/>
          </p:nvPr>
        </p:nvSpPr>
        <p:spPr>
          <a:xfrm>
            <a:off x="297795" y="2479114"/>
            <a:ext cx="1690417" cy="224670"/>
          </a:xfrm>
        </p:spPr>
        <p:txBody>
          <a:bodyPr>
            <a:normAutofit fontScale="92500" lnSpcReduction="20000"/>
          </a:bodyPr>
          <a:lstStyle/>
          <a:p>
            <a:r>
              <a:rPr lang="en-US" dirty="0"/>
              <a:t>As for Anonymity </a:t>
            </a:r>
          </a:p>
        </p:txBody>
      </p:sp>
      <p:sp>
        <p:nvSpPr>
          <p:cNvPr id="40" name="Arrow: Pentagon 39">
            <a:extLst>
              <a:ext uri="{FF2B5EF4-FFF2-40B4-BE49-F238E27FC236}">
                <a16:creationId xmlns:a16="http://schemas.microsoft.com/office/drawing/2014/main" id="{95BF0B49-1279-413F-A38B-214D38C4165B}"/>
              </a:ext>
              <a:ext uri="{C183D7F6-B498-43B3-948B-1728B52AA6E4}">
                <adec:decorative xmlns:adec="http://schemas.microsoft.com/office/drawing/2017/decorative" val="1"/>
              </a:ext>
            </a:extLst>
          </p:cNvPr>
          <p:cNvSpPr/>
          <p:nvPr/>
        </p:nvSpPr>
        <p:spPr>
          <a:xfrm rot="16200000">
            <a:off x="2793536" y="4466483"/>
            <a:ext cx="683275" cy="252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28">
            <a:extLst>
              <a:ext uri="{FF2B5EF4-FFF2-40B4-BE49-F238E27FC236}">
                <a16:creationId xmlns:a16="http://schemas.microsoft.com/office/drawing/2014/main" id="{FC515413-F507-4A34-82ED-04E98A4CDD31}"/>
              </a:ext>
            </a:extLst>
          </p:cNvPr>
          <p:cNvSpPr txBox="1">
            <a:spLocks/>
          </p:cNvSpPr>
          <p:nvPr/>
        </p:nvSpPr>
        <p:spPr>
          <a:xfrm>
            <a:off x="2289037" y="4934121"/>
            <a:ext cx="1793875" cy="561975"/>
          </a:xfrm>
          <a:prstGeom prst="rect">
            <a:avLst/>
          </a:prstGeom>
          <a:solidFill>
            <a:schemeClr val="bg1"/>
          </a:solidFill>
          <a:ln w="3175">
            <a:solidFill>
              <a:schemeClr val="accent2"/>
            </a:solidFill>
          </a:ln>
        </p:spPr>
        <p:txBody>
          <a:bodyPr vert="horz" lIns="0" tIns="3600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Get User Info</a:t>
            </a:r>
          </a:p>
        </p:txBody>
      </p:sp>
      <p:sp>
        <p:nvSpPr>
          <p:cNvPr id="39" name="Text Placeholder 29">
            <a:extLst>
              <a:ext uri="{FF2B5EF4-FFF2-40B4-BE49-F238E27FC236}">
                <a16:creationId xmlns:a16="http://schemas.microsoft.com/office/drawing/2014/main" id="{D45EC93F-78C4-4289-8D2C-529081D4E330}"/>
              </a:ext>
            </a:extLst>
          </p:cNvPr>
          <p:cNvSpPr txBox="1">
            <a:spLocks/>
          </p:cNvSpPr>
          <p:nvPr/>
        </p:nvSpPr>
        <p:spPr>
          <a:xfrm>
            <a:off x="2340766" y="5248376"/>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Profile that helps</a:t>
            </a:r>
          </a:p>
        </p:txBody>
      </p:sp>
      <p:sp>
        <p:nvSpPr>
          <p:cNvPr id="34" name="Arrow: Pentagon 33">
            <a:extLst>
              <a:ext uri="{FF2B5EF4-FFF2-40B4-BE49-F238E27FC236}">
                <a16:creationId xmlns:a16="http://schemas.microsoft.com/office/drawing/2014/main" id="{11428CA7-EA35-4774-B45E-74FDBBEC8451}"/>
              </a:ext>
              <a:ext uri="{C183D7F6-B498-43B3-948B-1728B52AA6E4}">
                <adec:decorative xmlns:adec="http://schemas.microsoft.com/office/drawing/2017/decorative" val="1"/>
              </a:ext>
            </a:extLst>
          </p:cNvPr>
          <p:cNvSpPr/>
          <p:nvPr/>
        </p:nvSpPr>
        <p:spPr>
          <a:xfrm rot="5400000">
            <a:off x="3802945" y="2971642"/>
            <a:ext cx="683275" cy="252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 Placeholder 28">
            <a:extLst>
              <a:ext uri="{FF2B5EF4-FFF2-40B4-BE49-F238E27FC236}">
                <a16:creationId xmlns:a16="http://schemas.microsoft.com/office/drawing/2014/main" id="{3B8215E4-CBB2-4AF4-8D62-074910551A83}"/>
              </a:ext>
            </a:extLst>
          </p:cNvPr>
          <p:cNvSpPr txBox="1">
            <a:spLocks/>
          </p:cNvSpPr>
          <p:nvPr/>
        </p:nvSpPr>
        <p:spPr>
          <a:xfrm>
            <a:off x="3247645" y="2194029"/>
            <a:ext cx="1793875" cy="561975"/>
          </a:xfrm>
          <a:prstGeom prst="rect">
            <a:avLst/>
          </a:prstGeom>
          <a:solidFill>
            <a:schemeClr val="bg1"/>
          </a:solidFill>
          <a:ln w="3175">
            <a:solidFill>
              <a:schemeClr val="accent3"/>
            </a:solidFill>
          </a:ln>
        </p:spPr>
        <p:txBody>
          <a:bodyPr vert="horz" lIns="0" tIns="3600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Ask User Feelings</a:t>
            </a:r>
          </a:p>
        </p:txBody>
      </p:sp>
      <p:sp>
        <p:nvSpPr>
          <p:cNvPr id="33" name="Text Placeholder 29">
            <a:extLst>
              <a:ext uri="{FF2B5EF4-FFF2-40B4-BE49-F238E27FC236}">
                <a16:creationId xmlns:a16="http://schemas.microsoft.com/office/drawing/2014/main" id="{9E7006F3-EE4E-489F-B064-7A486ADA740E}"/>
              </a:ext>
            </a:extLst>
          </p:cNvPr>
          <p:cNvSpPr txBox="1">
            <a:spLocks/>
          </p:cNvSpPr>
          <p:nvPr/>
        </p:nvSpPr>
        <p:spPr>
          <a:xfrm>
            <a:off x="3299374" y="2508284"/>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T2E: Figure out emotion </a:t>
            </a:r>
          </a:p>
        </p:txBody>
      </p:sp>
      <p:sp>
        <p:nvSpPr>
          <p:cNvPr id="43" name="Arrow: Pentagon 42">
            <a:extLst>
              <a:ext uri="{FF2B5EF4-FFF2-40B4-BE49-F238E27FC236}">
                <a16:creationId xmlns:a16="http://schemas.microsoft.com/office/drawing/2014/main" id="{B9A5B1C3-7B8C-48F8-8CC2-7A657167BDD0}"/>
              </a:ext>
              <a:ext uri="{C183D7F6-B498-43B3-948B-1728B52AA6E4}">
                <adec:decorative xmlns:adec="http://schemas.microsoft.com/office/drawing/2017/decorative" val="1"/>
              </a:ext>
            </a:extLst>
          </p:cNvPr>
          <p:cNvSpPr/>
          <p:nvPr/>
        </p:nvSpPr>
        <p:spPr>
          <a:xfrm rot="16200000">
            <a:off x="7669925" y="4466486"/>
            <a:ext cx="683275" cy="2520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 Placeholder 28">
            <a:extLst>
              <a:ext uri="{FF2B5EF4-FFF2-40B4-BE49-F238E27FC236}">
                <a16:creationId xmlns:a16="http://schemas.microsoft.com/office/drawing/2014/main" id="{541D2AF2-0475-41D2-B2F3-BD6A7CB6DDEA}"/>
              </a:ext>
            </a:extLst>
          </p:cNvPr>
          <p:cNvSpPr txBox="1">
            <a:spLocks/>
          </p:cNvSpPr>
          <p:nvPr/>
        </p:nvSpPr>
        <p:spPr>
          <a:xfrm>
            <a:off x="7114625" y="4934124"/>
            <a:ext cx="1793875" cy="561975"/>
          </a:xfrm>
          <a:prstGeom prst="rect">
            <a:avLst/>
          </a:prstGeom>
          <a:solidFill>
            <a:schemeClr val="bg1"/>
          </a:solidFill>
          <a:ln w="3175">
            <a:solidFill>
              <a:schemeClr val="accent4"/>
            </a:solidFill>
          </a:ln>
        </p:spPr>
        <p:txBody>
          <a:bodyPr vert="horz" lIns="0" tIns="3600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Suggest Activity</a:t>
            </a:r>
          </a:p>
        </p:txBody>
      </p:sp>
      <p:sp>
        <p:nvSpPr>
          <p:cNvPr id="42" name="Text Placeholder 29">
            <a:extLst>
              <a:ext uri="{FF2B5EF4-FFF2-40B4-BE49-F238E27FC236}">
                <a16:creationId xmlns:a16="http://schemas.microsoft.com/office/drawing/2014/main" id="{C99AE0E9-ABEE-4A45-85D0-7ED61137310B}"/>
              </a:ext>
            </a:extLst>
          </p:cNvPr>
          <p:cNvSpPr txBox="1">
            <a:spLocks/>
          </p:cNvSpPr>
          <p:nvPr/>
        </p:nvSpPr>
        <p:spPr>
          <a:xfrm>
            <a:off x="7166354" y="5248379"/>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Eg</a:t>
            </a:r>
            <a:r>
              <a:rPr lang="en-US" dirty="0"/>
              <a:t>: Walk–Weather API</a:t>
            </a:r>
          </a:p>
        </p:txBody>
      </p:sp>
      <p:sp>
        <p:nvSpPr>
          <p:cNvPr id="46" name="Arrow: Pentagon 45">
            <a:extLst>
              <a:ext uri="{FF2B5EF4-FFF2-40B4-BE49-F238E27FC236}">
                <a16:creationId xmlns:a16="http://schemas.microsoft.com/office/drawing/2014/main" id="{35AE8A83-3056-47C7-A825-18681A2BB826}"/>
              </a:ext>
              <a:ext uri="{C183D7F6-B498-43B3-948B-1728B52AA6E4}">
                <adec:decorative xmlns:adec="http://schemas.microsoft.com/office/drawing/2017/decorative" val="1"/>
              </a:ext>
            </a:extLst>
          </p:cNvPr>
          <p:cNvSpPr/>
          <p:nvPr/>
        </p:nvSpPr>
        <p:spPr>
          <a:xfrm rot="16200000">
            <a:off x="5231730" y="4466484"/>
            <a:ext cx="683275" cy="25200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 Placeholder 28">
            <a:extLst>
              <a:ext uri="{FF2B5EF4-FFF2-40B4-BE49-F238E27FC236}">
                <a16:creationId xmlns:a16="http://schemas.microsoft.com/office/drawing/2014/main" id="{60DD5FF2-6AB8-4480-BD08-3AE02A14A2A4}"/>
              </a:ext>
            </a:extLst>
          </p:cNvPr>
          <p:cNvSpPr txBox="1">
            <a:spLocks/>
          </p:cNvSpPr>
          <p:nvPr/>
        </p:nvSpPr>
        <p:spPr>
          <a:xfrm>
            <a:off x="4676430" y="4934122"/>
            <a:ext cx="1793875" cy="561975"/>
          </a:xfrm>
          <a:prstGeom prst="rect">
            <a:avLst/>
          </a:prstGeom>
          <a:solidFill>
            <a:schemeClr val="bg1"/>
          </a:solidFill>
          <a:ln w="3175">
            <a:solidFill>
              <a:schemeClr val="accent5"/>
            </a:solidFill>
          </a:ln>
        </p:spPr>
        <p:txBody>
          <a:bodyPr vert="horz" lIns="0" tIns="3600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Diagnose Depression</a:t>
            </a:r>
          </a:p>
        </p:txBody>
      </p:sp>
      <p:sp>
        <p:nvSpPr>
          <p:cNvPr id="45" name="Text Placeholder 29">
            <a:extLst>
              <a:ext uri="{FF2B5EF4-FFF2-40B4-BE49-F238E27FC236}">
                <a16:creationId xmlns:a16="http://schemas.microsoft.com/office/drawing/2014/main" id="{F534225C-44A4-4396-8349-B29318EB2FCD}"/>
              </a:ext>
            </a:extLst>
          </p:cNvPr>
          <p:cNvSpPr txBox="1">
            <a:spLocks/>
          </p:cNvSpPr>
          <p:nvPr/>
        </p:nvSpPr>
        <p:spPr>
          <a:xfrm>
            <a:off x="4728159" y="5248377"/>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Q&amp;A</a:t>
            </a:r>
          </a:p>
        </p:txBody>
      </p:sp>
      <p:sp>
        <p:nvSpPr>
          <p:cNvPr id="37" name="Arrow: Pentagon 36">
            <a:extLst>
              <a:ext uri="{FF2B5EF4-FFF2-40B4-BE49-F238E27FC236}">
                <a16:creationId xmlns:a16="http://schemas.microsoft.com/office/drawing/2014/main" id="{066E6187-C0CE-477B-BDCE-FF7E75C1778E}"/>
              </a:ext>
              <a:ext uri="{C183D7F6-B498-43B3-948B-1728B52AA6E4}">
                <adec:decorative xmlns:adec="http://schemas.microsoft.com/office/drawing/2017/decorative" val="1"/>
              </a:ext>
            </a:extLst>
          </p:cNvPr>
          <p:cNvSpPr/>
          <p:nvPr/>
        </p:nvSpPr>
        <p:spPr>
          <a:xfrm rot="5400000">
            <a:off x="6275865" y="2965523"/>
            <a:ext cx="683275" cy="2520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 Placeholder 28">
            <a:extLst>
              <a:ext uri="{FF2B5EF4-FFF2-40B4-BE49-F238E27FC236}">
                <a16:creationId xmlns:a16="http://schemas.microsoft.com/office/drawing/2014/main" id="{5DDAA146-7B54-4D5A-9D07-B5407105AE6E}"/>
              </a:ext>
            </a:extLst>
          </p:cNvPr>
          <p:cNvSpPr txBox="1">
            <a:spLocks/>
          </p:cNvSpPr>
          <p:nvPr/>
        </p:nvSpPr>
        <p:spPr>
          <a:xfrm>
            <a:off x="5648554" y="2187909"/>
            <a:ext cx="1865888" cy="561976"/>
          </a:xfrm>
          <a:prstGeom prst="rect">
            <a:avLst/>
          </a:prstGeom>
          <a:solidFill>
            <a:schemeClr val="bg1"/>
          </a:solidFill>
          <a:ln w="3175">
            <a:solidFill>
              <a:schemeClr val="accent6"/>
            </a:solidFill>
          </a:ln>
        </p:spPr>
        <p:txBody>
          <a:bodyPr vert="horz" lIns="0" tIns="3600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Suggest Professionals</a:t>
            </a:r>
          </a:p>
        </p:txBody>
      </p:sp>
      <p:sp>
        <p:nvSpPr>
          <p:cNvPr id="36" name="Text Placeholder 29">
            <a:extLst>
              <a:ext uri="{FF2B5EF4-FFF2-40B4-BE49-F238E27FC236}">
                <a16:creationId xmlns:a16="http://schemas.microsoft.com/office/drawing/2014/main" id="{3259EAFB-C623-4255-9B5C-A06E8132A64F}"/>
              </a:ext>
            </a:extLst>
          </p:cNvPr>
          <p:cNvSpPr txBox="1">
            <a:spLocks/>
          </p:cNvSpPr>
          <p:nvPr/>
        </p:nvSpPr>
        <p:spPr>
          <a:xfrm>
            <a:off x="5772295" y="2502164"/>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MySQL DB</a:t>
            </a:r>
          </a:p>
        </p:txBody>
      </p:sp>
      <p:sp>
        <p:nvSpPr>
          <p:cNvPr id="3" name="Slide Number Placeholder 2">
            <a:extLst>
              <a:ext uri="{FF2B5EF4-FFF2-40B4-BE49-F238E27FC236}">
                <a16:creationId xmlns:a16="http://schemas.microsoft.com/office/drawing/2014/main" id="{616D2383-EFA4-46C9-8926-B33450EBF2AD}"/>
              </a:ext>
            </a:extLst>
          </p:cNvPr>
          <p:cNvSpPr>
            <a:spLocks noGrp="1"/>
          </p:cNvSpPr>
          <p:nvPr>
            <p:ph type="sldNum" sz="quarter" idx="61"/>
          </p:nvPr>
        </p:nvSpPr>
        <p:spPr>
          <a:xfrm>
            <a:off x="11091633" y="6456363"/>
            <a:ext cx="962795" cy="264330"/>
          </a:xfrm>
        </p:spPr>
        <p:txBody>
          <a:bodyPr/>
          <a:lstStyle/>
          <a:p>
            <a:r>
              <a:rPr lang="en-US" dirty="0"/>
              <a:t>page </a:t>
            </a:r>
            <a:fld id="{19B51A1E-902D-48AF-9020-955120F399B6}" type="slidenum">
              <a:rPr lang="en-US" b="1" i="1" smtClean="0"/>
              <a:pPr/>
              <a:t>4</a:t>
            </a:fld>
            <a:endParaRPr lang="en-US" b="1" i="1" dirty="0"/>
          </a:p>
        </p:txBody>
      </p:sp>
      <p:sp>
        <p:nvSpPr>
          <p:cNvPr id="93" name="Arrow: Pentagon 92">
            <a:extLst>
              <a:ext uri="{FF2B5EF4-FFF2-40B4-BE49-F238E27FC236}">
                <a16:creationId xmlns:a16="http://schemas.microsoft.com/office/drawing/2014/main" id="{024C6908-9324-4DE6-BB9F-F02B616DEFD2}"/>
              </a:ext>
              <a:ext uri="{C183D7F6-B498-43B3-948B-1728B52AA6E4}">
                <adec:decorative xmlns:adec="http://schemas.microsoft.com/office/drawing/2017/decorative" val="1"/>
              </a:ext>
            </a:extLst>
          </p:cNvPr>
          <p:cNvSpPr/>
          <p:nvPr/>
        </p:nvSpPr>
        <p:spPr>
          <a:xfrm rot="5400000">
            <a:off x="9688216" y="2966175"/>
            <a:ext cx="683275" cy="252000"/>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Text Placeholder 28">
            <a:extLst>
              <a:ext uri="{FF2B5EF4-FFF2-40B4-BE49-F238E27FC236}">
                <a16:creationId xmlns:a16="http://schemas.microsoft.com/office/drawing/2014/main" id="{2705E995-C671-4B48-BB47-50A7107C7295}"/>
              </a:ext>
            </a:extLst>
          </p:cNvPr>
          <p:cNvSpPr txBox="1">
            <a:spLocks/>
          </p:cNvSpPr>
          <p:nvPr/>
        </p:nvSpPr>
        <p:spPr>
          <a:xfrm>
            <a:off x="9060905" y="2188561"/>
            <a:ext cx="1865888" cy="561976"/>
          </a:xfrm>
          <a:prstGeom prst="rect">
            <a:avLst/>
          </a:prstGeom>
          <a:solidFill>
            <a:schemeClr val="bg1"/>
          </a:solidFill>
          <a:ln w="3175">
            <a:solidFill>
              <a:schemeClr val="accent6"/>
            </a:solidFill>
          </a:ln>
        </p:spPr>
        <p:txBody>
          <a:bodyPr vert="horz" lIns="0" tIns="3600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Goodbye</a:t>
            </a:r>
          </a:p>
        </p:txBody>
      </p:sp>
      <p:sp>
        <p:nvSpPr>
          <p:cNvPr id="95" name="Text Placeholder 29">
            <a:extLst>
              <a:ext uri="{FF2B5EF4-FFF2-40B4-BE49-F238E27FC236}">
                <a16:creationId xmlns:a16="http://schemas.microsoft.com/office/drawing/2014/main" id="{9AC7E310-B958-4A45-9311-07EEF084486A}"/>
              </a:ext>
            </a:extLst>
          </p:cNvPr>
          <p:cNvSpPr txBox="1">
            <a:spLocks/>
          </p:cNvSpPr>
          <p:nvPr/>
        </p:nvSpPr>
        <p:spPr>
          <a:xfrm>
            <a:off x="9060905" y="2502815"/>
            <a:ext cx="1865887" cy="247722"/>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Random response selection</a:t>
            </a:r>
          </a:p>
        </p:txBody>
      </p:sp>
      <p:cxnSp>
        <p:nvCxnSpPr>
          <p:cNvPr id="97" name="Straight Connector 96">
            <a:extLst>
              <a:ext uri="{FF2B5EF4-FFF2-40B4-BE49-F238E27FC236}">
                <a16:creationId xmlns:a16="http://schemas.microsoft.com/office/drawing/2014/main" id="{DE39F578-761A-4E64-B74B-33FDFE0D4E1D}"/>
              </a:ext>
            </a:extLst>
          </p:cNvPr>
          <p:cNvCxnSpPr/>
          <p:nvPr/>
        </p:nvCxnSpPr>
        <p:spPr>
          <a:xfrm>
            <a:off x="2167467" y="1608667"/>
            <a:ext cx="0" cy="4682066"/>
          </a:xfrm>
          <a:prstGeom prst="line">
            <a:avLst/>
          </a:prstGeom>
          <a:ln w="19050">
            <a:prstDash val="dashDot"/>
          </a:ln>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A52D50B8-D59B-4C8F-83B5-20C729F03FBA}"/>
              </a:ext>
            </a:extLst>
          </p:cNvPr>
          <p:cNvCxnSpPr/>
          <p:nvPr/>
        </p:nvCxnSpPr>
        <p:spPr>
          <a:xfrm>
            <a:off x="9001636" y="1676400"/>
            <a:ext cx="0" cy="4682066"/>
          </a:xfrm>
          <a:prstGeom prst="line">
            <a:avLst/>
          </a:prstGeom>
          <a:ln w="19050">
            <a:prstDash val="dashDot"/>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75B770E7-DEB2-4AFD-9C7D-FF76D21EFACA}"/>
              </a:ext>
            </a:extLst>
          </p:cNvPr>
          <p:cNvSpPr txBox="1"/>
          <p:nvPr/>
        </p:nvSpPr>
        <p:spPr>
          <a:xfrm>
            <a:off x="3691467" y="5909733"/>
            <a:ext cx="4309533" cy="369332"/>
          </a:xfrm>
          <a:prstGeom prst="rect">
            <a:avLst/>
          </a:prstGeom>
          <a:noFill/>
        </p:spPr>
        <p:txBody>
          <a:bodyPr wrap="square" rtlCol="0">
            <a:spAutoFit/>
          </a:bodyPr>
          <a:lstStyle/>
          <a:p>
            <a:r>
              <a:rPr lang="en-US" dirty="0"/>
              <a:t>Can select one or more of these sub-stories</a:t>
            </a:r>
          </a:p>
        </p:txBody>
      </p:sp>
      <p:sp>
        <p:nvSpPr>
          <p:cNvPr id="100" name="Rectangle 99">
            <a:extLst>
              <a:ext uri="{FF2B5EF4-FFF2-40B4-BE49-F238E27FC236}">
                <a16:creationId xmlns:a16="http://schemas.microsoft.com/office/drawing/2014/main" id="{31166B9E-C3B2-43E5-9FDC-A9FD40DF9F08}"/>
              </a:ext>
            </a:extLst>
          </p:cNvPr>
          <p:cNvSpPr/>
          <p:nvPr/>
        </p:nvSpPr>
        <p:spPr>
          <a:xfrm>
            <a:off x="11091633" y="5632704"/>
            <a:ext cx="962792" cy="72576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14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fill="hold"/>
                                        <p:tgtEl>
                                          <p:spTgt spid="46"/>
                                        </p:tgtEl>
                                        <p:attrNameLst>
                                          <p:attrName>ppt_x</p:attrName>
                                        </p:attrNameLst>
                                      </p:cBhvr>
                                      <p:tavLst>
                                        <p:tav tm="0">
                                          <p:val>
                                            <p:strVal val="#ppt_x"/>
                                          </p:val>
                                        </p:tav>
                                        <p:tav tm="100000">
                                          <p:val>
                                            <p:strVal val="#ppt_x"/>
                                          </p:val>
                                        </p:tav>
                                      </p:tavLst>
                                    </p:anim>
                                    <p:anim calcmode="lin" valueType="num">
                                      <p:cBhvr additive="base">
                                        <p:cTn id="36" dur="500" fill="hold"/>
                                        <p:tgtEl>
                                          <p:spTgt spid="4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ppt_x"/>
                                          </p:val>
                                        </p:tav>
                                        <p:tav tm="100000">
                                          <p:val>
                                            <p:strVal val="#ppt_x"/>
                                          </p:val>
                                        </p:tav>
                                      </p:tavLst>
                                    </p:anim>
                                    <p:anim calcmode="lin" valueType="num">
                                      <p:cBhvr additive="base">
                                        <p:cTn id="4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0-#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ppt_x"/>
                                          </p:val>
                                        </p:tav>
                                        <p:tav tm="100000">
                                          <p:val>
                                            <p:strVal val="#ppt_x"/>
                                          </p:val>
                                        </p:tav>
                                      </p:tavLst>
                                    </p:anim>
                                    <p:anim calcmode="lin" valueType="num">
                                      <p:cBhvr additive="base">
                                        <p:cTn id="54" dur="500" fill="hold"/>
                                        <p:tgtEl>
                                          <p:spTgt spid="35"/>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fill="hold"/>
                                        <p:tgtEl>
                                          <p:spTgt spid="43"/>
                                        </p:tgtEl>
                                        <p:attrNameLst>
                                          <p:attrName>ppt_x</p:attrName>
                                        </p:attrNameLst>
                                      </p:cBhvr>
                                      <p:tavLst>
                                        <p:tav tm="0">
                                          <p:val>
                                            <p:strVal val="#ppt_x"/>
                                          </p:val>
                                        </p:tav>
                                        <p:tav tm="100000">
                                          <p:val>
                                            <p:strVal val="#ppt_x"/>
                                          </p:val>
                                        </p:tav>
                                      </p:tavLst>
                                    </p:anim>
                                    <p:anim calcmode="lin" valueType="num">
                                      <p:cBhvr additive="base">
                                        <p:cTn id="64" dur="500" fill="hold"/>
                                        <p:tgtEl>
                                          <p:spTgt spid="4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additive="base">
                                        <p:cTn id="67" dur="500" fill="hold"/>
                                        <p:tgtEl>
                                          <p:spTgt spid="41"/>
                                        </p:tgtEl>
                                        <p:attrNameLst>
                                          <p:attrName>ppt_x</p:attrName>
                                        </p:attrNameLst>
                                      </p:cBhvr>
                                      <p:tavLst>
                                        <p:tav tm="0">
                                          <p:val>
                                            <p:strVal val="#ppt_x"/>
                                          </p:val>
                                        </p:tav>
                                        <p:tav tm="100000">
                                          <p:val>
                                            <p:strVal val="#ppt_x"/>
                                          </p:val>
                                        </p:tav>
                                      </p:tavLst>
                                    </p:anim>
                                    <p:anim calcmode="lin" valueType="num">
                                      <p:cBhvr additive="base">
                                        <p:cTn id="68" dur="500" fill="hold"/>
                                        <p:tgtEl>
                                          <p:spTgt spid="4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additive="base">
                                        <p:cTn id="71" dur="500" fill="hold"/>
                                        <p:tgtEl>
                                          <p:spTgt spid="42"/>
                                        </p:tgtEl>
                                        <p:attrNameLst>
                                          <p:attrName>ppt_x</p:attrName>
                                        </p:attrNameLst>
                                      </p:cBhvr>
                                      <p:tavLst>
                                        <p:tav tm="0">
                                          <p:val>
                                            <p:strVal val="#ppt_x"/>
                                          </p:val>
                                        </p:tav>
                                        <p:tav tm="100000">
                                          <p:val>
                                            <p:strVal val="#ppt_x"/>
                                          </p:val>
                                        </p:tav>
                                      </p:tavLst>
                                    </p:anim>
                                    <p:anim calcmode="lin" valueType="num">
                                      <p:cBhvr additive="base">
                                        <p:cTn id="7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8" grpId="0" animBg="1"/>
      <p:bldP spid="39" grpId="0"/>
      <p:bldP spid="34" grpId="0" animBg="1"/>
      <p:bldP spid="32" grpId="0" animBg="1"/>
      <p:bldP spid="33" grpId="0"/>
      <p:bldP spid="43" grpId="0" animBg="1"/>
      <p:bldP spid="41" grpId="0" animBg="1"/>
      <p:bldP spid="42" grpId="0"/>
      <p:bldP spid="46" grpId="0" animBg="1"/>
      <p:bldP spid="44" grpId="0" animBg="1"/>
      <p:bldP spid="45" grpId="0"/>
      <p:bldP spid="37" grpId="0" animBg="1"/>
      <p:bldP spid="35"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EEDB-6567-4348-950B-84A7212347FE}"/>
              </a:ext>
            </a:extLst>
          </p:cNvPr>
          <p:cNvSpPr>
            <a:spLocks noGrp="1"/>
          </p:cNvSpPr>
          <p:nvPr>
            <p:ph type="title"/>
          </p:nvPr>
        </p:nvSpPr>
        <p:spPr>
          <a:xfrm>
            <a:off x="1006900" y="1188637"/>
            <a:ext cx="3057101" cy="4480726"/>
          </a:xfrm>
        </p:spPr>
        <p:txBody>
          <a:bodyPr>
            <a:normAutofit/>
          </a:bodyPr>
          <a:lstStyle/>
          <a:p>
            <a:pPr algn="r"/>
            <a:r>
              <a:rPr lang="en-US" sz="3600" dirty="0"/>
              <a:t>My Own Text2emotion Library classifies text in 5 emotions</a:t>
            </a:r>
            <a:br>
              <a:rPr lang="en-US" sz="3600" dirty="0"/>
            </a:br>
            <a:br>
              <a:rPr lang="en-US" sz="3600" dirty="0"/>
            </a:br>
            <a:r>
              <a:rPr lang="en-US" sz="2000" i="1" dirty="0"/>
              <a:t>Happy	 Fear	 Sad	 Angry	 Surprise</a:t>
            </a:r>
            <a:endParaRPr lang="en-US" sz="1000" i="1" dirty="0"/>
          </a:p>
        </p:txBody>
      </p:sp>
      <p:graphicFrame>
        <p:nvGraphicFramePr>
          <p:cNvPr id="11" name="Content Placeholder 5">
            <a:extLst>
              <a:ext uri="{FF2B5EF4-FFF2-40B4-BE49-F238E27FC236}">
                <a16:creationId xmlns:a16="http://schemas.microsoft.com/office/drawing/2014/main" id="{B00F89DE-65D2-4416-AB0E-92AF9A6A0019}"/>
              </a:ext>
            </a:extLst>
          </p:cNvPr>
          <p:cNvGraphicFramePr>
            <a:graphicFrameLocks noGrp="1"/>
          </p:cNvGraphicFramePr>
          <p:nvPr>
            <p:ph idx="1"/>
          </p:nvPr>
        </p:nvGraphicFramePr>
        <p:xfrm>
          <a:off x="5170778" y="1188637"/>
          <a:ext cx="4780416" cy="4480726"/>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a:extLst>
              <a:ext uri="{FF2B5EF4-FFF2-40B4-BE49-F238E27FC236}">
                <a16:creationId xmlns:a16="http://schemas.microsoft.com/office/drawing/2014/main" id="{75A4E8AA-0736-4771-8F66-D07168F33C13}"/>
              </a:ext>
            </a:extLst>
          </p:cNvPr>
          <p:cNvSpPr/>
          <p:nvPr/>
        </p:nvSpPr>
        <p:spPr>
          <a:xfrm>
            <a:off x="11091633" y="5632704"/>
            <a:ext cx="962792" cy="72576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5583BC5-9BD6-4FEE-9C7A-418931B1B349}"/>
              </a:ext>
            </a:extLst>
          </p:cNvPr>
          <p:cNvSpPr/>
          <p:nvPr/>
        </p:nvSpPr>
        <p:spPr>
          <a:xfrm>
            <a:off x="8442036" y="2281384"/>
            <a:ext cx="1782619" cy="34451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91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Stethescope laying on top of form">
            <a:extLst>
              <a:ext uri="{FF2B5EF4-FFF2-40B4-BE49-F238E27FC236}">
                <a16:creationId xmlns:a16="http://schemas.microsoft.com/office/drawing/2014/main" id="{70AAE794-2F38-416E-B928-BB5474A812D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9" name="Rectangle 8">
            <a:extLst>
              <a:ext uri="{FF2B5EF4-FFF2-40B4-BE49-F238E27FC236}">
                <a16:creationId xmlns:a16="http://schemas.microsoft.com/office/drawing/2014/main" id="{D76A5F21-C887-4379-A20A-3CB406A1F102}"/>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a:xfrm>
            <a:off x="432001" y="628073"/>
            <a:ext cx="4444800" cy="5775143"/>
          </a:xfrm>
        </p:spPr>
        <p:txBody>
          <a:bodyPr>
            <a:normAutofit fontScale="70000" lnSpcReduction="20000"/>
          </a:bodyPr>
          <a:lstStyle/>
          <a:p>
            <a:pPr marL="0" indent="0">
              <a:buNone/>
            </a:pPr>
            <a:r>
              <a:rPr lang="en-US" b="1" dirty="0"/>
              <a:t>CHALLENGES</a:t>
            </a:r>
          </a:p>
          <a:p>
            <a:r>
              <a:rPr lang="en-US" dirty="0"/>
              <a:t>Rasa fails to update multiple slots through a single custom action on a Windows </a:t>
            </a:r>
          </a:p>
          <a:p>
            <a:r>
              <a:rPr lang="en-US" dirty="0"/>
              <a:t>Stories and rules sort of address the same issue and they seem repetitive </a:t>
            </a:r>
          </a:p>
          <a:p>
            <a:pPr marL="0" indent="0">
              <a:buNone/>
            </a:pPr>
            <a:endParaRPr lang="en-US" dirty="0"/>
          </a:p>
          <a:p>
            <a:endParaRPr lang="en-US" dirty="0"/>
          </a:p>
          <a:p>
            <a:pPr marL="0" indent="0">
              <a:buNone/>
            </a:pPr>
            <a:r>
              <a:rPr lang="en-US" b="1" dirty="0"/>
              <a:t>INSIGHTS</a:t>
            </a:r>
          </a:p>
          <a:p>
            <a:r>
              <a:rPr lang="en-US" dirty="0"/>
              <a:t>In just 3-5 days, we can create a fully functioning chatbot</a:t>
            </a:r>
          </a:p>
          <a:p>
            <a:r>
              <a:rPr lang="en-US" dirty="0"/>
              <a:t>Though with many bugs, Rasa still provides substantial support for Windows platform</a:t>
            </a:r>
          </a:p>
          <a:p>
            <a:r>
              <a:rPr lang="en-US" dirty="0"/>
              <a:t>Through literature survey realized that many other entrepreneurs are working on creating such a platform</a:t>
            </a:r>
          </a:p>
          <a:p>
            <a:r>
              <a:rPr lang="en-US" dirty="0"/>
              <a:t>Need to be more verbose with NLP bots</a:t>
            </a:r>
          </a:p>
        </p:txBody>
      </p:sp>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black"/>
        <p:txBody>
          <a:bodyPr/>
          <a:lstStyle/>
          <a:p>
            <a:r>
              <a:rPr lang="en-US" dirty="0"/>
              <a:t>Challenges &amp; Insights</a:t>
            </a:r>
          </a:p>
        </p:txBody>
      </p:sp>
      <p:sp>
        <p:nvSpPr>
          <p:cNvPr id="4" name="Subtitle 3">
            <a:extLst>
              <a:ext uri="{FF2B5EF4-FFF2-40B4-BE49-F238E27FC236}">
                <a16:creationId xmlns:a16="http://schemas.microsoft.com/office/drawing/2014/main" id="{EC56582A-55F9-4B18-95E7-DD8795CF21B9}"/>
              </a:ext>
            </a:extLst>
          </p:cNvPr>
          <p:cNvSpPr>
            <a:spLocks noGrp="1"/>
          </p:cNvSpPr>
          <p:nvPr>
            <p:ph type="subTitle" idx="1"/>
          </p:nvPr>
        </p:nvSpPr>
        <p:spPr bwMode="black">
          <a:xfrm>
            <a:off x="7968342" y="4608000"/>
            <a:ext cx="2722977" cy="1800000"/>
          </a:xfrm>
        </p:spPr>
        <p:txBody>
          <a:bodyPr/>
          <a:lstStyle/>
          <a:p>
            <a:endParaRPr lang="en-US" dirty="0"/>
          </a:p>
        </p:txBody>
      </p:sp>
      <p:sp>
        <p:nvSpPr>
          <p:cNvPr id="5" name="Slide Number Placeholder 4">
            <a:extLst>
              <a:ext uri="{FF2B5EF4-FFF2-40B4-BE49-F238E27FC236}">
                <a16:creationId xmlns:a16="http://schemas.microsoft.com/office/drawing/2014/main" id="{1CF390BA-F9E5-4A53-AE84-CFF647158688}"/>
              </a:ext>
            </a:extLst>
          </p:cNvPr>
          <p:cNvSpPr>
            <a:spLocks noGrp="1"/>
          </p:cNvSpPr>
          <p:nvPr>
            <p:ph type="sldNum" sz="quarter" idx="12"/>
          </p:nvPr>
        </p:nvSpPr>
        <p:spPr/>
        <p:txBody>
          <a:bodyPr/>
          <a:lstStyle/>
          <a:p>
            <a:r>
              <a:rPr lang="en-US" dirty="0"/>
              <a:t>page </a:t>
            </a:r>
            <a:fld id="{19B51A1E-902D-48AF-9020-955120F399B6}" type="slidenum">
              <a:rPr lang="en-US" b="1" i="1" smtClean="0"/>
              <a:pPr/>
              <a:t>6</a:t>
            </a:fld>
            <a:endParaRPr lang="en-US" b="1" i="1" dirty="0"/>
          </a:p>
        </p:txBody>
      </p:sp>
      <p:sp>
        <p:nvSpPr>
          <p:cNvPr id="8" name="Rectangle 7">
            <a:extLst>
              <a:ext uri="{FF2B5EF4-FFF2-40B4-BE49-F238E27FC236}">
                <a16:creationId xmlns:a16="http://schemas.microsoft.com/office/drawing/2014/main" id="{0F94C8B1-F18E-4F3B-B069-FD3CA8EF3505}"/>
              </a:ext>
            </a:extLst>
          </p:cNvPr>
          <p:cNvSpPr/>
          <p:nvPr/>
        </p:nvSpPr>
        <p:spPr>
          <a:xfrm>
            <a:off x="11091633" y="5632704"/>
            <a:ext cx="962792" cy="72576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24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a:extLst>
              <a:ext uri="{FF2B5EF4-FFF2-40B4-BE49-F238E27FC236}">
                <a16:creationId xmlns:a16="http://schemas.microsoft.com/office/drawing/2014/main" id="{5396BE43-2D46-4002-A946-60FC5900EC15}"/>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US" dirty="0"/>
              <a:t>Thank You </a:t>
            </a:r>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p:txBody>
          <a:bodyPr>
            <a:normAutofit fontScale="92500" lnSpcReduction="20000"/>
          </a:bodyPr>
          <a:lstStyle/>
          <a:p>
            <a:r>
              <a:rPr lang="en-US" dirty="0"/>
              <a:t>Dheeral Bhole</a:t>
            </a:r>
          </a:p>
        </p:txBody>
      </p:sp>
      <p:pic>
        <p:nvPicPr>
          <p:cNvPr id="12" name="Graphic 11" descr="User icon" title="Icon - Presenter Name">
            <a:extLst>
              <a:ext uri="{FF2B5EF4-FFF2-40B4-BE49-F238E27FC236}">
                <a16:creationId xmlns:a16="http://schemas.microsoft.com/office/drawing/2014/main" id="{3FD34FCD-807B-4BBC-8AFE-2162CCE29BE9}"/>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bwMode="black">
          <a:xfrm>
            <a:off x="10387065" y="5059754"/>
            <a:ext cx="218900" cy="218900"/>
          </a:xfrm>
          <a:prstGeom prst="rect">
            <a:avLst/>
          </a:prstGeom>
        </p:spPr>
      </p:pic>
      <p:sp>
        <p:nvSpPr>
          <p:cNvPr id="6" name="Text Placeholder 5">
            <a:extLst>
              <a:ext uri="{FF2B5EF4-FFF2-40B4-BE49-F238E27FC236}">
                <a16:creationId xmlns:a16="http://schemas.microsoft.com/office/drawing/2014/main" id="{282CA365-4170-41B8-B4B3-7A2FA6DBD751}"/>
              </a:ext>
            </a:extLst>
          </p:cNvPr>
          <p:cNvSpPr>
            <a:spLocks noGrp="1"/>
          </p:cNvSpPr>
          <p:nvPr>
            <p:ph type="body" sz="quarter" idx="15"/>
          </p:nvPr>
        </p:nvSpPr>
        <p:spPr/>
        <p:txBody>
          <a:bodyPr>
            <a:normAutofit fontScale="85000" lnSpcReduction="20000"/>
          </a:bodyPr>
          <a:lstStyle/>
          <a:p>
            <a:r>
              <a:rPr lang="en-US" dirty="0"/>
              <a:t>+1 817 666 9282</a:t>
            </a:r>
          </a:p>
        </p:txBody>
      </p:sp>
      <p:pic>
        <p:nvPicPr>
          <p:cNvPr id="14" name="Graphic 13" descr="Smart Phone icon" title="Icon - Presenter Phone Number">
            <a:extLst>
              <a:ext uri="{FF2B5EF4-FFF2-40B4-BE49-F238E27FC236}">
                <a16:creationId xmlns:a16="http://schemas.microsoft.com/office/drawing/2014/main" id="{E51263B5-564A-401A-810D-0896F97EF0CB}"/>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bwMode="black">
          <a:xfrm>
            <a:off x="10387065" y="5468514"/>
            <a:ext cx="218900" cy="218900"/>
          </a:xfrm>
          <a:prstGeom prst="rect">
            <a:avLst/>
          </a:prstGeom>
        </p:spPr>
      </p:pic>
      <p:sp>
        <p:nvSpPr>
          <p:cNvPr id="7" name="Text Placeholder 6">
            <a:extLst>
              <a:ext uri="{FF2B5EF4-FFF2-40B4-BE49-F238E27FC236}">
                <a16:creationId xmlns:a16="http://schemas.microsoft.com/office/drawing/2014/main" id="{75739431-ADAD-416E-818C-4B616D2870E5}"/>
              </a:ext>
            </a:extLst>
          </p:cNvPr>
          <p:cNvSpPr>
            <a:spLocks noGrp="1"/>
          </p:cNvSpPr>
          <p:nvPr>
            <p:ph type="body" sz="quarter" idx="16"/>
          </p:nvPr>
        </p:nvSpPr>
        <p:spPr/>
        <p:txBody>
          <a:bodyPr>
            <a:normAutofit fontScale="85000" lnSpcReduction="20000"/>
          </a:bodyPr>
          <a:lstStyle/>
          <a:p>
            <a:r>
              <a:rPr lang="en-US"/>
              <a:t>Dheeral.bhole@mavs.uta.edu</a:t>
            </a:r>
            <a:endParaRPr lang="en-US" dirty="0"/>
          </a:p>
        </p:txBody>
      </p:sp>
      <p:pic>
        <p:nvPicPr>
          <p:cNvPr id="13" name="Graphic 12" descr="Envelope icon" title="Icon Presenter Email">
            <a:extLst>
              <a:ext uri="{FF2B5EF4-FFF2-40B4-BE49-F238E27FC236}">
                <a16:creationId xmlns:a16="http://schemas.microsoft.com/office/drawing/2014/main" id="{A24A1417-AE3F-44AE-98EB-3E6ADA1E2017}"/>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bwMode="black">
          <a:xfrm>
            <a:off x="10387065" y="5836232"/>
            <a:ext cx="218900" cy="218900"/>
          </a:xfrm>
          <a:prstGeom prst="rect">
            <a:avLst/>
          </a:prstGeom>
        </p:spPr>
      </p:pic>
      <p:sp>
        <p:nvSpPr>
          <p:cNvPr id="5" name="Slide Number Placeholder 4">
            <a:extLst>
              <a:ext uri="{FF2B5EF4-FFF2-40B4-BE49-F238E27FC236}">
                <a16:creationId xmlns:a16="http://schemas.microsoft.com/office/drawing/2014/main" id="{46DC15D2-04EB-42D6-9037-26AFBEACA027}"/>
              </a:ext>
            </a:extLst>
          </p:cNvPr>
          <p:cNvSpPr>
            <a:spLocks noGrp="1"/>
          </p:cNvSpPr>
          <p:nvPr>
            <p:ph type="sldNum" sz="quarter" idx="12"/>
          </p:nvPr>
        </p:nvSpPr>
        <p:spPr/>
        <p:txBody>
          <a:bodyPr/>
          <a:lstStyle/>
          <a:p>
            <a:r>
              <a:rPr lang="en-US" dirty="0"/>
              <a:t>page </a:t>
            </a:r>
            <a:fld id="{19B51A1E-902D-48AF-9020-955120F399B6}" type="slidenum">
              <a:rPr lang="en-US" smtClean="0"/>
              <a:pPr/>
              <a:t>7</a:t>
            </a:fld>
            <a:endParaRPr lang="en-US" dirty="0"/>
          </a:p>
        </p:txBody>
      </p:sp>
      <p:sp>
        <p:nvSpPr>
          <p:cNvPr id="16" name="Rectangle 15">
            <a:extLst>
              <a:ext uri="{FF2B5EF4-FFF2-40B4-BE49-F238E27FC236}">
                <a16:creationId xmlns:a16="http://schemas.microsoft.com/office/drawing/2014/main" id="{EFB72337-7D11-46DB-80E1-28FADF235483}"/>
              </a:ext>
            </a:extLst>
          </p:cNvPr>
          <p:cNvSpPr/>
          <p:nvPr/>
        </p:nvSpPr>
        <p:spPr>
          <a:xfrm>
            <a:off x="11091633" y="5632704"/>
            <a:ext cx="962792" cy="72576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318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713</Words>
  <Application>Microsoft Office PowerPoint</Application>
  <PresentationFormat>Widescreen</PresentationFormat>
  <Paragraphs>89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MIMO- RASA BASED MENTAL HEALTH CHATBOT </vt:lpstr>
      <vt:lpstr>MOTIVATION</vt:lpstr>
      <vt:lpstr>Solution</vt:lpstr>
      <vt:lpstr>MIMO Story Timeline</vt:lpstr>
      <vt:lpstr>My Own Text2emotion Library classifies text in 5 emotions  Happy  Fear  Sad  Angry  Surprise</vt:lpstr>
      <vt:lpstr>Challenges &amp; Insights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Bhole, Dheeral Naresh</dc:creator>
  <cp:lastModifiedBy>Bhole, Dheeral Naresh</cp:lastModifiedBy>
  <cp:revision>2</cp:revision>
  <dcterms:created xsi:type="dcterms:W3CDTF">2022-09-08T03:22:06Z</dcterms:created>
  <dcterms:modified xsi:type="dcterms:W3CDTF">2022-09-08T03:23:56Z</dcterms:modified>
</cp:coreProperties>
</file>