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92" r:id="rId7"/>
    <p:sldId id="320" r:id="rId8"/>
    <p:sldId id="275" r:id="rId9"/>
    <p:sldId id="293" r:id="rId10"/>
    <p:sldId id="321" r:id="rId11"/>
    <p:sldId id="272" r:id="rId12"/>
    <p:sldId id="294" r:id="rId13"/>
    <p:sldId id="296" r:id="rId14"/>
    <p:sldId id="267" r:id="rId15"/>
    <p:sldId id="297" r:id="rId16"/>
    <p:sldId id="295" r:id="rId17"/>
    <p:sldId id="322" r:id="rId18"/>
    <p:sldId id="299" r:id="rId19"/>
    <p:sldId id="298" r:id="rId20"/>
    <p:sldId id="300" r:id="rId21"/>
    <p:sldId id="301" r:id="rId22"/>
    <p:sldId id="302" r:id="rId23"/>
    <p:sldId id="303" r:id="rId24"/>
    <p:sldId id="304" r:id="rId25"/>
    <p:sldId id="306" r:id="rId26"/>
    <p:sldId id="309" r:id="rId27"/>
    <p:sldId id="284" r:id="rId28"/>
    <p:sldId id="289" r:id="rId29"/>
    <p:sldId id="310" r:id="rId30"/>
    <p:sldId id="307" r:id="rId31"/>
    <p:sldId id="278" r:id="rId32"/>
    <p:sldId id="311" r:id="rId33"/>
    <p:sldId id="312" r:id="rId34"/>
    <p:sldId id="313" r:id="rId35"/>
    <p:sldId id="314" r:id="rId36"/>
    <p:sldId id="315" r:id="rId37"/>
    <p:sldId id="316" r:id="rId38"/>
    <p:sldId id="317" r:id="rId39"/>
    <p:sldId id="318" r:id="rId40"/>
    <p:sldId id="319" r:id="rId41"/>
    <p:sldId id="285" r:id="rId42"/>
    <p:sldId id="286" r:id="rId43"/>
    <p:sldId id="287" r:id="rId44"/>
    <p:sldId id="28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msi Krishna" initials="VK"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5"/>
  </p:normalViewPr>
  <p:slideViewPr>
    <p:cSldViewPr snapToGrid="0">
      <p:cViewPr varScale="1">
        <p:scale>
          <a:sx n="85" d="100"/>
          <a:sy n="85" d="100"/>
        </p:scale>
        <p:origin x="96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B68A7-3305-F443-A33C-7C154E412831}" type="datetimeFigureOut">
              <a:rPr lang="en-US" smtClean="0"/>
              <a:t>12/2/23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33F00-7789-5E47-BEF6-CD196E85F55E}" type="slidenum">
              <a:rPr lang="en-US" smtClean="0"/>
              <a:t>‹#›</a:t>
            </a:fld>
            <a:endParaRPr lang="en-US"/>
          </a:p>
        </p:txBody>
      </p:sp>
    </p:spTree>
    <p:extLst>
      <p:ext uri="{BB962C8B-B14F-4D97-AF65-F5344CB8AC3E}">
        <p14:creationId xmlns:p14="http://schemas.microsoft.com/office/powerpoint/2010/main" val="2292740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4F84-5CE2-CCB2-0D6C-0FE528424DF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303459A-4B33-31AB-0618-6E54C6E9DC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0D947F5-2DC9-AB08-80C0-F21D6510821F}"/>
              </a:ext>
            </a:extLst>
          </p:cNvPr>
          <p:cNvSpPr>
            <a:spLocks noGrp="1"/>
          </p:cNvSpPr>
          <p:nvPr>
            <p:ph type="dt" sz="half" idx="10"/>
          </p:nvPr>
        </p:nvSpPr>
        <p:spPr/>
        <p:txBody>
          <a:bodyPr/>
          <a:lstStyle/>
          <a:p>
            <a:fld id="{59991F3C-838C-C84E-88DA-4662783C5FDD}" type="datetime1">
              <a:rPr lang="en-IN" smtClean="0"/>
              <a:t>02/12/23</a:t>
            </a:fld>
            <a:endParaRPr lang="en-US"/>
          </a:p>
        </p:txBody>
      </p:sp>
      <p:sp>
        <p:nvSpPr>
          <p:cNvPr id="5" name="Footer Placeholder 4">
            <a:extLst>
              <a:ext uri="{FF2B5EF4-FFF2-40B4-BE49-F238E27FC236}">
                <a16:creationId xmlns:a16="http://schemas.microsoft.com/office/drawing/2014/main" id="{4C820A76-D7DF-C5A1-423A-61C9E4EF022C}"/>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8F9BC0B4-F2EA-1693-ECD0-98E1F6817BE2}"/>
              </a:ext>
            </a:extLst>
          </p:cNvPr>
          <p:cNvSpPr>
            <a:spLocks noGrp="1"/>
          </p:cNvSpPr>
          <p:nvPr>
            <p:ph type="sldNum" sz="quarter" idx="12"/>
          </p:nvPr>
        </p:nvSpPr>
        <p:spPr/>
        <p:txBody>
          <a:bodyPr/>
          <a:lstStyle/>
          <a:p>
            <a:fld id="{58B7DACC-E4F9-C84E-9F82-4C0C87DE697E}" type="slidenum">
              <a:rPr lang="en-US" smtClean="0"/>
              <a:t>‹#›</a:t>
            </a:fld>
            <a:endParaRPr lang="en-US"/>
          </a:p>
        </p:txBody>
      </p:sp>
    </p:spTree>
    <p:extLst>
      <p:ext uri="{BB962C8B-B14F-4D97-AF65-F5344CB8AC3E}">
        <p14:creationId xmlns:p14="http://schemas.microsoft.com/office/powerpoint/2010/main" val="131742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8436-75EA-4FC9-DBE6-855C71EB83E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4CE9748-71B9-180C-F8F7-C5A3233C25B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FA08DA-F23B-2589-83C1-0AF23AA41D4C}"/>
              </a:ext>
            </a:extLst>
          </p:cNvPr>
          <p:cNvSpPr>
            <a:spLocks noGrp="1"/>
          </p:cNvSpPr>
          <p:nvPr>
            <p:ph type="dt" sz="half" idx="10"/>
          </p:nvPr>
        </p:nvSpPr>
        <p:spPr/>
        <p:txBody>
          <a:bodyPr/>
          <a:lstStyle/>
          <a:p>
            <a:fld id="{5A2461A8-4086-F649-BEDC-E6B9604657D0}" type="datetime1">
              <a:rPr lang="en-IN" smtClean="0"/>
              <a:t>02/12/23</a:t>
            </a:fld>
            <a:endParaRPr lang="en-US"/>
          </a:p>
        </p:txBody>
      </p:sp>
      <p:sp>
        <p:nvSpPr>
          <p:cNvPr id="5" name="Footer Placeholder 4">
            <a:extLst>
              <a:ext uri="{FF2B5EF4-FFF2-40B4-BE49-F238E27FC236}">
                <a16:creationId xmlns:a16="http://schemas.microsoft.com/office/drawing/2014/main" id="{59B0DE37-40F8-07E8-E152-C3FB9EFE869F}"/>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B2A6E55B-C257-A5E9-3332-DB5FE0109B39}"/>
              </a:ext>
            </a:extLst>
          </p:cNvPr>
          <p:cNvSpPr>
            <a:spLocks noGrp="1"/>
          </p:cNvSpPr>
          <p:nvPr>
            <p:ph type="sldNum" sz="quarter" idx="12"/>
          </p:nvPr>
        </p:nvSpPr>
        <p:spPr/>
        <p:txBody>
          <a:bodyPr/>
          <a:lstStyle/>
          <a:p>
            <a:fld id="{58B7DACC-E4F9-C84E-9F82-4C0C87DE697E}" type="slidenum">
              <a:rPr lang="en-US" smtClean="0"/>
              <a:t>‹#›</a:t>
            </a:fld>
            <a:endParaRPr lang="en-US"/>
          </a:p>
        </p:txBody>
      </p:sp>
    </p:spTree>
    <p:extLst>
      <p:ext uri="{BB962C8B-B14F-4D97-AF65-F5344CB8AC3E}">
        <p14:creationId xmlns:p14="http://schemas.microsoft.com/office/powerpoint/2010/main" val="352649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E8EE5F-1441-23E0-32DB-A42DEF8CC56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EBBF167-A274-B64B-D5AF-35A4C26B9FB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5B004F1-0A20-EF34-2600-A96F21BD2FCF}"/>
              </a:ext>
            </a:extLst>
          </p:cNvPr>
          <p:cNvSpPr>
            <a:spLocks noGrp="1"/>
          </p:cNvSpPr>
          <p:nvPr>
            <p:ph type="dt" sz="half" idx="10"/>
          </p:nvPr>
        </p:nvSpPr>
        <p:spPr/>
        <p:txBody>
          <a:bodyPr/>
          <a:lstStyle/>
          <a:p>
            <a:fld id="{0207BF55-923A-2D4D-BB34-C410C0CC4338}" type="datetime1">
              <a:rPr lang="en-IN" smtClean="0"/>
              <a:t>02/12/23</a:t>
            </a:fld>
            <a:endParaRPr lang="en-US"/>
          </a:p>
        </p:txBody>
      </p:sp>
      <p:sp>
        <p:nvSpPr>
          <p:cNvPr id="5" name="Footer Placeholder 4">
            <a:extLst>
              <a:ext uri="{FF2B5EF4-FFF2-40B4-BE49-F238E27FC236}">
                <a16:creationId xmlns:a16="http://schemas.microsoft.com/office/drawing/2014/main" id="{30938ED1-DFF3-087D-757F-65171B8E0B7A}"/>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E7A204C6-5DA6-20AA-AE3E-B7140FBBD4F5}"/>
              </a:ext>
            </a:extLst>
          </p:cNvPr>
          <p:cNvSpPr>
            <a:spLocks noGrp="1"/>
          </p:cNvSpPr>
          <p:nvPr>
            <p:ph type="sldNum" sz="quarter" idx="12"/>
          </p:nvPr>
        </p:nvSpPr>
        <p:spPr/>
        <p:txBody>
          <a:bodyPr/>
          <a:lstStyle/>
          <a:p>
            <a:fld id="{58B7DACC-E4F9-C84E-9F82-4C0C87DE697E}" type="slidenum">
              <a:rPr lang="en-US" smtClean="0"/>
              <a:t>‹#›</a:t>
            </a:fld>
            <a:endParaRPr lang="en-US"/>
          </a:p>
        </p:txBody>
      </p:sp>
    </p:spTree>
    <p:extLst>
      <p:ext uri="{BB962C8B-B14F-4D97-AF65-F5344CB8AC3E}">
        <p14:creationId xmlns:p14="http://schemas.microsoft.com/office/powerpoint/2010/main" val="65721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98ADE-7B04-922F-C70C-CA77CBCFC0D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CCFAACA-4B7A-386F-BE03-6B0203E1744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D06520-98FB-2D4F-B10C-46A405773FD6}"/>
              </a:ext>
            </a:extLst>
          </p:cNvPr>
          <p:cNvSpPr>
            <a:spLocks noGrp="1"/>
          </p:cNvSpPr>
          <p:nvPr>
            <p:ph type="dt" sz="half" idx="10"/>
          </p:nvPr>
        </p:nvSpPr>
        <p:spPr/>
        <p:txBody>
          <a:bodyPr/>
          <a:lstStyle/>
          <a:p>
            <a:fld id="{47B4B8A7-D789-AD4A-820F-C35A3E1EF46C}" type="datetime1">
              <a:rPr lang="en-IN" smtClean="0"/>
              <a:t>02/12/23</a:t>
            </a:fld>
            <a:endParaRPr lang="en-US"/>
          </a:p>
        </p:txBody>
      </p:sp>
      <p:sp>
        <p:nvSpPr>
          <p:cNvPr id="5" name="Footer Placeholder 4">
            <a:extLst>
              <a:ext uri="{FF2B5EF4-FFF2-40B4-BE49-F238E27FC236}">
                <a16:creationId xmlns:a16="http://schemas.microsoft.com/office/drawing/2014/main" id="{165C0CC1-F8C0-D5F1-9AF5-75FA05136494}"/>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3C119D8E-DAD5-F8AC-7A4D-8B0D7AFC0C05}"/>
              </a:ext>
            </a:extLst>
          </p:cNvPr>
          <p:cNvSpPr>
            <a:spLocks noGrp="1"/>
          </p:cNvSpPr>
          <p:nvPr>
            <p:ph type="sldNum" sz="quarter" idx="12"/>
          </p:nvPr>
        </p:nvSpPr>
        <p:spPr/>
        <p:txBody>
          <a:bodyPr/>
          <a:lstStyle/>
          <a:p>
            <a:fld id="{58B7DACC-E4F9-C84E-9F82-4C0C87DE697E}" type="slidenum">
              <a:rPr lang="en-US" smtClean="0"/>
              <a:t>‹#›</a:t>
            </a:fld>
            <a:endParaRPr lang="en-US"/>
          </a:p>
        </p:txBody>
      </p:sp>
    </p:spTree>
    <p:extLst>
      <p:ext uri="{BB962C8B-B14F-4D97-AF65-F5344CB8AC3E}">
        <p14:creationId xmlns:p14="http://schemas.microsoft.com/office/powerpoint/2010/main" val="416222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D340-4155-690D-9893-F83EFEF7D75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B841BA3-884B-D1C4-156F-F3EC9665C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40D0C65-EDD8-8723-B839-6DABDCBBB0FB}"/>
              </a:ext>
            </a:extLst>
          </p:cNvPr>
          <p:cNvSpPr>
            <a:spLocks noGrp="1"/>
          </p:cNvSpPr>
          <p:nvPr>
            <p:ph type="dt" sz="half" idx="10"/>
          </p:nvPr>
        </p:nvSpPr>
        <p:spPr/>
        <p:txBody>
          <a:bodyPr/>
          <a:lstStyle/>
          <a:p>
            <a:fld id="{6CF4BA84-10B1-CF4B-B453-15BDFD6EF29A}" type="datetime1">
              <a:rPr lang="en-IN" smtClean="0"/>
              <a:t>02/12/23</a:t>
            </a:fld>
            <a:endParaRPr lang="en-US"/>
          </a:p>
        </p:txBody>
      </p:sp>
      <p:sp>
        <p:nvSpPr>
          <p:cNvPr id="5" name="Footer Placeholder 4">
            <a:extLst>
              <a:ext uri="{FF2B5EF4-FFF2-40B4-BE49-F238E27FC236}">
                <a16:creationId xmlns:a16="http://schemas.microsoft.com/office/drawing/2014/main" id="{91F6926D-995C-A8C4-D22D-A384C015EC7A}"/>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BB9E50B5-4208-C2C7-642B-B8FCF09A15BE}"/>
              </a:ext>
            </a:extLst>
          </p:cNvPr>
          <p:cNvSpPr>
            <a:spLocks noGrp="1"/>
          </p:cNvSpPr>
          <p:nvPr>
            <p:ph type="sldNum" sz="quarter" idx="12"/>
          </p:nvPr>
        </p:nvSpPr>
        <p:spPr/>
        <p:txBody>
          <a:bodyPr/>
          <a:lstStyle/>
          <a:p>
            <a:fld id="{58B7DACC-E4F9-C84E-9F82-4C0C87DE697E}" type="slidenum">
              <a:rPr lang="en-US" smtClean="0"/>
              <a:t>‹#›</a:t>
            </a:fld>
            <a:endParaRPr lang="en-US"/>
          </a:p>
        </p:txBody>
      </p:sp>
    </p:spTree>
    <p:extLst>
      <p:ext uri="{BB962C8B-B14F-4D97-AF65-F5344CB8AC3E}">
        <p14:creationId xmlns:p14="http://schemas.microsoft.com/office/powerpoint/2010/main" val="449677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CFC7A-FAD3-1E6F-09D1-A2920C7698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EBDF04-E8DE-2534-28EE-1477A36951A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B813C1-643D-D7F6-7FF4-2E612BC1FF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4F6FA69-F118-F79F-122E-5B5A69DC3FEB}"/>
              </a:ext>
            </a:extLst>
          </p:cNvPr>
          <p:cNvSpPr>
            <a:spLocks noGrp="1"/>
          </p:cNvSpPr>
          <p:nvPr>
            <p:ph type="dt" sz="half" idx="10"/>
          </p:nvPr>
        </p:nvSpPr>
        <p:spPr/>
        <p:txBody>
          <a:bodyPr/>
          <a:lstStyle/>
          <a:p>
            <a:fld id="{4F2EF3C1-87B2-1A43-9C2D-D08A79D7B872}" type="datetime1">
              <a:rPr lang="en-IN" smtClean="0"/>
              <a:t>02/12/23</a:t>
            </a:fld>
            <a:endParaRPr lang="en-US"/>
          </a:p>
        </p:txBody>
      </p:sp>
      <p:sp>
        <p:nvSpPr>
          <p:cNvPr id="6" name="Footer Placeholder 5">
            <a:extLst>
              <a:ext uri="{FF2B5EF4-FFF2-40B4-BE49-F238E27FC236}">
                <a16:creationId xmlns:a16="http://schemas.microsoft.com/office/drawing/2014/main" id="{E4DDED8C-94E7-0925-67DE-FCE5EA6DEF77}"/>
              </a:ext>
            </a:extLst>
          </p:cNvPr>
          <p:cNvSpPr>
            <a:spLocks noGrp="1"/>
          </p:cNvSpPr>
          <p:nvPr>
            <p:ph type="ftr" sz="quarter" idx="11"/>
          </p:nvPr>
        </p:nvSpPr>
        <p:spPr/>
        <p:txBody>
          <a:bodyPr/>
          <a:lstStyle/>
          <a:p>
            <a:r>
              <a:rPr lang="en-US"/>
              <a:t>Capstone Project B.Tech 2020-24 Phase-2 ESA</a:t>
            </a:r>
          </a:p>
        </p:txBody>
      </p:sp>
      <p:sp>
        <p:nvSpPr>
          <p:cNvPr id="7" name="Slide Number Placeholder 6">
            <a:extLst>
              <a:ext uri="{FF2B5EF4-FFF2-40B4-BE49-F238E27FC236}">
                <a16:creationId xmlns:a16="http://schemas.microsoft.com/office/drawing/2014/main" id="{D8193E83-3223-4AD9-B6F8-D75AFCECF22D}"/>
              </a:ext>
            </a:extLst>
          </p:cNvPr>
          <p:cNvSpPr>
            <a:spLocks noGrp="1"/>
          </p:cNvSpPr>
          <p:nvPr>
            <p:ph type="sldNum" sz="quarter" idx="12"/>
          </p:nvPr>
        </p:nvSpPr>
        <p:spPr/>
        <p:txBody>
          <a:bodyPr/>
          <a:lstStyle/>
          <a:p>
            <a:fld id="{58B7DACC-E4F9-C84E-9F82-4C0C87DE697E}" type="slidenum">
              <a:rPr lang="en-US" smtClean="0"/>
              <a:t>‹#›</a:t>
            </a:fld>
            <a:endParaRPr lang="en-US"/>
          </a:p>
        </p:txBody>
      </p:sp>
    </p:spTree>
    <p:extLst>
      <p:ext uri="{BB962C8B-B14F-4D97-AF65-F5344CB8AC3E}">
        <p14:creationId xmlns:p14="http://schemas.microsoft.com/office/powerpoint/2010/main" val="201406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A036-EED3-3090-2109-4A73A8AB6ED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E0A9FD0-4192-9A24-193F-8DCCF6ED3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5D0B737-59AE-0B40-C9A1-6154C4AB6A9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F8CA1CE-BB1F-3125-909B-AB45F61849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149CF8B-06EB-7B08-90CB-55610464EF2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2C5BCD8-5E9B-7E48-A314-A20FB47BF12C}"/>
              </a:ext>
            </a:extLst>
          </p:cNvPr>
          <p:cNvSpPr>
            <a:spLocks noGrp="1"/>
          </p:cNvSpPr>
          <p:nvPr>
            <p:ph type="dt" sz="half" idx="10"/>
          </p:nvPr>
        </p:nvSpPr>
        <p:spPr/>
        <p:txBody>
          <a:bodyPr/>
          <a:lstStyle/>
          <a:p>
            <a:fld id="{29CCAF1A-2A12-4B49-895B-9A72FBFFF34C}" type="datetime1">
              <a:rPr lang="en-IN" smtClean="0"/>
              <a:t>02/12/23</a:t>
            </a:fld>
            <a:endParaRPr lang="en-US"/>
          </a:p>
        </p:txBody>
      </p:sp>
      <p:sp>
        <p:nvSpPr>
          <p:cNvPr id="8" name="Footer Placeholder 7">
            <a:extLst>
              <a:ext uri="{FF2B5EF4-FFF2-40B4-BE49-F238E27FC236}">
                <a16:creationId xmlns:a16="http://schemas.microsoft.com/office/drawing/2014/main" id="{97F3C2C3-8411-9643-3A7B-58115898BA2C}"/>
              </a:ext>
            </a:extLst>
          </p:cNvPr>
          <p:cNvSpPr>
            <a:spLocks noGrp="1"/>
          </p:cNvSpPr>
          <p:nvPr>
            <p:ph type="ftr" sz="quarter" idx="11"/>
          </p:nvPr>
        </p:nvSpPr>
        <p:spPr/>
        <p:txBody>
          <a:bodyPr/>
          <a:lstStyle/>
          <a:p>
            <a:r>
              <a:rPr lang="en-US"/>
              <a:t>Capstone Project B.Tech 2020-24 Phase-2 ESA</a:t>
            </a:r>
          </a:p>
        </p:txBody>
      </p:sp>
      <p:sp>
        <p:nvSpPr>
          <p:cNvPr id="9" name="Slide Number Placeholder 8">
            <a:extLst>
              <a:ext uri="{FF2B5EF4-FFF2-40B4-BE49-F238E27FC236}">
                <a16:creationId xmlns:a16="http://schemas.microsoft.com/office/drawing/2014/main" id="{CD9EA60C-A4A3-A808-03CF-16F796DB65F6}"/>
              </a:ext>
            </a:extLst>
          </p:cNvPr>
          <p:cNvSpPr>
            <a:spLocks noGrp="1"/>
          </p:cNvSpPr>
          <p:nvPr>
            <p:ph type="sldNum" sz="quarter" idx="12"/>
          </p:nvPr>
        </p:nvSpPr>
        <p:spPr/>
        <p:txBody>
          <a:bodyPr/>
          <a:lstStyle/>
          <a:p>
            <a:fld id="{58B7DACC-E4F9-C84E-9F82-4C0C87DE697E}" type="slidenum">
              <a:rPr lang="en-US" smtClean="0"/>
              <a:t>‹#›</a:t>
            </a:fld>
            <a:endParaRPr lang="en-US"/>
          </a:p>
        </p:txBody>
      </p:sp>
    </p:spTree>
    <p:extLst>
      <p:ext uri="{BB962C8B-B14F-4D97-AF65-F5344CB8AC3E}">
        <p14:creationId xmlns:p14="http://schemas.microsoft.com/office/powerpoint/2010/main" val="167295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B349-F657-C1B6-46AB-B10A271AB52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652C1DC-401F-1C02-AD61-84A4EE7B355F}"/>
              </a:ext>
            </a:extLst>
          </p:cNvPr>
          <p:cNvSpPr>
            <a:spLocks noGrp="1"/>
          </p:cNvSpPr>
          <p:nvPr>
            <p:ph type="dt" sz="half" idx="10"/>
          </p:nvPr>
        </p:nvSpPr>
        <p:spPr/>
        <p:txBody>
          <a:bodyPr/>
          <a:lstStyle/>
          <a:p>
            <a:fld id="{48078956-5BA6-C045-8ABB-5B0CD6895714}" type="datetime1">
              <a:rPr lang="en-IN" smtClean="0"/>
              <a:t>02/12/23</a:t>
            </a:fld>
            <a:endParaRPr lang="en-US"/>
          </a:p>
        </p:txBody>
      </p:sp>
      <p:sp>
        <p:nvSpPr>
          <p:cNvPr id="4" name="Footer Placeholder 3">
            <a:extLst>
              <a:ext uri="{FF2B5EF4-FFF2-40B4-BE49-F238E27FC236}">
                <a16:creationId xmlns:a16="http://schemas.microsoft.com/office/drawing/2014/main" id="{9E17CB29-A01A-882D-9D81-C7F4FE588D2E}"/>
              </a:ext>
            </a:extLst>
          </p:cNvPr>
          <p:cNvSpPr>
            <a:spLocks noGrp="1"/>
          </p:cNvSpPr>
          <p:nvPr>
            <p:ph type="ftr" sz="quarter" idx="11"/>
          </p:nvPr>
        </p:nvSpPr>
        <p:spPr/>
        <p:txBody>
          <a:bodyPr/>
          <a:lstStyle/>
          <a:p>
            <a:r>
              <a:rPr lang="en-US"/>
              <a:t>Capstone Project B.Tech 2020-24 Phase-2 ESA</a:t>
            </a:r>
          </a:p>
        </p:txBody>
      </p:sp>
      <p:sp>
        <p:nvSpPr>
          <p:cNvPr id="5" name="Slide Number Placeholder 4">
            <a:extLst>
              <a:ext uri="{FF2B5EF4-FFF2-40B4-BE49-F238E27FC236}">
                <a16:creationId xmlns:a16="http://schemas.microsoft.com/office/drawing/2014/main" id="{9DEE5819-BFC0-A073-0AA2-23C495698D58}"/>
              </a:ext>
            </a:extLst>
          </p:cNvPr>
          <p:cNvSpPr>
            <a:spLocks noGrp="1"/>
          </p:cNvSpPr>
          <p:nvPr>
            <p:ph type="sldNum" sz="quarter" idx="12"/>
          </p:nvPr>
        </p:nvSpPr>
        <p:spPr/>
        <p:txBody>
          <a:bodyPr/>
          <a:lstStyle/>
          <a:p>
            <a:fld id="{58B7DACC-E4F9-C84E-9F82-4C0C87DE697E}" type="slidenum">
              <a:rPr lang="en-US" smtClean="0"/>
              <a:t>‹#›</a:t>
            </a:fld>
            <a:endParaRPr lang="en-US"/>
          </a:p>
        </p:txBody>
      </p:sp>
    </p:spTree>
    <p:extLst>
      <p:ext uri="{BB962C8B-B14F-4D97-AF65-F5344CB8AC3E}">
        <p14:creationId xmlns:p14="http://schemas.microsoft.com/office/powerpoint/2010/main" val="2554926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7ADB1A-81D3-5B9E-21C6-BB5B81892AC7}"/>
              </a:ext>
            </a:extLst>
          </p:cNvPr>
          <p:cNvSpPr>
            <a:spLocks noGrp="1"/>
          </p:cNvSpPr>
          <p:nvPr>
            <p:ph type="dt" sz="half" idx="10"/>
          </p:nvPr>
        </p:nvSpPr>
        <p:spPr/>
        <p:txBody>
          <a:bodyPr/>
          <a:lstStyle/>
          <a:p>
            <a:fld id="{8BBF01C7-D3F1-6147-A6EB-3304F5D9F436}" type="datetime1">
              <a:rPr lang="en-IN" smtClean="0"/>
              <a:t>02/12/23</a:t>
            </a:fld>
            <a:endParaRPr lang="en-US"/>
          </a:p>
        </p:txBody>
      </p:sp>
      <p:sp>
        <p:nvSpPr>
          <p:cNvPr id="3" name="Footer Placeholder 2">
            <a:extLst>
              <a:ext uri="{FF2B5EF4-FFF2-40B4-BE49-F238E27FC236}">
                <a16:creationId xmlns:a16="http://schemas.microsoft.com/office/drawing/2014/main" id="{9701D49F-3293-FA6E-BDE8-7D95587335EF}"/>
              </a:ext>
            </a:extLst>
          </p:cNvPr>
          <p:cNvSpPr>
            <a:spLocks noGrp="1"/>
          </p:cNvSpPr>
          <p:nvPr>
            <p:ph type="ftr" sz="quarter" idx="11"/>
          </p:nvPr>
        </p:nvSpPr>
        <p:spPr/>
        <p:txBody>
          <a:bodyPr/>
          <a:lstStyle/>
          <a:p>
            <a:r>
              <a:rPr lang="en-US"/>
              <a:t>Capstone Project B.Tech 2020-24 Phase-2 ESA</a:t>
            </a:r>
          </a:p>
        </p:txBody>
      </p:sp>
      <p:sp>
        <p:nvSpPr>
          <p:cNvPr id="4" name="Slide Number Placeholder 3">
            <a:extLst>
              <a:ext uri="{FF2B5EF4-FFF2-40B4-BE49-F238E27FC236}">
                <a16:creationId xmlns:a16="http://schemas.microsoft.com/office/drawing/2014/main" id="{E09D92A1-A528-CD31-0F1C-25D50AEAA3AF}"/>
              </a:ext>
            </a:extLst>
          </p:cNvPr>
          <p:cNvSpPr>
            <a:spLocks noGrp="1"/>
          </p:cNvSpPr>
          <p:nvPr>
            <p:ph type="sldNum" sz="quarter" idx="12"/>
          </p:nvPr>
        </p:nvSpPr>
        <p:spPr/>
        <p:txBody>
          <a:bodyPr/>
          <a:lstStyle/>
          <a:p>
            <a:fld id="{58B7DACC-E4F9-C84E-9F82-4C0C87DE697E}" type="slidenum">
              <a:rPr lang="en-US" smtClean="0"/>
              <a:t>‹#›</a:t>
            </a:fld>
            <a:endParaRPr lang="en-US"/>
          </a:p>
        </p:txBody>
      </p:sp>
    </p:spTree>
    <p:extLst>
      <p:ext uri="{BB962C8B-B14F-4D97-AF65-F5344CB8AC3E}">
        <p14:creationId xmlns:p14="http://schemas.microsoft.com/office/powerpoint/2010/main" val="197447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1FE7-0CBA-9818-560C-96115CFCC69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8924B2D-E51F-A0F9-982F-061023E264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C92DA95-FECB-1472-3CEA-D5CBD13EA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3C5434C-521E-7478-6310-EA1F0AA7BAB1}"/>
              </a:ext>
            </a:extLst>
          </p:cNvPr>
          <p:cNvSpPr>
            <a:spLocks noGrp="1"/>
          </p:cNvSpPr>
          <p:nvPr>
            <p:ph type="dt" sz="half" idx="10"/>
          </p:nvPr>
        </p:nvSpPr>
        <p:spPr/>
        <p:txBody>
          <a:bodyPr/>
          <a:lstStyle/>
          <a:p>
            <a:fld id="{A89707D2-FCFC-C54F-92F2-4C80CD4699F1}" type="datetime1">
              <a:rPr lang="en-IN" smtClean="0"/>
              <a:t>02/12/23</a:t>
            </a:fld>
            <a:endParaRPr lang="en-US"/>
          </a:p>
        </p:txBody>
      </p:sp>
      <p:sp>
        <p:nvSpPr>
          <p:cNvPr id="6" name="Footer Placeholder 5">
            <a:extLst>
              <a:ext uri="{FF2B5EF4-FFF2-40B4-BE49-F238E27FC236}">
                <a16:creationId xmlns:a16="http://schemas.microsoft.com/office/drawing/2014/main" id="{E2A40B65-32D4-4239-3E56-CC51CD5F08FC}"/>
              </a:ext>
            </a:extLst>
          </p:cNvPr>
          <p:cNvSpPr>
            <a:spLocks noGrp="1"/>
          </p:cNvSpPr>
          <p:nvPr>
            <p:ph type="ftr" sz="quarter" idx="11"/>
          </p:nvPr>
        </p:nvSpPr>
        <p:spPr/>
        <p:txBody>
          <a:bodyPr/>
          <a:lstStyle/>
          <a:p>
            <a:r>
              <a:rPr lang="en-US"/>
              <a:t>Capstone Project B.Tech 2020-24 Phase-2 ESA</a:t>
            </a:r>
          </a:p>
        </p:txBody>
      </p:sp>
      <p:sp>
        <p:nvSpPr>
          <p:cNvPr id="7" name="Slide Number Placeholder 6">
            <a:extLst>
              <a:ext uri="{FF2B5EF4-FFF2-40B4-BE49-F238E27FC236}">
                <a16:creationId xmlns:a16="http://schemas.microsoft.com/office/drawing/2014/main" id="{AB4B46C4-EB2D-F4D0-E07F-757C6971D8E6}"/>
              </a:ext>
            </a:extLst>
          </p:cNvPr>
          <p:cNvSpPr>
            <a:spLocks noGrp="1"/>
          </p:cNvSpPr>
          <p:nvPr>
            <p:ph type="sldNum" sz="quarter" idx="12"/>
          </p:nvPr>
        </p:nvSpPr>
        <p:spPr/>
        <p:txBody>
          <a:bodyPr/>
          <a:lstStyle/>
          <a:p>
            <a:fld id="{58B7DACC-E4F9-C84E-9F82-4C0C87DE697E}" type="slidenum">
              <a:rPr lang="en-US" smtClean="0"/>
              <a:t>‹#›</a:t>
            </a:fld>
            <a:endParaRPr lang="en-US"/>
          </a:p>
        </p:txBody>
      </p:sp>
    </p:spTree>
    <p:extLst>
      <p:ext uri="{BB962C8B-B14F-4D97-AF65-F5344CB8AC3E}">
        <p14:creationId xmlns:p14="http://schemas.microsoft.com/office/powerpoint/2010/main" val="48550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1ACB-BC6F-47E5-D6ED-118C854105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64A1E7A-BF62-43E1-43AC-B29993E16E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A005B7-6299-5E40-A993-2A7A34676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AE4688-5B0D-41B8-5316-4030EC70EE5F}"/>
              </a:ext>
            </a:extLst>
          </p:cNvPr>
          <p:cNvSpPr>
            <a:spLocks noGrp="1"/>
          </p:cNvSpPr>
          <p:nvPr>
            <p:ph type="dt" sz="half" idx="10"/>
          </p:nvPr>
        </p:nvSpPr>
        <p:spPr/>
        <p:txBody>
          <a:bodyPr/>
          <a:lstStyle/>
          <a:p>
            <a:fld id="{2B543FF1-4DEA-E64E-84D4-F0C35C8BDDCC}" type="datetime1">
              <a:rPr lang="en-IN" smtClean="0"/>
              <a:t>02/12/23</a:t>
            </a:fld>
            <a:endParaRPr lang="en-US"/>
          </a:p>
        </p:txBody>
      </p:sp>
      <p:sp>
        <p:nvSpPr>
          <p:cNvPr id="6" name="Footer Placeholder 5">
            <a:extLst>
              <a:ext uri="{FF2B5EF4-FFF2-40B4-BE49-F238E27FC236}">
                <a16:creationId xmlns:a16="http://schemas.microsoft.com/office/drawing/2014/main" id="{571B48AA-7AB4-DC10-76F1-79B2B382F67B}"/>
              </a:ext>
            </a:extLst>
          </p:cNvPr>
          <p:cNvSpPr>
            <a:spLocks noGrp="1"/>
          </p:cNvSpPr>
          <p:nvPr>
            <p:ph type="ftr" sz="quarter" idx="11"/>
          </p:nvPr>
        </p:nvSpPr>
        <p:spPr/>
        <p:txBody>
          <a:bodyPr/>
          <a:lstStyle/>
          <a:p>
            <a:r>
              <a:rPr lang="en-US"/>
              <a:t>Capstone Project B.Tech 2020-24 Phase-2 ESA</a:t>
            </a:r>
          </a:p>
        </p:txBody>
      </p:sp>
      <p:sp>
        <p:nvSpPr>
          <p:cNvPr id="7" name="Slide Number Placeholder 6">
            <a:extLst>
              <a:ext uri="{FF2B5EF4-FFF2-40B4-BE49-F238E27FC236}">
                <a16:creationId xmlns:a16="http://schemas.microsoft.com/office/drawing/2014/main" id="{C14ED85E-8154-AEF5-2D03-6819C8DB116B}"/>
              </a:ext>
            </a:extLst>
          </p:cNvPr>
          <p:cNvSpPr>
            <a:spLocks noGrp="1"/>
          </p:cNvSpPr>
          <p:nvPr>
            <p:ph type="sldNum" sz="quarter" idx="12"/>
          </p:nvPr>
        </p:nvSpPr>
        <p:spPr/>
        <p:txBody>
          <a:bodyPr/>
          <a:lstStyle/>
          <a:p>
            <a:fld id="{58B7DACC-E4F9-C84E-9F82-4C0C87DE697E}" type="slidenum">
              <a:rPr lang="en-US" smtClean="0"/>
              <a:t>‹#›</a:t>
            </a:fld>
            <a:endParaRPr lang="en-US"/>
          </a:p>
        </p:txBody>
      </p:sp>
    </p:spTree>
    <p:extLst>
      <p:ext uri="{BB962C8B-B14F-4D97-AF65-F5344CB8AC3E}">
        <p14:creationId xmlns:p14="http://schemas.microsoft.com/office/powerpoint/2010/main" val="82156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FC1309-D999-3A70-652F-332F9DB8F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4C16A72-7586-ED77-CB09-3E61AFE9D8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3549F8F-0F84-B91F-50D0-A45A91D8B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0D538-3183-9F46-9F0A-411443AF5FE3}" type="datetime1">
              <a:rPr lang="en-IN" smtClean="0"/>
              <a:t>02/12/23</a:t>
            </a:fld>
            <a:endParaRPr lang="en-US"/>
          </a:p>
        </p:txBody>
      </p:sp>
      <p:sp>
        <p:nvSpPr>
          <p:cNvPr id="5" name="Footer Placeholder 4">
            <a:extLst>
              <a:ext uri="{FF2B5EF4-FFF2-40B4-BE49-F238E27FC236}">
                <a16:creationId xmlns:a16="http://schemas.microsoft.com/office/drawing/2014/main" id="{76DB7416-87A9-C1A7-C342-723ECD0023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Capstone Project B.Tech 2020-24 Phase-2 ESA</a:t>
            </a:r>
          </a:p>
        </p:txBody>
      </p:sp>
      <p:sp>
        <p:nvSpPr>
          <p:cNvPr id="6" name="Slide Number Placeholder 5">
            <a:extLst>
              <a:ext uri="{FF2B5EF4-FFF2-40B4-BE49-F238E27FC236}">
                <a16:creationId xmlns:a16="http://schemas.microsoft.com/office/drawing/2014/main" id="{B50EA4E8-A431-F98D-AAF7-C7C0EECA82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7DACC-E4F9-C84E-9F82-4C0C87DE697E}" type="slidenum">
              <a:rPr lang="en-US" smtClean="0"/>
              <a:t>‹#›</a:t>
            </a:fld>
            <a:endParaRPr lang="en-US"/>
          </a:p>
        </p:txBody>
      </p:sp>
    </p:spTree>
    <p:extLst>
      <p:ext uri="{BB962C8B-B14F-4D97-AF65-F5344CB8AC3E}">
        <p14:creationId xmlns:p14="http://schemas.microsoft.com/office/powerpoint/2010/main" val="2074187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0.png"/><Relationship Id="rId7" Type="http://schemas.openxmlformats.org/officeDocument/2006/relationships/image" Target="../media/image180.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60.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0.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1.emf"/><Relationship Id="rId5" Type="http://schemas.openxmlformats.org/officeDocument/2006/relationships/image" Target="../media/image50.emf"/><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11.jpeg"/><Relationship Id="rId7"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0.png"/><Relationship Id="rId4" Type="http://schemas.openxmlformats.org/officeDocument/2006/relationships/image" Target="../media/image210.png"/><Relationship Id="rId9"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38.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C304-E3C6-B8B7-2A31-3074001EDF61}"/>
              </a:ext>
            </a:extLst>
          </p:cNvPr>
          <p:cNvSpPr>
            <a:spLocks noGrp="1"/>
          </p:cNvSpPr>
          <p:nvPr>
            <p:ph type="ctrTitle"/>
          </p:nvPr>
        </p:nvSpPr>
        <p:spPr/>
        <p:txBody>
          <a:bodyPr>
            <a:normAutofit fontScale="90000"/>
          </a:bodyPr>
          <a:lstStyle/>
          <a:p>
            <a:r>
              <a:rPr lang="en-US" b="1" dirty="0"/>
              <a:t>Computation Offloading in Dynamic Mobile Environment</a:t>
            </a:r>
            <a:endParaRPr lang="en-US" dirty="0"/>
          </a:p>
        </p:txBody>
      </p:sp>
      <p:sp>
        <p:nvSpPr>
          <p:cNvPr id="3" name="Subtitle 2">
            <a:extLst>
              <a:ext uri="{FF2B5EF4-FFF2-40B4-BE49-F238E27FC236}">
                <a16:creationId xmlns:a16="http://schemas.microsoft.com/office/drawing/2014/main" id="{21F30BDE-66BF-BFA5-12E9-2C9E2B337C1A}"/>
              </a:ext>
            </a:extLst>
          </p:cNvPr>
          <p:cNvSpPr>
            <a:spLocks noGrp="1"/>
          </p:cNvSpPr>
          <p:nvPr>
            <p:ph type="subTitle" idx="1"/>
          </p:nvPr>
        </p:nvSpPr>
        <p:spPr/>
        <p:txBody>
          <a:bodyPr/>
          <a:lstStyle/>
          <a:p>
            <a:r>
              <a:rPr lang="en-US" b="1" dirty="0"/>
              <a:t>Capstone Project Phase-2</a:t>
            </a:r>
          </a:p>
          <a:p>
            <a:r>
              <a:rPr lang="en-US" b="1" dirty="0"/>
              <a:t>6 credits</a:t>
            </a:r>
          </a:p>
          <a:p>
            <a:r>
              <a:rPr lang="en-US" b="1" dirty="0"/>
              <a:t>Project ID: W1</a:t>
            </a:r>
          </a:p>
          <a:p>
            <a:endParaRPr lang="en-US" dirty="0"/>
          </a:p>
        </p:txBody>
      </p:sp>
      <p:pic>
        <p:nvPicPr>
          <p:cNvPr id="6" name="Picture 5">
            <a:extLst>
              <a:ext uri="{FF2B5EF4-FFF2-40B4-BE49-F238E27FC236}">
                <a16:creationId xmlns:a16="http://schemas.microsoft.com/office/drawing/2014/main" id="{1EC96778-5B72-F478-A8F9-5D4DF4B4D8C7}"/>
              </a:ext>
            </a:extLst>
          </p:cNvPr>
          <p:cNvPicPr/>
          <p:nvPr/>
        </p:nvPicPr>
        <p:blipFill>
          <a:blip r:embed="rId2" cstate="print"/>
          <a:stretch/>
        </p:blipFill>
        <p:spPr>
          <a:xfrm>
            <a:off x="-1" y="15480"/>
            <a:ext cx="1171575" cy="1241820"/>
          </a:xfrm>
          <a:prstGeom prst="rect">
            <a:avLst/>
          </a:prstGeom>
          <a:ln>
            <a:noFill/>
          </a:ln>
        </p:spPr>
      </p:pic>
      <p:sp>
        <p:nvSpPr>
          <p:cNvPr id="4" name="Date Placeholder 3">
            <a:extLst>
              <a:ext uri="{FF2B5EF4-FFF2-40B4-BE49-F238E27FC236}">
                <a16:creationId xmlns:a16="http://schemas.microsoft.com/office/drawing/2014/main" id="{07283D20-5EC6-F13B-E652-AF6B88D94E09}"/>
              </a:ext>
            </a:extLst>
          </p:cNvPr>
          <p:cNvSpPr>
            <a:spLocks noGrp="1"/>
          </p:cNvSpPr>
          <p:nvPr>
            <p:ph type="dt" sz="half" idx="10"/>
          </p:nvPr>
        </p:nvSpPr>
        <p:spPr/>
        <p:txBody>
          <a:bodyPr/>
          <a:lstStyle/>
          <a:p>
            <a:fld id="{EA0AAF16-2331-5E47-9393-7EA7DB0ECD96}" type="datetime1">
              <a:rPr lang="en-IN" smtClean="0"/>
              <a:t>02/12/23</a:t>
            </a:fld>
            <a:endParaRPr lang="en-US"/>
          </a:p>
        </p:txBody>
      </p:sp>
      <p:sp>
        <p:nvSpPr>
          <p:cNvPr id="5" name="Footer Placeholder 4">
            <a:extLst>
              <a:ext uri="{FF2B5EF4-FFF2-40B4-BE49-F238E27FC236}">
                <a16:creationId xmlns:a16="http://schemas.microsoft.com/office/drawing/2014/main" id="{0510A1AB-E265-4892-B196-6314265231A8}"/>
              </a:ext>
            </a:extLst>
          </p:cNvPr>
          <p:cNvSpPr>
            <a:spLocks noGrp="1"/>
          </p:cNvSpPr>
          <p:nvPr>
            <p:ph type="ftr" sz="quarter" idx="11"/>
          </p:nvPr>
        </p:nvSpPr>
        <p:spPr/>
        <p:txBody>
          <a:bodyPr/>
          <a:lstStyle/>
          <a:p>
            <a:r>
              <a:rPr lang="en-US"/>
              <a:t>Capstone Project B.Tech 2020-24 Phase-2 ESA</a:t>
            </a:r>
          </a:p>
        </p:txBody>
      </p:sp>
      <p:sp>
        <p:nvSpPr>
          <p:cNvPr id="10" name="Slide Number Placeholder 9">
            <a:extLst>
              <a:ext uri="{FF2B5EF4-FFF2-40B4-BE49-F238E27FC236}">
                <a16:creationId xmlns:a16="http://schemas.microsoft.com/office/drawing/2014/main" id="{B2DC4367-EBEC-83DE-8DE8-50AF41EAF1AD}"/>
              </a:ext>
            </a:extLst>
          </p:cNvPr>
          <p:cNvSpPr>
            <a:spLocks noGrp="1"/>
          </p:cNvSpPr>
          <p:nvPr>
            <p:ph type="sldNum" sz="quarter" idx="12"/>
          </p:nvPr>
        </p:nvSpPr>
        <p:spPr/>
        <p:txBody>
          <a:bodyPr/>
          <a:lstStyle/>
          <a:p>
            <a:fld id="{58B7DACC-E4F9-C84E-9F82-4C0C87DE697E}" type="slidenum">
              <a:rPr lang="en-US" smtClean="0"/>
              <a:t>1</a:t>
            </a:fld>
            <a:endParaRPr lang="en-US"/>
          </a:p>
        </p:txBody>
      </p:sp>
    </p:spTree>
    <p:extLst>
      <p:ext uri="{BB962C8B-B14F-4D97-AF65-F5344CB8AC3E}">
        <p14:creationId xmlns:p14="http://schemas.microsoft.com/office/powerpoint/2010/main" val="76542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884BBF-875A-1FE9-1DAD-6D3E1F3D8D49}"/>
              </a:ext>
            </a:extLst>
          </p:cNvPr>
          <p:cNvSpPr>
            <a:spLocks noGrp="1"/>
          </p:cNvSpPr>
          <p:nvPr>
            <p:ph type="dt" sz="half" idx="10"/>
          </p:nvPr>
        </p:nvSpPr>
        <p:spPr/>
        <p:txBody>
          <a:bodyPr/>
          <a:lstStyle/>
          <a:p>
            <a:fld id="{47B4B8A7-D789-AD4A-820F-C35A3E1EF46C}" type="datetime1">
              <a:rPr lang="en-IN" smtClean="0"/>
              <a:t>02/12/23</a:t>
            </a:fld>
            <a:endParaRPr lang="en-US"/>
          </a:p>
        </p:txBody>
      </p:sp>
      <p:sp>
        <p:nvSpPr>
          <p:cNvPr id="5" name="Footer Placeholder 4">
            <a:extLst>
              <a:ext uri="{FF2B5EF4-FFF2-40B4-BE49-F238E27FC236}">
                <a16:creationId xmlns:a16="http://schemas.microsoft.com/office/drawing/2014/main" id="{BD998A8E-FAD7-E6F1-8A9F-F5728FE9A19E}"/>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28CF6B75-EEA2-255A-4D1D-9C6D356DFF80}"/>
              </a:ext>
            </a:extLst>
          </p:cNvPr>
          <p:cNvSpPr>
            <a:spLocks noGrp="1"/>
          </p:cNvSpPr>
          <p:nvPr>
            <p:ph type="sldNum" sz="quarter" idx="12"/>
          </p:nvPr>
        </p:nvSpPr>
        <p:spPr/>
        <p:txBody>
          <a:bodyPr/>
          <a:lstStyle/>
          <a:p>
            <a:fld id="{58B7DACC-E4F9-C84E-9F82-4C0C87DE697E}" type="slidenum">
              <a:rPr lang="en-US" smtClean="0"/>
              <a:t>10</a:t>
            </a:fld>
            <a:endParaRPr lang="en-US"/>
          </a:p>
        </p:txBody>
      </p:sp>
      <p:pic>
        <p:nvPicPr>
          <p:cNvPr id="7" name="Picture 6" descr="A logo for a university&#10;&#10;Description automatically generated">
            <a:extLst>
              <a:ext uri="{FF2B5EF4-FFF2-40B4-BE49-F238E27FC236}">
                <a16:creationId xmlns:a16="http://schemas.microsoft.com/office/drawing/2014/main" id="{ADC4F2DF-0AAA-6CA0-146D-34AC99C9D1F7}"/>
              </a:ext>
            </a:extLst>
          </p:cNvPr>
          <p:cNvPicPr/>
          <p:nvPr/>
        </p:nvPicPr>
        <p:blipFill>
          <a:blip r:embed="rId2" cstate="print"/>
          <a:stretch/>
        </p:blipFill>
        <p:spPr>
          <a:xfrm>
            <a:off x="152399" y="167880"/>
            <a:ext cx="1171575" cy="1241820"/>
          </a:xfrm>
          <a:prstGeom prst="rect">
            <a:avLst/>
          </a:prstGeom>
          <a:ln>
            <a:noFill/>
          </a:ln>
        </p:spPr>
      </p:pic>
      <p:sp>
        <p:nvSpPr>
          <p:cNvPr id="10" name="TextBox 9">
            <a:extLst>
              <a:ext uri="{FF2B5EF4-FFF2-40B4-BE49-F238E27FC236}">
                <a16:creationId xmlns:a16="http://schemas.microsoft.com/office/drawing/2014/main" id="{F2DC71D3-34A4-ADED-80B5-990E1724BA69}"/>
              </a:ext>
            </a:extLst>
          </p:cNvPr>
          <p:cNvSpPr txBox="1"/>
          <p:nvPr/>
        </p:nvSpPr>
        <p:spPr>
          <a:xfrm>
            <a:off x="1937982" y="354842"/>
            <a:ext cx="8898340" cy="646331"/>
          </a:xfrm>
          <a:prstGeom prst="rect">
            <a:avLst/>
          </a:prstGeom>
          <a:noFill/>
        </p:spPr>
        <p:txBody>
          <a:bodyPr wrap="square" rtlCol="0">
            <a:spAutoFit/>
          </a:bodyPr>
          <a:lstStyle/>
          <a:p>
            <a:pPr algn="ctr"/>
            <a:r>
              <a:rPr lang="en-US" sz="3600" dirty="0"/>
              <a:t>Research Gaps</a:t>
            </a:r>
          </a:p>
        </p:txBody>
      </p:sp>
      <p:graphicFrame>
        <p:nvGraphicFramePr>
          <p:cNvPr id="12" name="Table 11">
            <a:extLst>
              <a:ext uri="{FF2B5EF4-FFF2-40B4-BE49-F238E27FC236}">
                <a16:creationId xmlns:a16="http://schemas.microsoft.com/office/drawing/2014/main" id="{7F08DF54-5C8D-8979-936E-DF209B967246}"/>
              </a:ext>
            </a:extLst>
          </p:cNvPr>
          <p:cNvGraphicFramePr>
            <a:graphicFrameLocks noGrp="1"/>
          </p:cNvGraphicFramePr>
          <p:nvPr>
            <p:extLst>
              <p:ext uri="{D42A27DB-BD31-4B8C-83A1-F6EECF244321}">
                <p14:modId xmlns:p14="http://schemas.microsoft.com/office/powerpoint/2010/main" val="3661104853"/>
              </p:ext>
            </p:extLst>
          </p:nvPr>
        </p:nvGraphicFramePr>
        <p:xfrm>
          <a:off x="1180601" y="1348684"/>
          <a:ext cx="10413102" cy="4160631"/>
        </p:xfrm>
        <a:graphic>
          <a:graphicData uri="http://schemas.openxmlformats.org/drawingml/2006/table">
            <a:tbl>
              <a:tblPr firstRow="1" bandRow="1">
                <a:tableStyleId>{5C22544A-7EE6-4342-B048-85BDC9FD1C3A}</a:tableStyleId>
              </a:tblPr>
              <a:tblGrid>
                <a:gridCol w="3471034">
                  <a:extLst>
                    <a:ext uri="{9D8B030D-6E8A-4147-A177-3AD203B41FA5}">
                      <a16:colId xmlns:a16="http://schemas.microsoft.com/office/drawing/2014/main" val="216960816"/>
                    </a:ext>
                  </a:extLst>
                </a:gridCol>
                <a:gridCol w="3471034">
                  <a:extLst>
                    <a:ext uri="{9D8B030D-6E8A-4147-A177-3AD203B41FA5}">
                      <a16:colId xmlns:a16="http://schemas.microsoft.com/office/drawing/2014/main" val="1010512070"/>
                    </a:ext>
                  </a:extLst>
                </a:gridCol>
                <a:gridCol w="3471034">
                  <a:extLst>
                    <a:ext uri="{9D8B030D-6E8A-4147-A177-3AD203B41FA5}">
                      <a16:colId xmlns:a16="http://schemas.microsoft.com/office/drawing/2014/main" val="3340468861"/>
                    </a:ext>
                  </a:extLst>
                </a:gridCol>
              </a:tblGrid>
              <a:tr h="604167">
                <a:tc>
                  <a:txBody>
                    <a:bodyPr/>
                    <a:lstStyle/>
                    <a:p>
                      <a:r>
                        <a:rPr lang="en-US" dirty="0">
                          <a:solidFill>
                            <a:schemeClr val="tx1"/>
                          </a:solidFill>
                        </a:rPr>
                        <a:t>Paper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Description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Research Gaps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9265477"/>
                  </a:ext>
                </a:extLst>
              </a:tr>
              <a:tr h="1270464">
                <a:tc>
                  <a:txBody>
                    <a:bodyPr/>
                    <a:lstStyle/>
                    <a:p>
                      <a:r>
                        <a:rPr lang="en-US" dirty="0"/>
                        <a:t>[1] </a:t>
                      </a:r>
                      <a:r>
                        <a:rPr lang="en-US" dirty="0" err="1"/>
                        <a:t>Q.Yuan</a:t>
                      </a:r>
                      <a:r>
                        <a:rPr lang="en-US" dirty="0"/>
                        <a:t> </a:t>
                      </a:r>
                      <a:r>
                        <a:rPr lang="en-US" dirty="0" err="1"/>
                        <a:t>et.al</a:t>
                      </a:r>
                      <a:r>
                        <a:rPr lang="en-US" dirty="0"/>
                        <a:t>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t>Performed joint service migration and vehicle routing in a vehicular environment. Perform vehicle-initiated service migration using DRL to minimize service delay.</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dirty="0"/>
                        <a:t>Computing and communications were not allocated adaptively. </a:t>
                      </a:r>
                    </a:p>
                    <a:p>
                      <a:pPr marL="285750" indent="-285750">
                        <a:buFont typeface="Arial" panose="020B0604020202020204" pitchFamily="34" charset="0"/>
                        <a:buChar char="•"/>
                      </a:pPr>
                      <a:r>
                        <a:rPr lang="en-US" dirty="0"/>
                        <a:t>The service migration was jointly optimized with routing, therefore change in plans in route could imply significant fall in Quality of Service (QoS)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0076421"/>
                  </a:ext>
                </a:extLst>
              </a:tr>
              <a:tr h="1270464">
                <a:tc>
                  <a:txBody>
                    <a:bodyPr/>
                    <a:lstStyle/>
                    <a:p>
                      <a:r>
                        <a:rPr lang="en-US" dirty="0"/>
                        <a:t>[2] </a:t>
                      </a:r>
                      <a:r>
                        <a:rPr lang="en-US" dirty="0" err="1"/>
                        <a:t>W.Chen</a:t>
                      </a:r>
                      <a:r>
                        <a:rPr lang="en-US" dirty="0"/>
                        <a:t> </a:t>
                      </a:r>
                      <a:r>
                        <a:rPr lang="en-US" dirty="0" err="1"/>
                        <a:t>et.al</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t>Performed network- initiated service migration using DRL in a small closed campus environment.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dirty="0"/>
                        <a:t>The users were assumed to be fixed in the environment. </a:t>
                      </a:r>
                    </a:p>
                    <a:p>
                      <a:pPr marL="285750" indent="-285750">
                        <a:buFont typeface="Arial" panose="020B0604020202020204" pitchFamily="34" charset="0"/>
                        <a:buChar char="•"/>
                      </a:pPr>
                      <a:r>
                        <a:rPr lang="en-US" dirty="0"/>
                        <a:t>Users were pedestrians, which is a low- speed scenario.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9859607"/>
                  </a:ext>
                </a:extLst>
              </a:tr>
            </a:tbl>
          </a:graphicData>
        </a:graphic>
      </p:graphicFrame>
    </p:spTree>
    <p:extLst>
      <p:ext uri="{BB962C8B-B14F-4D97-AF65-F5344CB8AC3E}">
        <p14:creationId xmlns:p14="http://schemas.microsoft.com/office/powerpoint/2010/main" val="252616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924E-3F3E-7713-864C-181EE5D1A077}"/>
              </a:ext>
            </a:extLst>
          </p:cNvPr>
          <p:cNvSpPr>
            <a:spLocks noGrp="1"/>
          </p:cNvSpPr>
          <p:nvPr>
            <p:ph type="title"/>
          </p:nvPr>
        </p:nvSpPr>
        <p:spPr/>
        <p:txBody>
          <a:bodyPr/>
          <a:lstStyle/>
          <a:p>
            <a:pPr algn="ctr"/>
            <a:r>
              <a:rPr lang="en-US" b="1" dirty="0"/>
              <a:t>  Problem Statement</a:t>
            </a:r>
          </a:p>
        </p:txBody>
      </p:sp>
      <p:sp>
        <p:nvSpPr>
          <p:cNvPr id="3" name="Content Placeholder 2">
            <a:extLst>
              <a:ext uri="{FF2B5EF4-FFF2-40B4-BE49-F238E27FC236}">
                <a16:creationId xmlns:a16="http://schemas.microsoft.com/office/drawing/2014/main" id="{2DEAF2D0-D94F-9F29-D44E-AB17B1F5A199}"/>
              </a:ext>
            </a:extLst>
          </p:cNvPr>
          <p:cNvSpPr>
            <a:spLocks noGrp="1"/>
          </p:cNvSpPr>
          <p:nvPr>
            <p:ph idx="1"/>
          </p:nvPr>
        </p:nvSpPr>
        <p:spPr/>
        <p:txBody>
          <a:bodyPr>
            <a:normAutofit/>
          </a:bodyPr>
          <a:lstStyle/>
          <a:p>
            <a:pPr marL="0" indent="0" algn="ctr">
              <a:buNone/>
            </a:pPr>
            <a:r>
              <a:rPr lang="en-US" sz="3600" b="1" dirty="0"/>
              <a:t>To develop a reinforcement learning (RL) method for optimal computing resource and bandwidth allocation for vehicular users. To provide network - initiated  service migration for the vehicular users according to the mobility pattern.</a:t>
            </a:r>
          </a:p>
        </p:txBody>
      </p:sp>
      <p:pic>
        <p:nvPicPr>
          <p:cNvPr id="7" name="Picture 6" descr="A logo for a university&#10;&#10;Description automatically generated">
            <a:extLst>
              <a:ext uri="{FF2B5EF4-FFF2-40B4-BE49-F238E27FC236}">
                <a16:creationId xmlns:a16="http://schemas.microsoft.com/office/drawing/2014/main" id="{D29B5130-A424-0888-A626-0739A6BB2315}"/>
              </a:ext>
            </a:extLst>
          </p:cNvPr>
          <p:cNvPicPr/>
          <p:nvPr/>
        </p:nvPicPr>
        <p:blipFill>
          <a:blip r:embed="rId2" cstate="print"/>
          <a:stretch/>
        </p:blipFill>
        <p:spPr>
          <a:xfrm>
            <a:off x="-1" y="15480"/>
            <a:ext cx="1171575" cy="1241820"/>
          </a:xfrm>
          <a:prstGeom prst="rect">
            <a:avLst/>
          </a:prstGeom>
          <a:ln>
            <a:noFill/>
          </a:ln>
        </p:spPr>
      </p:pic>
      <p:sp>
        <p:nvSpPr>
          <p:cNvPr id="9" name="Date Placeholder 8">
            <a:extLst>
              <a:ext uri="{FF2B5EF4-FFF2-40B4-BE49-F238E27FC236}">
                <a16:creationId xmlns:a16="http://schemas.microsoft.com/office/drawing/2014/main" id="{0CEA79C2-519D-F3C3-3D46-ECD16A4A0FE2}"/>
              </a:ext>
            </a:extLst>
          </p:cNvPr>
          <p:cNvSpPr>
            <a:spLocks noGrp="1"/>
          </p:cNvSpPr>
          <p:nvPr>
            <p:ph type="dt" sz="half" idx="10"/>
          </p:nvPr>
        </p:nvSpPr>
        <p:spPr/>
        <p:txBody>
          <a:bodyPr/>
          <a:lstStyle/>
          <a:p>
            <a:fld id="{0CC211A9-8A6A-4C44-8807-33B537BFA2C5}" type="datetime1">
              <a:rPr lang="en-IN" smtClean="0"/>
              <a:t>02/12/23</a:t>
            </a:fld>
            <a:endParaRPr lang="en-US"/>
          </a:p>
        </p:txBody>
      </p:sp>
      <p:sp>
        <p:nvSpPr>
          <p:cNvPr id="10" name="Footer Placeholder 9">
            <a:extLst>
              <a:ext uri="{FF2B5EF4-FFF2-40B4-BE49-F238E27FC236}">
                <a16:creationId xmlns:a16="http://schemas.microsoft.com/office/drawing/2014/main" id="{6F2C1A10-BFD9-5B39-ABCC-1818F75629D1}"/>
              </a:ext>
            </a:extLst>
          </p:cNvPr>
          <p:cNvSpPr>
            <a:spLocks noGrp="1"/>
          </p:cNvSpPr>
          <p:nvPr>
            <p:ph type="ftr" sz="quarter" idx="11"/>
          </p:nvPr>
        </p:nvSpPr>
        <p:spPr/>
        <p:txBody>
          <a:bodyPr/>
          <a:lstStyle/>
          <a:p>
            <a:r>
              <a:rPr lang="en-US" dirty="0"/>
              <a:t>Capstone Project </a:t>
            </a:r>
            <a:r>
              <a:rPr lang="en-US" dirty="0" err="1"/>
              <a:t>B.Tech</a:t>
            </a:r>
            <a:r>
              <a:rPr lang="en-US" dirty="0"/>
              <a:t> 2020-24 Phase-2 ESA</a:t>
            </a:r>
          </a:p>
        </p:txBody>
      </p:sp>
      <p:sp>
        <p:nvSpPr>
          <p:cNvPr id="11" name="Slide Number Placeholder 10">
            <a:extLst>
              <a:ext uri="{FF2B5EF4-FFF2-40B4-BE49-F238E27FC236}">
                <a16:creationId xmlns:a16="http://schemas.microsoft.com/office/drawing/2014/main" id="{327BE8BD-A83C-9715-0579-7988D51E06A2}"/>
              </a:ext>
            </a:extLst>
          </p:cNvPr>
          <p:cNvSpPr>
            <a:spLocks noGrp="1"/>
          </p:cNvSpPr>
          <p:nvPr>
            <p:ph type="sldNum" sz="quarter" idx="12"/>
          </p:nvPr>
        </p:nvSpPr>
        <p:spPr/>
        <p:txBody>
          <a:bodyPr/>
          <a:lstStyle/>
          <a:p>
            <a:fld id="{58B7DACC-E4F9-C84E-9F82-4C0C87DE697E}" type="slidenum">
              <a:rPr lang="en-US" smtClean="0"/>
              <a:t>11</a:t>
            </a:fld>
            <a:endParaRPr lang="en-US"/>
          </a:p>
        </p:txBody>
      </p:sp>
    </p:spTree>
    <p:extLst>
      <p:ext uri="{BB962C8B-B14F-4D97-AF65-F5344CB8AC3E}">
        <p14:creationId xmlns:p14="http://schemas.microsoft.com/office/powerpoint/2010/main" val="640790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E26F2-F32B-6A9E-E663-65DD7E2B973B}"/>
              </a:ext>
            </a:extLst>
          </p:cNvPr>
          <p:cNvSpPr>
            <a:spLocks noGrp="1"/>
          </p:cNvSpPr>
          <p:nvPr>
            <p:ph type="title"/>
          </p:nvPr>
        </p:nvSpPr>
        <p:spPr/>
        <p:txBody>
          <a:bodyPr/>
          <a:lstStyle/>
          <a:p>
            <a:r>
              <a:rPr lang="en-US" dirty="0"/>
              <a:t> </a:t>
            </a:r>
          </a:p>
        </p:txBody>
      </p:sp>
      <p:pic>
        <p:nvPicPr>
          <p:cNvPr id="7" name="Picture 6" descr="A logo for a university&#10;&#10;Description automatically generated">
            <a:extLst>
              <a:ext uri="{FF2B5EF4-FFF2-40B4-BE49-F238E27FC236}">
                <a16:creationId xmlns:a16="http://schemas.microsoft.com/office/drawing/2014/main" id="{943B150C-CD82-61A0-0763-0043F2EC7B64}"/>
              </a:ext>
            </a:extLst>
          </p:cNvPr>
          <p:cNvPicPr/>
          <p:nvPr/>
        </p:nvPicPr>
        <p:blipFill>
          <a:blip r:embed="rId2" cstate="print"/>
          <a:stretch/>
        </p:blipFill>
        <p:spPr>
          <a:xfrm>
            <a:off x="152399" y="167880"/>
            <a:ext cx="1171575" cy="1241820"/>
          </a:xfrm>
          <a:prstGeom prst="rect">
            <a:avLst/>
          </a:prstGeom>
          <a:ln>
            <a:noFill/>
          </a:ln>
        </p:spPr>
      </p:pic>
      <p:graphicFrame>
        <p:nvGraphicFramePr>
          <p:cNvPr id="8" name="Table 7">
            <a:extLst>
              <a:ext uri="{FF2B5EF4-FFF2-40B4-BE49-F238E27FC236}">
                <a16:creationId xmlns:a16="http://schemas.microsoft.com/office/drawing/2014/main" id="{9F182B7D-FE96-0321-DD8E-83C765DEFC0F}"/>
              </a:ext>
            </a:extLst>
          </p:cNvPr>
          <p:cNvGraphicFramePr>
            <a:graphicFrameLocks noGrp="1"/>
          </p:cNvGraphicFramePr>
          <p:nvPr>
            <p:extLst>
              <p:ext uri="{D42A27DB-BD31-4B8C-83A1-F6EECF244321}">
                <p14:modId xmlns:p14="http://schemas.microsoft.com/office/powerpoint/2010/main" val="3625433174"/>
              </p:ext>
            </p:extLst>
          </p:nvPr>
        </p:nvGraphicFramePr>
        <p:xfrm>
          <a:off x="1601787" y="1601372"/>
          <a:ext cx="8988426" cy="4096864"/>
        </p:xfrm>
        <a:graphic>
          <a:graphicData uri="http://schemas.openxmlformats.org/drawingml/2006/table">
            <a:tbl>
              <a:tblPr firstRow="1" bandRow="1">
                <a:tableStyleId>{5C22544A-7EE6-4342-B048-85BDC9FD1C3A}</a:tableStyleId>
              </a:tblPr>
              <a:tblGrid>
                <a:gridCol w="1784568">
                  <a:extLst>
                    <a:ext uri="{9D8B030D-6E8A-4147-A177-3AD203B41FA5}">
                      <a16:colId xmlns:a16="http://schemas.microsoft.com/office/drawing/2014/main" val="1639635284"/>
                    </a:ext>
                  </a:extLst>
                </a:gridCol>
                <a:gridCol w="1327759">
                  <a:extLst>
                    <a:ext uri="{9D8B030D-6E8A-4147-A177-3AD203B41FA5}">
                      <a16:colId xmlns:a16="http://schemas.microsoft.com/office/drawing/2014/main" val="1015945702"/>
                    </a:ext>
                  </a:extLst>
                </a:gridCol>
                <a:gridCol w="1381886">
                  <a:extLst>
                    <a:ext uri="{9D8B030D-6E8A-4147-A177-3AD203B41FA5}">
                      <a16:colId xmlns:a16="http://schemas.microsoft.com/office/drawing/2014/main" val="615664494"/>
                    </a:ext>
                  </a:extLst>
                </a:gridCol>
                <a:gridCol w="1498071">
                  <a:extLst>
                    <a:ext uri="{9D8B030D-6E8A-4147-A177-3AD203B41FA5}">
                      <a16:colId xmlns:a16="http://schemas.microsoft.com/office/drawing/2014/main" val="3337653911"/>
                    </a:ext>
                  </a:extLst>
                </a:gridCol>
                <a:gridCol w="1498071">
                  <a:extLst>
                    <a:ext uri="{9D8B030D-6E8A-4147-A177-3AD203B41FA5}">
                      <a16:colId xmlns:a16="http://schemas.microsoft.com/office/drawing/2014/main" val="90036442"/>
                    </a:ext>
                  </a:extLst>
                </a:gridCol>
                <a:gridCol w="1498071">
                  <a:extLst>
                    <a:ext uri="{9D8B030D-6E8A-4147-A177-3AD203B41FA5}">
                      <a16:colId xmlns:a16="http://schemas.microsoft.com/office/drawing/2014/main" val="2425170336"/>
                    </a:ext>
                  </a:extLst>
                </a:gridCol>
              </a:tblGrid>
              <a:tr h="1024216">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Bandwidth</a:t>
                      </a:r>
                    </a:p>
                    <a:p>
                      <a:r>
                        <a:rPr lang="en-US" b="1" dirty="0">
                          <a:solidFill>
                            <a:schemeClr val="tx1"/>
                          </a:solidFill>
                        </a:rPr>
                        <a:t>Resource  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Compute Resource 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User Grouping?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Vehicle Initiated Migration?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Network Initiated Migration?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328682"/>
                  </a:ext>
                </a:extLst>
              </a:tr>
              <a:tr h="1024216">
                <a:tc>
                  <a:txBody>
                    <a:bodyPr/>
                    <a:lstStyle/>
                    <a:p>
                      <a:r>
                        <a:rPr lang="en-US" b="1" dirty="0"/>
                        <a:t>[1] </a:t>
                      </a:r>
                      <a:r>
                        <a:rPr lang="en-IN" sz="1800" b="1" dirty="0">
                          <a:effectLst/>
                          <a:latin typeface="Calibri" panose="020F0502020204030204" pitchFamily="34" charset="0"/>
                        </a:rPr>
                        <a:t>Q. Yuan et al</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1123506"/>
                  </a:ext>
                </a:extLst>
              </a:tr>
              <a:tr h="1024216">
                <a:tc>
                  <a:txBody>
                    <a:bodyPr/>
                    <a:lstStyle/>
                    <a:p>
                      <a:r>
                        <a:rPr lang="en-US" b="1" dirty="0"/>
                        <a:t>[2] </a:t>
                      </a:r>
                      <a:r>
                        <a:rPr lang="en-IN" b="1" i="0" dirty="0" err="1">
                          <a:solidFill>
                            <a:srgbClr val="333333"/>
                          </a:solidFill>
                          <a:effectLst/>
                        </a:rPr>
                        <a:t>W.Chen</a:t>
                      </a:r>
                      <a:r>
                        <a:rPr lang="en-IN" b="1" i="0" dirty="0">
                          <a:solidFill>
                            <a:srgbClr val="333333"/>
                          </a:solidFill>
                          <a:effectLst/>
                        </a:rPr>
                        <a:t> </a:t>
                      </a:r>
                      <a:r>
                        <a:rPr lang="en-IN" b="1" i="1" dirty="0">
                          <a:solidFill>
                            <a:srgbClr val="333333"/>
                          </a:solidFill>
                          <a:effectLst/>
                        </a:rPr>
                        <a:t>et al</a:t>
                      </a:r>
                      <a:r>
                        <a:rPr lang="en-US" b="1"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3898350"/>
                  </a:ext>
                </a:extLst>
              </a:tr>
              <a:tr h="1024216">
                <a:tc>
                  <a:txBody>
                    <a:bodyPr/>
                    <a:lstStyle/>
                    <a:p>
                      <a:r>
                        <a:rPr lang="en-US" b="1" dirty="0"/>
                        <a:t>Our Approach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6276624"/>
                  </a:ext>
                </a:extLst>
              </a:tr>
            </a:tbl>
          </a:graphicData>
        </a:graphic>
      </p:graphicFrame>
      <p:pic>
        <p:nvPicPr>
          <p:cNvPr id="9" name="Picture 2" descr="25,800+ Green Check Mark Stock Photos, Pictures &amp; Royalty ...">
            <a:extLst>
              <a:ext uri="{FF2B5EF4-FFF2-40B4-BE49-F238E27FC236}">
                <a16:creationId xmlns:a16="http://schemas.microsoft.com/office/drawing/2014/main" id="{69C94A20-49E6-079F-142D-B69504007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642" y="3773841"/>
            <a:ext cx="706242" cy="70624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25,800+ Green Check Mark Stock Photos, Pictures &amp; Royalty ...">
            <a:extLst>
              <a:ext uri="{FF2B5EF4-FFF2-40B4-BE49-F238E27FC236}">
                <a16:creationId xmlns:a16="http://schemas.microsoft.com/office/drawing/2014/main" id="{4E60F2D6-3098-54A8-2F2A-1441297C2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2014" y="2784284"/>
            <a:ext cx="706242" cy="70624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25,800+ Green Check Mark Stock Photos, Pictures &amp; Royalty ...">
            <a:extLst>
              <a:ext uri="{FF2B5EF4-FFF2-40B4-BE49-F238E27FC236}">
                <a16:creationId xmlns:a16="http://schemas.microsoft.com/office/drawing/2014/main" id="{C4E6772B-7444-F16D-0665-B58E77AFE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5338" y="3773841"/>
            <a:ext cx="706242" cy="70624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25,800+ Green Check Mark Stock Photos, Pictures &amp; Royalty ...">
            <a:extLst>
              <a:ext uri="{FF2B5EF4-FFF2-40B4-BE49-F238E27FC236}">
                <a16:creationId xmlns:a16="http://schemas.microsoft.com/office/drawing/2014/main" id="{9C7D3A60-9147-FD89-6D6B-C605983D9F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079" y="4810064"/>
            <a:ext cx="706242" cy="70624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25,800+ Green Check Mark Stock Photos, Pictures &amp; Royalty ...">
            <a:extLst>
              <a:ext uri="{FF2B5EF4-FFF2-40B4-BE49-F238E27FC236}">
                <a16:creationId xmlns:a16="http://schemas.microsoft.com/office/drawing/2014/main" id="{C165AB84-3127-8BB8-B7FD-9FD4A099F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751" y="4810064"/>
            <a:ext cx="706242" cy="7062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25,800+ Green Check Mark Stock Photos, Pictures &amp; Royalty ...">
            <a:extLst>
              <a:ext uri="{FF2B5EF4-FFF2-40B4-BE49-F238E27FC236}">
                <a16:creationId xmlns:a16="http://schemas.microsoft.com/office/drawing/2014/main" id="{370B1A34-CD16-29C7-8B4A-942C32088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8310" y="4810064"/>
            <a:ext cx="706242" cy="70624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25,800+ Green Check Mark Stock Photos, Pictures &amp; Royalty ...">
            <a:extLst>
              <a:ext uri="{FF2B5EF4-FFF2-40B4-BE49-F238E27FC236}">
                <a16:creationId xmlns:a16="http://schemas.microsoft.com/office/drawing/2014/main" id="{B7A888C7-9D19-5A12-248A-2D331E765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4541" y="4841074"/>
            <a:ext cx="706242" cy="70624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Download Cross Mark Free Clipart HD HQ PNG Image | FreePNGImg">
            <a:extLst>
              <a:ext uri="{FF2B5EF4-FFF2-40B4-BE49-F238E27FC236}">
                <a16:creationId xmlns:a16="http://schemas.microsoft.com/office/drawing/2014/main" id="{950F9351-5B6E-89EB-3E12-D83F7B0CA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1800" y="2880903"/>
            <a:ext cx="426799" cy="4267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Download Cross Mark Free Clipart HD HQ PNG Image | FreePNGImg">
            <a:extLst>
              <a:ext uri="{FF2B5EF4-FFF2-40B4-BE49-F238E27FC236}">
                <a16:creationId xmlns:a16="http://schemas.microsoft.com/office/drawing/2014/main" id="{7937260D-56B3-1E79-16EE-5B41D0794F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604" y="2880903"/>
            <a:ext cx="426799" cy="4267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Download Cross Mark Free Clipart HD HQ PNG Image | FreePNGImg">
            <a:extLst>
              <a:ext uri="{FF2B5EF4-FFF2-40B4-BE49-F238E27FC236}">
                <a16:creationId xmlns:a16="http://schemas.microsoft.com/office/drawing/2014/main" id="{0E0EFAB8-296F-4015-F7F5-6B145AF6C0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5059" y="2840801"/>
            <a:ext cx="426799" cy="4267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Download Cross Mark Free Clipart HD HQ PNG Image | FreePNGImg">
            <a:extLst>
              <a:ext uri="{FF2B5EF4-FFF2-40B4-BE49-F238E27FC236}">
                <a16:creationId xmlns:a16="http://schemas.microsoft.com/office/drawing/2014/main" id="{AEC0C728-009A-07B1-289E-37124882B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0780" y="3869946"/>
            <a:ext cx="426799" cy="4267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Download Cross Mark Free Clipart HD HQ PNG Image | FreePNGImg">
            <a:extLst>
              <a:ext uri="{FF2B5EF4-FFF2-40B4-BE49-F238E27FC236}">
                <a16:creationId xmlns:a16="http://schemas.microsoft.com/office/drawing/2014/main" id="{F8FF1661-DC79-BF36-C4C5-8B9605310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1906" y="3913562"/>
            <a:ext cx="426799" cy="4267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Download Cross Mark Free Clipart HD HQ PNG Image | FreePNGImg">
            <a:extLst>
              <a:ext uri="{FF2B5EF4-FFF2-40B4-BE49-F238E27FC236}">
                <a16:creationId xmlns:a16="http://schemas.microsoft.com/office/drawing/2014/main" id="{13BA2AA2-566B-3FDD-D055-5CDA0A9B63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1735" y="3871368"/>
            <a:ext cx="426799" cy="42679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Download Cross Mark Free Clipart HD HQ PNG Image | FreePNGImg">
            <a:extLst>
              <a:ext uri="{FF2B5EF4-FFF2-40B4-BE49-F238E27FC236}">
                <a16:creationId xmlns:a16="http://schemas.microsoft.com/office/drawing/2014/main" id="{86849175-7D68-9F83-7EC3-7E28DD01C2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9210" y="2880902"/>
            <a:ext cx="426799" cy="42679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Download Cross Mark Free Clipart HD HQ PNG Image | FreePNGImg">
            <a:extLst>
              <a:ext uri="{FF2B5EF4-FFF2-40B4-BE49-F238E27FC236}">
                <a16:creationId xmlns:a16="http://schemas.microsoft.com/office/drawing/2014/main" id="{911ED9B0-F42E-5ABF-B77B-4EB4A362ED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1734" y="4952881"/>
            <a:ext cx="426799" cy="426799"/>
          </a:xfrm>
          <a:prstGeom prst="rect">
            <a:avLst/>
          </a:prstGeom>
          <a:noFill/>
          <a:extLst>
            <a:ext uri="{909E8E84-426E-40DD-AFC4-6F175D3DCCD1}">
              <a14:hiddenFill xmlns:a14="http://schemas.microsoft.com/office/drawing/2010/main">
                <a:solidFill>
                  <a:srgbClr val="FFFFFF"/>
                </a:solidFill>
              </a14:hiddenFill>
            </a:ext>
          </a:extLst>
        </p:spPr>
      </p:pic>
      <p:sp>
        <p:nvSpPr>
          <p:cNvPr id="24" name="Date Placeholder 23">
            <a:extLst>
              <a:ext uri="{FF2B5EF4-FFF2-40B4-BE49-F238E27FC236}">
                <a16:creationId xmlns:a16="http://schemas.microsoft.com/office/drawing/2014/main" id="{D58AD0DF-7837-5617-B024-4552AE51A850}"/>
              </a:ext>
            </a:extLst>
          </p:cNvPr>
          <p:cNvSpPr>
            <a:spLocks noGrp="1"/>
          </p:cNvSpPr>
          <p:nvPr>
            <p:ph type="dt" sz="half" idx="10"/>
          </p:nvPr>
        </p:nvSpPr>
        <p:spPr/>
        <p:txBody>
          <a:bodyPr/>
          <a:lstStyle/>
          <a:p>
            <a:fld id="{59185CC9-F7BA-E449-A9BD-9467130D9C8E}" type="datetime1">
              <a:rPr lang="en-IN" smtClean="0"/>
              <a:t>02/12/23</a:t>
            </a:fld>
            <a:endParaRPr lang="en-US"/>
          </a:p>
        </p:txBody>
      </p:sp>
      <p:sp>
        <p:nvSpPr>
          <p:cNvPr id="25" name="Footer Placeholder 24">
            <a:extLst>
              <a:ext uri="{FF2B5EF4-FFF2-40B4-BE49-F238E27FC236}">
                <a16:creationId xmlns:a16="http://schemas.microsoft.com/office/drawing/2014/main" id="{9E69F398-BAFE-D4DD-3BB7-897AC20B392F}"/>
              </a:ext>
            </a:extLst>
          </p:cNvPr>
          <p:cNvSpPr>
            <a:spLocks noGrp="1"/>
          </p:cNvSpPr>
          <p:nvPr>
            <p:ph type="ftr" sz="quarter" idx="11"/>
          </p:nvPr>
        </p:nvSpPr>
        <p:spPr/>
        <p:txBody>
          <a:bodyPr/>
          <a:lstStyle/>
          <a:p>
            <a:r>
              <a:rPr lang="en-US"/>
              <a:t>Capstone Project B.Tech 2020-24 Phase-2 ESA</a:t>
            </a:r>
          </a:p>
        </p:txBody>
      </p:sp>
      <p:sp>
        <p:nvSpPr>
          <p:cNvPr id="26" name="Slide Number Placeholder 25">
            <a:extLst>
              <a:ext uri="{FF2B5EF4-FFF2-40B4-BE49-F238E27FC236}">
                <a16:creationId xmlns:a16="http://schemas.microsoft.com/office/drawing/2014/main" id="{918A5EFC-AF65-13BD-F56A-D513F9BD2220}"/>
              </a:ext>
            </a:extLst>
          </p:cNvPr>
          <p:cNvSpPr>
            <a:spLocks noGrp="1"/>
          </p:cNvSpPr>
          <p:nvPr>
            <p:ph type="sldNum" sz="quarter" idx="12"/>
          </p:nvPr>
        </p:nvSpPr>
        <p:spPr/>
        <p:txBody>
          <a:bodyPr/>
          <a:lstStyle/>
          <a:p>
            <a:fld id="{58B7DACC-E4F9-C84E-9F82-4C0C87DE697E}" type="slidenum">
              <a:rPr lang="en-US" smtClean="0"/>
              <a:t>12</a:t>
            </a:fld>
            <a:endParaRPr lang="en-US"/>
          </a:p>
        </p:txBody>
      </p:sp>
      <p:sp>
        <p:nvSpPr>
          <p:cNvPr id="27" name="TextBox 26">
            <a:extLst>
              <a:ext uri="{FF2B5EF4-FFF2-40B4-BE49-F238E27FC236}">
                <a16:creationId xmlns:a16="http://schemas.microsoft.com/office/drawing/2014/main" id="{551DF04E-CEDF-33A6-D029-91D5AB5FC3FF}"/>
              </a:ext>
            </a:extLst>
          </p:cNvPr>
          <p:cNvSpPr txBox="1"/>
          <p:nvPr/>
        </p:nvSpPr>
        <p:spPr>
          <a:xfrm>
            <a:off x="1323974" y="184809"/>
            <a:ext cx="9752013" cy="1200329"/>
          </a:xfrm>
          <a:prstGeom prst="rect">
            <a:avLst/>
          </a:prstGeom>
          <a:noFill/>
        </p:spPr>
        <p:txBody>
          <a:bodyPr wrap="square" rtlCol="0">
            <a:spAutoFit/>
          </a:bodyPr>
          <a:lstStyle/>
          <a:p>
            <a:pPr algn="ctr"/>
            <a:r>
              <a:rPr lang="en-US" sz="3600" dirty="0"/>
              <a:t>Our Approach: Comparison with Literature on Resource Allocation and Service Migration methods</a:t>
            </a:r>
          </a:p>
        </p:txBody>
      </p:sp>
    </p:spTree>
    <p:extLst>
      <p:ext uri="{BB962C8B-B14F-4D97-AF65-F5344CB8AC3E}">
        <p14:creationId xmlns:p14="http://schemas.microsoft.com/office/powerpoint/2010/main" val="3443161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844FB58-0C92-2597-DD9E-0C5D4BC94D46}"/>
              </a:ext>
            </a:extLst>
          </p:cNvPr>
          <p:cNvSpPr>
            <a:spLocks noGrp="1"/>
          </p:cNvSpPr>
          <p:nvPr>
            <p:ph type="dt" sz="half" idx="10"/>
          </p:nvPr>
        </p:nvSpPr>
        <p:spPr/>
        <p:txBody>
          <a:bodyPr/>
          <a:lstStyle/>
          <a:p>
            <a:fld id="{47B4B8A7-D789-AD4A-820F-C35A3E1EF46C}" type="datetime1">
              <a:rPr lang="en-IN" smtClean="0"/>
              <a:t>02/12/23</a:t>
            </a:fld>
            <a:endParaRPr lang="en-US"/>
          </a:p>
        </p:txBody>
      </p:sp>
      <p:sp>
        <p:nvSpPr>
          <p:cNvPr id="5" name="Footer Placeholder 4">
            <a:extLst>
              <a:ext uri="{FF2B5EF4-FFF2-40B4-BE49-F238E27FC236}">
                <a16:creationId xmlns:a16="http://schemas.microsoft.com/office/drawing/2014/main" id="{FB974AF7-07EC-4EE5-93F8-BE8B40802C11}"/>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8B2A0604-4FA8-2949-B5AA-F97388704E75}"/>
              </a:ext>
            </a:extLst>
          </p:cNvPr>
          <p:cNvSpPr>
            <a:spLocks noGrp="1"/>
          </p:cNvSpPr>
          <p:nvPr>
            <p:ph type="sldNum" sz="quarter" idx="12"/>
          </p:nvPr>
        </p:nvSpPr>
        <p:spPr/>
        <p:txBody>
          <a:bodyPr/>
          <a:lstStyle/>
          <a:p>
            <a:fld id="{58B7DACC-E4F9-C84E-9F82-4C0C87DE697E}" type="slidenum">
              <a:rPr lang="en-US" smtClean="0"/>
              <a:t>13</a:t>
            </a:fld>
            <a:endParaRPr lang="en-US"/>
          </a:p>
        </p:txBody>
      </p:sp>
      <p:pic>
        <p:nvPicPr>
          <p:cNvPr id="7" name="Picture 6" descr="A logo for a university&#10;&#10;Description automatically generated">
            <a:extLst>
              <a:ext uri="{FF2B5EF4-FFF2-40B4-BE49-F238E27FC236}">
                <a16:creationId xmlns:a16="http://schemas.microsoft.com/office/drawing/2014/main" id="{013C1A28-A664-52BB-1098-D39D060E7D62}"/>
              </a:ext>
            </a:extLst>
          </p:cNvPr>
          <p:cNvPicPr/>
          <p:nvPr/>
        </p:nvPicPr>
        <p:blipFill>
          <a:blip r:embed="rId2" cstate="print"/>
          <a:stretch/>
        </p:blipFill>
        <p:spPr>
          <a:xfrm>
            <a:off x="-1" y="15480"/>
            <a:ext cx="1171575" cy="1241820"/>
          </a:xfrm>
          <a:prstGeom prst="rect">
            <a:avLst/>
          </a:prstGeom>
          <a:ln>
            <a:noFill/>
          </a:ln>
        </p:spPr>
      </p:pic>
      <p:sp>
        <p:nvSpPr>
          <p:cNvPr id="8" name="TextBox 7">
            <a:extLst>
              <a:ext uri="{FF2B5EF4-FFF2-40B4-BE49-F238E27FC236}">
                <a16:creationId xmlns:a16="http://schemas.microsoft.com/office/drawing/2014/main" id="{79932737-B872-80CB-A00A-8DF4F1351006}"/>
              </a:ext>
            </a:extLst>
          </p:cNvPr>
          <p:cNvSpPr txBox="1"/>
          <p:nvPr/>
        </p:nvSpPr>
        <p:spPr>
          <a:xfrm>
            <a:off x="1379095" y="313224"/>
            <a:ext cx="10118361" cy="646331"/>
          </a:xfrm>
          <a:prstGeom prst="rect">
            <a:avLst/>
          </a:prstGeom>
          <a:noFill/>
        </p:spPr>
        <p:txBody>
          <a:bodyPr wrap="square" rtlCol="0">
            <a:spAutoFit/>
          </a:bodyPr>
          <a:lstStyle/>
          <a:p>
            <a:pPr algn="ctr"/>
            <a:r>
              <a:rPr lang="en-US" sz="3600" dirty="0"/>
              <a:t>System Description </a:t>
            </a:r>
          </a:p>
        </p:txBody>
      </p:sp>
      <p:graphicFrame>
        <p:nvGraphicFramePr>
          <p:cNvPr id="9" name="Table 8">
            <a:extLst>
              <a:ext uri="{FF2B5EF4-FFF2-40B4-BE49-F238E27FC236}">
                <a16:creationId xmlns:a16="http://schemas.microsoft.com/office/drawing/2014/main" id="{9399AB2B-5B5D-6F1E-B13D-FA867F673F27}"/>
              </a:ext>
            </a:extLst>
          </p:cNvPr>
          <p:cNvGraphicFramePr>
            <a:graphicFrameLocks noGrp="1"/>
          </p:cNvGraphicFramePr>
          <p:nvPr>
            <p:extLst>
              <p:ext uri="{D42A27DB-BD31-4B8C-83A1-F6EECF244321}">
                <p14:modId xmlns:p14="http://schemas.microsoft.com/office/powerpoint/2010/main" val="3670913424"/>
              </p:ext>
            </p:extLst>
          </p:nvPr>
        </p:nvGraphicFramePr>
        <p:xfrm>
          <a:off x="1171574" y="1257300"/>
          <a:ext cx="9861188" cy="4348902"/>
        </p:xfrm>
        <a:graphic>
          <a:graphicData uri="http://schemas.openxmlformats.org/drawingml/2006/table">
            <a:tbl>
              <a:tblPr firstRow="1" bandRow="1">
                <a:tableStyleId>{5C22544A-7EE6-4342-B048-85BDC9FD1C3A}</a:tableStyleId>
              </a:tblPr>
              <a:tblGrid>
                <a:gridCol w="4930594">
                  <a:extLst>
                    <a:ext uri="{9D8B030D-6E8A-4147-A177-3AD203B41FA5}">
                      <a16:colId xmlns:a16="http://schemas.microsoft.com/office/drawing/2014/main" val="3792894488"/>
                    </a:ext>
                  </a:extLst>
                </a:gridCol>
                <a:gridCol w="4930594">
                  <a:extLst>
                    <a:ext uri="{9D8B030D-6E8A-4147-A177-3AD203B41FA5}">
                      <a16:colId xmlns:a16="http://schemas.microsoft.com/office/drawing/2014/main" val="269601224"/>
                    </a:ext>
                  </a:extLst>
                </a:gridCol>
              </a:tblGrid>
              <a:tr h="1454046">
                <a:tc>
                  <a:txBody>
                    <a:bodyPr/>
                    <a:lstStyle/>
                    <a:p>
                      <a:endParaRPr lang="en-US" sz="2800" b="1" dirty="0">
                        <a:solidFill>
                          <a:schemeClr val="tx1"/>
                        </a:solidFill>
                      </a:endParaRPr>
                    </a:p>
                    <a:p>
                      <a:r>
                        <a:rPr lang="en-US" sz="2800" b="1" dirty="0">
                          <a:solidFill>
                            <a:schemeClr val="tx1"/>
                          </a:solidFill>
                        </a:rPr>
                        <a:t>Single Agent or Multi Agent Problem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800" b="1" dirty="0">
                        <a:solidFill>
                          <a:schemeClr val="tx1"/>
                        </a:solidFill>
                      </a:endParaRPr>
                    </a:p>
                    <a:p>
                      <a:r>
                        <a:rPr lang="en-US" sz="2800" b="1" dirty="0">
                          <a:solidFill>
                            <a:schemeClr val="tx1"/>
                          </a:solidFill>
                        </a:rPr>
                        <a:t>Single agent problem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6292509"/>
                  </a:ext>
                </a:extLst>
              </a:tr>
              <a:tr h="1242517">
                <a:tc>
                  <a:txBody>
                    <a:bodyPr/>
                    <a:lstStyle/>
                    <a:p>
                      <a:endParaRPr lang="en-US" sz="2800" b="1" dirty="0"/>
                    </a:p>
                    <a:p>
                      <a:r>
                        <a:rPr lang="en-US" sz="2800" b="1" dirty="0"/>
                        <a:t>Who is the Agent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800" b="1" dirty="0"/>
                    </a:p>
                    <a:p>
                      <a:r>
                        <a:rPr lang="en-US" sz="2800" b="1" dirty="0"/>
                        <a:t>MEC server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1101649"/>
                  </a:ext>
                </a:extLst>
              </a:tr>
              <a:tr h="1652339">
                <a:tc>
                  <a:txBody>
                    <a:bodyPr/>
                    <a:lstStyle/>
                    <a:p>
                      <a:endParaRPr lang="en-US" sz="2800" b="1" dirty="0"/>
                    </a:p>
                    <a:p>
                      <a:r>
                        <a:rPr lang="en-US" sz="2800" b="1" dirty="0"/>
                        <a:t>Network Initiated Migration or Vehicle Initiated Migration?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800" b="1" dirty="0"/>
                    </a:p>
                    <a:p>
                      <a:r>
                        <a:rPr lang="en-US" sz="2800" b="1" dirty="0"/>
                        <a:t>Network Initiated Migration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416734"/>
                  </a:ext>
                </a:extLst>
              </a:tr>
            </a:tbl>
          </a:graphicData>
        </a:graphic>
      </p:graphicFrame>
    </p:spTree>
    <p:extLst>
      <p:ext uri="{BB962C8B-B14F-4D97-AF65-F5344CB8AC3E}">
        <p14:creationId xmlns:p14="http://schemas.microsoft.com/office/powerpoint/2010/main" val="2144705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FE6E-4AA0-1F59-AEE8-6716599E0364}"/>
              </a:ext>
            </a:extLst>
          </p:cNvPr>
          <p:cNvSpPr>
            <a:spLocks noGrp="1"/>
          </p:cNvSpPr>
          <p:nvPr>
            <p:ph type="title"/>
          </p:nvPr>
        </p:nvSpPr>
        <p:spPr>
          <a:xfrm>
            <a:off x="866301" y="-41374"/>
            <a:ext cx="10515600" cy="1325563"/>
          </a:xfrm>
        </p:spPr>
        <p:txBody>
          <a:bodyPr/>
          <a:lstStyle/>
          <a:p>
            <a:pPr algn="ctr"/>
            <a:r>
              <a:rPr lang="en-US" b="1" dirty="0"/>
              <a:t> </a:t>
            </a:r>
            <a:r>
              <a:rPr lang="en-US" sz="3600" b="1" dirty="0"/>
              <a:t>Methodology</a:t>
            </a:r>
            <a:r>
              <a:rPr lang="en-US" b="1" dirty="0"/>
              <a:t> </a:t>
            </a:r>
          </a:p>
        </p:txBody>
      </p:sp>
      <p:pic>
        <p:nvPicPr>
          <p:cNvPr id="7" name="Picture 6" descr="A logo for a university&#10;&#10;Description automatically generated">
            <a:extLst>
              <a:ext uri="{FF2B5EF4-FFF2-40B4-BE49-F238E27FC236}">
                <a16:creationId xmlns:a16="http://schemas.microsoft.com/office/drawing/2014/main" id="{33584040-17C9-625E-49CB-672DA87C18C0}"/>
              </a:ext>
            </a:extLst>
          </p:cNvPr>
          <p:cNvPicPr/>
          <p:nvPr/>
        </p:nvPicPr>
        <p:blipFill>
          <a:blip r:embed="rId2" cstate="print"/>
          <a:stretch/>
        </p:blipFill>
        <p:spPr>
          <a:xfrm>
            <a:off x="-1" y="15480"/>
            <a:ext cx="1171575" cy="1241820"/>
          </a:xfrm>
          <a:prstGeom prst="rect">
            <a:avLst/>
          </a:prstGeom>
          <a:ln>
            <a:noFill/>
          </a:ln>
        </p:spPr>
      </p:pic>
      <p:sp>
        <p:nvSpPr>
          <p:cNvPr id="10" name="Rectangle 9">
            <a:extLst>
              <a:ext uri="{FF2B5EF4-FFF2-40B4-BE49-F238E27FC236}">
                <a16:creationId xmlns:a16="http://schemas.microsoft.com/office/drawing/2014/main" id="{DF2CC7A1-8DC9-B7FF-0D53-B7F0DB7719E0}"/>
              </a:ext>
            </a:extLst>
          </p:cNvPr>
          <p:cNvSpPr/>
          <p:nvPr/>
        </p:nvSpPr>
        <p:spPr>
          <a:xfrm>
            <a:off x="805812" y="1536502"/>
            <a:ext cx="2437926" cy="107156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Modelling the Environment </a:t>
            </a:r>
          </a:p>
        </p:txBody>
      </p:sp>
      <p:cxnSp>
        <p:nvCxnSpPr>
          <p:cNvPr id="14" name="Straight Arrow Connector 13">
            <a:extLst>
              <a:ext uri="{FF2B5EF4-FFF2-40B4-BE49-F238E27FC236}">
                <a16:creationId xmlns:a16="http://schemas.microsoft.com/office/drawing/2014/main" id="{A77840DD-3E51-B440-1413-3BF2E57B5EA7}"/>
              </a:ext>
            </a:extLst>
          </p:cNvPr>
          <p:cNvCxnSpPr>
            <a:cxnSpLocks/>
            <a:stCxn id="10" idx="3"/>
          </p:cNvCxnSpPr>
          <p:nvPr/>
        </p:nvCxnSpPr>
        <p:spPr>
          <a:xfrm>
            <a:off x="3243738" y="2072283"/>
            <a:ext cx="4143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0BFAE539-0820-A890-AD0F-8185105851E5}"/>
              </a:ext>
            </a:extLst>
          </p:cNvPr>
          <p:cNvSpPr/>
          <p:nvPr/>
        </p:nvSpPr>
        <p:spPr>
          <a:xfrm>
            <a:off x="3658074" y="1536502"/>
            <a:ext cx="2437926" cy="107156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Formulation on Markov Decision Process (MDP)</a:t>
            </a:r>
          </a:p>
        </p:txBody>
      </p:sp>
      <p:cxnSp>
        <p:nvCxnSpPr>
          <p:cNvPr id="17" name="Straight Arrow Connector 16">
            <a:extLst>
              <a:ext uri="{FF2B5EF4-FFF2-40B4-BE49-F238E27FC236}">
                <a16:creationId xmlns:a16="http://schemas.microsoft.com/office/drawing/2014/main" id="{F9C4A40F-D274-584C-F84A-BFEA3182F864}"/>
              </a:ext>
            </a:extLst>
          </p:cNvPr>
          <p:cNvCxnSpPr>
            <a:cxnSpLocks/>
          </p:cNvCxnSpPr>
          <p:nvPr/>
        </p:nvCxnSpPr>
        <p:spPr>
          <a:xfrm>
            <a:off x="6096000" y="2072283"/>
            <a:ext cx="4143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E61275C3-DD14-7CA9-EC83-8412D782E97E}"/>
              </a:ext>
            </a:extLst>
          </p:cNvPr>
          <p:cNvSpPr/>
          <p:nvPr/>
        </p:nvSpPr>
        <p:spPr>
          <a:xfrm>
            <a:off x="6510336" y="1536502"/>
            <a:ext cx="2437926" cy="107156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Designing DRL Model to solve the MDP </a:t>
            </a:r>
          </a:p>
        </p:txBody>
      </p:sp>
      <p:cxnSp>
        <p:nvCxnSpPr>
          <p:cNvPr id="19" name="Straight Arrow Connector 18">
            <a:extLst>
              <a:ext uri="{FF2B5EF4-FFF2-40B4-BE49-F238E27FC236}">
                <a16:creationId xmlns:a16="http://schemas.microsoft.com/office/drawing/2014/main" id="{82D6AEA2-074D-86DB-0138-C4397393243F}"/>
              </a:ext>
            </a:extLst>
          </p:cNvPr>
          <p:cNvCxnSpPr>
            <a:cxnSpLocks/>
          </p:cNvCxnSpPr>
          <p:nvPr/>
        </p:nvCxnSpPr>
        <p:spPr>
          <a:xfrm>
            <a:off x="8948262" y="2072283"/>
            <a:ext cx="4143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2791B19E-6F8F-B295-C9AC-F9DC813C4E33}"/>
              </a:ext>
            </a:extLst>
          </p:cNvPr>
          <p:cNvSpPr/>
          <p:nvPr/>
        </p:nvSpPr>
        <p:spPr>
          <a:xfrm>
            <a:off x="9362598" y="1536502"/>
            <a:ext cx="2437926" cy="107156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Result Analysis and Documentation </a:t>
            </a:r>
          </a:p>
        </p:txBody>
      </p:sp>
      <p:cxnSp>
        <p:nvCxnSpPr>
          <p:cNvPr id="31" name="Straight Connector 30">
            <a:extLst>
              <a:ext uri="{FF2B5EF4-FFF2-40B4-BE49-F238E27FC236}">
                <a16:creationId xmlns:a16="http://schemas.microsoft.com/office/drawing/2014/main" id="{105B6984-C461-DCFD-A845-8AC2E0D450B7}"/>
              </a:ext>
            </a:extLst>
          </p:cNvPr>
          <p:cNvCxnSpPr>
            <a:stCxn id="10" idx="2"/>
          </p:cNvCxnSpPr>
          <p:nvPr/>
        </p:nvCxnSpPr>
        <p:spPr>
          <a:xfrm>
            <a:off x="2024775" y="2608064"/>
            <a:ext cx="0" cy="400051"/>
          </a:xfrm>
          <a:prstGeom prst="line">
            <a:avLst/>
          </a:prstGeom>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AB6032CD-02E2-FC31-7A93-C47C08A764E9}"/>
              </a:ext>
            </a:extLst>
          </p:cNvPr>
          <p:cNvSpPr/>
          <p:nvPr/>
        </p:nvSpPr>
        <p:spPr>
          <a:xfrm>
            <a:off x="805812" y="3028948"/>
            <a:ext cx="2437926" cy="2643188"/>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3" name="Rectangle 32">
            <a:extLst>
              <a:ext uri="{FF2B5EF4-FFF2-40B4-BE49-F238E27FC236}">
                <a16:creationId xmlns:a16="http://schemas.microsoft.com/office/drawing/2014/main" id="{A73E887B-53FD-7F7A-2BBB-45156003DA31}"/>
              </a:ext>
            </a:extLst>
          </p:cNvPr>
          <p:cNvSpPr/>
          <p:nvPr/>
        </p:nvSpPr>
        <p:spPr>
          <a:xfrm>
            <a:off x="931781" y="3155157"/>
            <a:ext cx="2185988" cy="46156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Modelling Grids</a:t>
            </a:r>
          </a:p>
        </p:txBody>
      </p:sp>
      <p:sp>
        <p:nvSpPr>
          <p:cNvPr id="34" name="Rectangle 33">
            <a:extLst>
              <a:ext uri="{FF2B5EF4-FFF2-40B4-BE49-F238E27FC236}">
                <a16:creationId xmlns:a16="http://schemas.microsoft.com/office/drawing/2014/main" id="{F9A3CFCA-CA0E-8487-30FD-58176C85889F}"/>
              </a:ext>
            </a:extLst>
          </p:cNvPr>
          <p:cNvSpPr/>
          <p:nvPr/>
        </p:nvSpPr>
        <p:spPr>
          <a:xfrm>
            <a:off x="931781" y="3774976"/>
            <a:ext cx="2185988" cy="58697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Vehicle Behavior Definition</a:t>
            </a:r>
          </a:p>
        </p:txBody>
      </p:sp>
      <p:sp>
        <p:nvSpPr>
          <p:cNvPr id="35" name="Rectangle 34">
            <a:extLst>
              <a:ext uri="{FF2B5EF4-FFF2-40B4-BE49-F238E27FC236}">
                <a16:creationId xmlns:a16="http://schemas.microsoft.com/office/drawing/2014/main" id="{2362CA41-06E1-F4EB-BD56-F51F92319A52}"/>
              </a:ext>
            </a:extLst>
          </p:cNvPr>
          <p:cNvSpPr/>
          <p:nvPr/>
        </p:nvSpPr>
        <p:spPr>
          <a:xfrm>
            <a:off x="931781" y="4512347"/>
            <a:ext cx="2185988" cy="42886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RSU Design </a:t>
            </a:r>
          </a:p>
        </p:txBody>
      </p:sp>
      <p:sp>
        <p:nvSpPr>
          <p:cNvPr id="36" name="Rectangle 35">
            <a:extLst>
              <a:ext uri="{FF2B5EF4-FFF2-40B4-BE49-F238E27FC236}">
                <a16:creationId xmlns:a16="http://schemas.microsoft.com/office/drawing/2014/main" id="{B5382911-C483-BCF8-720B-01B49E4EEE55}"/>
              </a:ext>
            </a:extLst>
          </p:cNvPr>
          <p:cNvSpPr/>
          <p:nvPr/>
        </p:nvSpPr>
        <p:spPr>
          <a:xfrm>
            <a:off x="931781" y="5072879"/>
            <a:ext cx="2185988" cy="43457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Server Modelling</a:t>
            </a:r>
          </a:p>
        </p:txBody>
      </p:sp>
      <p:cxnSp>
        <p:nvCxnSpPr>
          <p:cNvPr id="37" name="Straight Connector 36">
            <a:extLst>
              <a:ext uri="{FF2B5EF4-FFF2-40B4-BE49-F238E27FC236}">
                <a16:creationId xmlns:a16="http://schemas.microsoft.com/office/drawing/2014/main" id="{1592C6F7-209B-EF24-402D-3437C2A31CC4}"/>
              </a:ext>
            </a:extLst>
          </p:cNvPr>
          <p:cNvCxnSpPr/>
          <p:nvPr/>
        </p:nvCxnSpPr>
        <p:spPr>
          <a:xfrm>
            <a:off x="4877037" y="2608064"/>
            <a:ext cx="0" cy="400051"/>
          </a:xfrm>
          <a:prstGeom prst="line">
            <a:avLst/>
          </a:prstGeom>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53B5E483-82F0-A33E-CC04-28C811FCC00E}"/>
              </a:ext>
            </a:extLst>
          </p:cNvPr>
          <p:cNvSpPr/>
          <p:nvPr/>
        </p:nvSpPr>
        <p:spPr>
          <a:xfrm>
            <a:off x="3658074" y="3028948"/>
            <a:ext cx="2437926" cy="264318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9" name="Rectangle 38">
            <a:extLst>
              <a:ext uri="{FF2B5EF4-FFF2-40B4-BE49-F238E27FC236}">
                <a16:creationId xmlns:a16="http://schemas.microsoft.com/office/drawing/2014/main" id="{4653D790-B14C-D778-A928-57946E071A7A}"/>
              </a:ext>
            </a:extLst>
          </p:cNvPr>
          <p:cNvSpPr/>
          <p:nvPr/>
        </p:nvSpPr>
        <p:spPr>
          <a:xfrm>
            <a:off x="3784043" y="3198215"/>
            <a:ext cx="2185988" cy="89324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State Space Modelling of Vehicles, RSU and Server. </a:t>
            </a:r>
          </a:p>
        </p:txBody>
      </p:sp>
      <p:sp>
        <p:nvSpPr>
          <p:cNvPr id="40" name="Rectangle 39">
            <a:extLst>
              <a:ext uri="{FF2B5EF4-FFF2-40B4-BE49-F238E27FC236}">
                <a16:creationId xmlns:a16="http://schemas.microsoft.com/office/drawing/2014/main" id="{A883EC9C-002A-9414-86E6-E61BE6686368}"/>
              </a:ext>
            </a:extLst>
          </p:cNvPr>
          <p:cNvSpPr/>
          <p:nvPr/>
        </p:nvSpPr>
        <p:spPr>
          <a:xfrm>
            <a:off x="3784043" y="4301906"/>
            <a:ext cx="2185988" cy="115978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Action Space Modelling (Service Migration Decision making)</a:t>
            </a:r>
          </a:p>
        </p:txBody>
      </p:sp>
      <p:sp>
        <p:nvSpPr>
          <p:cNvPr id="41" name="Rectangle 40">
            <a:extLst>
              <a:ext uri="{FF2B5EF4-FFF2-40B4-BE49-F238E27FC236}">
                <a16:creationId xmlns:a16="http://schemas.microsoft.com/office/drawing/2014/main" id="{021DDA00-CA61-2056-1A98-C66C220532BE}"/>
              </a:ext>
            </a:extLst>
          </p:cNvPr>
          <p:cNvSpPr/>
          <p:nvPr/>
        </p:nvSpPr>
        <p:spPr>
          <a:xfrm>
            <a:off x="6510336" y="3040360"/>
            <a:ext cx="2437926" cy="264318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43" name="Straight Connector 42">
            <a:extLst>
              <a:ext uri="{FF2B5EF4-FFF2-40B4-BE49-F238E27FC236}">
                <a16:creationId xmlns:a16="http://schemas.microsoft.com/office/drawing/2014/main" id="{13A076A9-8A10-1A15-79BA-2B7B8CD926D9}"/>
              </a:ext>
            </a:extLst>
          </p:cNvPr>
          <p:cNvCxnSpPr>
            <a:stCxn id="18" idx="2"/>
            <a:endCxn id="41" idx="0"/>
          </p:cNvCxnSpPr>
          <p:nvPr/>
        </p:nvCxnSpPr>
        <p:spPr>
          <a:xfrm>
            <a:off x="7729299" y="2608064"/>
            <a:ext cx="0" cy="432296"/>
          </a:xfrm>
          <a:prstGeom prst="line">
            <a:avLst/>
          </a:prstGeom>
        </p:spPr>
        <p:style>
          <a:lnRef idx="3">
            <a:schemeClr val="dk1"/>
          </a:lnRef>
          <a:fillRef idx="0">
            <a:schemeClr val="dk1"/>
          </a:fillRef>
          <a:effectRef idx="2">
            <a:schemeClr val="dk1"/>
          </a:effectRef>
          <a:fontRef idx="minor">
            <a:schemeClr val="tx1"/>
          </a:fontRef>
        </p:style>
      </p:cxnSp>
      <p:sp>
        <p:nvSpPr>
          <p:cNvPr id="45" name="Rectangle 44">
            <a:extLst>
              <a:ext uri="{FF2B5EF4-FFF2-40B4-BE49-F238E27FC236}">
                <a16:creationId xmlns:a16="http://schemas.microsoft.com/office/drawing/2014/main" id="{39FA1CCD-40D2-F131-7485-957B8B26DDD1}"/>
              </a:ext>
            </a:extLst>
          </p:cNvPr>
          <p:cNvSpPr/>
          <p:nvPr/>
        </p:nvSpPr>
        <p:spPr>
          <a:xfrm>
            <a:off x="6636305" y="3170098"/>
            <a:ext cx="2185988" cy="94182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Reward Modelling for the designed MDP</a:t>
            </a:r>
          </a:p>
        </p:txBody>
      </p:sp>
      <p:sp>
        <p:nvSpPr>
          <p:cNvPr id="46" name="Rectangle 45">
            <a:extLst>
              <a:ext uri="{FF2B5EF4-FFF2-40B4-BE49-F238E27FC236}">
                <a16:creationId xmlns:a16="http://schemas.microsoft.com/office/drawing/2014/main" id="{CEB5231D-8D5C-10AC-B8EE-8D25511922B2}"/>
              </a:ext>
            </a:extLst>
          </p:cNvPr>
          <p:cNvSpPr/>
          <p:nvPr/>
        </p:nvSpPr>
        <p:spPr>
          <a:xfrm>
            <a:off x="6636305" y="4280156"/>
            <a:ext cx="2185988" cy="122730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DRL Algorithm to solve MDP</a:t>
            </a:r>
          </a:p>
        </p:txBody>
      </p:sp>
      <p:sp>
        <p:nvSpPr>
          <p:cNvPr id="47" name="Rectangle 46">
            <a:extLst>
              <a:ext uri="{FF2B5EF4-FFF2-40B4-BE49-F238E27FC236}">
                <a16:creationId xmlns:a16="http://schemas.microsoft.com/office/drawing/2014/main" id="{17446472-269A-FB91-1E27-AA72FF4AA878}"/>
              </a:ext>
            </a:extLst>
          </p:cNvPr>
          <p:cNvSpPr/>
          <p:nvPr/>
        </p:nvSpPr>
        <p:spPr>
          <a:xfrm>
            <a:off x="9362597" y="3040360"/>
            <a:ext cx="2437926" cy="264318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48" name="Straight Connector 47">
            <a:extLst>
              <a:ext uri="{FF2B5EF4-FFF2-40B4-BE49-F238E27FC236}">
                <a16:creationId xmlns:a16="http://schemas.microsoft.com/office/drawing/2014/main" id="{E657B806-243A-2924-9B30-40FA551107B4}"/>
              </a:ext>
            </a:extLst>
          </p:cNvPr>
          <p:cNvCxnSpPr/>
          <p:nvPr/>
        </p:nvCxnSpPr>
        <p:spPr>
          <a:xfrm>
            <a:off x="10604660" y="2603300"/>
            <a:ext cx="0" cy="432296"/>
          </a:xfrm>
          <a:prstGeom prst="line">
            <a:avLst/>
          </a:prstGeom>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77A733B1-2FAE-02B1-9D58-83B760E63071}"/>
              </a:ext>
            </a:extLst>
          </p:cNvPr>
          <p:cNvSpPr/>
          <p:nvPr/>
        </p:nvSpPr>
        <p:spPr>
          <a:xfrm>
            <a:off x="9488566" y="3175216"/>
            <a:ext cx="2185988" cy="89324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Result Analysis</a:t>
            </a:r>
          </a:p>
        </p:txBody>
      </p:sp>
      <p:sp>
        <p:nvSpPr>
          <p:cNvPr id="50" name="Rectangle 49">
            <a:extLst>
              <a:ext uri="{FF2B5EF4-FFF2-40B4-BE49-F238E27FC236}">
                <a16:creationId xmlns:a16="http://schemas.microsoft.com/office/drawing/2014/main" id="{F42574AB-C72A-3BBD-F5BE-4DBD8F147E74}"/>
              </a:ext>
            </a:extLst>
          </p:cNvPr>
          <p:cNvSpPr/>
          <p:nvPr/>
        </p:nvSpPr>
        <p:spPr>
          <a:xfrm>
            <a:off x="9488566" y="4245229"/>
            <a:ext cx="2185988" cy="126222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b="1" dirty="0">
                <a:solidFill>
                  <a:schemeClr val="bg1"/>
                </a:solidFill>
              </a:rPr>
              <a:t>Documentation and Reporting </a:t>
            </a:r>
          </a:p>
        </p:txBody>
      </p:sp>
      <p:sp>
        <p:nvSpPr>
          <p:cNvPr id="3" name="Date Placeholder 2">
            <a:extLst>
              <a:ext uri="{FF2B5EF4-FFF2-40B4-BE49-F238E27FC236}">
                <a16:creationId xmlns:a16="http://schemas.microsoft.com/office/drawing/2014/main" id="{EF91A604-2859-4AE5-8814-0A21B328F7AC}"/>
              </a:ext>
            </a:extLst>
          </p:cNvPr>
          <p:cNvSpPr>
            <a:spLocks noGrp="1"/>
          </p:cNvSpPr>
          <p:nvPr>
            <p:ph type="dt" sz="half" idx="10"/>
          </p:nvPr>
        </p:nvSpPr>
        <p:spPr/>
        <p:txBody>
          <a:bodyPr/>
          <a:lstStyle/>
          <a:p>
            <a:fld id="{4218333F-51D5-5249-A764-737ADF8A6D56}" type="datetime1">
              <a:rPr lang="en-IN" smtClean="0"/>
              <a:t>02/12/23</a:t>
            </a:fld>
            <a:endParaRPr lang="en-US"/>
          </a:p>
        </p:txBody>
      </p:sp>
      <p:sp>
        <p:nvSpPr>
          <p:cNvPr id="8" name="Footer Placeholder 7">
            <a:extLst>
              <a:ext uri="{FF2B5EF4-FFF2-40B4-BE49-F238E27FC236}">
                <a16:creationId xmlns:a16="http://schemas.microsoft.com/office/drawing/2014/main" id="{A397AA34-DEE9-50CD-1B21-94BDC504B81B}"/>
              </a:ext>
            </a:extLst>
          </p:cNvPr>
          <p:cNvSpPr>
            <a:spLocks noGrp="1"/>
          </p:cNvSpPr>
          <p:nvPr>
            <p:ph type="ftr" sz="quarter" idx="11"/>
          </p:nvPr>
        </p:nvSpPr>
        <p:spPr/>
        <p:txBody>
          <a:bodyPr/>
          <a:lstStyle/>
          <a:p>
            <a:r>
              <a:rPr lang="en-US"/>
              <a:t>Capstone Project B.Tech 2020-24 Phase-2 ESA</a:t>
            </a:r>
          </a:p>
        </p:txBody>
      </p:sp>
      <p:sp>
        <p:nvSpPr>
          <p:cNvPr id="11" name="Slide Number Placeholder 10">
            <a:extLst>
              <a:ext uri="{FF2B5EF4-FFF2-40B4-BE49-F238E27FC236}">
                <a16:creationId xmlns:a16="http://schemas.microsoft.com/office/drawing/2014/main" id="{16FE1DEF-090C-B5DB-F5AA-0924EA7BCACD}"/>
              </a:ext>
            </a:extLst>
          </p:cNvPr>
          <p:cNvSpPr>
            <a:spLocks noGrp="1"/>
          </p:cNvSpPr>
          <p:nvPr>
            <p:ph type="sldNum" sz="quarter" idx="12"/>
          </p:nvPr>
        </p:nvSpPr>
        <p:spPr/>
        <p:txBody>
          <a:bodyPr/>
          <a:lstStyle/>
          <a:p>
            <a:fld id="{58B7DACC-E4F9-C84E-9F82-4C0C87DE697E}" type="slidenum">
              <a:rPr lang="en-US" smtClean="0"/>
              <a:t>14</a:t>
            </a:fld>
            <a:endParaRPr lang="en-US"/>
          </a:p>
        </p:txBody>
      </p:sp>
    </p:spTree>
    <p:extLst>
      <p:ext uri="{BB962C8B-B14F-4D97-AF65-F5344CB8AC3E}">
        <p14:creationId xmlns:p14="http://schemas.microsoft.com/office/powerpoint/2010/main" val="1744764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8E46D4E-E734-8A79-BB96-2935CBAA1C3D}"/>
              </a:ext>
            </a:extLst>
          </p:cNvPr>
          <p:cNvSpPr>
            <a:spLocks noGrp="1"/>
          </p:cNvSpPr>
          <p:nvPr>
            <p:ph type="dt" sz="half" idx="10"/>
          </p:nvPr>
        </p:nvSpPr>
        <p:spPr/>
        <p:txBody>
          <a:bodyPr/>
          <a:lstStyle/>
          <a:p>
            <a:fld id="{47B4B8A7-D789-AD4A-820F-C35A3E1EF46C}" type="datetime1">
              <a:rPr lang="en-IN" smtClean="0"/>
              <a:t>02/12/23</a:t>
            </a:fld>
            <a:endParaRPr lang="en-US"/>
          </a:p>
        </p:txBody>
      </p:sp>
      <p:sp>
        <p:nvSpPr>
          <p:cNvPr id="5" name="Footer Placeholder 4">
            <a:extLst>
              <a:ext uri="{FF2B5EF4-FFF2-40B4-BE49-F238E27FC236}">
                <a16:creationId xmlns:a16="http://schemas.microsoft.com/office/drawing/2014/main" id="{33BB12AA-DC78-5468-531C-2583D57F8C73}"/>
              </a:ext>
            </a:extLst>
          </p:cNvPr>
          <p:cNvSpPr>
            <a:spLocks noGrp="1"/>
          </p:cNvSpPr>
          <p:nvPr>
            <p:ph type="ftr" sz="quarter" idx="11"/>
          </p:nvPr>
        </p:nvSpPr>
        <p:spPr/>
        <p:txBody>
          <a:bodyPr/>
          <a:lstStyle/>
          <a:p>
            <a:r>
              <a:rPr lang="en-US" dirty="0"/>
              <a:t>Capstone Project </a:t>
            </a:r>
            <a:r>
              <a:rPr lang="en-US" dirty="0" err="1"/>
              <a:t>B.Tech</a:t>
            </a:r>
            <a:r>
              <a:rPr lang="en-US" dirty="0"/>
              <a:t> 2020-24 Phase-2 ESA</a:t>
            </a:r>
          </a:p>
        </p:txBody>
      </p:sp>
      <p:sp>
        <p:nvSpPr>
          <p:cNvPr id="6" name="Slide Number Placeholder 5">
            <a:extLst>
              <a:ext uri="{FF2B5EF4-FFF2-40B4-BE49-F238E27FC236}">
                <a16:creationId xmlns:a16="http://schemas.microsoft.com/office/drawing/2014/main" id="{F8821EC8-D918-989B-8105-6BD48015758C}"/>
              </a:ext>
            </a:extLst>
          </p:cNvPr>
          <p:cNvSpPr>
            <a:spLocks noGrp="1"/>
          </p:cNvSpPr>
          <p:nvPr>
            <p:ph type="sldNum" sz="quarter" idx="12"/>
          </p:nvPr>
        </p:nvSpPr>
        <p:spPr/>
        <p:txBody>
          <a:bodyPr/>
          <a:lstStyle/>
          <a:p>
            <a:fld id="{58B7DACC-E4F9-C84E-9F82-4C0C87DE697E}" type="slidenum">
              <a:rPr lang="en-US" smtClean="0"/>
              <a:t>15</a:t>
            </a:fld>
            <a:endParaRPr lang="en-US"/>
          </a:p>
        </p:txBody>
      </p:sp>
      <p:pic>
        <p:nvPicPr>
          <p:cNvPr id="7" name="Picture 6" descr="A logo for a university&#10;&#10;Description automatically generated">
            <a:extLst>
              <a:ext uri="{FF2B5EF4-FFF2-40B4-BE49-F238E27FC236}">
                <a16:creationId xmlns:a16="http://schemas.microsoft.com/office/drawing/2014/main" id="{E98A7E38-66AC-18B5-5D43-4D6F4034FD35}"/>
              </a:ext>
            </a:extLst>
          </p:cNvPr>
          <p:cNvPicPr/>
          <p:nvPr/>
        </p:nvPicPr>
        <p:blipFill>
          <a:blip r:embed="rId2" cstate="print"/>
          <a:stretch/>
        </p:blipFill>
        <p:spPr>
          <a:xfrm>
            <a:off x="-1" y="15480"/>
            <a:ext cx="1171575" cy="1241820"/>
          </a:xfrm>
          <a:prstGeom prst="rect">
            <a:avLst/>
          </a:prstGeom>
          <a:ln>
            <a:noFill/>
          </a:ln>
        </p:spPr>
      </p:pic>
      <p:sp>
        <p:nvSpPr>
          <p:cNvPr id="10" name="TextBox 9">
            <a:extLst>
              <a:ext uri="{FF2B5EF4-FFF2-40B4-BE49-F238E27FC236}">
                <a16:creationId xmlns:a16="http://schemas.microsoft.com/office/drawing/2014/main" id="{CA8E4DC1-81D9-C92D-547F-29BE4AE528EE}"/>
              </a:ext>
            </a:extLst>
          </p:cNvPr>
          <p:cNvSpPr txBox="1"/>
          <p:nvPr/>
        </p:nvSpPr>
        <p:spPr>
          <a:xfrm>
            <a:off x="1171574" y="269823"/>
            <a:ext cx="9981108" cy="646331"/>
          </a:xfrm>
          <a:prstGeom prst="rect">
            <a:avLst/>
          </a:prstGeom>
          <a:noFill/>
        </p:spPr>
        <p:txBody>
          <a:bodyPr wrap="square" rtlCol="0">
            <a:spAutoFit/>
          </a:bodyPr>
          <a:lstStyle/>
          <a:p>
            <a:pPr algn="ctr"/>
            <a:r>
              <a:rPr lang="en-US" sz="3600" dirty="0"/>
              <a:t>Peripherals of the System Model </a:t>
            </a:r>
          </a:p>
        </p:txBody>
      </p:sp>
      <p:pic>
        <p:nvPicPr>
          <p:cNvPr id="11" name="Picture 2" descr="Pin on Architecture Photos Perspective">
            <a:extLst>
              <a:ext uri="{FF2B5EF4-FFF2-40B4-BE49-F238E27FC236}">
                <a16:creationId xmlns:a16="http://schemas.microsoft.com/office/drawing/2014/main" id="{F5DAE853-B55F-8248-37E3-0B127CD07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4" y="992999"/>
            <a:ext cx="1381459" cy="13814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Server Vector Hd Images, Vector Server Icon, Server Icons, Icons Icons, Com  Con PNG Image For Free Download">
            <a:extLst>
              <a:ext uri="{FF2B5EF4-FFF2-40B4-BE49-F238E27FC236}">
                <a16:creationId xmlns:a16="http://schemas.microsoft.com/office/drawing/2014/main" id="{136F42B2-0CFF-F2C8-9B38-E56A53F779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9065" y="973971"/>
            <a:ext cx="1406265" cy="140626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Download Tower Antenna Download Free Image HQ PNG Image | FreePNGImg">
            <a:extLst>
              <a:ext uri="{FF2B5EF4-FFF2-40B4-BE49-F238E27FC236}">
                <a16:creationId xmlns:a16="http://schemas.microsoft.com/office/drawing/2014/main" id="{6E0CADD0-CF4E-6D0A-62FD-2706D82326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525124" y="1104842"/>
            <a:ext cx="727177" cy="12460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ADC97685-7483-E957-7A77-741DA90EF45E}"/>
              </a:ext>
            </a:extLst>
          </p:cNvPr>
          <p:cNvSpPr/>
          <p:nvPr/>
        </p:nvSpPr>
        <p:spPr>
          <a:xfrm>
            <a:off x="902308" y="2438054"/>
            <a:ext cx="1919990" cy="41579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Vehicle</a:t>
            </a:r>
          </a:p>
        </p:txBody>
      </p:sp>
      <p:sp>
        <p:nvSpPr>
          <p:cNvPr id="15" name="Rectangle 14">
            <a:extLst>
              <a:ext uri="{FF2B5EF4-FFF2-40B4-BE49-F238E27FC236}">
                <a16:creationId xmlns:a16="http://schemas.microsoft.com/office/drawing/2014/main" id="{2BD32816-8973-F62E-6B81-38A6E1CF4DC9}"/>
              </a:ext>
            </a:extLst>
          </p:cNvPr>
          <p:cNvSpPr/>
          <p:nvPr/>
        </p:nvSpPr>
        <p:spPr>
          <a:xfrm>
            <a:off x="4702966" y="2441924"/>
            <a:ext cx="2371491" cy="41579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Road Side Unit (RSU)</a:t>
            </a:r>
          </a:p>
        </p:txBody>
      </p:sp>
      <p:sp>
        <p:nvSpPr>
          <p:cNvPr id="16" name="Rectangle 15">
            <a:extLst>
              <a:ext uri="{FF2B5EF4-FFF2-40B4-BE49-F238E27FC236}">
                <a16:creationId xmlns:a16="http://schemas.microsoft.com/office/drawing/2014/main" id="{2423ADEA-3F01-231F-273E-200BC11038DC}"/>
              </a:ext>
            </a:extLst>
          </p:cNvPr>
          <p:cNvSpPr/>
          <p:nvPr/>
        </p:nvSpPr>
        <p:spPr>
          <a:xfrm>
            <a:off x="8843499" y="2438054"/>
            <a:ext cx="2309183" cy="41579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MEC Server </a:t>
            </a:r>
          </a:p>
        </p:txBody>
      </p:sp>
      <p:sp>
        <p:nvSpPr>
          <p:cNvPr id="2" name="Rectangle 1">
            <a:extLst>
              <a:ext uri="{FF2B5EF4-FFF2-40B4-BE49-F238E27FC236}">
                <a16:creationId xmlns:a16="http://schemas.microsoft.com/office/drawing/2014/main" id="{A4CE16B1-06B0-C2C9-6527-678B504C060C}"/>
              </a:ext>
            </a:extLst>
          </p:cNvPr>
          <p:cNvSpPr/>
          <p:nvPr/>
        </p:nvSpPr>
        <p:spPr>
          <a:xfrm>
            <a:off x="918844" y="3116728"/>
            <a:ext cx="1919990" cy="24384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b="1" dirty="0"/>
              <a:t>Offloads Data to its hosted services</a:t>
            </a:r>
          </a:p>
          <a:p>
            <a:pPr marL="285750" indent="-285750" algn="just">
              <a:buFont typeface="Arial" panose="020B0604020202020204" pitchFamily="34" charset="0"/>
              <a:buChar char="•"/>
            </a:pPr>
            <a:r>
              <a:rPr lang="en-US" b="1" dirty="0"/>
              <a:t>Moves in the environment with random velocities</a:t>
            </a:r>
          </a:p>
        </p:txBody>
      </p:sp>
      <p:sp>
        <p:nvSpPr>
          <p:cNvPr id="3" name="Rectangle 2">
            <a:extLst>
              <a:ext uri="{FF2B5EF4-FFF2-40B4-BE49-F238E27FC236}">
                <a16:creationId xmlns:a16="http://schemas.microsoft.com/office/drawing/2014/main" id="{C282AA7D-C37A-7D37-BF12-839074BB53CF}"/>
              </a:ext>
            </a:extLst>
          </p:cNvPr>
          <p:cNvSpPr/>
          <p:nvPr/>
        </p:nvSpPr>
        <p:spPr>
          <a:xfrm>
            <a:off x="4928716" y="3116728"/>
            <a:ext cx="1919990" cy="24384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b="1" dirty="0"/>
              <a:t>Receives data from vehicles and transfers it to MEC server</a:t>
            </a:r>
          </a:p>
          <a:p>
            <a:pPr marL="285750" indent="-285750" algn="just">
              <a:buFont typeface="Arial" panose="020B0604020202020204" pitchFamily="34" charset="0"/>
              <a:buChar char="•"/>
            </a:pPr>
            <a:r>
              <a:rPr lang="en-US" b="1" dirty="0"/>
              <a:t>Consists of Bandwidth Resource Blocks (BRBs) </a:t>
            </a:r>
          </a:p>
        </p:txBody>
      </p:sp>
      <p:sp>
        <p:nvSpPr>
          <p:cNvPr id="8" name="Rectangle 7">
            <a:extLst>
              <a:ext uri="{FF2B5EF4-FFF2-40B4-BE49-F238E27FC236}">
                <a16:creationId xmlns:a16="http://schemas.microsoft.com/office/drawing/2014/main" id="{E3027022-52EA-3DBF-D560-0735BFEBCC83}"/>
              </a:ext>
            </a:extLst>
          </p:cNvPr>
          <p:cNvSpPr/>
          <p:nvPr/>
        </p:nvSpPr>
        <p:spPr>
          <a:xfrm>
            <a:off x="8904320" y="2983192"/>
            <a:ext cx="1919990" cy="372334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b="1" dirty="0"/>
              <a:t>Receives data from RSU. </a:t>
            </a:r>
          </a:p>
          <a:p>
            <a:pPr marL="285750" indent="-285750" algn="just">
              <a:buFont typeface="Arial" panose="020B0604020202020204" pitchFamily="34" charset="0"/>
              <a:buChar char="•"/>
            </a:pPr>
            <a:r>
              <a:rPr lang="en-US" b="1" dirty="0"/>
              <a:t>Computes data through Compute Resource Blocks(CRBs)</a:t>
            </a:r>
          </a:p>
          <a:p>
            <a:pPr marL="285750" indent="-285750" algn="just">
              <a:buFont typeface="Arial" panose="020B0604020202020204" pitchFamily="34" charset="0"/>
              <a:buChar char="•"/>
            </a:pPr>
            <a:r>
              <a:rPr lang="en-US" b="1" dirty="0"/>
              <a:t>Allocates CRBs, BRBs and takes service migration decision</a:t>
            </a:r>
          </a:p>
        </p:txBody>
      </p:sp>
    </p:spTree>
    <p:extLst>
      <p:ext uri="{BB962C8B-B14F-4D97-AF65-F5344CB8AC3E}">
        <p14:creationId xmlns:p14="http://schemas.microsoft.com/office/powerpoint/2010/main" val="2474730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4" descr="Server Vector Hd Images, Vector Server Icon, Server Icons, Icons Icons, Com  Con PNG Image For Free Download">
            <a:extLst>
              <a:ext uri="{FF2B5EF4-FFF2-40B4-BE49-F238E27FC236}">
                <a16:creationId xmlns:a16="http://schemas.microsoft.com/office/drawing/2014/main" id="{40B3C720-9264-C3E2-05CF-6C134D12E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404" y="1680749"/>
            <a:ext cx="1406265" cy="14062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4" descr="Server Vector Hd Images, Vector Server Icon, Server Icons, Icons Icons, Com  Con PNG Image For Free Download">
            <a:extLst>
              <a:ext uri="{FF2B5EF4-FFF2-40B4-BE49-F238E27FC236}">
                <a16:creationId xmlns:a16="http://schemas.microsoft.com/office/drawing/2014/main" id="{F0D45D53-EB74-32ED-5B87-3206CE12A691}"/>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2018770" y="1680749"/>
            <a:ext cx="1406265" cy="1406265"/>
          </a:xfrm>
          <a:prstGeom prst="rect">
            <a:avLst/>
          </a:prstGeom>
          <a:noFill/>
          <a:effectLst>
            <a:outerShdw blurRad="50800" dist="50800" dir="5400000" algn="ctr" rotWithShape="0">
              <a:srgbClr val="000000">
                <a:alpha val="0"/>
              </a:srgbClr>
            </a:outerShdw>
          </a:effectLst>
        </p:spPr>
      </p:pic>
      <p:pic>
        <p:nvPicPr>
          <p:cNvPr id="4" name="Picture 14" descr="Server Vector Hd Images, Vector Server Icon, Server Icons, Icons Icons, Com  Con PNG Image For Free Download">
            <a:extLst>
              <a:ext uri="{FF2B5EF4-FFF2-40B4-BE49-F238E27FC236}">
                <a16:creationId xmlns:a16="http://schemas.microsoft.com/office/drawing/2014/main" id="{3473911A-BB49-91AC-2DFE-EDD0EFD47C43}"/>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8874038" y="1680748"/>
            <a:ext cx="1406265" cy="1406265"/>
          </a:xfrm>
          <a:prstGeom prst="rect">
            <a:avLst/>
          </a:prstGeom>
          <a:noFill/>
          <a:effectLst>
            <a:outerShdw blurRad="50800" dist="50800" dir="5400000" algn="ctr" rotWithShape="0">
              <a:srgbClr val="000000">
                <a:alpha val="0"/>
              </a:srgbClr>
            </a:outerShdw>
          </a:effectLst>
        </p:spPr>
      </p:pic>
      <p:pic>
        <p:nvPicPr>
          <p:cNvPr id="5" name="Picture 2" descr="Road, highway with dotted line top view background 13867993 Vector Art at  Vecteezy">
            <a:extLst>
              <a:ext uri="{FF2B5EF4-FFF2-40B4-BE49-F238E27FC236}">
                <a16:creationId xmlns:a16="http://schemas.microsoft.com/office/drawing/2014/main" id="{B12CD922-D480-53EC-B1C9-3650F1E63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45" y="6039793"/>
            <a:ext cx="12052091" cy="3651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in on Architecture Photos Perspective">
            <a:extLst>
              <a:ext uri="{FF2B5EF4-FFF2-40B4-BE49-F238E27FC236}">
                <a16:creationId xmlns:a16="http://schemas.microsoft.com/office/drawing/2014/main" id="{58C75367-AF23-4DC8-0816-6F1BFF1D29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7510" y="5422635"/>
            <a:ext cx="764897" cy="7648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in on Architecture Photos Perspective">
            <a:extLst>
              <a:ext uri="{FF2B5EF4-FFF2-40B4-BE49-F238E27FC236}">
                <a16:creationId xmlns:a16="http://schemas.microsoft.com/office/drawing/2014/main" id="{88D73A30-5B7B-66F1-2955-C2DCA949B2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626" y="5470958"/>
            <a:ext cx="764897" cy="7648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in on Architecture Photos Perspective">
            <a:extLst>
              <a:ext uri="{FF2B5EF4-FFF2-40B4-BE49-F238E27FC236}">
                <a16:creationId xmlns:a16="http://schemas.microsoft.com/office/drawing/2014/main" id="{137E4014-1677-DC5E-0A4A-F04A6C7A08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1673" y="5482439"/>
            <a:ext cx="764897" cy="7648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Pin on Architecture Photos Perspective">
            <a:extLst>
              <a:ext uri="{FF2B5EF4-FFF2-40B4-BE49-F238E27FC236}">
                <a16:creationId xmlns:a16="http://schemas.microsoft.com/office/drawing/2014/main" id="{D76A30A7-C0B9-EF60-5767-E9D64E92DD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2174" y="5422634"/>
            <a:ext cx="764897" cy="7648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Pin on Architecture Photos Perspective">
            <a:extLst>
              <a:ext uri="{FF2B5EF4-FFF2-40B4-BE49-F238E27FC236}">
                <a16:creationId xmlns:a16="http://schemas.microsoft.com/office/drawing/2014/main" id="{DA86AA4E-4D10-AA4E-D54D-F60CFD21CF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404" y="5422634"/>
            <a:ext cx="764897" cy="76489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in on Architecture Photos Perspective">
            <a:extLst>
              <a:ext uri="{FF2B5EF4-FFF2-40B4-BE49-F238E27FC236}">
                <a16:creationId xmlns:a16="http://schemas.microsoft.com/office/drawing/2014/main" id="{08C9CDAA-1697-865C-E4B2-1328B19E90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8314" y="5438948"/>
            <a:ext cx="764897" cy="76489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Pin on Architecture Photos Perspective">
            <a:extLst>
              <a:ext uri="{FF2B5EF4-FFF2-40B4-BE49-F238E27FC236}">
                <a16:creationId xmlns:a16="http://schemas.microsoft.com/office/drawing/2014/main" id="{859BDC94-BDF1-2DF4-2ABC-5AD46ED53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8273" y="5438949"/>
            <a:ext cx="764897" cy="7648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Pin on Architecture Photos Perspective">
            <a:extLst>
              <a:ext uri="{FF2B5EF4-FFF2-40B4-BE49-F238E27FC236}">
                <a16:creationId xmlns:a16="http://schemas.microsoft.com/office/drawing/2014/main" id="{F98230DA-85E7-5BE4-31F5-95048C31B6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8232" y="5422633"/>
            <a:ext cx="764897" cy="76489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Download Tower Antenna Download Free Image HQ PNG Image | FreePNGImg">
            <a:extLst>
              <a:ext uri="{FF2B5EF4-FFF2-40B4-BE49-F238E27FC236}">
                <a16:creationId xmlns:a16="http://schemas.microsoft.com/office/drawing/2014/main" id="{4774330D-726E-CAB5-27B9-4412D956E4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311485" y="3521013"/>
            <a:ext cx="382449" cy="65536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Download Tower Antenna Download Free Image HQ PNG Image | FreePNGImg">
            <a:extLst>
              <a:ext uri="{FF2B5EF4-FFF2-40B4-BE49-F238E27FC236}">
                <a16:creationId xmlns:a16="http://schemas.microsoft.com/office/drawing/2014/main" id="{5F79A41C-ED3C-5388-DFCA-F63F298AEC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920581" y="3509391"/>
            <a:ext cx="382449" cy="65536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Download Tower Antenna Download Free Image HQ PNG Image | FreePNGImg">
            <a:extLst>
              <a:ext uri="{FF2B5EF4-FFF2-40B4-BE49-F238E27FC236}">
                <a16:creationId xmlns:a16="http://schemas.microsoft.com/office/drawing/2014/main" id="{1975AB57-CD7E-2E8A-3A16-7B46C36C19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29677" y="3509391"/>
            <a:ext cx="384452" cy="6588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0" descr="Download Tower Antenna Download Free Image HQ PNG Image | FreePNGImg">
            <a:extLst>
              <a:ext uri="{FF2B5EF4-FFF2-40B4-BE49-F238E27FC236}">
                <a16:creationId xmlns:a16="http://schemas.microsoft.com/office/drawing/2014/main" id="{5C207E15-0470-F655-DC69-F57C6F226C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106791" y="3529697"/>
            <a:ext cx="382449" cy="65536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Download Tower Antenna Download Free Image HQ PNG Image | FreePNGImg">
            <a:extLst>
              <a:ext uri="{FF2B5EF4-FFF2-40B4-BE49-F238E27FC236}">
                <a16:creationId xmlns:a16="http://schemas.microsoft.com/office/drawing/2014/main" id="{2246FD02-6E65-D92B-BB79-47A71E9F0D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643642" y="3521013"/>
            <a:ext cx="382449" cy="6553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descr="Download Tower Antenna Download Free Image HQ PNG Image | FreePNGImg">
            <a:extLst>
              <a:ext uri="{FF2B5EF4-FFF2-40B4-BE49-F238E27FC236}">
                <a16:creationId xmlns:a16="http://schemas.microsoft.com/office/drawing/2014/main" id="{4AEF58B9-ABDD-EF27-D9ED-3947B702F7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739119" y="3501268"/>
            <a:ext cx="382449" cy="65536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Download Tower Antenna Download Free Image HQ PNG Image | FreePNGImg">
            <a:extLst>
              <a:ext uri="{FF2B5EF4-FFF2-40B4-BE49-F238E27FC236}">
                <a16:creationId xmlns:a16="http://schemas.microsoft.com/office/drawing/2014/main" id="{1EF64E18-967A-07E2-E44B-56460778E5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348215" y="3489646"/>
            <a:ext cx="382449" cy="65536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Download Tower Antenna Download Free Image HQ PNG Image | FreePNGImg">
            <a:extLst>
              <a:ext uri="{FF2B5EF4-FFF2-40B4-BE49-F238E27FC236}">
                <a16:creationId xmlns:a16="http://schemas.microsoft.com/office/drawing/2014/main" id="{68528B8B-2766-A52E-BC64-04C7EB887C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957311" y="3489646"/>
            <a:ext cx="384452" cy="6588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Download Tower Antenna Download Free Image HQ PNG Image | FreePNGImg">
            <a:extLst>
              <a:ext uri="{FF2B5EF4-FFF2-40B4-BE49-F238E27FC236}">
                <a16:creationId xmlns:a16="http://schemas.microsoft.com/office/drawing/2014/main" id="{57ED7311-DCCE-09E5-0995-211E2A3DC0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534425" y="3509952"/>
            <a:ext cx="382449" cy="6553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Download Tower Antenna Download Free Image HQ PNG Image | FreePNGImg">
            <a:extLst>
              <a:ext uri="{FF2B5EF4-FFF2-40B4-BE49-F238E27FC236}">
                <a16:creationId xmlns:a16="http://schemas.microsoft.com/office/drawing/2014/main" id="{119B82FE-3156-4CFE-2F54-DF03CF5CAE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071276" y="3501268"/>
            <a:ext cx="382449" cy="65536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Download Tower Antenna Download Free Image HQ PNG Image | FreePNGImg">
            <a:extLst>
              <a:ext uri="{FF2B5EF4-FFF2-40B4-BE49-F238E27FC236}">
                <a16:creationId xmlns:a16="http://schemas.microsoft.com/office/drawing/2014/main" id="{E7E4A6A8-E99B-F8CD-4DF6-FF09C24027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170885" y="3487846"/>
            <a:ext cx="382449" cy="65536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Download Tower Antenna Download Free Image HQ PNG Image | FreePNGImg">
            <a:extLst>
              <a:ext uri="{FF2B5EF4-FFF2-40B4-BE49-F238E27FC236}">
                <a16:creationId xmlns:a16="http://schemas.microsoft.com/office/drawing/2014/main" id="{9459EA67-B43F-C050-119F-8023884AC7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779981" y="3476224"/>
            <a:ext cx="382449" cy="65536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Download Tower Antenna Download Free Image HQ PNG Image | FreePNGImg">
            <a:extLst>
              <a:ext uri="{FF2B5EF4-FFF2-40B4-BE49-F238E27FC236}">
                <a16:creationId xmlns:a16="http://schemas.microsoft.com/office/drawing/2014/main" id="{B95EEC73-23F5-4D4E-3AE7-05127C9DE8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389077" y="3476224"/>
            <a:ext cx="384452" cy="6588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Download Tower Antenna Download Free Image HQ PNG Image | FreePNGImg">
            <a:extLst>
              <a:ext uri="{FF2B5EF4-FFF2-40B4-BE49-F238E27FC236}">
                <a16:creationId xmlns:a16="http://schemas.microsoft.com/office/drawing/2014/main" id="{FCBD70E5-C620-25C6-3FF0-7A942FD721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966191" y="3496530"/>
            <a:ext cx="382449" cy="65536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Download Tower Antenna Download Free Image HQ PNG Image | FreePNGImg">
            <a:extLst>
              <a:ext uri="{FF2B5EF4-FFF2-40B4-BE49-F238E27FC236}">
                <a16:creationId xmlns:a16="http://schemas.microsoft.com/office/drawing/2014/main" id="{483B7E07-3172-E8CF-C2E6-828B1357B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0503042" y="3487846"/>
            <a:ext cx="382449" cy="655367"/>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a:extLst>
              <a:ext uri="{FF2B5EF4-FFF2-40B4-BE49-F238E27FC236}">
                <a16:creationId xmlns:a16="http://schemas.microsoft.com/office/drawing/2014/main" id="{1BC0BA6C-109A-870E-48EF-11921DC71AD0}"/>
              </a:ext>
            </a:extLst>
          </p:cNvPr>
          <p:cNvCxnSpPr>
            <a:cxnSpLocks/>
          </p:cNvCxnSpPr>
          <p:nvPr/>
        </p:nvCxnSpPr>
        <p:spPr>
          <a:xfrm>
            <a:off x="3106791" y="2859117"/>
            <a:ext cx="728075"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FDA53B89-983F-CF4F-512A-BB2F42B1E623}"/>
              </a:ext>
            </a:extLst>
          </p:cNvPr>
          <p:cNvCxnSpPr>
            <a:cxnSpLocks/>
          </p:cNvCxnSpPr>
          <p:nvPr/>
        </p:nvCxnSpPr>
        <p:spPr>
          <a:xfrm>
            <a:off x="1640781" y="2859117"/>
            <a:ext cx="728075" cy="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A2C1E900-2CFF-2707-0CB9-2E31C06AFF91}"/>
              </a:ext>
            </a:extLst>
          </p:cNvPr>
          <p:cNvCxnSpPr/>
          <p:nvPr/>
        </p:nvCxnSpPr>
        <p:spPr>
          <a:xfrm>
            <a:off x="1640781" y="2859117"/>
            <a:ext cx="0" cy="617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CDF41874-CFF0-B7D7-1DAE-622A99891D10}"/>
              </a:ext>
            </a:extLst>
          </p:cNvPr>
          <p:cNvCxnSpPr/>
          <p:nvPr/>
        </p:nvCxnSpPr>
        <p:spPr>
          <a:xfrm>
            <a:off x="2111805" y="2859117"/>
            <a:ext cx="0" cy="617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9EF77986-9359-CCD1-E58D-2DBD8FBF0897}"/>
              </a:ext>
            </a:extLst>
          </p:cNvPr>
          <p:cNvCxnSpPr/>
          <p:nvPr/>
        </p:nvCxnSpPr>
        <p:spPr>
          <a:xfrm>
            <a:off x="2721902" y="2859117"/>
            <a:ext cx="0" cy="617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63990B0D-20E9-8CD4-96A9-81F7D77561F6}"/>
              </a:ext>
            </a:extLst>
          </p:cNvPr>
          <p:cNvCxnSpPr/>
          <p:nvPr/>
        </p:nvCxnSpPr>
        <p:spPr>
          <a:xfrm>
            <a:off x="3823677" y="2859117"/>
            <a:ext cx="0" cy="617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C93B08C1-AEE2-308B-484A-9C5B685D5034}"/>
              </a:ext>
            </a:extLst>
          </p:cNvPr>
          <p:cNvCxnSpPr/>
          <p:nvPr/>
        </p:nvCxnSpPr>
        <p:spPr>
          <a:xfrm>
            <a:off x="3298015" y="2859117"/>
            <a:ext cx="0" cy="617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160098AA-14D5-9B7D-268F-5BB1D91F0EA7}"/>
              </a:ext>
            </a:extLst>
          </p:cNvPr>
          <p:cNvCxnSpPr>
            <a:cxnSpLocks/>
          </p:cNvCxnSpPr>
          <p:nvPr/>
        </p:nvCxnSpPr>
        <p:spPr>
          <a:xfrm>
            <a:off x="6529880" y="2859117"/>
            <a:ext cx="728075" cy="0"/>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684101F7-EFDB-92AE-B438-22CF5498AD62}"/>
              </a:ext>
            </a:extLst>
          </p:cNvPr>
          <p:cNvCxnSpPr>
            <a:cxnSpLocks/>
          </p:cNvCxnSpPr>
          <p:nvPr/>
        </p:nvCxnSpPr>
        <p:spPr>
          <a:xfrm>
            <a:off x="5063870" y="2859117"/>
            <a:ext cx="728075" cy="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EB2E2238-92C9-9EFC-5E99-E456B64F2843}"/>
              </a:ext>
            </a:extLst>
          </p:cNvPr>
          <p:cNvCxnSpPr/>
          <p:nvPr/>
        </p:nvCxnSpPr>
        <p:spPr>
          <a:xfrm>
            <a:off x="5063870" y="2859117"/>
            <a:ext cx="0" cy="617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F0187218-F662-E228-62CC-DCBFF6CEB335}"/>
              </a:ext>
            </a:extLst>
          </p:cNvPr>
          <p:cNvCxnSpPr/>
          <p:nvPr/>
        </p:nvCxnSpPr>
        <p:spPr>
          <a:xfrm>
            <a:off x="5534894" y="2859117"/>
            <a:ext cx="0" cy="617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F11A82B7-C890-BCA0-EB7D-99C6E5C35FBB}"/>
              </a:ext>
            </a:extLst>
          </p:cNvPr>
          <p:cNvCxnSpPr/>
          <p:nvPr/>
        </p:nvCxnSpPr>
        <p:spPr>
          <a:xfrm>
            <a:off x="6144991" y="2859117"/>
            <a:ext cx="0" cy="617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CAB81B3B-FDC1-C233-2388-6A5742C4BD7A}"/>
              </a:ext>
            </a:extLst>
          </p:cNvPr>
          <p:cNvCxnSpPr/>
          <p:nvPr/>
        </p:nvCxnSpPr>
        <p:spPr>
          <a:xfrm>
            <a:off x="7246766" y="2859117"/>
            <a:ext cx="0" cy="617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7E3B2A58-1C2F-E50B-BC3B-1C512EEDF631}"/>
              </a:ext>
            </a:extLst>
          </p:cNvPr>
          <p:cNvCxnSpPr/>
          <p:nvPr/>
        </p:nvCxnSpPr>
        <p:spPr>
          <a:xfrm>
            <a:off x="6721104" y="2859117"/>
            <a:ext cx="0" cy="617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3BD31E56-F3B3-39A3-555A-E926B37203B0}"/>
              </a:ext>
            </a:extLst>
          </p:cNvPr>
          <p:cNvCxnSpPr>
            <a:cxnSpLocks/>
          </p:cNvCxnSpPr>
          <p:nvPr/>
        </p:nvCxnSpPr>
        <p:spPr>
          <a:xfrm>
            <a:off x="9936789" y="2859117"/>
            <a:ext cx="728075" cy="0"/>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0C3C1682-374E-F13F-B6C3-B4D817C30CDA}"/>
              </a:ext>
            </a:extLst>
          </p:cNvPr>
          <p:cNvCxnSpPr>
            <a:cxnSpLocks/>
          </p:cNvCxnSpPr>
          <p:nvPr/>
        </p:nvCxnSpPr>
        <p:spPr>
          <a:xfrm>
            <a:off x="8470779" y="2859117"/>
            <a:ext cx="728075" cy="0"/>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2A242A4E-5E0D-8442-6227-C73B695E21E6}"/>
              </a:ext>
            </a:extLst>
          </p:cNvPr>
          <p:cNvCxnSpPr/>
          <p:nvPr/>
        </p:nvCxnSpPr>
        <p:spPr>
          <a:xfrm>
            <a:off x="8470779" y="2859117"/>
            <a:ext cx="0" cy="617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04F9F609-2E0C-B0D9-83EA-725B71F97628}"/>
              </a:ext>
            </a:extLst>
          </p:cNvPr>
          <p:cNvCxnSpPr/>
          <p:nvPr/>
        </p:nvCxnSpPr>
        <p:spPr>
          <a:xfrm>
            <a:off x="8941803" y="2859117"/>
            <a:ext cx="0" cy="617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2DB82E17-99F3-5DB1-2257-D8819692ADB9}"/>
              </a:ext>
            </a:extLst>
          </p:cNvPr>
          <p:cNvCxnSpPr/>
          <p:nvPr/>
        </p:nvCxnSpPr>
        <p:spPr>
          <a:xfrm>
            <a:off x="9551900" y="2859117"/>
            <a:ext cx="0" cy="617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C3E126EE-AE98-72E8-6233-B0EEF88E1DE6}"/>
              </a:ext>
            </a:extLst>
          </p:cNvPr>
          <p:cNvCxnSpPr/>
          <p:nvPr/>
        </p:nvCxnSpPr>
        <p:spPr>
          <a:xfrm>
            <a:off x="10653675" y="2859117"/>
            <a:ext cx="0" cy="617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72D0FCEC-64AD-D3A8-61DA-2DF5E5E56617}"/>
              </a:ext>
            </a:extLst>
          </p:cNvPr>
          <p:cNvCxnSpPr/>
          <p:nvPr/>
        </p:nvCxnSpPr>
        <p:spPr>
          <a:xfrm>
            <a:off x="10128013" y="2859117"/>
            <a:ext cx="0" cy="617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0" name="Straight Connector 69">
            <a:extLst>
              <a:ext uri="{FF2B5EF4-FFF2-40B4-BE49-F238E27FC236}">
                <a16:creationId xmlns:a16="http://schemas.microsoft.com/office/drawing/2014/main" id="{488C9510-14D7-C7D7-C498-77E93AB2BD24}"/>
              </a:ext>
            </a:extLst>
          </p:cNvPr>
          <p:cNvCxnSpPr>
            <a:cxnSpLocks/>
          </p:cNvCxnSpPr>
          <p:nvPr/>
        </p:nvCxnSpPr>
        <p:spPr>
          <a:xfrm>
            <a:off x="3278009" y="2264816"/>
            <a:ext cx="2452655" cy="0"/>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a:extLst>
              <a:ext uri="{FF2B5EF4-FFF2-40B4-BE49-F238E27FC236}">
                <a16:creationId xmlns:a16="http://schemas.microsoft.com/office/drawing/2014/main" id="{92B6D67C-9C5D-B68D-433F-3D24FBA744BC}"/>
              </a:ext>
            </a:extLst>
          </p:cNvPr>
          <p:cNvCxnSpPr>
            <a:cxnSpLocks/>
          </p:cNvCxnSpPr>
          <p:nvPr/>
        </p:nvCxnSpPr>
        <p:spPr>
          <a:xfrm>
            <a:off x="6529880" y="2264816"/>
            <a:ext cx="2529961" cy="0"/>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a:extLst>
              <a:ext uri="{FF2B5EF4-FFF2-40B4-BE49-F238E27FC236}">
                <a16:creationId xmlns:a16="http://schemas.microsoft.com/office/drawing/2014/main" id="{CEEC506D-2585-B28A-A2AB-3B35DE1B5886}"/>
              </a:ext>
            </a:extLst>
          </p:cNvPr>
          <p:cNvCxnSpPr>
            <a:cxnSpLocks/>
            <a:stCxn id="25" idx="2"/>
          </p:cNvCxnSpPr>
          <p:nvPr/>
        </p:nvCxnSpPr>
        <p:spPr>
          <a:xfrm flipH="1">
            <a:off x="4068437" y="4148446"/>
            <a:ext cx="2081100" cy="1973734"/>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a:extLst>
              <a:ext uri="{FF2B5EF4-FFF2-40B4-BE49-F238E27FC236}">
                <a16:creationId xmlns:a16="http://schemas.microsoft.com/office/drawing/2014/main" id="{971F39E6-3ED1-4D94-C013-356B59A31C67}"/>
              </a:ext>
            </a:extLst>
          </p:cNvPr>
          <p:cNvCxnSpPr>
            <a:cxnSpLocks/>
            <a:stCxn id="25" idx="2"/>
          </p:cNvCxnSpPr>
          <p:nvPr/>
        </p:nvCxnSpPr>
        <p:spPr>
          <a:xfrm>
            <a:off x="6149537" y="4148446"/>
            <a:ext cx="1916286" cy="2055399"/>
          </a:xfrm>
          <a:prstGeom prst="line">
            <a:avLst/>
          </a:prstGeom>
        </p:spPr>
        <p:style>
          <a:lnRef idx="3">
            <a:schemeClr val="dk1"/>
          </a:lnRef>
          <a:fillRef idx="0">
            <a:schemeClr val="dk1"/>
          </a:fillRef>
          <a:effectRef idx="2">
            <a:schemeClr val="dk1"/>
          </a:effectRef>
          <a:fontRef idx="minor">
            <a:schemeClr val="tx1"/>
          </a:fontRef>
        </p:style>
      </p:cxnSp>
      <p:cxnSp>
        <p:nvCxnSpPr>
          <p:cNvPr id="93" name="Straight Connector 92">
            <a:extLst>
              <a:ext uri="{FF2B5EF4-FFF2-40B4-BE49-F238E27FC236}">
                <a16:creationId xmlns:a16="http://schemas.microsoft.com/office/drawing/2014/main" id="{8C3DCAFF-9803-F432-4FDF-0334B0CF4CEF}"/>
              </a:ext>
            </a:extLst>
          </p:cNvPr>
          <p:cNvCxnSpPr/>
          <p:nvPr/>
        </p:nvCxnSpPr>
        <p:spPr>
          <a:xfrm flipH="1">
            <a:off x="755742" y="4165318"/>
            <a:ext cx="1936030" cy="1856525"/>
          </a:xfrm>
          <a:prstGeom prst="line">
            <a:avLst/>
          </a:prstGeom>
        </p:spPr>
        <p:style>
          <a:lnRef idx="3">
            <a:schemeClr val="dk1"/>
          </a:lnRef>
          <a:fillRef idx="0">
            <a:schemeClr val="dk1"/>
          </a:fillRef>
          <a:effectRef idx="2">
            <a:schemeClr val="dk1"/>
          </a:effectRef>
          <a:fontRef idx="minor">
            <a:schemeClr val="tx1"/>
          </a:fontRef>
        </p:style>
      </p:cxnSp>
      <p:cxnSp>
        <p:nvCxnSpPr>
          <p:cNvPr id="94" name="Straight Connector 93">
            <a:extLst>
              <a:ext uri="{FF2B5EF4-FFF2-40B4-BE49-F238E27FC236}">
                <a16:creationId xmlns:a16="http://schemas.microsoft.com/office/drawing/2014/main" id="{25ACF1CB-2779-D0E8-6D42-F6B5F9EB51ED}"/>
              </a:ext>
            </a:extLst>
          </p:cNvPr>
          <p:cNvCxnSpPr>
            <a:cxnSpLocks/>
          </p:cNvCxnSpPr>
          <p:nvPr/>
        </p:nvCxnSpPr>
        <p:spPr>
          <a:xfrm>
            <a:off x="2691772" y="4151280"/>
            <a:ext cx="1973805" cy="1970900"/>
          </a:xfrm>
          <a:prstGeom prst="line">
            <a:avLst/>
          </a:prstGeom>
        </p:spPr>
        <p:style>
          <a:lnRef idx="3">
            <a:schemeClr val="dk1"/>
          </a:lnRef>
          <a:fillRef idx="0">
            <a:schemeClr val="dk1"/>
          </a:fillRef>
          <a:effectRef idx="2">
            <a:schemeClr val="dk1"/>
          </a:effectRef>
          <a:fontRef idx="minor">
            <a:schemeClr val="tx1"/>
          </a:fontRef>
        </p:style>
      </p:cxnSp>
      <p:cxnSp>
        <p:nvCxnSpPr>
          <p:cNvPr id="97" name="Straight Connector 96">
            <a:extLst>
              <a:ext uri="{FF2B5EF4-FFF2-40B4-BE49-F238E27FC236}">
                <a16:creationId xmlns:a16="http://schemas.microsoft.com/office/drawing/2014/main" id="{6197395C-7D48-4386-83D3-16090FCA9DB9}"/>
              </a:ext>
            </a:extLst>
          </p:cNvPr>
          <p:cNvCxnSpPr>
            <a:cxnSpLocks/>
          </p:cNvCxnSpPr>
          <p:nvPr/>
        </p:nvCxnSpPr>
        <p:spPr>
          <a:xfrm flipH="1">
            <a:off x="7520366" y="4165319"/>
            <a:ext cx="2020826" cy="1873723"/>
          </a:xfrm>
          <a:prstGeom prst="line">
            <a:avLst/>
          </a:prstGeom>
        </p:spPr>
        <p:style>
          <a:lnRef idx="3">
            <a:schemeClr val="dk1"/>
          </a:lnRef>
          <a:fillRef idx="0">
            <a:schemeClr val="dk1"/>
          </a:fillRef>
          <a:effectRef idx="2">
            <a:schemeClr val="dk1"/>
          </a:effectRef>
          <a:fontRef idx="minor">
            <a:schemeClr val="tx1"/>
          </a:fontRef>
        </p:style>
      </p:cxnSp>
      <p:cxnSp>
        <p:nvCxnSpPr>
          <p:cNvPr id="98" name="Straight Connector 97">
            <a:extLst>
              <a:ext uri="{FF2B5EF4-FFF2-40B4-BE49-F238E27FC236}">
                <a16:creationId xmlns:a16="http://schemas.microsoft.com/office/drawing/2014/main" id="{5FED49BE-40C6-3938-9CA5-BE67485C5210}"/>
              </a:ext>
            </a:extLst>
          </p:cNvPr>
          <p:cNvCxnSpPr/>
          <p:nvPr/>
        </p:nvCxnSpPr>
        <p:spPr>
          <a:xfrm>
            <a:off x="9541192" y="4165319"/>
            <a:ext cx="1769307" cy="1868490"/>
          </a:xfrm>
          <a:prstGeom prst="line">
            <a:avLst/>
          </a:prstGeom>
        </p:spPr>
        <p:style>
          <a:lnRef idx="3">
            <a:schemeClr val="dk1"/>
          </a:lnRef>
          <a:fillRef idx="0">
            <a:schemeClr val="dk1"/>
          </a:fillRef>
          <a:effectRef idx="2">
            <a:schemeClr val="dk1"/>
          </a:effectRef>
          <a:fontRef idx="minor">
            <a:schemeClr val="tx1"/>
          </a:fontRef>
        </p:style>
      </p:cxnSp>
      <p:sp>
        <p:nvSpPr>
          <p:cNvPr id="103" name="TextBox 102">
            <a:extLst>
              <a:ext uri="{FF2B5EF4-FFF2-40B4-BE49-F238E27FC236}">
                <a16:creationId xmlns:a16="http://schemas.microsoft.com/office/drawing/2014/main" id="{5A735AED-B2A8-1D60-059D-052A8EE01E9F}"/>
              </a:ext>
            </a:extLst>
          </p:cNvPr>
          <p:cNvSpPr txBox="1"/>
          <p:nvPr/>
        </p:nvSpPr>
        <p:spPr>
          <a:xfrm>
            <a:off x="3597215" y="1839785"/>
            <a:ext cx="1711217" cy="307777"/>
          </a:xfrm>
          <a:prstGeom prst="rect">
            <a:avLst/>
          </a:prstGeom>
          <a:noFill/>
        </p:spPr>
        <p:txBody>
          <a:bodyPr wrap="square" rtlCol="0">
            <a:spAutoFit/>
          </a:bodyPr>
          <a:lstStyle/>
          <a:p>
            <a:pPr algn="ctr"/>
            <a:r>
              <a:rPr lang="en-US" sz="1400" b="1" dirty="0">
                <a:ea typeface="Cambria Math" panose="02040503050406030204" pitchFamily="18" charset="0"/>
              </a:rPr>
              <a:t>Back Haul Link </a:t>
            </a:r>
          </a:p>
        </p:txBody>
      </p:sp>
      <p:sp>
        <p:nvSpPr>
          <p:cNvPr id="104" name="TextBox 103">
            <a:extLst>
              <a:ext uri="{FF2B5EF4-FFF2-40B4-BE49-F238E27FC236}">
                <a16:creationId xmlns:a16="http://schemas.microsoft.com/office/drawing/2014/main" id="{FBD0B22D-A1DD-2D8D-1432-455FAFA74C27}"/>
              </a:ext>
            </a:extLst>
          </p:cNvPr>
          <p:cNvSpPr txBox="1"/>
          <p:nvPr/>
        </p:nvSpPr>
        <p:spPr>
          <a:xfrm>
            <a:off x="6992942" y="1870440"/>
            <a:ext cx="1711217" cy="307777"/>
          </a:xfrm>
          <a:prstGeom prst="rect">
            <a:avLst/>
          </a:prstGeom>
          <a:noFill/>
        </p:spPr>
        <p:txBody>
          <a:bodyPr wrap="square" rtlCol="0">
            <a:spAutoFit/>
          </a:bodyPr>
          <a:lstStyle/>
          <a:p>
            <a:pPr algn="ctr"/>
            <a:r>
              <a:rPr lang="en-US" sz="1400" b="1" dirty="0">
                <a:ea typeface="Cambria Math" panose="02040503050406030204" pitchFamily="18" charset="0"/>
              </a:rPr>
              <a:t>Back Haul Link </a:t>
            </a:r>
          </a:p>
        </p:txBody>
      </p:sp>
      <p:sp>
        <p:nvSpPr>
          <p:cNvPr id="106" name="Left Brace 105">
            <a:extLst>
              <a:ext uri="{FF2B5EF4-FFF2-40B4-BE49-F238E27FC236}">
                <a16:creationId xmlns:a16="http://schemas.microsoft.com/office/drawing/2014/main" id="{36573927-A9CE-E8EE-CF96-0477D6951F8F}"/>
              </a:ext>
            </a:extLst>
          </p:cNvPr>
          <p:cNvSpPr/>
          <p:nvPr/>
        </p:nvSpPr>
        <p:spPr>
          <a:xfrm>
            <a:off x="1217475" y="2637171"/>
            <a:ext cx="300069" cy="86144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ea typeface="Cambria Math" panose="02040503050406030204" pitchFamily="18" charset="0"/>
            </a:endParaRPr>
          </a:p>
        </p:txBody>
      </p:sp>
      <p:sp>
        <p:nvSpPr>
          <p:cNvPr id="107" name="TextBox 106">
            <a:extLst>
              <a:ext uri="{FF2B5EF4-FFF2-40B4-BE49-F238E27FC236}">
                <a16:creationId xmlns:a16="http://schemas.microsoft.com/office/drawing/2014/main" id="{40E86C8A-6DB3-95C6-D250-CBA2BFD95B42}"/>
              </a:ext>
            </a:extLst>
          </p:cNvPr>
          <p:cNvSpPr txBox="1"/>
          <p:nvPr/>
        </p:nvSpPr>
        <p:spPr>
          <a:xfrm>
            <a:off x="0" y="2698563"/>
            <a:ext cx="1711217" cy="784830"/>
          </a:xfrm>
          <a:prstGeom prst="rect">
            <a:avLst/>
          </a:prstGeom>
          <a:noFill/>
        </p:spPr>
        <p:txBody>
          <a:bodyPr wrap="square" rtlCol="0">
            <a:spAutoFit/>
          </a:bodyPr>
          <a:lstStyle/>
          <a:p>
            <a:pPr algn="ctr"/>
            <a:r>
              <a:rPr lang="en-US" sz="1500" b="1" dirty="0">
                <a:ea typeface="Cambria Math" panose="02040503050406030204" pitchFamily="18" charset="0"/>
              </a:rPr>
              <a:t>Front </a:t>
            </a:r>
          </a:p>
          <a:p>
            <a:pPr algn="ctr"/>
            <a:r>
              <a:rPr lang="en-US" sz="1500" b="1" dirty="0">
                <a:ea typeface="Cambria Math" panose="02040503050406030204" pitchFamily="18" charset="0"/>
              </a:rPr>
              <a:t>Haul </a:t>
            </a:r>
          </a:p>
          <a:p>
            <a:pPr algn="ctr"/>
            <a:r>
              <a:rPr lang="en-US" sz="1500" b="1" dirty="0">
                <a:ea typeface="Cambria Math" panose="02040503050406030204" pitchFamily="18" charset="0"/>
              </a:rPr>
              <a:t>Link </a:t>
            </a:r>
          </a:p>
        </p:txBody>
      </p:sp>
      <p:sp>
        <p:nvSpPr>
          <p:cNvPr id="108" name="TextBox 107">
            <a:extLst>
              <a:ext uri="{FF2B5EF4-FFF2-40B4-BE49-F238E27FC236}">
                <a16:creationId xmlns:a16="http://schemas.microsoft.com/office/drawing/2014/main" id="{E0D470A0-EC8F-C5EC-245F-AC8AB0B198B1}"/>
              </a:ext>
            </a:extLst>
          </p:cNvPr>
          <p:cNvSpPr txBox="1"/>
          <p:nvPr/>
        </p:nvSpPr>
        <p:spPr>
          <a:xfrm>
            <a:off x="2058948" y="4673736"/>
            <a:ext cx="1121937" cy="738664"/>
          </a:xfrm>
          <a:prstGeom prst="rect">
            <a:avLst/>
          </a:prstGeom>
          <a:noFill/>
        </p:spPr>
        <p:txBody>
          <a:bodyPr wrap="square" rtlCol="0">
            <a:spAutoFit/>
          </a:bodyPr>
          <a:lstStyle/>
          <a:p>
            <a:pPr algn="ctr"/>
            <a:r>
              <a:rPr lang="en-US" sz="1400" b="1" dirty="0">
                <a:ea typeface="Cambria Math" panose="02040503050406030204" pitchFamily="18" charset="0"/>
              </a:rPr>
              <a:t>MEC Server Coverage Area - 1</a:t>
            </a:r>
          </a:p>
        </p:txBody>
      </p:sp>
      <p:sp>
        <p:nvSpPr>
          <p:cNvPr id="109" name="TextBox 108">
            <a:extLst>
              <a:ext uri="{FF2B5EF4-FFF2-40B4-BE49-F238E27FC236}">
                <a16:creationId xmlns:a16="http://schemas.microsoft.com/office/drawing/2014/main" id="{B3A694D4-9A83-3A25-709B-54D2E9D2F843}"/>
              </a:ext>
            </a:extLst>
          </p:cNvPr>
          <p:cNvSpPr txBox="1"/>
          <p:nvPr/>
        </p:nvSpPr>
        <p:spPr>
          <a:xfrm>
            <a:off x="5522591" y="4758003"/>
            <a:ext cx="1108171" cy="738664"/>
          </a:xfrm>
          <a:prstGeom prst="rect">
            <a:avLst/>
          </a:prstGeom>
          <a:noFill/>
        </p:spPr>
        <p:txBody>
          <a:bodyPr wrap="square" rtlCol="0">
            <a:spAutoFit/>
          </a:bodyPr>
          <a:lstStyle/>
          <a:p>
            <a:pPr algn="ctr"/>
            <a:r>
              <a:rPr lang="en-US" sz="1400" b="1" dirty="0">
                <a:ea typeface="Cambria Math" panose="02040503050406030204" pitchFamily="18" charset="0"/>
              </a:rPr>
              <a:t>MEC Server Coverage Area - 2</a:t>
            </a:r>
          </a:p>
        </p:txBody>
      </p:sp>
      <p:sp>
        <p:nvSpPr>
          <p:cNvPr id="110" name="TextBox 109">
            <a:extLst>
              <a:ext uri="{FF2B5EF4-FFF2-40B4-BE49-F238E27FC236}">
                <a16:creationId xmlns:a16="http://schemas.microsoft.com/office/drawing/2014/main" id="{FC41FE9D-C4AC-BDA1-7D39-A5493E804F93}"/>
              </a:ext>
            </a:extLst>
          </p:cNvPr>
          <p:cNvSpPr txBox="1"/>
          <p:nvPr/>
        </p:nvSpPr>
        <p:spPr>
          <a:xfrm>
            <a:off x="8894793" y="4740646"/>
            <a:ext cx="1185842" cy="738664"/>
          </a:xfrm>
          <a:prstGeom prst="rect">
            <a:avLst/>
          </a:prstGeom>
          <a:noFill/>
        </p:spPr>
        <p:txBody>
          <a:bodyPr wrap="square" rtlCol="0">
            <a:spAutoFit/>
          </a:bodyPr>
          <a:lstStyle/>
          <a:p>
            <a:pPr algn="ctr"/>
            <a:r>
              <a:rPr lang="en-US" sz="1400" b="1" dirty="0">
                <a:ea typeface="Cambria Math" panose="02040503050406030204" pitchFamily="18" charset="0"/>
              </a:rPr>
              <a:t>MEC Server Coverage Area - 3</a:t>
            </a:r>
          </a:p>
        </p:txBody>
      </p:sp>
      <p:sp>
        <p:nvSpPr>
          <p:cNvPr id="112" name="Right Brace 111">
            <a:extLst>
              <a:ext uri="{FF2B5EF4-FFF2-40B4-BE49-F238E27FC236}">
                <a16:creationId xmlns:a16="http://schemas.microsoft.com/office/drawing/2014/main" id="{6AC15BA8-B1F8-6933-AC24-2C54B95975B4}"/>
              </a:ext>
            </a:extLst>
          </p:cNvPr>
          <p:cNvSpPr/>
          <p:nvPr/>
        </p:nvSpPr>
        <p:spPr>
          <a:xfrm>
            <a:off x="10885491" y="3476224"/>
            <a:ext cx="300598" cy="67505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ea typeface="Cambria Math" panose="02040503050406030204" pitchFamily="18" charset="0"/>
            </a:endParaRPr>
          </a:p>
        </p:txBody>
      </p:sp>
      <p:sp>
        <p:nvSpPr>
          <p:cNvPr id="113" name="TextBox 112">
            <a:extLst>
              <a:ext uri="{FF2B5EF4-FFF2-40B4-BE49-F238E27FC236}">
                <a16:creationId xmlns:a16="http://schemas.microsoft.com/office/drawing/2014/main" id="{6DEC0F40-2FAE-E0B2-A421-EFA043E2B741}"/>
              </a:ext>
            </a:extLst>
          </p:cNvPr>
          <p:cNvSpPr txBox="1"/>
          <p:nvPr/>
        </p:nvSpPr>
        <p:spPr>
          <a:xfrm>
            <a:off x="10678168" y="3349598"/>
            <a:ext cx="1711217" cy="1015663"/>
          </a:xfrm>
          <a:prstGeom prst="rect">
            <a:avLst/>
          </a:prstGeom>
          <a:noFill/>
        </p:spPr>
        <p:txBody>
          <a:bodyPr wrap="square" rtlCol="0">
            <a:spAutoFit/>
          </a:bodyPr>
          <a:lstStyle/>
          <a:p>
            <a:pPr algn="ctr"/>
            <a:r>
              <a:rPr lang="en-US" sz="1500" b="1" dirty="0">
                <a:ea typeface="Cambria Math" panose="02040503050406030204" pitchFamily="18" charset="0"/>
              </a:rPr>
              <a:t>Road </a:t>
            </a:r>
          </a:p>
          <a:p>
            <a:pPr algn="ctr"/>
            <a:r>
              <a:rPr lang="en-US" sz="1500" b="1" dirty="0">
                <a:ea typeface="Cambria Math" panose="02040503050406030204" pitchFamily="18" charset="0"/>
              </a:rPr>
              <a:t>Side </a:t>
            </a:r>
          </a:p>
          <a:p>
            <a:pPr algn="ctr"/>
            <a:r>
              <a:rPr lang="en-US" sz="1500" b="1" dirty="0">
                <a:ea typeface="Cambria Math" panose="02040503050406030204" pitchFamily="18" charset="0"/>
              </a:rPr>
              <a:t>Unit </a:t>
            </a:r>
          </a:p>
          <a:p>
            <a:pPr algn="ctr"/>
            <a:r>
              <a:rPr lang="en-US" sz="1500" b="1" dirty="0">
                <a:ea typeface="Cambria Math" panose="02040503050406030204" pitchFamily="18" charset="0"/>
              </a:rPr>
              <a:t>(RSU)</a:t>
            </a:r>
          </a:p>
        </p:txBody>
      </p:sp>
      <p:sp>
        <p:nvSpPr>
          <p:cNvPr id="115" name="Oval 114">
            <a:extLst>
              <a:ext uri="{FF2B5EF4-FFF2-40B4-BE49-F238E27FC236}">
                <a16:creationId xmlns:a16="http://schemas.microsoft.com/office/drawing/2014/main" id="{4B50163B-6471-834D-14C6-A2B8106D541B}"/>
              </a:ext>
            </a:extLst>
          </p:cNvPr>
          <p:cNvSpPr/>
          <p:nvPr/>
        </p:nvSpPr>
        <p:spPr>
          <a:xfrm>
            <a:off x="2322804" y="990862"/>
            <a:ext cx="737935" cy="749508"/>
          </a:xfrm>
          <a:prstGeom prst="ellipse">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ea typeface="Cambria Math" panose="02040503050406030204" pitchFamily="18" charset="0"/>
            </a:endParaRPr>
          </a:p>
        </p:txBody>
      </p:sp>
      <p:pic>
        <p:nvPicPr>
          <p:cNvPr id="116" name="Picture 2" descr="Top Mechanical Gears Stock Vectors, Illustrations &amp; Clip Art - iStock |  Machine gears, Mechanical design, Machine">
            <a:extLst>
              <a:ext uri="{FF2B5EF4-FFF2-40B4-BE49-F238E27FC236}">
                <a16:creationId xmlns:a16="http://schemas.microsoft.com/office/drawing/2014/main" id="{C56CC7D2-91C9-5361-7213-7C77F8E044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2702" y="1139928"/>
            <a:ext cx="451427" cy="451427"/>
          </a:xfrm>
          <a:prstGeom prst="rect">
            <a:avLst/>
          </a:prstGeom>
          <a:noFill/>
          <a:extLst>
            <a:ext uri="{909E8E84-426E-40DD-AFC4-6F175D3DCCD1}">
              <a14:hiddenFill xmlns:a14="http://schemas.microsoft.com/office/drawing/2010/main">
                <a:solidFill>
                  <a:srgbClr val="FFFFFF"/>
                </a:solidFill>
              </a14:hiddenFill>
            </a:ext>
          </a:extLst>
        </p:spPr>
      </p:pic>
      <p:sp>
        <p:nvSpPr>
          <p:cNvPr id="117" name="Oval 116">
            <a:extLst>
              <a:ext uri="{FF2B5EF4-FFF2-40B4-BE49-F238E27FC236}">
                <a16:creationId xmlns:a16="http://schemas.microsoft.com/office/drawing/2014/main" id="{2A28FA07-AA33-FB9A-A072-C21AB6B7CE6B}"/>
              </a:ext>
            </a:extLst>
          </p:cNvPr>
          <p:cNvSpPr/>
          <p:nvPr/>
        </p:nvSpPr>
        <p:spPr>
          <a:xfrm>
            <a:off x="5776023" y="1007501"/>
            <a:ext cx="737935" cy="749508"/>
          </a:xfrm>
          <a:prstGeom prst="ellipse">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ea typeface="Cambria Math" panose="02040503050406030204" pitchFamily="18" charset="0"/>
            </a:endParaRPr>
          </a:p>
        </p:txBody>
      </p:sp>
      <p:pic>
        <p:nvPicPr>
          <p:cNvPr id="118" name="Picture 2" descr="Top Mechanical Gears Stock Vectors, Illustrations &amp; Clip Art - iStock |  Machine gears, Mechanical design, Machine">
            <a:extLst>
              <a:ext uri="{FF2B5EF4-FFF2-40B4-BE49-F238E27FC236}">
                <a16:creationId xmlns:a16="http://schemas.microsoft.com/office/drawing/2014/main" id="{27C9073B-5DAF-8346-F553-863BE1D00F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5921" y="1156567"/>
            <a:ext cx="451427" cy="451427"/>
          </a:xfrm>
          <a:prstGeom prst="rect">
            <a:avLst/>
          </a:prstGeom>
          <a:noFill/>
          <a:extLst>
            <a:ext uri="{909E8E84-426E-40DD-AFC4-6F175D3DCCD1}">
              <a14:hiddenFill xmlns:a14="http://schemas.microsoft.com/office/drawing/2010/main">
                <a:solidFill>
                  <a:srgbClr val="FFFFFF"/>
                </a:solidFill>
              </a14:hiddenFill>
            </a:ext>
          </a:extLst>
        </p:spPr>
      </p:pic>
      <p:sp>
        <p:nvSpPr>
          <p:cNvPr id="119" name="Oval 118">
            <a:extLst>
              <a:ext uri="{FF2B5EF4-FFF2-40B4-BE49-F238E27FC236}">
                <a16:creationId xmlns:a16="http://schemas.microsoft.com/office/drawing/2014/main" id="{001778A0-9328-38F2-ABD5-E5F52CAC6E53}"/>
              </a:ext>
            </a:extLst>
          </p:cNvPr>
          <p:cNvSpPr/>
          <p:nvPr/>
        </p:nvSpPr>
        <p:spPr>
          <a:xfrm>
            <a:off x="9229332" y="987288"/>
            <a:ext cx="737935" cy="749508"/>
          </a:xfrm>
          <a:prstGeom prst="ellipse">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ea typeface="Cambria Math" panose="02040503050406030204" pitchFamily="18" charset="0"/>
            </a:endParaRPr>
          </a:p>
        </p:txBody>
      </p:sp>
      <p:pic>
        <p:nvPicPr>
          <p:cNvPr id="120" name="Picture 2" descr="Top Mechanical Gears Stock Vectors, Illustrations &amp; Clip Art - iStock |  Machine gears, Mechanical design, Machine">
            <a:extLst>
              <a:ext uri="{FF2B5EF4-FFF2-40B4-BE49-F238E27FC236}">
                <a16:creationId xmlns:a16="http://schemas.microsoft.com/office/drawing/2014/main" id="{2FC3FCFC-6BEA-BBA5-4E6D-DB51EF305C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9230" y="1136354"/>
            <a:ext cx="451427" cy="451427"/>
          </a:xfrm>
          <a:prstGeom prst="rect">
            <a:avLst/>
          </a:prstGeom>
          <a:noFill/>
          <a:extLst>
            <a:ext uri="{909E8E84-426E-40DD-AFC4-6F175D3DCCD1}">
              <a14:hiddenFill xmlns:a14="http://schemas.microsoft.com/office/drawing/2010/main">
                <a:solidFill>
                  <a:srgbClr val="FFFFFF"/>
                </a:solidFill>
              </a14:hiddenFill>
            </a:ext>
          </a:extLst>
        </p:spPr>
      </p:pic>
      <p:cxnSp>
        <p:nvCxnSpPr>
          <p:cNvPr id="122" name="Straight Connector 121">
            <a:extLst>
              <a:ext uri="{FF2B5EF4-FFF2-40B4-BE49-F238E27FC236}">
                <a16:creationId xmlns:a16="http://schemas.microsoft.com/office/drawing/2014/main" id="{DF9D54A5-C94B-1EDA-5A59-44F20A56988B}"/>
              </a:ext>
            </a:extLst>
          </p:cNvPr>
          <p:cNvCxnSpPr>
            <a:cxnSpLocks/>
          </p:cNvCxnSpPr>
          <p:nvPr/>
        </p:nvCxnSpPr>
        <p:spPr>
          <a:xfrm flipV="1">
            <a:off x="6341763" y="1606609"/>
            <a:ext cx="527489" cy="263831"/>
          </a:xfrm>
          <a:prstGeom prst="line">
            <a:avLst/>
          </a:prstGeom>
        </p:spPr>
        <p:style>
          <a:lnRef idx="3">
            <a:schemeClr val="dk1"/>
          </a:lnRef>
          <a:fillRef idx="0">
            <a:schemeClr val="dk1"/>
          </a:fillRef>
          <a:effectRef idx="2">
            <a:schemeClr val="dk1"/>
          </a:effectRef>
          <a:fontRef idx="minor">
            <a:schemeClr val="tx1"/>
          </a:fontRef>
        </p:style>
      </p:cxnSp>
      <p:cxnSp>
        <p:nvCxnSpPr>
          <p:cNvPr id="123" name="Straight Arrow Connector 122">
            <a:extLst>
              <a:ext uri="{FF2B5EF4-FFF2-40B4-BE49-F238E27FC236}">
                <a16:creationId xmlns:a16="http://schemas.microsoft.com/office/drawing/2014/main" id="{A02F1A60-97F6-711B-B4FE-929079E5D249}"/>
              </a:ext>
            </a:extLst>
          </p:cNvPr>
          <p:cNvCxnSpPr>
            <a:cxnSpLocks/>
          </p:cNvCxnSpPr>
          <p:nvPr/>
        </p:nvCxnSpPr>
        <p:spPr>
          <a:xfrm flipV="1">
            <a:off x="6852669" y="1602056"/>
            <a:ext cx="825722" cy="41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5" name="TextBox 124">
            <a:extLst>
              <a:ext uri="{FF2B5EF4-FFF2-40B4-BE49-F238E27FC236}">
                <a16:creationId xmlns:a16="http://schemas.microsoft.com/office/drawing/2014/main" id="{F0B32531-CD04-30B8-9A04-58A02F938023}"/>
              </a:ext>
            </a:extLst>
          </p:cNvPr>
          <p:cNvSpPr txBox="1"/>
          <p:nvPr/>
        </p:nvSpPr>
        <p:spPr>
          <a:xfrm>
            <a:off x="7633868" y="1421304"/>
            <a:ext cx="1711217" cy="307777"/>
          </a:xfrm>
          <a:prstGeom prst="rect">
            <a:avLst/>
          </a:prstGeom>
          <a:noFill/>
        </p:spPr>
        <p:txBody>
          <a:bodyPr wrap="square" rtlCol="0">
            <a:spAutoFit/>
          </a:bodyPr>
          <a:lstStyle/>
          <a:p>
            <a:r>
              <a:rPr lang="en-US" sz="1400" b="1" dirty="0">
                <a:ea typeface="Cambria Math" panose="02040503050406030204" pitchFamily="18" charset="0"/>
              </a:rPr>
              <a:t>MEC Server (Agent)</a:t>
            </a:r>
          </a:p>
        </p:txBody>
      </p:sp>
      <p:sp>
        <p:nvSpPr>
          <p:cNvPr id="126" name="Left Brace 125">
            <a:extLst>
              <a:ext uri="{FF2B5EF4-FFF2-40B4-BE49-F238E27FC236}">
                <a16:creationId xmlns:a16="http://schemas.microsoft.com/office/drawing/2014/main" id="{A6C3093E-8AC0-67C5-9377-3B46F2966E78}"/>
              </a:ext>
            </a:extLst>
          </p:cNvPr>
          <p:cNvSpPr/>
          <p:nvPr/>
        </p:nvSpPr>
        <p:spPr>
          <a:xfrm>
            <a:off x="1920581" y="987288"/>
            <a:ext cx="316888" cy="69346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ea typeface="Cambria Math" panose="02040503050406030204" pitchFamily="18" charset="0"/>
            </a:endParaRPr>
          </a:p>
        </p:txBody>
      </p:sp>
      <p:sp>
        <p:nvSpPr>
          <p:cNvPr id="127" name="TextBox 126">
            <a:extLst>
              <a:ext uri="{FF2B5EF4-FFF2-40B4-BE49-F238E27FC236}">
                <a16:creationId xmlns:a16="http://schemas.microsoft.com/office/drawing/2014/main" id="{C470ADB5-A58D-04E2-D2D5-C91817B9D0BD}"/>
              </a:ext>
            </a:extLst>
          </p:cNvPr>
          <p:cNvSpPr txBox="1"/>
          <p:nvPr/>
        </p:nvSpPr>
        <p:spPr>
          <a:xfrm>
            <a:off x="105923" y="1198892"/>
            <a:ext cx="1711217" cy="553998"/>
          </a:xfrm>
          <a:prstGeom prst="rect">
            <a:avLst/>
          </a:prstGeom>
          <a:noFill/>
        </p:spPr>
        <p:txBody>
          <a:bodyPr wrap="square" rtlCol="0">
            <a:spAutoFit/>
          </a:bodyPr>
          <a:lstStyle/>
          <a:p>
            <a:pPr algn="ctr"/>
            <a:r>
              <a:rPr lang="en-US" sz="1500" b="1" dirty="0">
                <a:ea typeface="Cambria Math" panose="02040503050406030204" pitchFamily="18" charset="0"/>
              </a:rPr>
              <a:t>Services Hosted by MEC Server</a:t>
            </a:r>
          </a:p>
        </p:txBody>
      </p:sp>
      <p:pic>
        <p:nvPicPr>
          <p:cNvPr id="16" name="Picture 15" descr="A logo for a university&#10;&#10;Description automatically generated">
            <a:extLst>
              <a:ext uri="{FF2B5EF4-FFF2-40B4-BE49-F238E27FC236}">
                <a16:creationId xmlns:a16="http://schemas.microsoft.com/office/drawing/2014/main" id="{FD4C0976-7465-41EF-A569-8FBD17748553}"/>
              </a:ext>
            </a:extLst>
          </p:cNvPr>
          <p:cNvPicPr/>
          <p:nvPr/>
        </p:nvPicPr>
        <p:blipFill>
          <a:blip r:embed="rId7" cstate="print"/>
          <a:stretch/>
        </p:blipFill>
        <p:spPr>
          <a:xfrm>
            <a:off x="-1" y="15480"/>
            <a:ext cx="1171575" cy="1241820"/>
          </a:xfrm>
          <a:prstGeom prst="rect">
            <a:avLst/>
          </a:prstGeom>
          <a:ln>
            <a:noFill/>
          </a:ln>
        </p:spPr>
      </p:pic>
      <p:sp>
        <p:nvSpPr>
          <p:cNvPr id="17" name="Date Placeholder 16">
            <a:extLst>
              <a:ext uri="{FF2B5EF4-FFF2-40B4-BE49-F238E27FC236}">
                <a16:creationId xmlns:a16="http://schemas.microsoft.com/office/drawing/2014/main" id="{FA23FA43-2A72-7BDC-7C40-C0459A1FF073}"/>
              </a:ext>
            </a:extLst>
          </p:cNvPr>
          <p:cNvSpPr>
            <a:spLocks noGrp="1"/>
          </p:cNvSpPr>
          <p:nvPr>
            <p:ph type="dt" sz="half" idx="10"/>
          </p:nvPr>
        </p:nvSpPr>
        <p:spPr/>
        <p:txBody>
          <a:bodyPr/>
          <a:lstStyle/>
          <a:p>
            <a:fld id="{0508B8FF-F57E-CB44-ACD1-D9F1496EC2F9}" type="datetime1">
              <a:rPr lang="en-IN" smtClean="0"/>
              <a:t>02/12/23</a:t>
            </a:fld>
            <a:endParaRPr lang="en-US"/>
          </a:p>
        </p:txBody>
      </p:sp>
      <p:sp>
        <p:nvSpPr>
          <p:cNvPr id="18" name="Footer Placeholder 17">
            <a:extLst>
              <a:ext uri="{FF2B5EF4-FFF2-40B4-BE49-F238E27FC236}">
                <a16:creationId xmlns:a16="http://schemas.microsoft.com/office/drawing/2014/main" id="{C40389A1-9C12-C9EC-5B22-BA5C2D973E50}"/>
              </a:ext>
            </a:extLst>
          </p:cNvPr>
          <p:cNvSpPr>
            <a:spLocks noGrp="1"/>
          </p:cNvSpPr>
          <p:nvPr>
            <p:ph type="ftr" sz="quarter" idx="11"/>
          </p:nvPr>
        </p:nvSpPr>
        <p:spPr/>
        <p:txBody>
          <a:bodyPr/>
          <a:lstStyle/>
          <a:p>
            <a:r>
              <a:rPr lang="en-US"/>
              <a:t>Capstone Project B.Tech 2020-24 Phase-2 ESA</a:t>
            </a:r>
          </a:p>
        </p:txBody>
      </p:sp>
      <p:sp>
        <p:nvSpPr>
          <p:cNvPr id="33" name="Slide Number Placeholder 32">
            <a:extLst>
              <a:ext uri="{FF2B5EF4-FFF2-40B4-BE49-F238E27FC236}">
                <a16:creationId xmlns:a16="http://schemas.microsoft.com/office/drawing/2014/main" id="{F1B18986-3B31-B3A7-90F3-06214786C640}"/>
              </a:ext>
            </a:extLst>
          </p:cNvPr>
          <p:cNvSpPr>
            <a:spLocks noGrp="1"/>
          </p:cNvSpPr>
          <p:nvPr>
            <p:ph type="sldNum" sz="quarter" idx="12"/>
          </p:nvPr>
        </p:nvSpPr>
        <p:spPr/>
        <p:txBody>
          <a:bodyPr/>
          <a:lstStyle/>
          <a:p>
            <a:fld id="{58B7DACC-E4F9-C84E-9F82-4C0C87DE697E}" type="slidenum">
              <a:rPr lang="en-US" smtClean="0"/>
              <a:t>16</a:t>
            </a:fld>
            <a:endParaRPr lang="en-US"/>
          </a:p>
        </p:txBody>
      </p:sp>
      <p:sp>
        <p:nvSpPr>
          <p:cNvPr id="35" name="TextBox 34">
            <a:extLst>
              <a:ext uri="{FF2B5EF4-FFF2-40B4-BE49-F238E27FC236}">
                <a16:creationId xmlns:a16="http://schemas.microsoft.com/office/drawing/2014/main" id="{70F69597-420D-3A9B-4B7A-F6DDE8943ADD}"/>
              </a:ext>
            </a:extLst>
          </p:cNvPr>
          <p:cNvSpPr txBox="1"/>
          <p:nvPr/>
        </p:nvSpPr>
        <p:spPr>
          <a:xfrm>
            <a:off x="1517544" y="0"/>
            <a:ext cx="9367947" cy="646331"/>
          </a:xfrm>
          <a:prstGeom prst="rect">
            <a:avLst/>
          </a:prstGeom>
          <a:noFill/>
        </p:spPr>
        <p:txBody>
          <a:bodyPr wrap="square" rtlCol="0">
            <a:spAutoFit/>
          </a:bodyPr>
          <a:lstStyle/>
          <a:p>
            <a:pPr algn="ctr"/>
            <a:r>
              <a:rPr lang="en-US" sz="3600" dirty="0"/>
              <a:t>System Model: Environment Overview </a:t>
            </a:r>
          </a:p>
        </p:txBody>
      </p:sp>
      <p:cxnSp>
        <p:nvCxnSpPr>
          <p:cNvPr id="36" name="Straight Arrow Connector 35">
            <a:extLst>
              <a:ext uri="{FF2B5EF4-FFF2-40B4-BE49-F238E27FC236}">
                <a16:creationId xmlns:a16="http://schemas.microsoft.com/office/drawing/2014/main" id="{7F0A3304-DB5E-31E6-FCD3-47C2E0B3AC99}"/>
              </a:ext>
            </a:extLst>
          </p:cNvPr>
          <p:cNvCxnSpPr>
            <a:cxnSpLocks/>
          </p:cNvCxnSpPr>
          <p:nvPr/>
        </p:nvCxnSpPr>
        <p:spPr>
          <a:xfrm>
            <a:off x="3425035" y="1317416"/>
            <a:ext cx="20296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04DB95D6-68E2-0F30-7268-572279AC613C}"/>
              </a:ext>
            </a:extLst>
          </p:cNvPr>
          <p:cNvCxnSpPr>
            <a:cxnSpLocks/>
          </p:cNvCxnSpPr>
          <p:nvPr/>
        </p:nvCxnSpPr>
        <p:spPr>
          <a:xfrm>
            <a:off x="6916874" y="1107154"/>
            <a:ext cx="20296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9" name="Picture 2" descr="Top Mechanical Gears Stock Vectors, Illustrations &amp; Clip Art - iStock |  Machine gears, Mechanical design, Machine">
            <a:extLst>
              <a:ext uri="{FF2B5EF4-FFF2-40B4-BE49-F238E27FC236}">
                <a16:creationId xmlns:a16="http://schemas.microsoft.com/office/drawing/2014/main" id="{C9A08E32-6D37-3A0F-4486-0B1E11EECE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6710" y="813129"/>
            <a:ext cx="451427" cy="45142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Top Mechanical Gears Stock Vectors, Illustrations &amp; Clip Art - iStock |  Machine gears, Mechanical design, Machine">
            <a:extLst>
              <a:ext uri="{FF2B5EF4-FFF2-40B4-BE49-F238E27FC236}">
                <a16:creationId xmlns:a16="http://schemas.microsoft.com/office/drawing/2014/main" id="{930D68CC-FB4F-E85C-9458-FE648088F1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3963" y="605459"/>
            <a:ext cx="451427" cy="451427"/>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Arrow Connector 41">
            <a:extLst>
              <a:ext uri="{FF2B5EF4-FFF2-40B4-BE49-F238E27FC236}">
                <a16:creationId xmlns:a16="http://schemas.microsoft.com/office/drawing/2014/main" id="{A8235409-1682-9F07-A9CB-C374F2A2BA26}"/>
              </a:ext>
            </a:extLst>
          </p:cNvPr>
          <p:cNvCxnSpPr>
            <a:cxnSpLocks/>
          </p:cNvCxnSpPr>
          <p:nvPr/>
        </p:nvCxnSpPr>
        <p:spPr>
          <a:xfrm flipV="1">
            <a:off x="554836" y="4300824"/>
            <a:ext cx="1598782" cy="15958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TextBox 49">
            <a:extLst>
              <a:ext uri="{FF2B5EF4-FFF2-40B4-BE49-F238E27FC236}">
                <a16:creationId xmlns:a16="http://schemas.microsoft.com/office/drawing/2014/main" id="{FCE6E7DA-46B2-E9E0-B2A1-F18296DCA003}"/>
              </a:ext>
            </a:extLst>
          </p:cNvPr>
          <p:cNvSpPr txBox="1"/>
          <p:nvPr/>
        </p:nvSpPr>
        <p:spPr>
          <a:xfrm rot="19015641">
            <a:off x="284329" y="4917611"/>
            <a:ext cx="1711217" cy="307777"/>
          </a:xfrm>
          <a:prstGeom prst="rect">
            <a:avLst/>
          </a:prstGeom>
          <a:noFill/>
        </p:spPr>
        <p:txBody>
          <a:bodyPr wrap="square" rtlCol="0">
            <a:spAutoFit/>
          </a:bodyPr>
          <a:lstStyle/>
          <a:p>
            <a:pPr algn="ctr"/>
            <a:r>
              <a:rPr lang="en-US" sz="1400" b="1" dirty="0">
                <a:ea typeface="Cambria Math" panose="02040503050406030204" pitchFamily="18" charset="0"/>
              </a:rPr>
              <a:t>User Data</a:t>
            </a:r>
          </a:p>
        </p:txBody>
      </p:sp>
      <p:sp>
        <p:nvSpPr>
          <p:cNvPr id="51" name="TextBox 50">
            <a:extLst>
              <a:ext uri="{FF2B5EF4-FFF2-40B4-BE49-F238E27FC236}">
                <a16:creationId xmlns:a16="http://schemas.microsoft.com/office/drawing/2014/main" id="{646BD77C-DD88-E2A6-D190-7457347931D5}"/>
              </a:ext>
            </a:extLst>
          </p:cNvPr>
          <p:cNvSpPr txBox="1"/>
          <p:nvPr/>
        </p:nvSpPr>
        <p:spPr>
          <a:xfrm>
            <a:off x="3643642" y="1302645"/>
            <a:ext cx="1711217" cy="307777"/>
          </a:xfrm>
          <a:prstGeom prst="rect">
            <a:avLst/>
          </a:prstGeom>
          <a:noFill/>
        </p:spPr>
        <p:txBody>
          <a:bodyPr wrap="square" rtlCol="0">
            <a:spAutoFit/>
          </a:bodyPr>
          <a:lstStyle/>
          <a:p>
            <a:pPr algn="ctr"/>
            <a:r>
              <a:rPr lang="en-US" sz="1400" b="1" dirty="0">
                <a:ea typeface="Cambria Math" panose="02040503050406030204" pitchFamily="18" charset="0"/>
              </a:rPr>
              <a:t>Incoming Services </a:t>
            </a:r>
          </a:p>
        </p:txBody>
      </p:sp>
      <p:sp>
        <p:nvSpPr>
          <p:cNvPr id="53" name="TextBox 52">
            <a:extLst>
              <a:ext uri="{FF2B5EF4-FFF2-40B4-BE49-F238E27FC236}">
                <a16:creationId xmlns:a16="http://schemas.microsoft.com/office/drawing/2014/main" id="{7BBE0FF9-3CE4-E368-C0FB-DCE0946D41A8}"/>
              </a:ext>
            </a:extLst>
          </p:cNvPr>
          <p:cNvSpPr txBox="1"/>
          <p:nvPr/>
        </p:nvSpPr>
        <p:spPr>
          <a:xfrm>
            <a:off x="7050166" y="1125442"/>
            <a:ext cx="1711217" cy="307777"/>
          </a:xfrm>
          <a:prstGeom prst="rect">
            <a:avLst/>
          </a:prstGeom>
          <a:noFill/>
        </p:spPr>
        <p:txBody>
          <a:bodyPr wrap="square" rtlCol="0">
            <a:spAutoFit/>
          </a:bodyPr>
          <a:lstStyle/>
          <a:p>
            <a:pPr algn="ctr"/>
            <a:r>
              <a:rPr lang="en-US" sz="1400" b="1" dirty="0">
                <a:ea typeface="Cambria Math" panose="02040503050406030204" pitchFamily="18" charset="0"/>
              </a:rPr>
              <a:t>Outgoing Services</a:t>
            </a:r>
          </a:p>
        </p:txBody>
      </p:sp>
    </p:spTree>
    <p:extLst>
      <p:ext uri="{BB962C8B-B14F-4D97-AF65-F5344CB8AC3E}">
        <p14:creationId xmlns:p14="http://schemas.microsoft.com/office/powerpoint/2010/main" val="1889916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2A0F84-C880-9CB3-1651-867D58F02241}"/>
              </a:ext>
            </a:extLst>
          </p:cNvPr>
          <p:cNvSpPr>
            <a:spLocks noGrp="1"/>
          </p:cNvSpPr>
          <p:nvPr>
            <p:ph type="dt" sz="half" idx="10"/>
          </p:nvPr>
        </p:nvSpPr>
        <p:spPr/>
        <p:txBody>
          <a:bodyPr/>
          <a:lstStyle/>
          <a:p>
            <a:fld id="{8BBF01C7-D3F1-6147-A6EB-3304F5D9F436}" type="datetime1">
              <a:rPr lang="en-IN" smtClean="0"/>
              <a:t>02/12/23</a:t>
            </a:fld>
            <a:endParaRPr lang="en-US"/>
          </a:p>
        </p:txBody>
      </p:sp>
      <p:sp>
        <p:nvSpPr>
          <p:cNvPr id="3" name="Footer Placeholder 2">
            <a:extLst>
              <a:ext uri="{FF2B5EF4-FFF2-40B4-BE49-F238E27FC236}">
                <a16:creationId xmlns:a16="http://schemas.microsoft.com/office/drawing/2014/main" id="{88BD4F1F-0778-7BF0-2331-BF854B833FA4}"/>
              </a:ext>
            </a:extLst>
          </p:cNvPr>
          <p:cNvSpPr>
            <a:spLocks noGrp="1"/>
          </p:cNvSpPr>
          <p:nvPr>
            <p:ph type="ftr" sz="quarter" idx="11"/>
          </p:nvPr>
        </p:nvSpPr>
        <p:spPr/>
        <p:txBody>
          <a:bodyPr/>
          <a:lstStyle/>
          <a:p>
            <a:r>
              <a:rPr lang="en-US"/>
              <a:t>Capstone Project B.Tech 2020-24 Phase-2 ESA</a:t>
            </a:r>
          </a:p>
        </p:txBody>
      </p:sp>
      <p:sp>
        <p:nvSpPr>
          <p:cNvPr id="4" name="Slide Number Placeholder 3">
            <a:extLst>
              <a:ext uri="{FF2B5EF4-FFF2-40B4-BE49-F238E27FC236}">
                <a16:creationId xmlns:a16="http://schemas.microsoft.com/office/drawing/2014/main" id="{B459C02C-562C-6F00-CFE6-12C3A95E5200}"/>
              </a:ext>
            </a:extLst>
          </p:cNvPr>
          <p:cNvSpPr>
            <a:spLocks noGrp="1"/>
          </p:cNvSpPr>
          <p:nvPr>
            <p:ph type="sldNum" sz="quarter" idx="12"/>
          </p:nvPr>
        </p:nvSpPr>
        <p:spPr/>
        <p:txBody>
          <a:bodyPr/>
          <a:lstStyle/>
          <a:p>
            <a:fld id="{58B7DACC-E4F9-C84E-9F82-4C0C87DE697E}" type="slidenum">
              <a:rPr lang="en-US" smtClean="0"/>
              <a:t>17</a:t>
            </a:fld>
            <a:endParaRPr lang="en-US"/>
          </a:p>
        </p:txBody>
      </p:sp>
      <p:pic>
        <p:nvPicPr>
          <p:cNvPr id="5" name="Picture 4" descr="A logo for a university&#10;&#10;Description automatically generated">
            <a:extLst>
              <a:ext uri="{FF2B5EF4-FFF2-40B4-BE49-F238E27FC236}">
                <a16:creationId xmlns:a16="http://schemas.microsoft.com/office/drawing/2014/main" id="{C8252183-C640-D968-8B24-F5FDF3B9EBBC}"/>
              </a:ext>
            </a:extLst>
          </p:cNvPr>
          <p:cNvPicPr/>
          <p:nvPr/>
        </p:nvPicPr>
        <p:blipFill>
          <a:blip r:embed="rId2" cstate="print"/>
          <a:stretch/>
        </p:blipFill>
        <p:spPr>
          <a:xfrm>
            <a:off x="-1" y="15480"/>
            <a:ext cx="1171575" cy="1241820"/>
          </a:xfrm>
          <a:prstGeom prst="rect">
            <a:avLst/>
          </a:prstGeom>
          <a:ln>
            <a:noFill/>
          </a:ln>
        </p:spPr>
      </p:pic>
      <p:sp>
        <p:nvSpPr>
          <p:cNvPr id="6" name="TextBox 5">
            <a:extLst>
              <a:ext uri="{FF2B5EF4-FFF2-40B4-BE49-F238E27FC236}">
                <a16:creationId xmlns:a16="http://schemas.microsoft.com/office/drawing/2014/main" id="{94A14FEF-8BBB-30FF-605A-9FC05532C501}"/>
              </a:ext>
            </a:extLst>
          </p:cNvPr>
          <p:cNvSpPr txBox="1"/>
          <p:nvPr/>
        </p:nvSpPr>
        <p:spPr>
          <a:xfrm>
            <a:off x="1556733" y="313224"/>
            <a:ext cx="9367947" cy="1200329"/>
          </a:xfrm>
          <a:prstGeom prst="rect">
            <a:avLst/>
          </a:prstGeom>
          <a:noFill/>
        </p:spPr>
        <p:txBody>
          <a:bodyPr wrap="square" rtlCol="0">
            <a:spAutoFit/>
          </a:bodyPr>
          <a:lstStyle/>
          <a:p>
            <a:pPr algn="ctr"/>
            <a:r>
              <a:rPr lang="en-US" sz="3600" dirty="0"/>
              <a:t>System Model: Markov Decision Process Overview </a:t>
            </a:r>
          </a:p>
        </p:txBody>
      </p:sp>
      <p:sp>
        <p:nvSpPr>
          <p:cNvPr id="8" name="Rectangle 7">
            <a:extLst>
              <a:ext uri="{FF2B5EF4-FFF2-40B4-BE49-F238E27FC236}">
                <a16:creationId xmlns:a16="http://schemas.microsoft.com/office/drawing/2014/main" id="{B1990FA6-9813-6A46-8E40-FF4080573A21}"/>
              </a:ext>
            </a:extLst>
          </p:cNvPr>
          <p:cNvSpPr/>
          <p:nvPr/>
        </p:nvSpPr>
        <p:spPr>
          <a:xfrm>
            <a:off x="4585063" y="2382899"/>
            <a:ext cx="2468880" cy="82296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Agent </a:t>
            </a:r>
          </a:p>
        </p:txBody>
      </p:sp>
      <p:sp>
        <p:nvSpPr>
          <p:cNvPr id="9" name="Rectangle 8">
            <a:extLst>
              <a:ext uri="{FF2B5EF4-FFF2-40B4-BE49-F238E27FC236}">
                <a16:creationId xmlns:a16="http://schemas.microsoft.com/office/drawing/2014/main" id="{90B5292A-BF4D-DF7E-4697-CD2478CC073B}"/>
              </a:ext>
            </a:extLst>
          </p:cNvPr>
          <p:cNvSpPr/>
          <p:nvPr/>
        </p:nvSpPr>
        <p:spPr>
          <a:xfrm>
            <a:off x="4585063" y="4299419"/>
            <a:ext cx="2468880" cy="82296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Environment</a:t>
            </a:r>
          </a:p>
        </p:txBody>
      </p:sp>
      <p:cxnSp>
        <p:nvCxnSpPr>
          <p:cNvPr id="11" name="Straight Connector 10">
            <a:extLst>
              <a:ext uri="{FF2B5EF4-FFF2-40B4-BE49-F238E27FC236}">
                <a16:creationId xmlns:a16="http://schemas.microsoft.com/office/drawing/2014/main" id="{F5B91C67-6CB3-A4CD-C684-B8439C1C3DA1}"/>
              </a:ext>
            </a:extLst>
          </p:cNvPr>
          <p:cNvCxnSpPr>
            <a:stCxn id="8" idx="3"/>
          </p:cNvCxnSpPr>
          <p:nvPr/>
        </p:nvCxnSpPr>
        <p:spPr>
          <a:xfrm>
            <a:off x="7053943" y="2794379"/>
            <a:ext cx="1214846"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CCBD4797-08C6-F8AA-1735-62337A3A64BC}"/>
              </a:ext>
            </a:extLst>
          </p:cNvPr>
          <p:cNvCxnSpPr>
            <a:cxnSpLocks/>
          </p:cNvCxnSpPr>
          <p:nvPr/>
        </p:nvCxnSpPr>
        <p:spPr>
          <a:xfrm>
            <a:off x="8268789" y="2794379"/>
            <a:ext cx="0" cy="2012752"/>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EEB0E78D-6ED2-B216-F4F6-8878EEDE4C79}"/>
              </a:ext>
            </a:extLst>
          </p:cNvPr>
          <p:cNvCxnSpPr/>
          <p:nvPr/>
        </p:nvCxnSpPr>
        <p:spPr>
          <a:xfrm flipH="1">
            <a:off x="7053943" y="4807131"/>
            <a:ext cx="12148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2AED91E-85B9-9DA0-22C2-148B08F64451}"/>
              </a:ext>
            </a:extLst>
          </p:cNvPr>
          <p:cNvCxnSpPr/>
          <p:nvPr/>
        </p:nvCxnSpPr>
        <p:spPr>
          <a:xfrm>
            <a:off x="3370217" y="4482737"/>
            <a:ext cx="1214846"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E360F527-C177-9816-314B-2AB09E5D4396}"/>
              </a:ext>
            </a:extLst>
          </p:cNvPr>
          <p:cNvCxnSpPr>
            <a:cxnSpLocks/>
          </p:cNvCxnSpPr>
          <p:nvPr/>
        </p:nvCxnSpPr>
        <p:spPr>
          <a:xfrm>
            <a:off x="2886891" y="4992189"/>
            <a:ext cx="1695995"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4A86CDD8-AF01-4F6A-D07A-79C2824E9BE9}"/>
              </a:ext>
            </a:extLst>
          </p:cNvPr>
          <p:cNvCxnSpPr>
            <a:cxnSpLocks/>
          </p:cNvCxnSpPr>
          <p:nvPr/>
        </p:nvCxnSpPr>
        <p:spPr>
          <a:xfrm>
            <a:off x="2886891" y="2495006"/>
            <a:ext cx="0" cy="2497183"/>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AD512ACF-AFB8-65CA-232B-1420420628DA}"/>
              </a:ext>
            </a:extLst>
          </p:cNvPr>
          <p:cNvCxnSpPr>
            <a:cxnSpLocks/>
          </p:cNvCxnSpPr>
          <p:nvPr/>
        </p:nvCxnSpPr>
        <p:spPr>
          <a:xfrm>
            <a:off x="3370217" y="3043646"/>
            <a:ext cx="0" cy="1439091"/>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5886DBFF-CE18-CD41-4F03-1390768C94EE}"/>
              </a:ext>
            </a:extLst>
          </p:cNvPr>
          <p:cNvCxnSpPr/>
          <p:nvPr/>
        </p:nvCxnSpPr>
        <p:spPr>
          <a:xfrm>
            <a:off x="2886891" y="2495006"/>
            <a:ext cx="16959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AA30BEC6-2DE6-2B3C-D7D3-189BCB35F44F}"/>
              </a:ext>
            </a:extLst>
          </p:cNvPr>
          <p:cNvCxnSpPr>
            <a:cxnSpLocks/>
          </p:cNvCxnSpPr>
          <p:nvPr/>
        </p:nvCxnSpPr>
        <p:spPr>
          <a:xfrm>
            <a:off x="3370217" y="3043646"/>
            <a:ext cx="121266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31CAA36E-2A97-854A-9701-8A58C15D3566}"/>
                  </a:ext>
                </a:extLst>
              </p:cNvPr>
              <p:cNvSpPr txBox="1"/>
              <p:nvPr/>
            </p:nvSpPr>
            <p:spPr>
              <a:xfrm>
                <a:off x="2277377" y="3486192"/>
                <a:ext cx="46749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𝑺</m:t>
                          </m:r>
                        </m:e>
                        <m:sub>
                          <m:r>
                            <a:rPr lang="en-US" sz="3200" b="1" i="1" smtClean="0">
                              <a:latin typeface="Cambria Math" panose="02040503050406030204" pitchFamily="18" charset="0"/>
                            </a:rPr>
                            <m:t>𝒕</m:t>
                          </m:r>
                        </m:sub>
                      </m:sSub>
                    </m:oMath>
                  </m:oMathPara>
                </a14:m>
                <a:endParaRPr lang="en-US" sz="3200" b="1" dirty="0"/>
              </a:p>
            </p:txBody>
          </p:sp>
        </mc:Choice>
        <mc:Fallback>
          <p:sp>
            <p:nvSpPr>
              <p:cNvPr id="29" name="TextBox 28">
                <a:extLst>
                  <a:ext uri="{FF2B5EF4-FFF2-40B4-BE49-F238E27FC236}">
                    <a16:creationId xmlns:a16="http://schemas.microsoft.com/office/drawing/2014/main" id="{31CAA36E-2A97-854A-9701-8A58C15D3566}"/>
                  </a:ext>
                </a:extLst>
              </p:cNvPr>
              <p:cNvSpPr txBox="1">
                <a:spLocks noRot="1" noChangeAspect="1" noMove="1" noResize="1" noEditPoints="1" noAdjustHandles="1" noChangeArrowheads="1" noChangeShapeType="1" noTextEdit="1"/>
              </p:cNvSpPr>
              <p:nvPr/>
            </p:nvSpPr>
            <p:spPr>
              <a:xfrm>
                <a:off x="2277377" y="3486192"/>
                <a:ext cx="467499" cy="492443"/>
              </a:xfrm>
              <a:prstGeom prst="rect">
                <a:avLst/>
              </a:prstGeom>
              <a:blipFill>
                <a:blip r:embed="rId3"/>
                <a:stretch>
                  <a:fillRect l="-21053" r="-5263" b="-1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15F636B7-81A6-8CBB-FA9A-0B093C4360E7}"/>
                  </a:ext>
                </a:extLst>
              </p:cNvPr>
              <p:cNvSpPr txBox="1"/>
              <p:nvPr/>
            </p:nvSpPr>
            <p:spPr>
              <a:xfrm>
                <a:off x="3464526" y="3553098"/>
                <a:ext cx="509177"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𝑨</m:t>
                          </m:r>
                        </m:e>
                        <m:sub>
                          <m:r>
                            <a:rPr lang="en-US" sz="3200" b="1" i="1" smtClean="0">
                              <a:latin typeface="Cambria Math" panose="02040503050406030204" pitchFamily="18" charset="0"/>
                            </a:rPr>
                            <m:t>𝒕</m:t>
                          </m:r>
                        </m:sub>
                      </m:sSub>
                    </m:oMath>
                  </m:oMathPara>
                </a14:m>
                <a:endParaRPr lang="en-US" sz="3200" b="1" dirty="0"/>
              </a:p>
            </p:txBody>
          </p:sp>
        </mc:Choice>
        <mc:Fallback>
          <p:sp>
            <p:nvSpPr>
              <p:cNvPr id="30" name="TextBox 29">
                <a:extLst>
                  <a:ext uri="{FF2B5EF4-FFF2-40B4-BE49-F238E27FC236}">
                    <a16:creationId xmlns:a16="http://schemas.microsoft.com/office/drawing/2014/main" id="{15F636B7-81A6-8CBB-FA9A-0B093C4360E7}"/>
                  </a:ext>
                </a:extLst>
              </p:cNvPr>
              <p:cNvSpPr txBox="1">
                <a:spLocks noRot="1" noChangeAspect="1" noMove="1" noResize="1" noEditPoints="1" noAdjustHandles="1" noChangeArrowheads="1" noChangeShapeType="1" noTextEdit="1"/>
              </p:cNvSpPr>
              <p:nvPr/>
            </p:nvSpPr>
            <p:spPr>
              <a:xfrm>
                <a:off x="3464526" y="3553098"/>
                <a:ext cx="509177" cy="492443"/>
              </a:xfrm>
              <a:prstGeom prst="rect">
                <a:avLst/>
              </a:prstGeom>
              <a:blipFill>
                <a:blip r:embed="rId4"/>
                <a:stretch>
                  <a:fillRect l="-17073" r="-7317" b="-1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BA1ABCBF-E856-06BC-38D9-724F017AC389}"/>
                  </a:ext>
                </a:extLst>
              </p:cNvPr>
              <p:cNvSpPr txBox="1"/>
              <p:nvPr/>
            </p:nvSpPr>
            <p:spPr>
              <a:xfrm>
                <a:off x="8415799" y="3469684"/>
                <a:ext cx="52039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𝑹</m:t>
                          </m:r>
                        </m:e>
                        <m:sub>
                          <m:r>
                            <a:rPr lang="en-US" sz="3200" b="1" i="1" smtClean="0">
                              <a:latin typeface="Cambria Math" panose="02040503050406030204" pitchFamily="18" charset="0"/>
                            </a:rPr>
                            <m:t>𝒕</m:t>
                          </m:r>
                        </m:sub>
                      </m:sSub>
                    </m:oMath>
                  </m:oMathPara>
                </a14:m>
                <a:endParaRPr lang="en-US" sz="3200" b="1" dirty="0"/>
              </a:p>
            </p:txBody>
          </p:sp>
        </mc:Choice>
        <mc:Fallback>
          <p:sp>
            <p:nvSpPr>
              <p:cNvPr id="31" name="TextBox 30">
                <a:extLst>
                  <a:ext uri="{FF2B5EF4-FFF2-40B4-BE49-F238E27FC236}">
                    <a16:creationId xmlns:a16="http://schemas.microsoft.com/office/drawing/2014/main" id="{BA1ABCBF-E856-06BC-38D9-724F017AC389}"/>
                  </a:ext>
                </a:extLst>
              </p:cNvPr>
              <p:cNvSpPr txBox="1">
                <a:spLocks noRot="1" noChangeAspect="1" noMove="1" noResize="1" noEditPoints="1" noAdjustHandles="1" noChangeArrowheads="1" noChangeShapeType="1" noTextEdit="1"/>
              </p:cNvSpPr>
              <p:nvPr/>
            </p:nvSpPr>
            <p:spPr>
              <a:xfrm>
                <a:off x="8415799" y="3469684"/>
                <a:ext cx="520399" cy="492443"/>
              </a:xfrm>
              <a:prstGeom prst="rect">
                <a:avLst/>
              </a:prstGeom>
              <a:blipFill>
                <a:blip r:embed="rId5"/>
                <a:stretch>
                  <a:fillRect l="-16667" r="-7143" b="-17949"/>
                </a:stretch>
              </a:blipFill>
            </p:spPr>
            <p:txBody>
              <a:bodyPr/>
              <a:lstStyle/>
              <a:p>
                <a:r>
                  <a:rPr lang="en-US">
                    <a:noFill/>
                  </a:rPr>
                  <a:t> </a:t>
                </a:r>
              </a:p>
            </p:txBody>
          </p:sp>
        </mc:Fallback>
      </mc:AlternateContent>
    </p:spTree>
    <p:extLst>
      <p:ext uri="{BB962C8B-B14F-4D97-AF65-F5344CB8AC3E}">
        <p14:creationId xmlns:p14="http://schemas.microsoft.com/office/powerpoint/2010/main" val="3970478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A6210-A57D-470D-CAEB-F90368911550}"/>
              </a:ext>
            </a:extLst>
          </p:cNvPr>
          <p:cNvSpPr>
            <a:spLocks noGrp="1"/>
          </p:cNvSpPr>
          <p:nvPr>
            <p:ph type="dt" sz="half" idx="10"/>
          </p:nvPr>
        </p:nvSpPr>
        <p:spPr/>
        <p:txBody>
          <a:bodyPr/>
          <a:lstStyle/>
          <a:p>
            <a:fld id="{8BBF01C7-D3F1-6147-A6EB-3304F5D9F436}" type="datetime1">
              <a:rPr lang="en-IN" smtClean="0"/>
              <a:t>02/12/23</a:t>
            </a:fld>
            <a:endParaRPr lang="en-US"/>
          </a:p>
        </p:txBody>
      </p:sp>
      <p:sp>
        <p:nvSpPr>
          <p:cNvPr id="3" name="Footer Placeholder 2">
            <a:extLst>
              <a:ext uri="{FF2B5EF4-FFF2-40B4-BE49-F238E27FC236}">
                <a16:creationId xmlns:a16="http://schemas.microsoft.com/office/drawing/2014/main" id="{4B6E77CD-BBAA-9DAD-3D14-A04C1A95F921}"/>
              </a:ext>
            </a:extLst>
          </p:cNvPr>
          <p:cNvSpPr>
            <a:spLocks noGrp="1"/>
          </p:cNvSpPr>
          <p:nvPr>
            <p:ph type="ftr" sz="quarter" idx="11"/>
          </p:nvPr>
        </p:nvSpPr>
        <p:spPr/>
        <p:txBody>
          <a:bodyPr/>
          <a:lstStyle/>
          <a:p>
            <a:r>
              <a:rPr lang="en-US"/>
              <a:t>Capstone Project B.Tech 2020-24 Phase-2 ESA</a:t>
            </a:r>
          </a:p>
        </p:txBody>
      </p:sp>
      <p:sp>
        <p:nvSpPr>
          <p:cNvPr id="4" name="Slide Number Placeholder 3">
            <a:extLst>
              <a:ext uri="{FF2B5EF4-FFF2-40B4-BE49-F238E27FC236}">
                <a16:creationId xmlns:a16="http://schemas.microsoft.com/office/drawing/2014/main" id="{13323FF7-C873-83BF-8112-C39B07CFC8FB}"/>
              </a:ext>
            </a:extLst>
          </p:cNvPr>
          <p:cNvSpPr>
            <a:spLocks noGrp="1"/>
          </p:cNvSpPr>
          <p:nvPr>
            <p:ph type="sldNum" sz="quarter" idx="12"/>
          </p:nvPr>
        </p:nvSpPr>
        <p:spPr/>
        <p:txBody>
          <a:bodyPr/>
          <a:lstStyle/>
          <a:p>
            <a:fld id="{58B7DACC-E4F9-C84E-9F82-4C0C87DE697E}" type="slidenum">
              <a:rPr lang="en-US" smtClean="0"/>
              <a:t>18</a:t>
            </a:fld>
            <a:endParaRPr lang="en-US"/>
          </a:p>
        </p:txBody>
      </p:sp>
      <p:pic>
        <p:nvPicPr>
          <p:cNvPr id="5" name="Picture 4" descr="A logo for a university&#10;&#10;Description automatically generated">
            <a:extLst>
              <a:ext uri="{FF2B5EF4-FFF2-40B4-BE49-F238E27FC236}">
                <a16:creationId xmlns:a16="http://schemas.microsoft.com/office/drawing/2014/main" id="{A5118584-C96C-3028-A492-1AEE52F280A5}"/>
              </a:ext>
            </a:extLst>
          </p:cNvPr>
          <p:cNvPicPr/>
          <p:nvPr/>
        </p:nvPicPr>
        <p:blipFill>
          <a:blip r:embed="rId2" cstate="print"/>
          <a:stretch/>
        </p:blipFill>
        <p:spPr>
          <a:xfrm>
            <a:off x="-1" y="15480"/>
            <a:ext cx="1171575" cy="1241820"/>
          </a:xfrm>
          <a:prstGeom prst="rect">
            <a:avLst/>
          </a:prstGeom>
          <a:ln>
            <a:noFill/>
          </a:ln>
        </p:spPr>
      </p:pic>
      <p:sp>
        <p:nvSpPr>
          <p:cNvPr id="6" name="TextBox 5">
            <a:extLst>
              <a:ext uri="{FF2B5EF4-FFF2-40B4-BE49-F238E27FC236}">
                <a16:creationId xmlns:a16="http://schemas.microsoft.com/office/drawing/2014/main" id="{EA758FA0-23E7-2659-460C-0B34F86054E6}"/>
              </a:ext>
            </a:extLst>
          </p:cNvPr>
          <p:cNvSpPr txBox="1"/>
          <p:nvPr/>
        </p:nvSpPr>
        <p:spPr>
          <a:xfrm>
            <a:off x="1577504" y="0"/>
            <a:ext cx="9367947" cy="523220"/>
          </a:xfrm>
          <a:prstGeom prst="rect">
            <a:avLst/>
          </a:prstGeom>
          <a:noFill/>
        </p:spPr>
        <p:txBody>
          <a:bodyPr wrap="square" rtlCol="0">
            <a:spAutoFit/>
          </a:bodyPr>
          <a:lstStyle/>
          <a:p>
            <a:pPr algn="ctr"/>
            <a:r>
              <a:rPr lang="en-US" sz="2800" dirty="0"/>
              <a:t>Formulation of Markov Decision Process: Notation Table</a:t>
            </a:r>
          </a:p>
        </p:txBody>
      </p:sp>
      <p:pic>
        <p:nvPicPr>
          <p:cNvPr id="8" name="Picture 7">
            <a:extLst>
              <a:ext uri="{FF2B5EF4-FFF2-40B4-BE49-F238E27FC236}">
                <a16:creationId xmlns:a16="http://schemas.microsoft.com/office/drawing/2014/main" id="{11B9FD20-0A9C-3849-C581-4204EB881C68}"/>
              </a:ext>
            </a:extLst>
          </p:cNvPr>
          <p:cNvPicPr>
            <a:picLocks noChangeAspect="1"/>
          </p:cNvPicPr>
          <p:nvPr/>
        </p:nvPicPr>
        <p:blipFill>
          <a:blip r:embed="rId3"/>
          <a:stretch>
            <a:fillRect/>
          </a:stretch>
        </p:blipFill>
        <p:spPr>
          <a:xfrm>
            <a:off x="2641352" y="587274"/>
            <a:ext cx="7240249" cy="5705021"/>
          </a:xfrm>
          <a:prstGeom prst="rect">
            <a:avLst/>
          </a:prstGeom>
        </p:spPr>
      </p:pic>
    </p:spTree>
    <p:extLst>
      <p:ext uri="{BB962C8B-B14F-4D97-AF65-F5344CB8AC3E}">
        <p14:creationId xmlns:p14="http://schemas.microsoft.com/office/powerpoint/2010/main" val="330221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95187F1-4C3F-E6AD-A060-4735FD76EBBA}"/>
              </a:ext>
            </a:extLst>
          </p:cNvPr>
          <p:cNvPicPr>
            <a:picLocks noChangeAspect="1"/>
          </p:cNvPicPr>
          <p:nvPr/>
        </p:nvPicPr>
        <p:blipFill>
          <a:blip r:embed="rId2"/>
          <a:stretch>
            <a:fillRect/>
          </a:stretch>
        </p:blipFill>
        <p:spPr>
          <a:xfrm>
            <a:off x="7956550" y="3223030"/>
            <a:ext cx="393700" cy="38100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01AA2A8-B6CE-D5A7-84C9-10A7355D5257}"/>
                  </a:ext>
                </a:extLst>
              </p:cNvPr>
              <p:cNvSpPr txBox="1"/>
              <p:nvPr/>
            </p:nvSpPr>
            <p:spPr>
              <a:xfrm>
                <a:off x="899711" y="3223030"/>
                <a:ext cx="10661508" cy="3318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𝑊h𝑒𝑟𝑒</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𝑡</m:t>
                          </m:r>
                          <m:r>
                            <a:rPr lang="en-US" sz="2000" b="0" i="1" smtClean="0">
                              <a:latin typeface="Cambria Math" panose="02040503050406030204" pitchFamily="18" charset="0"/>
                            </a:rPr>
                            <m:t> </m:t>
                          </m:r>
                        </m:sub>
                      </m:sSub>
                      <m:r>
                        <a:rPr lang="en-US" sz="2000" b="0" i="1" smtClean="0">
                          <a:latin typeface="Cambria Math" panose="02040503050406030204" pitchFamily="18" charset="0"/>
                        </a:rPr>
                        <m:t> </m:t>
                      </m:r>
                      <m:r>
                        <a:rPr lang="en-US" sz="2000" b="0" i="1" smtClean="0">
                          <a:latin typeface="Cambria Math" panose="02040503050406030204" pitchFamily="18" charset="0"/>
                        </a:rPr>
                        <m:t>𝑖𝑠</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𝑛𝑢𝑚𝑏𝑒𝑟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𝑣𝑒h𝑖𝑐𝑙𝑒𝑠</m:t>
                      </m:r>
                      <m:r>
                        <a:rPr lang="en-US" sz="2000" b="0" i="1" smtClean="0">
                          <a:latin typeface="Cambria Math" panose="02040503050406030204" pitchFamily="18" charset="0"/>
                        </a:rPr>
                        <m:t> </m:t>
                      </m:r>
                      <m:r>
                        <a:rPr lang="en-US" sz="2000" b="0" i="1" smtClean="0">
                          <a:latin typeface="Cambria Math" panose="02040503050406030204" pitchFamily="18" charset="0"/>
                        </a:rPr>
                        <m:t>𝑟𝑒𝑚𝑎𝑖𝑛𝑖𝑛𝑔</m:t>
                      </m:r>
                      <m:r>
                        <a:rPr lang="en-US" sz="2000" b="0" i="1" smtClean="0">
                          <a:latin typeface="Cambria Math" panose="02040503050406030204" pitchFamily="18" charset="0"/>
                        </a:rPr>
                        <m:t> </m:t>
                      </m:r>
                      <m:r>
                        <a:rPr lang="en-US" sz="2000" b="0" i="1" smtClean="0">
                          <a:latin typeface="Cambria Math" panose="02040503050406030204" pitchFamily="18" charset="0"/>
                        </a:rPr>
                        <m:t>𝑡𝑖𝑚𝑒</m:t>
                      </m:r>
                      <m:r>
                        <a:rPr lang="en-US" sz="2000" b="0" i="1" smtClean="0">
                          <a:latin typeface="Cambria Math" panose="02040503050406030204" pitchFamily="18" charset="0"/>
                        </a:rPr>
                        <m:t> </m:t>
                      </m:r>
                      <m:r>
                        <a:rPr lang="en-US" sz="2000" b="0" i="1" smtClean="0">
                          <a:latin typeface="Cambria Math" panose="02040503050406030204" pitchFamily="18" charset="0"/>
                        </a:rPr>
                        <m:t>𝑙𝑒𝑠𝑠</m:t>
                      </m:r>
                      <m:r>
                        <a:rPr lang="en-US" sz="2000" b="0" i="1" smtClean="0">
                          <a:latin typeface="Cambria Math" panose="02040503050406030204" pitchFamily="18" charset="0"/>
                        </a:rPr>
                        <m:t> </m:t>
                      </m:r>
                      <m:r>
                        <a:rPr lang="en-US" sz="2000" b="0" i="1" smtClean="0">
                          <a:latin typeface="Cambria Math" panose="02040503050406030204" pitchFamily="18" charset="0"/>
                        </a:rPr>
                        <m:t>𝑡h𝑎𝑛</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𝑢𝑛𝑑𝑒𝑟</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𝑠𝑒𝑟𝑣𝑒𝑟</m:t>
                      </m:r>
                      <m:r>
                        <a:rPr lang="en-US" sz="2000" b="0" i="1" smtClean="0">
                          <a:latin typeface="Cambria Math" panose="02040503050406030204" pitchFamily="18" charset="0"/>
                          <a:ea typeface="Cambria Math" panose="02040503050406030204" pitchFamily="18" charset="0"/>
                        </a:rPr>
                        <m:t> </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𝑖</m:t>
                          </m:r>
                        </m:e>
                        <m:sup>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𝑐𝑜𝑣𝑒𝑟𝑎𝑔𝑒</m:t>
                      </m:r>
                      <m:r>
                        <a:rPr lang="en-US" sz="2000" b="0" i="1" smtClean="0">
                          <a:latin typeface="Cambria Math" panose="02040503050406030204" pitchFamily="18" charset="0"/>
                          <a:ea typeface="Cambria Math" panose="02040503050406030204" pitchFamily="18" charset="0"/>
                        </a:rPr>
                        <m:t>.  </m:t>
                      </m:r>
                    </m:oMath>
                  </m:oMathPara>
                </a14:m>
                <a:endParaRPr lang="en-US" sz="2000" dirty="0"/>
              </a:p>
            </p:txBody>
          </p:sp>
        </mc:Choice>
        <mc:Fallback xmlns="">
          <p:sp>
            <p:nvSpPr>
              <p:cNvPr id="11" name="TextBox 10">
                <a:extLst>
                  <a:ext uri="{FF2B5EF4-FFF2-40B4-BE49-F238E27FC236}">
                    <a16:creationId xmlns:a16="http://schemas.microsoft.com/office/drawing/2014/main" id="{201AA2A8-B6CE-D5A7-84C9-10A7355D5257}"/>
                  </a:ext>
                </a:extLst>
              </p:cNvPr>
              <p:cNvSpPr txBox="1">
                <a:spLocks noRot="1" noChangeAspect="1" noMove="1" noResize="1" noEditPoints="1" noAdjustHandles="1" noChangeArrowheads="1" noChangeShapeType="1" noTextEdit="1"/>
              </p:cNvSpPr>
              <p:nvPr/>
            </p:nvSpPr>
            <p:spPr>
              <a:xfrm>
                <a:off x="899711" y="3223030"/>
                <a:ext cx="10661508" cy="331886"/>
              </a:xfrm>
              <a:prstGeom prst="rect">
                <a:avLst/>
              </a:prstGeom>
              <a:blipFill>
                <a:blip r:embed="rId3"/>
                <a:stretch>
                  <a:fillRect l="-119" r="-476" b="-37037"/>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CD757376-0B6E-84C0-B319-44219892E017}"/>
              </a:ext>
            </a:extLst>
          </p:cNvPr>
          <p:cNvSpPr>
            <a:spLocks noGrp="1"/>
          </p:cNvSpPr>
          <p:nvPr>
            <p:ph type="dt" sz="half" idx="10"/>
          </p:nvPr>
        </p:nvSpPr>
        <p:spPr/>
        <p:txBody>
          <a:bodyPr/>
          <a:lstStyle/>
          <a:p>
            <a:fld id="{8BBF01C7-D3F1-6147-A6EB-3304F5D9F436}" type="datetime1">
              <a:rPr lang="en-IN" smtClean="0"/>
              <a:t>02/12/23</a:t>
            </a:fld>
            <a:endParaRPr lang="en-US"/>
          </a:p>
        </p:txBody>
      </p:sp>
      <p:sp>
        <p:nvSpPr>
          <p:cNvPr id="3" name="Footer Placeholder 2">
            <a:extLst>
              <a:ext uri="{FF2B5EF4-FFF2-40B4-BE49-F238E27FC236}">
                <a16:creationId xmlns:a16="http://schemas.microsoft.com/office/drawing/2014/main" id="{85B8DA3E-0107-D857-DD67-C52D1F0480AA}"/>
              </a:ext>
            </a:extLst>
          </p:cNvPr>
          <p:cNvSpPr>
            <a:spLocks noGrp="1"/>
          </p:cNvSpPr>
          <p:nvPr>
            <p:ph type="ftr" sz="quarter" idx="11"/>
          </p:nvPr>
        </p:nvSpPr>
        <p:spPr/>
        <p:txBody>
          <a:bodyPr/>
          <a:lstStyle/>
          <a:p>
            <a:r>
              <a:rPr lang="en-US"/>
              <a:t>Capstone Project B.Tech 2020-24 Phase-2 ESA</a:t>
            </a:r>
          </a:p>
        </p:txBody>
      </p:sp>
      <p:sp>
        <p:nvSpPr>
          <p:cNvPr id="4" name="Slide Number Placeholder 3">
            <a:extLst>
              <a:ext uri="{FF2B5EF4-FFF2-40B4-BE49-F238E27FC236}">
                <a16:creationId xmlns:a16="http://schemas.microsoft.com/office/drawing/2014/main" id="{5BA13FEB-A2B9-B2D4-B56B-43939B08F329}"/>
              </a:ext>
            </a:extLst>
          </p:cNvPr>
          <p:cNvSpPr>
            <a:spLocks noGrp="1"/>
          </p:cNvSpPr>
          <p:nvPr>
            <p:ph type="sldNum" sz="quarter" idx="12"/>
          </p:nvPr>
        </p:nvSpPr>
        <p:spPr/>
        <p:txBody>
          <a:bodyPr/>
          <a:lstStyle/>
          <a:p>
            <a:fld id="{58B7DACC-E4F9-C84E-9F82-4C0C87DE697E}" type="slidenum">
              <a:rPr lang="en-US" smtClean="0"/>
              <a:t>19</a:t>
            </a:fld>
            <a:endParaRPr lang="en-US"/>
          </a:p>
        </p:txBody>
      </p:sp>
      <p:pic>
        <p:nvPicPr>
          <p:cNvPr id="5" name="Picture 4" descr="A logo for a university&#10;&#10;Description automatically generated">
            <a:extLst>
              <a:ext uri="{FF2B5EF4-FFF2-40B4-BE49-F238E27FC236}">
                <a16:creationId xmlns:a16="http://schemas.microsoft.com/office/drawing/2014/main" id="{7E3A3F0A-4E9B-13D9-B27A-A52D2599C740}"/>
              </a:ext>
            </a:extLst>
          </p:cNvPr>
          <p:cNvPicPr/>
          <p:nvPr/>
        </p:nvPicPr>
        <p:blipFill>
          <a:blip r:embed="rId4" cstate="print"/>
          <a:stretch/>
        </p:blipFill>
        <p:spPr>
          <a:xfrm>
            <a:off x="-1" y="15480"/>
            <a:ext cx="1171575" cy="1241820"/>
          </a:xfrm>
          <a:prstGeom prst="rect">
            <a:avLst/>
          </a:prstGeom>
          <a:ln>
            <a:noFill/>
          </a:ln>
        </p:spPr>
      </p:pic>
      <p:sp>
        <p:nvSpPr>
          <p:cNvPr id="6" name="TextBox 5">
            <a:extLst>
              <a:ext uri="{FF2B5EF4-FFF2-40B4-BE49-F238E27FC236}">
                <a16:creationId xmlns:a16="http://schemas.microsoft.com/office/drawing/2014/main" id="{65B77EC9-1B48-DE14-0C77-B9B086C339CF}"/>
              </a:ext>
            </a:extLst>
          </p:cNvPr>
          <p:cNvSpPr txBox="1"/>
          <p:nvPr/>
        </p:nvSpPr>
        <p:spPr>
          <a:xfrm>
            <a:off x="1583750" y="151830"/>
            <a:ext cx="9367947" cy="646331"/>
          </a:xfrm>
          <a:prstGeom prst="rect">
            <a:avLst/>
          </a:prstGeom>
          <a:noFill/>
        </p:spPr>
        <p:txBody>
          <a:bodyPr wrap="square" rtlCol="0">
            <a:spAutoFit/>
          </a:bodyPr>
          <a:lstStyle/>
          <a:p>
            <a:pPr algn="ctr"/>
            <a:r>
              <a:rPr lang="en-US" sz="3600" dirty="0"/>
              <a:t>Formulation of Markov Decision Process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14503F-2875-395C-9ACF-F67F214EAF78}"/>
                  </a:ext>
                </a:extLst>
              </p:cNvPr>
              <p:cNvSpPr txBox="1"/>
              <p:nvPr/>
            </p:nvSpPr>
            <p:spPr>
              <a:xfrm>
                <a:off x="993065" y="1851284"/>
                <a:ext cx="5102935" cy="425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𝑡</m:t>
                                  </m:r>
                                </m:sub>
                              </m:sSub>
                              <m:r>
                                <a:rPr lang="en-US" sz="2400" b="0" i="1" smtClean="0">
                                  <a:latin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𝑘</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m:t>
                              </m:r>
                              <m:r>
                                <a:rPr lang="en-US" sz="2400" b="0" i="1" smtClean="0">
                                  <a:latin typeface="Cambria Math" panose="02040503050406030204" pitchFamily="18" charset="0"/>
                                </a:rPr>
                                <m:t>+1, </m:t>
                              </m:r>
                              <m:r>
                                <a:rPr lang="en-US" sz="2400" b="0" i="1" smtClean="0">
                                  <a:latin typeface="Cambria Math" panose="02040503050406030204" pitchFamily="18" charset="0"/>
                                </a:rPr>
                                <m:t>𝑡</m:t>
                              </m:r>
                            </m:sub>
                          </m:sSub>
                        </m:e>
                      </m:d>
                      <m:r>
                        <a:rPr lang="en-US" sz="2400" b="0" i="1" smtClean="0">
                          <a:latin typeface="Cambria Math" panose="02040503050406030204" pitchFamily="18" charset="0"/>
                        </a:rPr>
                        <m:t> </m:t>
                      </m:r>
                    </m:oMath>
                  </m:oMathPara>
                </a14:m>
                <a:endParaRPr lang="en-US" sz="2400" dirty="0"/>
              </a:p>
            </p:txBody>
          </p:sp>
        </mc:Choice>
        <mc:Fallback xmlns="">
          <p:sp>
            <p:nvSpPr>
              <p:cNvPr id="9" name="TextBox 8">
                <a:extLst>
                  <a:ext uri="{FF2B5EF4-FFF2-40B4-BE49-F238E27FC236}">
                    <a16:creationId xmlns:a16="http://schemas.microsoft.com/office/drawing/2014/main" id="{3914503F-2875-395C-9ACF-F67F214EAF78}"/>
                  </a:ext>
                </a:extLst>
              </p:cNvPr>
              <p:cNvSpPr txBox="1">
                <a:spLocks noRot="1" noChangeAspect="1" noMove="1" noResize="1" noEditPoints="1" noAdjustHandles="1" noChangeArrowheads="1" noChangeShapeType="1" noTextEdit="1"/>
              </p:cNvSpPr>
              <p:nvPr/>
            </p:nvSpPr>
            <p:spPr>
              <a:xfrm>
                <a:off x="993065" y="1851284"/>
                <a:ext cx="5102935" cy="425501"/>
              </a:xfrm>
              <a:prstGeom prst="rect">
                <a:avLst/>
              </a:prstGeom>
              <a:blipFill>
                <a:blip r:embed="rId5"/>
                <a:stretch>
                  <a:fillRect l="-993" r="-1737" b="-2571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BAE94F7-910B-2A56-1A91-8CCCB7C7532B}"/>
              </a:ext>
            </a:extLst>
          </p:cNvPr>
          <p:cNvSpPr txBox="1"/>
          <p:nvPr/>
        </p:nvSpPr>
        <p:spPr>
          <a:xfrm>
            <a:off x="899711" y="1287096"/>
            <a:ext cx="4703197" cy="461665"/>
          </a:xfrm>
          <a:prstGeom prst="rect">
            <a:avLst/>
          </a:prstGeom>
          <a:noFill/>
        </p:spPr>
        <p:txBody>
          <a:bodyPr wrap="square" rtlCol="0">
            <a:spAutoFit/>
          </a:bodyPr>
          <a:lstStyle/>
          <a:p>
            <a:r>
              <a:rPr lang="en-US" sz="2400" b="1" dirty="0"/>
              <a:t>State Vector:</a:t>
            </a:r>
          </a:p>
        </p:txBody>
      </p:sp>
      <p:pic>
        <p:nvPicPr>
          <p:cNvPr id="17" name="Picture 16">
            <a:extLst>
              <a:ext uri="{FF2B5EF4-FFF2-40B4-BE49-F238E27FC236}">
                <a16:creationId xmlns:a16="http://schemas.microsoft.com/office/drawing/2014/main" id="{B274596B-9896-0A00-5E14-47B3FCE032A3}"/>
              </a:ext>
            </a:extLst>
          </p:cNvPr>
          <p:cNvPicPr>
            <a:picLocks noChangeAspect="1"/>
          </p:cNvPicPr>
          <p:nvPr/>
        </p:nvPicPr>
        <p:blipFill>
          <a:blip r:embed="rId6"/>
          <a:stretch>
            <a:fillRect/>
          </a:stretch>
        </p:blipFill>
        <p:spPr>
          <a:xfrm>
            <a:off x="993065" y="2551320"/>
            <a:ext cx="1494688" cy="380999"/>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E429B25-212F-836F-CBD6-94DFB4D27983}"/>
                  </a:ext>
                </a:extLst>
              </p:cNvPr>
              <p:cNvSpPr txBox="1"/>
              <p:nvPr/>
            </p:nvSpPr>
            <p:spPr>
              <a:xfrm>
                <a:off x="899711" y="4499723"/>
                <a:ext cx="5385642" cy="425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𝑡</m:t>
                                  </m:r>
                                </m:sub>
                              </m:sSub>
                              <m:r>
                                <a:rPr lang="en-US" sz="2400" b="0" i="1" smtClean="0">
                                  <a:latin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𝑘</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𝑐</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𝑡</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𝑡</m:t>
                              </m:r>
                            </m:sub>
                          </m:sSub>
                        </m:e>
                      </m:d>
                      <m:r>
                        <a:rPr lang="en-US" sz="2400" b="0" i="1" smtClean="0">
                          <a:latin typeface="Cambria Math" panose="02040503050406030204" pitchFamily="18" charset="0"/>
                        </a:rPr>
                        <m:t> </m:t>
                      </m:r>
                    </m:oMath>
                  </m:oMathPara>
                </a14:m>
                <a:endParaRPr lang="en-US" sz="2400" dirty="0"/>
              </a:p>
            </p:txBody>
          </p:sp>
        </mc:Choice>
        <mc:Fallback xmlns="">
          <p:sp>
            <p:nvSpPr>
              <p:cNvPr id="18" name="TextBox 17">
                <a:extLst>
                  <a:ext uri="{FF2B5EF4-FFF2-40B4-BE49-F238E27FC236}">
                    <a16:creationId xmlns:a16="http://schemas.microsoft.com/office/drawing/2014/main" id="{2E429B25-212F-836F-CBD6-94DFB4D27983}"/>
                  </a:ext>
                </a:extLst>
              </p:cNvPr>
              <p:cNvSpPr txBox="1">
                <a:spLocks noRot="1" noChangeAspect="1" noMove="1" noResize="1" noEditPoints="1" noAdjustHandles="1" noChangeArrowheads="1" noChangeShapeType="1" noTextEdit="1"/>
              </p:cNvSpPr>
              <p:nvPr/>
            </p:nvSpPr>
            <p:spPr>
              <a:xfrm>
                <a:off x="899711" y="4499723"/>
                <a:ext cx="5385642" cy="425501"/>
              </a:xfrm>
              <a:prstGeom prst="rect">
                <a:avLst/>
              </a:prstGeom>
              <a:blipFill>
                <a:blip r:embed="rId7"/>
                <a:stretch>
                  <a:fillRect l="-943" r="-1887" b="-26471"/>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67468459-491C-1CD5-EB54-D6EC29968FAC}"/>
              </a:ext>
            </a:extLst>
          </p:cNvPr>
          <p:cNvSpPr txBox="1"/>
          <p:nvPr/>
        </p:nvSpPr>
        <p:spPr>
          <a:xfrm>
            <a:off x="838200" y="3827901"/>
            <a:ext cx="4703197" cy="461665"/>
          </a:xfrm>
          <a:prstGeom prst="rect">
            <a:avLst/>
          </a:prstGeom>
          <a:noFill/>
        </p:spPr>
        <p:txBody>
          <a:bodyPr wrap="square" rtlCol="0">
            <a:spAutoFit/>
          </a:bodyPr>
          <a:lstStyle/>
          <a:p>
            <a:r>
              <a:rPr lang="en-US" sz="2400" b="1" dirty="0"/>
              <a:t>Action Vector:</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1E580CD5-4C74-7F12-52B0-113DF8E6C5E0}"/>
                  </a:ext>
                </a:extLst>
              </p:cNvPr>
              <p:cNvSpPr/>
              <p:nvPr/>
            </p:nvSpPr>
            <p:spPr>
              <a:xfrm>
                <a:off x="899711" y="5179117"/>
                <a:ext cx="10015760" cy="110927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Note that the process does not have a state transition equation from which we sample the next state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𝑺</m:t>
                        </m:r>
                      </m:e>
                      <m:sub>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US" b="1" dirty="0"/>
                  <a:t> given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𝑺</m:t>
                        </m:r>
                      </m:e>
                      <m:sub>
                        <m:r>
                          <a:rPr lang="en-US" b="1" i="1" smtClean="0">
                            <a:latin typeface="Cambria Math" panose="02040503050406030204" pitchFamily="18" charset="0"/>
                          </a:rPr>
                          <m:t>𝒕</m:t>
                        </m:r>
                      </m:sub>
                    </m:sSub>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𝑨</m:t>
                        </m:r>
                      </m:e>
                      <m:sub>
                        <m:r>
                          <a:rPr lang="en-US" b="1" i="1" smtClean="0">
                            <a:latin typeface="Cambria Math" panose="02040503050406030204" pitchFamily="18" charset="0"/>
                          </a:rPr>
                          <m:t>𝒕</m:t>
                        </m:r>
                      </m:sub>
                    </m:sSub>
                  </m:oMath>
                </a14:m>
                <a:r>
                  <a:rPr lang="en-US" b="1" dirty="0"/>
                  <a:t>. Therefore, the MDP is termed as ”Model Free”</a:t>
                </a:r>
              </a:p>
            </p:txBody>
          </p:sp>
        </mc:Choice>
        <mc:Fallback xmlns="">
          <p:sp>
            <p:nvSpPr>
              <p:cNvPr id="20" name="Rectangle 19">
                <a:extLst>
                  <a:ext uri="{FF2B5EF4-FFF2-40B4-BE49-F238E27FC236}">
                    <a16:creationId xmlns:a16="http://schemas.microsoft.com/office/drawing/2014/main" id="{1E580CD5-4C74-7F12-52B0-113DF8E6C5E0}"/>
                  </a:ext>
                </a:extLst>
              </p:cNvPr>
              <p:cNvSpPr>
                <a:spLocks noRot="1" noChangeAspect="1" noMove="1" noResize="1" noEditPoints="1" noAdjustHandles="1" noChangeArrowheads="1" noChangeShapeType="1" noTextEdit="1"/>
              </p:cNvSpPr>
              <p:nvPr/>
            </p:nvSpPr>
            <p:spPr>
              <a:xfrm>
                <a:off x="899711" y="5179117"/>
                <a:ext cx="10015760" cy="110927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744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7E9A-7322-2431-4B29-662608BA0B9C}"/>
              </a:ext>
            </a:extLst>
          </p:cNvPr>
          <p:cNvSpPr>
            <a:spLocks noGrp="1"/>
          </p:cNvSpPr>
          <p:nvPr>
            <p:ph type="title"/>
          </p:nvPr>
        </p:nvSpPr>
        <p:spPr/>
        <p:txBody>
          <a:bodyPr/>
          <a:lstStyle/>
          <a:p>
            <a:pPr algn="ctr"/>
            <a:r>
              <a:rPr lang="en-US" b="1" dirty="0"/>
              <a:t> Team Composition </a:t>
            </a:r>
          </a:p>
        </p:txBody>
      </p:sp>
      <p:pic>
        <p:nvPicPr>
          <p:cNvPr id="7" name="Picture 6">
            <a:extLst>
              <a:ext uri="{FF2B5EF4-FFF2-40B4-BE49-F238E27FC236}">
                <a16:creationId xmlns:a16="http://schemas.microsoft.com/office/drawing/2014/main" id="{E1E7C6A2-D353-956C-3A21-2C6D1E965F2A}"/>
              </a:ext>
            </a:extLst>
          </p:cNvPr>
          <p:cNvPicPr/>
          <p:nvPr/>
        </p:nvPicPr>
        <p:blipFill>
          <a:blip r:embed="rId2" cstate="print"/>
          <a:stretch/>
        </p:blipFill>
        <p:spPr>
          <a:xfrm>
            <a:off x="-1" y="15480"/>
            <a:ext cx="1171575" cy="1241820"/>
          </a:xfrm>
          <a:prstGeom prst="rect">
            <a:avLst/>
          </a:prstGeom>
          <a:ln>
            <a:noFill/>
          </a:ln>
        </p:spPr>
      </p:pic>
      <p:graphicFrame>
        <p:nvGraphicFramePr>
          <p:cNvPr id="11" name="Table 11">
            <a:extLst>
              <a:ext uri="{FF2B5EF4-FFF2-40B4-BE49-F238E27FC236}">
                <a16:creationId xmlns:a16="http://schemas.microsoft.com/office/drawing/2014/main" id="{B907194F-A6F1-75D9-57D3-895930B400B5}"/>
              </a:ext>
            </a:extLst>
          </p:cNvPr>
          <p:cNvGraphicFramePr>
            <a:graphicFrameLocks noGrp="1"/>
          </p:cNvGraphicFramePr>
          <p:nvPr/>
        </p:nvGraphicFramePr>
        <p:xfrm>
          <a:off x="585786" y="1454743"/>
          <a:ext cx="10583069" cy="4406604"/>
        </p:xfrm>
        <a:graphic>
          <a:graphicData uri="http://schemas.openxmlformats.org/drawingml/2006/table">
            <a:tbl>
              <a:tblPr firstRow="1" bandRow="1">
                <a:tableStyleId>{5C22544A-7EE6-4342-B048-85BDC9FD1C3A}</a:tableStyleId>
              </a:tblPr>
              <a:tblGrid>
                <a:gridCol w="3804179">
                  <a:extLst>
                    <a:ext uri="{9D8B030D-6E8A-4147-A177-3AD203B41FA5}">
                      <a16:colId xmlns:a16="http://schemas.microsoft.com/office/drawing/2014/main" val="2645607776"/>
                    </a:ext>
                  </a:extLst>
                </a:gridCol>
                <a:gridCol w="4621478">
                  <a:extLst>
                    <a:ext uri="{9D8B030D-6E8A-4147-A177-3AD203B41FA5}">
                      <a16:colId xmlns:a16="http://schemas.microsoft.com/office/drawing/2014/main" val="928144676"/>
                    </a:ext>
                  </a:extLst>
                </a:gridCol>
                <a:gridCol w="2157412">
                  <a:extLst>
                    <a:ext uri="{9D8B030D-6E8A-4147-A177-3AD203B41FA5}">
                      <a16:colId xmlns:a16="http://schemas.microsoft.com/office/drawing/2014/main" val="2281687225"/>
                    </a:ext>
                  </a:extLst>
                </a:gridCol>
              </a:tblGrid>
              <a:tr h="1468868">
                <a:tc>
                  <a:txBody>
                    <a:bodyPr/>
                    <a:lstStyle/>
                    <a:p>
                      <a:pPr algn="ctr"/>
                      <a:endParaRPr lang="en-US" sz="2800" b="1" dirty="0">
                        <a:solidFill>
                          <a:schemeClr val="tx1"/>
                        </a:solidFill>
                      </a:endParaRPr>
                    </a:p>
                    <a:p>
                      <a:pPr algn="ctr"/>
                      <a:r>
                        <a:rPr lang="en-US" sz="2800" b="1" dirty="0">
                          <a:solidFill>
                            <a:schemeClr val="tx1"/>
                          </a:solidFill>
                        </a:rPr>
                        <a:t>Gautham Bolar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800" b="1" dirty="0">
                        <a:solidFill>
                          <a:schemeClr val="tx1"/>
                        </a:solidFill>
                      </a:endParaRPr>
                    </a:p>
                    <a:p>
                      <a:pPr algn="ctr"/>
                      <a:r>
                        <a:rPr lang="en-US" sz="2800" b="1" dirty="0">
                          <a:solidFill>
                            <a:schemeClr val="tx1"/>
                          </a:solidFill>
                        </a:rPr>
                        <a:t>PES1UG20EC044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1701314"/>
                  </a:ext>
                </a:extLst>
              </a:tr>
              <a:tr h="1468868">
                <a:tc>
                  <a:txBody>
                    <a:bodyPr/>
                    <a:lstStyle/>
                    <a:p>
                      <a:pPr algn="ctr"/>
                      <a:endParaRPr lang="en-US" sz="2800" b="1" dirty="0"/>
                    </a:p>
                    <a:p>
                      <a:pPr algn="ctr"/>
                      <a:r>
                        <a:rPr lang="en-US" sz="2800" b="1" dirty="0"/>
                        <a:t>C H Pranay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800" b="1" dirty="0"/>
                    </a:p>
                    <a:p>
                      <a:pPr algn="ctr"/>
                      <a:r>
                        <a:rPr lang="en-US" sz="2800" b="1" dirty="0"/>
                        <a:t>PES1UG20EC048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2661936"/>
                  </a:ext>
                </a:extLst>
              </a:tr>
              <a:tr h="1468868">
                <a:tc>
                  <a:txBody>
                    <a:bodyPr/>
                    <a:lstStyle/>
                    <a:p>
                      <a:pPr algn="ctr"/>
                      <a:endParaRPr lang="en-US" sz="2800" b="1" dirty="0"/>
                    </a:p>
                    <a:p>
                      <a:pPr algn="ctr"/>
                      <a:r>
                        <a:rPr lang="en-US" sz="2800" b="1" dirty="0"/>
                        <a:t>Dheemanth R Joshi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800" b="1" dirty="0"/>
                    </a:p>
                    <a:p>
                      <a:pPr algn="ctr"/>
                      <a:r>
                        <a:rPr lang="en-US" sz="2800" b="1" dirty="0"/>
                        <a:t>PES1UG20EC059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4568562"/>
                  </a:ext>
                </a:extLst>
              </a:tr>
            </a:tbl>
          </a:graphicData>
        </a:graphic>
      </p:graphicFrame>
      <p:pic>
        <p:nvPicPr>
          <p:cNvPr id="12" name="Picture 8">
            <a:extLst>
              <a:ext uri="{FF2B5EF4-FFF2-40B4-BE49-F238E27FC236}">
                <a16:creationId xmlns:a16="http://schemas.microsoft.com/office/drawing/2014/main" id="{965C8017-005E-8176-B87E-E3F982D79B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7821" y="1522821"/>
            <a:ext cx="1008758" cy="12912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C720EF49-A61C-4AFA-1E8D-9A0D0D32771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77821" y="3028739"/>
            <a:ext cx="950020" cy="124615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person wearing glasses and a suit&#10;&#10;Description automatically generated">
            <a:extLst>
              <a:ext uri="{FF2B5EF4-FFF2-40B4-BE49-F238E27FC236}">
                <a16:creationId xmlns:a16="http://schemas.microsoft.com/office/drawing/2014/main" id="{10336EED-58AB-5A11-9066-769F73400FCE}"/>
              </a:ext>
            </a:extLst>
          </p:cNvPr>
          <p:cNvPicPr>
            <a:picLocks noChangeAspect="1"/>
          </p:cNvPicPr>
          <p:nvPr/>
        </p:nvPicPr>
        <p:blipFill>
          <a:blip r:embed="rId5"/>
          <a:stretch>
            <a:fillRect/>
          </a:stretch>
        </p:blipFill>
        <p:spPr>
          <a:xfrm>
            <a:off x="9448800" y="4489601"/>
            <a:ext cx="1066800" cy="1270000"/>
          </a:xfrm>
          <a:prstGeom prst="rect">
            <a:avLst/>
          </a:prstGeom>
        </p:spPr>
      </p:pic>
      <p:sp>
        <p:nvSpPr>
          <p:cNvPr id="16" name="TextBox 15">
            <a:extLst>
              <a:ext uri="{FF2B5EF4-FFF2-40B4-BE49-F238E27FC236}">
                <a16:creationId xmlns:a16="http://schemas.microsoft.com/office/drawing/2014/main" id="{09D51E94-1A04-FCE6-C192-517C0B619AB0}"/>
              </a:ext>
            </a:extLst>
          </p:cNvPr>
          <p:cNvSpPr txBox="1"/>
          <p:nvPr/>
        </p:nvSpPr>
        <p:spPr>
          <a:xfrm>
            <a:off x="585786" y="5878611"/>
            <a:ext cx="5899681" cy="492443"/>
          </a:xfrm>
          <a:prstGeom prst="rect">
            <a:avLst/>
          </a:prstGeom>
          <a:noFill/>
        </p:spPr>
        <p:txBody>
          <a:bodyPr wrap="square" rtlCol="0">
            <a:spAutoFit/>
          </a:bodyPr>
          <a:lstStyle/>
          <a:p>
            <a:r>
              <a:rPr lang="en-US" sz="2600" b="1" dirty="0"/>
              <a:t>Guide: Dr. Vamsi Krishna (ECE)</a:t>
            </a:r>
          </a:p>
        </p:txBody>
      </p:sp>
      <p:sp>
        <p:nvSpPr>
          <p:cNvPr id="3" name="Date Placeholder 2">
            <a:extLst>
              <a:ext uri="{FF2B5EF4-FFF2-40B4-BE49-F238E27FC236}">
                <a16:creationId xmlns:a16="http://schemas.microsoft.com/office/drawing/2014/main" id="{AB116E9B-7607-B872-27E9-1B0A950877E6}"/>
              </a:ext>
            </a:extLst>
          </p:cNvPr>
          <p:cNvSpPr>
            <a:spLocks noGrp="1"/>
          </p:cNvSpPr>
          <p:nvPr>
            <p:ph type="dt" sz="half" idx="10"/>
          </p:nvPr>
        </p:nvSpPr>
        <p:spPr/>
        <p:txBody>
          <a:bodyPr/>
          <a:lstStyle/>
          <a:p>
            <a:fld id="{3C81E848-A48F-7741-9C6B-EE247B2CABD5}" type="datetime1">
              <a:rPr lang="en-IN" smtClean="0"/>
              <a:t>02/12/23</a:t>
            </a:fld>
            <a:endParaRPr lang="en-US"/>
          </a:p>
        </p:txBody>
      </p:sp>
      <p:sp>
        <p:nvSpPr>
          <p:cNvPr id="9" name="Footer Placeholder 8">
            <a:extLst>
              <a:ext uri="{FF2B5EF4-FFF2-40B4-BE49-F238E27FC236}">
                <a16:creationId xmlns:a16="http://schemas.microsoft.com/office/drawing/2014/main" id="{3C1BF093-8C57-2F29-0AE0-E34AFBA27BFB}"/>
              </a:ext>
            </a:extLst>
          </p:cNvPr>
          <p:cNvSpPr>
            <a:spLocks noGrp="1"/>
          </p:cNvSpPr>
          <p:nvPr>
            <p:ph type="ftr" sz="quarter" idx="11"/>
          </p:nvPr>
        </p:nvSpPr>
        <p:spPr/>
        <p:txBody>
          <a:bodyPr/>
          <a:lstStyle/>
          <a:p>
            <a:r>
              <a:rPr lang="en-US"/>
              <a:t>Capstone Project B.Tech 2020-24 Phase-2 ESA</a:t>
            </a:r>
          </a:p>
        </p:txBody>
      </p:sp>
      <p:sp>
        <p:nvSpPr>
          <p:cNvPr id="10" name="Slide Number Placeholder 9">
            <a:extLst>
              <a:ext uri="{FF2B5EF4-FFF2-40B4-BE49-F238E27FC236}">
                <a16:creationId xmlns:a16="http://schemas.microsoft.com/office/drawing/2014/main" id="{F3948D09-CDB3-67F2-8FC9-11233576113D}"/>
              </a:ext>
            </a:extLst>
          </p:cNvPr>
          <p:cNvSpPr>
            <a:spLocks noGrp="1"/>
          </p:cNvSpPr>
          <p:nvPr>
            <p:ph type="sldNum" sz="quarter" idx="12"/>
          </p:nvPr>
        </p:nvSpPr>
        <p:spPr/>
        <p:txBody>
          <a:bodyPr/>
          <a:lstStyle/>
          <a:p>
            <a:fld id="{58B7DACC-E4F9-C84E-9F82-4C0C87DE697E}" type="slidenum">
              <a:rPr lang="en-US" smtClean="0"/>
              <a:t>2</a:t>
            </a:fld>
            <a:endParaRPr lang="en-US"/>
          </a:p>
        </p:txBody>
      </p:sp>
    </p:spTree>
    <p:extLst>
      <p:ext uri="{BB962C8B-B14F-4D97-AF65-F5344CB8AC3E}">
        <p14:creationId xmlns:p14="http://schemas.microsoft.com/office/powerpoint/2010/main" val="1718143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E66ED9-A2EB-13A6-EB30-935B5992FF25}"/>
              </a:ext>
            </a:extLst>
          </p:cNvPr>
          <p:cNvSpPr>
            <a:spLocks noGrp="1"/>
          </p:cNvSpPr>
          <p:nvPr>
            <p:ph type="dt" sz="half" idx="10"/>
          </p:nvPr>
        </p:nvSpPr>
        <p:spPr/>
        <p:txBody>
          <a:bodyPr/>
          <a:lstStyle/>
          <a:p>
            <a:fld id="{8BBF01C7-D3F1-6147-A6EB-3304F5D9F436}" type="datetime1">
              <a:rPr lang="en-IN" smtClean="0"/>
              <a:t>02/12/23</a:t>
            </a:fld>
            <a:endParaRPr lang="en-US"/>
          </a:p>
        </p:txBody>
      </p:sp>
      <p:sp>
        <p:nvSpPr>
          <p:cNvPr id="3" name="Footer Placeholder 2">
            <a:extLst>
              <a:ext uri="{FF2B5EF4-FFF2-40B4-BE49-F238E27FC236}">
                <a16:creationId xmlns:a16="http://schemas.microsoft.com/office/drawing/2014/main" id="{362CC2D1-27EE-9580-345A-C5576CF86637}"/>
              </a:ext>
            </a:extLst>
          </p:cNvPr>
          <p:cNvSpPr>
            <a:spLocks noGrp="1"/>
          </p:cNvSpPr>
          <p:nvPr>
            <p:ph type="ftr" sz="quarter" idx="11"/>
          </p:nvPr>
        </p:nvSpPr>
        <p:spPr/>
        <p:txBody>
          <a:bodyPr/>
          <a:lstStyle/>
          <a:p>
            <a:r>
              <a:rPr lang="en-US"/>
              <a:t>Capstone Project B.Tech 2020-24 Phase-2 ESA</a:t>
            </a:r>
          </a:p>
        </p:txBody>
      </p:sp>
      <p:sp>
        <p:nvSpPr>
          <p:cNvPr id="4" name="Slide Number Placeholder 3">
            <a:extLst>
              <a:ext uri="{FF2B5EF4-FFF2-40B4-BE49-F238E27FC236}">
                <a16:creationId xmlns:a16="http://schemas.microsoft.com/office/drawing/2014/main" id="{2613047D-FD55-471E-5A5C-E8D4A940E5A3}"/>
              </a:ext>
            </a:extLst>
          </p:cNvPr>
          <p:cNvSpPr>
            <a:spLocks noGrp="1"/>
          </p:cNvSpPr>
          <p:nvPr>
            <p:ph type="sldNum" sz="quarter" idx="12"/>
          </p:nvPr>
        </p:nvSpPr>
        <p:spPr/>
        <p:txBody>
          <a:bodyPr/>
          <a:lstStyle/>
          <a:p>
            <a:fld id="{58B7DACC-E4F9-C84E-9F82-4C0C87DE697E}" type="slidenum">
              <a:rPr lang="en-US" smtClean="0"/>
              <a:t>20</a:t>
            </a:fld>
            <a:endParaRPr lang="en-US"/>
          </a:p>
        </p:txBody>
      </p:sp>
      <p:pic>
        <p:nvPicPr>
          <p:cNvPr id="5" name="Picture 4" descr="A logo for a university&#10;&#10;Description automatically generated">
            <a:extLst>
              <a:ext uri="{FF2B5EF4-FFF2-40B4-BE49-F238E27FC236}">
                <a16:creationId xmlns:a16="http://schemas.microsoft.com/office/drawing/2014/main" id="{839882CC-3C10-F4F9-61D5-1556FCC4EFB3}"/>
              </a:ext>
            </a:extLst>
          </p:cNvPr>
          <p:cNvPicPr/>
          <p:nvPr/>
        </p:nvPicPr>
        <p:blipFill>
          <a:blip r:embed="rId2" cstate="print"/>
          <a:stretch/>
        </p:blipFill>
        <p:spPr>
          <a:xfrm>
            <a:off x="-1" y="15480"/>
            <a:ext cx="1171575" cy="1241820"/>
          </a:xfrm>
          <a:prstGeom prst="rect">
            <a:avLst/>
          </a:prstGeom>
          <a:ln>
            <a:noFill/>
          </a:ln>
        </p:spPr>
      </p:pic>
      <p:sp>
        <p:nvSpPr>
          <p:cNvPr id="7" name="TextBox 6">
            <a:extLst>
              <a:ext uri="{FF2B5EF4-FFF2-40B4-BE49-F238E27FC236}">
                <a16:creationId xmlns:a16="http://schemas.microsoft.com/office/drawing/2014/main" id="{F73843B0-5259-49B7-F271-BA55B551D5D1}"/>
              </a:ext>
            </a:extLst>
          </p:cNvPr>
          <p:cNvSpPr txBox="1"/>
          <p:nvPr/>
        </p:nvSpPr>
        <p:spPr>
          <a:xfrm>
            <a:off x="1562514" y="184067"/>
            <a:ext cx="9367947" cy="646331"/>
          </a:xfrm>
          <a:prstGeom prst="rect">
            <a:avLst/>
          </a:prstGeom>
          <a:noFill/>
        </p:spPr>
        <p:txBody>
          <a:bodyPr wrap="square" rtlCol="0">
            <a:spAutoFit/>
          </a:bodyPr>
          <a:lstStyle/>
          <a:p>
            <a:pPr algn="ctr"/>
            <a:r>
              <a:rPr lang="en-US" sz="3600" dirty="0"/>
              <a:t>Formulation of MDP: Reward Modelling </a:t>
            </a:r>
          </a:p>
        </p:txBody>
      </p:sp>
      <p:pic>
        <p:nvPicPr>
          <p:cNvPr id="9" name="Picture 8">
            <a:extLst>
              <a:ext uri="{FF2B5EF4-FFF2-40B4-BE49-F238E27FC236}">
                <a16:creationId xmlns:a16="http://schemas.microsoft.com/office/drawing/2014/main" id="{9A329F4B-1052-9F00-BC3A-75589C86EE05}"/>
              </a:ext>
            </a:extLst>
          </p:cNvPr>
          <p:cNvPicPr>
            <a:picLocks noChangeAspect="1"/>
          </p:cNvPicPr>
          <p:nvPr/>
        </p:nvPicPr>
        <p:blipFill>
          <a:blip r:embed="rId3"/>
          <a:stretch>
            <a:fillRect/>
          </a:stretch>
        </p:blipFill>
        <p:spPr>
          <a:xfrm>
            <a:off x="1463673" y="788887"/>
            <a:ext cx="4495800" cy="27432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E10281-DEF0-2BC5-220D-BEF3F0BDB72D}"/>
                  </a:ext>
                </a:extLst>
              </p:cNvPr>
              <p:cNvSpPr txBox="1"/>
              <p:nvPr/>
            </p:nvSpPr>
            <p:spPr>
              <a:xfrm>
                <a:off x="459074" y="3532087"/>
                <a:ext cx="8849818" cy="477888"/>
              </a:xfrm>
              <a:prstGeom prst="rect">
                <a:avLst/>
              </a:prstGeom>
              <a:noFill/>
            </p:spPr>
            <p:txBody>
              <a:bodyPr wrap="square" rtlCol="0">
                <a:spAutoFit/>
              </a:bodyPr>
              <a:lstStyle/>
              <a:p>
                <a:r>
                  <a:rPr lang="en-US" sz="2400" dirty="0"/>
                  <a:t>Here,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𝑡</m:t>
                        </m:r>
                      </m:sub>
                    </m:sSub>
                  </m:oMath>
                </a14:m>
                <a:r>
                  <a:rPr lang="en-US" sz="2400" dirty="0"/>
                  <a:t> is termed the utility function which is defined below.  </a:t>
                </a:r>
              </a:p>
            </p:txBody>
          </p:sp>
        </mc:Choice>
        <mc:Fallback xmlns="">
          <p:sp>
            <p:nvSpPr>
              <p:cNvPr id="10" name="TextBox 9">
                <a:extLst>
                  <a:ext uri="{FF2B5EF4-FFF2-40B4-BE49-F238E27FC236}">
                    <a16:creationId xmlns:a16="http://schemas.microsoft.com/office/drawing/2014/main" id="{B1E10281-DEF0-2BC5-220D-BEF3F0BDB72D}"/>
                  </a:ext>
                </a:extLst>
              </p:cNvPr>
              <p:cNvSpPr txBox="1">
                <a:spLocks noRot="1" noChangeAspect="1" noMove="1" noResize="1" noEditPoints="1" noAdjustHandles="1" noChangeArrowheads="1" noChangeShapeType="1" noTextEdit="1"/>
              </p:cNvSpPr>
              <p:nvPr/>
            </p:nvSpPr>
            <p:spPr>
              <a:xfrm>
                <a:off x="459074" y="3532087"/>
                <a:ext cx="8849818" cy="477888"/>
              </a:xfrm>
              <a:prstGeom prst="rect">
                <a:avLst/>
              </a:prstGeom>
              <a:blipFill>
                <a:blip r:embed="rId4"/>
                <a:stretch>
                  <a:fillRect l="-1148" t="-5128" b="-25641"/>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5BA2DBD4-7EFB-5F3C-7E5B-E84EDF92B8AE}"/>
              </a:ext>
            </a:extLst>
          </p:cNvPr>
          <p:cNvPicPr>
            <a:picLocks noChangeAspect="1"/>
          </p:cNvPicPr>
          <p:nvPr/>
        </p:nvPicPr>
        <p:blipFill>
          <a:blip r:embed="rId5"/>
          <a:stretch>
            <a:fillRect/>
          </a:stretch>
        </p:blipFill>
        <p:spPr>
          <a:xfrm>
            <a:off x="1463673" y="4136906"/>
            <a:ext cx="4884755" cy="2219443"/>
          </a:xfrm>
          <a:prstGeom prst="rect">
            <a:avLst/>
          </a:prstGeom>
        </p:spPr>
      </p:pic>
      <p:sp>
        <p:nvSpPr>
          <p:cNvPr id="13" name="TextBox 12">
            <a:extLst>
              <a:ext uri="{FF2B5EF4-FFF2-40B4-BE49-F238E27FC236}">
                <a16:creationId xmlns:a16="http://schemas.microsoft.com/office/drawing/2014/main" id="{A4FAF2DF-36F9-F3F2-B4B3-40672DA7F8EA}"/>
              </a:ext>
            </a:extLst>
          </p:cNvPr>
          <p:cNvSpPr txBox="1"/>
          <p:nvPr/>
        </p:nvSpPr>
        <p:spPr>
          <a:xfrm>
            <a:off x="8319541" y="1257300"/>
            <a:ext cx="749508" cy="523220"/>
          </a:xfrm>
          <a:prstGeom prst="rect">
            <a:avLst/>
          </a:prstGeom>
          <a:noFill/>
        </p:spPr>
        <p:txBody>
          <a:bodyPr wrap="square" rtlCol="0">
            <a:spAutoFit/>
          </a:bodyPr>
          <a:lstStyle/>
          <a:p>
            <a:r>
              <a:rPr lang="en-US" sz="2800" dirty="0"/>
              <a:t>(1)</a:t>
            </a:r>
          </a:p>
        </p:txBody>
      </p:sp>
      <p:sp>
        <p:nvSpPr>
          <p:cNvPr id="14" name="TextBox 13">
            <a:extLst>
              <a:ext uri="{FF2B5EF4-FFF2-40B4-BE49-F238E27FC236}">
                <a16:creationId xmlns:a16="http://schemas.microsoft.com/office/drawing/2014/main" id="{02D2E86D-B14B-FEBB-21E7-CB10099422DD}"/>
              </a:ext>
            </a:extLst>
          </p:cNvPr>
          <p:cNvSpPr txBox="1"/>
          <p:nvPr/>
        </p:nvSpPr>
        <p:spPr>
          <a:xfrm>
            <a:off x="8319541" y="2503281"/>
            <a:ext cx="749508" cy="523220"/>
          </a:xfrm>
          <a:prstGeom prst="rect">
            <a:avLst/>
          </a:prstGeom>
          <a:noFill/>
        </p:spPr>
        <p:txBody>
          <a:bodyPr wrap="square" rtlCol="0">
            <a:spAutoFit/>
          </a:bodyPr>
          <a:lstStyle/>
          <a:p>
            <a:r>
              <a:rPr lang="en-US" sz="2800" dirty="0"/>
              <a:t>(2)</a:t>
            </a:r>
          </a:p>
        </p:txBody>
      </p:sp>
      <p:sp>
        <p:nvSpPr>
          <p:cNvPr id="15" name="TextBox 14">
            <a:extLst>
              <a:ext uri="{FF2B5EF4-FFF2-40B4-BE49-F238E27FC236}">
                <a16:creationId xmlns:a16="http://schemas.microsoft.com/office/drawing/2014/main" id="{0E906FAC-40CA-C7A9-A18C-14FA357068B2}"/>
              </a:ext>
            </a:extLst>
          </p:cNvPr>
          <p:cNvSpPr txBox="1"/>
          <p:nvPr/>
        </p:nvSpPr>
        <p:spPr>
          <a:xfrm>
            <a:off x="8319541" y="4985017"/>
            <a:ext cx="749508" cy="523220"/>
          </a:xfrm>
          <a:prstGeom prst="rect">
            <a:avLst/>
          </a:prstGeom>
          <a:noFill/>
        </p:spPr>
        <p:txBody>
          <a:bodyPr wrap="square" rtlCol="0">
            <a:spAutoFit/>
          </a:bodyPr>
          <a:lstStyle/>
          <a:p>
            <a:r>
              <a:rPr lang="en-US" sz="2800" dirty="0"/>
              <a:t>(3)</a:t>
            </a:r>
          </a:p>
        </p:txBody>
      </p:sp>
    </p:spTree>
    <p:extLst>
      <p:ext uri="{BB962C8B-B14F-4D97-AF65-F5344CB8AC3E}">
        <p14:creationId xmlns:p14="http://schemas.microsoft.com/office/powerpoint/2010/main" val="2887733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7AB67A-5F57-268F-1360-2A607B2FAFA6}"/>
              </a:ext>
            </a:extLst>
          </p:cNvPr>
          <p:cNvSpPr>
            <a:spLocks noGrp="1"/>
          </p:cNvSpPr>
          <p:nvPr>
            <p:ph type="dt" sz="half" idx="10"/>
          </p:nvPr>
        </p:nvSpPr>
        <p:spPr/>
        <p:txBody>
          <a:bodyPr/>
          <a:lstStyle/>
          <a:p>
            <a:fld id="{8BBF01C7-D3F1-6147-A6EB-3304F5D9F436}" type="datetime1">
              <a:rPr lang="en-IN" smtClean="0"/>
              <a:t>02/12/23</a:t>
            </a:fld>
            <a:endParaRPr lang="en-US"/>
          </a:p>
        </p:txBody>
      </p:sp>
      <p:sp>
        <p:nvSpPr>
          <p:cNvPr id="3" name="Footer Placeholder 2">
            <a:extLst>
              <a:ext uri="{FF2B5EF4-FFF2-40B4-BE49-F238E27FC236}">
                <a16:creationId xmlns:a16="http://schemas.microsoft.com/office/drawing/2014/main" id="{EE93CD6A-4EEB-6093-1F54-E02ED956643D}"/>
              </a:ext>
            </a:extLst>
          </p:cNvPr>
          <p:cNvSpPr>
            <a:spLocks noGrp="1"/>
          </p:cNvSpPr>
          <p:nvPr>
            <p:ph type="ftr" sz="quarter" idx="11"/>
          </p:nvPr>
        </p:nvSpPr>
        <p:spPr/>
        <p:txBody>
          <a:bodyPr/>
          <a:lstStyle/>
          <a:p>
            <a:r>
              <a:rPr lang="en-US"/>
              <a:t>Capstone Project B.Tech 2020-24 Phase-2 ESA</a:t>
            </a:r>
          </a:p>
        </p:txBody>
      </p:sp>
      <p:sp>
        <p:nvSpPr>
          <p:cNvPr id="4" name="Slide Number Placeholder 3">
            <a:extLst>
              <a:ext uri="{FF2B5EF4-FFF2-40B4-BE49-F238E27FC236}">
                <a16:creationId xmlns:a16="http://schemas.microsoft.com/office/drawing/2014/main" id="{AB0FA9A6-2F8F-765A-D3C1-48F53A015286}"/>
              </a:ext>
            </a:extLst>
          </p:cNvPr>
          <p:cNvSpPr>
            <a:spLocks noGrp="1"/>
          </p:cNvSpPr>
          <p:nvPr>
            <p:ph type="sldNum" sz="quarter" idx="12"/>
          </p:nvPr>
        </p:nvSpPr>
        <p:spPr/>
        <p:txBody>
          <a:bodyPr/>
          <a:lstStyle/>
          <a:p>
            <a:fld id="{58B7DACC-E4F9-C84E-9F82-4C0C87DE697E}" type="slidenum">
              <a:rPr lang="en-US" smtClean="0"/>
              <a:t>21</a:t>
            </a:fld>
            <a:endParaRPr lang="en-US"/>
          </a:p>
        </p:txBody>
      </p:sp>
      <p:pic>
        <p:nvPicPr>
          <p:cNvPr id="5" name="Picture 4" descr="A logo for a university&#10;&#10;Description automatically generated">
            <a:extLst>
              <a:ext uri="{FF2B5EF4-FFF2-40B4-BE49-F238E27FC236}">
                <a16:creationId xmlns:a16="http://schemas.microsoft.com/office/drawing/2014/main" id="{05110CCE-EED1-7FB6-276F-A07F42FDC6F8}"/>
              </a:ext>
            </a:extLst>
          </p:cNvPr>
          <p:cNvPicPr/>
          <p:nvPr/>
        </p:nvPicPr>
        <p:blipFill>
          <a:blip r:embed="rId2" cstate="print"/>
          <a:stretch/>
        </p:blipFill>
        <p:spPr>
          <a:xfrm>
            <a:off x="-1" y="15480"/>
            <a:ext cx="1171575" cy="1241820"/>
          </a:xfrm>
          <a:prstGeom prst="rect">
            <a:avLst/>
          </a:prstGeom>
          <a:ln>
            <a:noFill/>
          </a:ln>
        </p:spPr>
      </p:pic>
      <p:sp>
        <p:nvSpPr>
          <p:cNvPr id="6" name="TextBox 5">
            <a:extLst>
              <a:ext uri="{FF2B5EF4-FFF2-40B4-BE49-F238E27FC236}">
                <a16:creationId xmlns:a16="http://schemas.microsoft.com/office/drawing/2014/main" id="{6896434A-1959-33DE-8C37-2DA55572FC7E}"/>
              </a:ext>
            </a:extLst>
          </p:cNvPr>
          <p:cNvSpPr txBox="1"/>
          <p:nvPr/>
        </p:nvSpPr>
        <p:spPr>
          <a:xfrm>
            <a:off x="1562514" y="184067"/>
            <a:ext cx="9367947" cy="646331"/>
          </a:xfrm>
          <a:prstGeom prst="rect">
            <a:avLst/>
          </a:prstGeom>
          <a:noFill/>
        </p:spPr>
        <p:txBody>
          <a:bodyPr wrap="square" rtlCol="0">
            <a:spAutoFit/>
          </a:bodyPr>
          <a:lstStyle/>
          <a:p>
            <a:pPr algn="ctr"/>
            <a:r>
              <a:rPr lang="en-US" sz="3600" dirty="0"/>
              <a:t>Formulation of MDP: Reward Modelling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BC096BC-BC3F-57A8-71A4-E0A317A8DC31}"/>
                  </a:ext>
                </a:extLst>
              </p:cNvPr>
              <p:cNvSpPr txBox="1"/>
              <p:nvPr/>
            </p:nvSpPr>
            <p:spPr>
              <a:xfrm>
                <a:off x="689480" y="1322180"/>
                <a:ext cx="7380225" cy="385555"/>
              </a:xfrm>
              <a:prstGeom prst="rect">
                <a:avLst/>
              </a:prstGeom>
              <a:noFill/>
            </p:spPr>
            <p:txBody>
              <a:bodyPr wrap="none" lIns="0" tIns="0" rIns="0" bIns="0"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oMath>
                </a14:m>
                <a:r>
                  <a:rPr lang="en-US" sz="2400" dirty="0"/>
                  <a:t>is the service delay encountered by vehicle </a:t>
                </a:r>
                <a14:m>
                  <m:oMath xmlns:m="http://schemas.openxmlformats.org/officeDocument/2006/math">
                    <m:r>
                      <a:rPr lang="en-US" sz="2400" b="0" i="1" smtClean="0">
                        <a:latin typeface="Cambria Math" panose="02040503050406030204" pitchFamily="18" charset="0"/>
                      </a:rPr>
                      <m:t>𝑣</m:t>
                    </m:r>
                  </m:oMath>
                </a14:m>
                <a:r>
                  <a:rPr lang="en-US" sz="2400" dirty="0"/>
                  <a:t> at time </a:t>
                </a:r>
                <a14:m>
                  <m:oMath xmlns:m="http://schemas.openxmlformats.org/officeDocument/2006/math">
                    <m:r>
                      <a:rPr lang="en-US" sz="2400" b="0" i="1" smtClean="0">
                        <a:latin typeface="Cambria Math" panose="02040503050406030204" pitchFamily="18" charset="0"/>
                      </a:rPr>
                      <m:t>𝑡</m:t>
                    </m:r>
                  </m:oMath>
                </a14:m>
                <a:r>
                  <a:rPr lang="en-US" sz="2400" dirty="0"/>
                  <a:t>.</a:t>
                </a:r>
              </a:p>
            </p:txBody>
          </p:sp>
        </mc:Choice>
        <mc:Fallback xmlns="">
          <p:sp>
            <p:nvSpPr>
              <p:cNvPr id="7" name="TextBox 6">
                <a:extLst>
                  <a:ext uri="{FF2B5EF4-FFF2-40B4-BE49-F238E27FC236}">
                    <a16:creationId xmlns:a16="http://schemas.microsoft.com/office/drawing/2014/main" id="{5BC096BC-BC3F-57A8-71A4-E0A317A8DC31}"/>
                  </a:ext>
                </a:extLst>
              </p:cNvPr>
              <p:cNvSpPr txBox="1">
                <a:spLocks noRot="1" noChangeAspect="1" noMove="1" noResize="1" noEditPoints="1" noAdjustHandles="1" noChangeArrowheads="1" noChangeShapeType="1" noTextEdit="1"/>
              </p:cNvSpPr>
              <p:nvPr/>
            </p:nvSpPr>
            <p:spPr>
              <a:xfrm>
                <a:off x="689480" y="1322180"/>
                <a:ext cx="7380225" cy="385555"/>
              </a:xfrm>
              <a:prstGeom prst="rect">
                <a:avLst/>
              </a:prstGeom>
              <a:blipFill>
                <a:blip r:embed="rId3"/>
                <a:stretch>
                  <a:fillRect l="-1375" t="-22581" r="-1546" b="-41935"/>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AD07A5CA-8417-7ECB-F173-6F4C151C0529}"/>
              </a:ext>
            </a:extLst>
          </p:cNvPr>
          <p:cNvPicPr>
            <a:picLocks noChangeAspect="1"/>
          </p:cNvPicPr>
          <p:nvPr/>
        </p:nvPicPr>
        <p:blipFill>
          <a:blip r:embed="rId4"/>
          <a:stretch>
            <a:fillRect/>
          </a:stretch>
        </p:blipFill>
        <p:spPr>
          <a:xfrm>
            <a:off x="1562514" y="2025650"/>
            <a:ext cx="5956300" cy="280670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5204375-0119-C763-9DB5-1ED09ADA1200}"/>
                  </a:ext>
                </a:extLst>
              </p:cNvPr>
              <p:cNvSpPr txBox="1"/>
              <p:nvPr/>
            </p:nvSpPr>
            <p:spPr>
              <a:xfrm>
                <a:off x="585786" y="5155272"/>
                <a:ext cx="11606214" cy="859210"/>
              </a:xfrm>
              <a:prstGeom prst="rect">
                <a:avLst/>
              </a:prstGeom>
              <a:noFill/>
            </p:spPr>
            <p:txBody>
              <a:bodyPr wrap="square" rtlCol="0">
                <a:spAutoFit/>
              </a:bodyPr>
              <a:lstStyle/>
              <a:p>
                <a14:m>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𝐷</m:t>
                        </m:r>
                      </m:e>
                      <m:sub>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𝑡</m:t>
                        </m:r>
                      </m:sub>
                      <m:sup>
                        <m:r>
                          <a:rPr lang="en-US" sz="2400" b="0" i="1" smtClean="0">
                            <a:latin typeface="Cambria Math" panose="02040503050406030204" pitchFamily="18" charset="0"/>
                          </a:rPr>
                          <m:t>𝑡𝑟</m:t>
                        </m:r>
                      </m:sup>
                    </m:sSubSup>
                    <m:r>
                      <a:rPr lang="en-US" sz="2400" b="0" i="1" smtClean="0">
                        <a:latin typeface="Cambria Math" panose="02040503050406030204" pitchFamily="18" charset="0"/>
                      </a:rPr>
                      <m:t> </m:t>
                    </m:r>
                  </m:oMath>
                </a14:m>
                <a:r>
                  <a:rPr lang="en-US" sz="2400" dirty="0"/>
                  <a:t>and </a:t>
                </a:r>
                <a14:m>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𝐷</m:t>
                        </m:r>
                      </m:e>
                      <m:sub>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𝑡</m:t>
                        </m:r>
                      </m:sub>
                      <m:sup>
                        <m:r>
                          <a:rPr lang="en-US" sz="2400" b="0" i="1" smtClean="0">
                            <a:latin typeface="Cambria Math" panose="02040503050406030204" pitchFamily="18" charset="0"/>
                          </a:rPr>
                          <m:t>𝑐𝑜</m:t>
                        </m:r>
                      </m:sup>
                    </m:sSubSup>
                    <m:r>
                      <a:rPr lang="en-US" sz="2400" b="0" i="1" smtClean="0">
                        <a:latin typeface="Cambria Math" panose="02040503050406030204" pitchFamily="18" charset="0"/>
                      </a:rPr>
                      <m:t> </m:t>
                    </m:r>
                  </m:oMath>
                </a14:m>
                <a:r>
                  <a:rPr lang="en-US" sz="2400" dirty="0"/>
                  <a:t> are transmission and communication delays respectively.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𝑆𝑁𝑅</m:t>
                        </m:r>
                      </m:e>
                      <m:sub>
                        <m:r>
                          <a:rPr lang="en-US" sz="2400" b="0" i="1" smtClean="0">
                            <a:latin typeface="Cambria Math" panose="02040503050406030204" pitchFamily="18" charset="0"/>
                          </a:rPr>
                          <m:t>𝑣</m:t>
                        </m:r>
                      </m:sub>
                    </m:sSub>
                  </m:oMath>
                </a14:m>
                <a:r>
                  <a:rPr lang="en-US" sz="2400" dirty="0"/>
                  <a:t> is the signal to noise ratio between the RSU and the vehicle. </a:t>
                </a:r>
              </a:p>
            </p:txBody>
          </p:sp>
        </mc:Choice>
        <mc:Fallback xmlns="">
          <p:sp>
            <p:nvSpPr>
              <p:cNvPr id="11" name="TextBox 10">
                <a:extLst>
                  <a:ext uri="{FF2B5EF4-FFF2-40B4-BE49-F238E27FC236}">
                    <a16:creationId xmlns:a16="http://schemas.microsoft.com/office/drawing/2014/main" id="{E5204375-0119-C763-9DB5-1ED09ADA1200}"/>
                  </a:ext>
                </a:extLst>
              </p:cNvPr>
              <p:cNvSpPr txBox="1">
                <a:spLocks noRot="1" noChangeAspect="1" noMove="1" noResize="1" noEditPoints="1" noAdjustHandles="1" noChangeArrowheads="1" noChangeShapeType="1" noTextEdit="1"/>
              </p:cNvSpPr>
              <p:nvPr/>
            </p:nvSpPr>
            <p:spPr>
              <a:xfrm>
                <a:off x="585786" y="5155272"/>
                <a:ext cx="11606214" cy="859210"/>
              </a:xfrm>
              <a:prstGeom prst="rect">
                <a:avLst/>
              </a:prstGeom>
              <a:blipFill>
                <a:blip r:embed="rId5"/>
                <a:stretch>
                  <a:fillRect l="-874" t="-4412" r="-765" b="-14706"/>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FD7CBC4E-74FA-E922-3AD6-A54D7C36B3B9}"/>
              </a:ext>
            </a:extLst>
          </p:cNvPr>
          <p:cNvSpPr txBox="1"/>
          <p:nvPr/>
        </p:nvSpPr>
        <p:spPr>
          <a:xfrm>
            <a:off x="8739265" y="2025650"/>
            <a:ext cx="749508" cy="523220"/>
          </a:xfrm>
          <a:prstGeom prst="rect">
            <a:avLst/>
          </a:prstGeom>
          <a:noFill/>
        </p:spPr>
        <p:txBody>
          <a:bodyPr wrap="square" rtlCol="0">
            <a:spAutoFit/>
          </a:bodyPr>
          <a:lstStyle/>
          <a:p>
            <a:r>
              <a:rPr lang="en-US" sz="2800" dirty="0"/>
              <a:t>(4)</a:t>
            </a:r>
          </a:p>
        </p:txBody>
      </p:sp>
      <p:sp>
        <p:nvSpPr>
          <p:cNvPr id="13" name="TextBox 12">
            <a:extLst>
              <a:ext uri="{FF2B5EF4-FFF2-40B4-BE49-F238E27FC236}">
                <a16:creationId xmlns:a16="http://schemas.microsoft.com/office/drawing/2014/main" id="{B026D5EA-8D46-71B4-1C24-9CC90F1453F4}"/>
              </a:ext>
            </a:extLst>
          </p:cNvPr>
          <p:cNvSpPr txBox="1"/>
          <p:nvPr/>
        </p:nvSpPr>
        <p:spPr>
          <a:xfrm>
            <a:off x="8739265" y="2993883"/>
            <a:ext cx="749508" cy="523220"/>
          </a:xfrm>
          <a:prstGeom prst="rect">
            <a:avLst/>
          </a:prstGeom>
          <a:noFill/>
        </p:spPr>
        <p:txBody>
          <a:bodyPr wrap="square" rtlCol="0">
            <a:spAutoFit/>
          </a:bodyPr>
          <a:lstStyle/>
          <a:p>
            <a:r>
              <a:rPr lang="en-US" sz="2800" dirty="0"/>
              <a:t>(5)</a:t>
            </a:r>
          </a:p>
        </p:txBody>
      </p:sp>
      <p:sp>
        <p:nvSpPr>
          <p:cNvPr id="14" name="TextBox 13">
            <a:extLst>
              <a:ext uri="{FF2B5EF4-FFF2-40B4-BE49-F238E27FC236}">
                <a16:creationId xmlns:a16="http://schemas.microsoft.com/office/drawing/2014/main" id="{BF7C90BC-4F89-52CD-05FB-EF8EE8EE55AD}"/>
              </a:ext>
            </a:extLst>
          </p:cNvPr>
          <p:cNvSpPr txBox="1"/>
          <p:nvPr/>
        </p:nvSpPr>
        <p:spPr>
          <a:xfrm>
            <a:off x="8739265" y="3962116"/>
            <a:ext cx="749508" cy="523220"/>
          </a:xfrm>
          <a:prstGeom prst="rect">
            <a:avLst/>
          </a:prstGeom>
          <a:noFill/>
        </p:spPr>
        <p:txBody>
          <a:bodyPr wrap="square" rtlCol="0">
            <a:spAutoFit/>
          </a:bodyPr>
          <a:lstStyle/>
          <a:p>
            <a:r>
              <a:rPr lang="en-US" sz="2800" dirty="0"/>
              <a:t>(6)</a:t>
            </a:r>
          </a:p>
        </p:txBody>
      </p:sp>
    </p:spTree>
    <p:extLst>
      <p:ext uri="{BB962C8B-B14F-4D97-AF65-F5344CB8AC3E}">
        <p14:creationId xmlns:p14="http://schemas.microsoft.com/office/powerpoint/2010/main" val="2525456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49519B-4DC6-6F15-D55A-5C3BBFA0B52B}"/>
              </a:ext>
            </a:extLst>
          </p:cNvPr>
          <p:cNvSpPr>
            <a:spLocks noGrp="1"/>
          </p:cNvSpPr>
          <p:nvPr>
            <p:ph type="dt" sz="half" idx="10"/>
          </p:nvPr>
        </p:nvSpPr>
        <p:spPr/>
        <p:txBody>
          <a:bodyPr/>
          <a:lstStyle/>
          <a:p>
            <a:fld id="{8BBF01C7-D3F1-6147-A6EB-3304F5D9F436}" type="datetime1">
              <a:rPr lang="en-IN" smtClean="0"/>
              <a:t>02/12/23</a:t>
            </a:fld>
            <a:endParaRPr lang="en-US"/>
          </a:p>
        </p:txBody>
      </p:sp>
      <p:sp>
        <p:nvSpPr>
          <p:cNvPr id="3" name="Footer Placeholder 2">
            <a:extLst>
              <a:ext uri="{FF2B5EF4-FFF2-40B4-BE49-F238E27FC236}">
                <a16:creationId xmlns:a16="http://schemas.microsoft.com/office/drawing/2014/main" id="{29410E42-8C04-5EEB-5B80-9CC21FEF22D0}"/>
              </a:ext>
            </a:extLst>
          </p:cNvPr>
          <p:cNvSpPr>
            <a:spLocks noGrp="1"/>
          </p:cNvSpPr>
          <p:nvPr>
            <p:ph type="ftr" sz="quarter" idx="11"/>
          </p:nvPr>
        </p:nvSpPr>
        <p:spPr/>
        <p:txBody>
          <a:bodyPr/>
          <a:lstStyle/>
          <a:p>
            <a:r>
              <a:rPr lang="en-US"/>
              <a:t>Capstone Project B.Tech 2020-24 Phase-2 ESA</a:t>
            </a:r>
          </a:p>
        </p:txBody>
      </p:sp>
      <p:sp>
        <p:nvSpPr>
          <p:cNvPr id="4" name="Slide Number Placeholder 3">
            <a:extLst>
              <a:ext uri="{FF2B5EF4-FFF2-40B4-BE49-F238E27FC236}">
                <a16:creationId xmlns:a16="http://schemas.microsoft.com/office/drawing/2014/main" id="{F07D31BF-79DA-C26B-F84D-48F0414C9596}"/>
              </a:ext>
            </a:extLst>
          </p:cNvPr>
          <p:cNvSpPr>
            <a:spLocks noGrp="1"/>
          </p:cNvSpPr>
          <p:nvPr>
            <p:ph type="sldNum" sz="quarter" idx="12"/>
          </p:nvPr>
        </p:nvSpPr>
        <p:spPr/>
        <p:txBody>
          <a:bodyPr/>
          <a:lstStyle/>
          <a:p>
            <a:fld id="{58B7DACC-E4F9-C84E-9F82-4C0C87DE697E}" type="slidenum">
              <a:rPr lang="en-US" smtClean="0"/>
              <a:t>22</a:t>
            </a:fld>
            <a:endParaRPr lang="en-US"/>
          </a:p>
        </p:txBody>
      </p:sp>
      <p:pic>
        <p:nvPicPr>
          <p:cNvPr id="5" name="Picture 4" descr="A logo for a university&#10;&#10;Description automatically generated">
            <a:extLst>
              <a:ext uri="{FF2B5EF4-FFF2-40B4-BE49-F238E27FC236}">
                <a16:creationId xmlns:a16="http://schemas.microsoft.com/office/drawing/2014/main" id="{B215A0DA-094D-60B6-43C3-B00BC5F65D46}"/>
              </a:ext>
            </a:extLst>
          </p:cNvPr>
          <p:cNvPicPr/>
          <p:nvPr/>
        </p:nvPicPr>
        <p:blipFill>
          <a:blip r:embed="rId2" cstate="print"/>
          <a:stretch/>
        </p:blipFill>
        <p:spPr>
          <a:xfrm>
            <a:off x="-1" y="15480"/>
            <a:ext cx="1171575" cy="1241820"/>
          </a:xfrm>
          <a:prstGeom prst="rect">
            <a:avLst/>
          </a:prstGeom>
          <a:ln>
            <a:noFill/>
          </a:ln>
        </p:spPr>
      </p:pic>
      <p:sp>
        <p:nvSpPr>
          <p:cNvPr id="6" name="TextBox 5">
            <a:extLst>
              <a:ext uri="{FF2B5EF4-FFF2-40B4-BE49-F238E27FC236}">
                <a16:creationId xmlns:a16="http://schemas.microsoft.com/office/drawing/2014/main" id="{6C949FCC-8BFF-1679-FA2D-570EE2CD4562}"/>
              </a:ext>
            </a:extLst>
          </p:cNvPr>
          <p:cNvSpPr txBox="1"/>
          <p:nvPr/>
        </p:nvSpPr>
        <p:spPr>
          <a:xfrm>
            <a:off x="1562514" y="184067"/>
            <a:ext cx="9367947" cy="646331"/>
          </a:xfrm>
          <a:prstGeom prst="rect">
            <a:avLst/>
          </a:prstGeom>
          <a:noFill/>
        </p:spPr>
        <p:txBody>
          <a:bodyPr wrap="square" rtlCol="0">
            <a:spAutoFit/>
          </a:bodyPr>
          <a:lstStyle/>
          <a:p>
            <a:pPr algn="ctr"/>
            <a:r>
              <a:rPr lang="en-US" sz="3600" dirty="0"/>
              <a:t>Formulation of MDP: Reward Modelling </a:t>
            </a:r>
          </a:p>
        </p:txBody>
      </p:sp>
      <p:pic>
        <p:nvPicPr>
          <p:cNvPr id="8" name="Picture 7">
            <a:extLst>
              <a:ext uri="{FF2B5EF4-FFF2-40B4-BE49-F238E27FC236}">
                <a16:creationId xmlns:a16="http://schemas.microsoft.com/office/drawing/2014/main" id="{E9E38A34-56DA-4257-3303-DFFA37A7D1DF}"/>
              </a:ext>
            </a:extLst>
          </p:cNvPr>
          <p:cNvPicPr>
            <a:picLocks noChangeAspect="1"/>
          </p:cNvPicPr>
          <p:nvPr/>
        </p:nvPicPr>
        <p:blipFill>
          <a:blip r:embed="rId3"/>
          <a:stretch>
            <a:fillRect/>
          </a:stretch>
        </p:blipFill>
        <p:spPr>
          <a:xfrm>
            <a:off x="838200" y="1257300"/>
            <a:ext cx="4579689" cy="1422816"/>
          </a:xfrm>
          <a:prstGeom prst="rect">
            <a:avLst/>
          </a:prstGeom>
        </p:spPr>
      </p:pic>
      <p:sp>
        <p:nvSpPr>
          <p:cNvPr id="10" name="TextBox 9">
            <a:extLst>
              <a:ext uri="{FF2B5EF4-FFF2-40B4-BE49-F238E27FC236}">
                <a16:creationId xmlns:a16="http://schemas.microsoft.com/office/drawing/2014/main" id="{DF7C3D57-448B-7BBC-2867-6E610B8A9BCD}"/>
              </a:ext>
            </a:extLst>
          </p:cNvPr>
          <p:cNvSpPr txBox="1"/>
          <p:nvPr/>
        </p:nvSpPr>
        <p:spPr>
          <a:xfrm>
            <a:off x="585786" y="2828835"/>
            <a:ext cx="11317380" cy="1292662"/>
          </a:xfrm>
          <a:prstGeom prst="rect">
            <a:avLst/>
          </a:prstGeom>
          <a:noFill/>
        </p:spPr>
        <p:txBody>
          <a:bodyPr wrap="square">
            <a:spAutoFit/>
          </a:bodyPr>
          <a:lstStyle/>
          <a:p>
            <a:pPr algn="just"/>
            <a:r>
              <a:rPr lang="en-IN" sz="2600" dirty="0">
                <a:effectLst/>
                <a:latin typeface="CMR10"/>
              </a:rPr>
              <a:t>Where </a:t>
            </a:r>
            <a:r>
              <a:rPr lang="en-IN" sz="2600" dirty="0">
                <a:effectLst/>
                <a:latin typeface="CMMI10"/>
              </a:rPr>
              <a:t>P </a:t>
            </a:r>
            <a:r>
              <a:rPr lang="en-IN" sz="2600" dirty="0">
                <a:effectLst/>
                <a:latin typeface="CMR10"/>
              </a:rPr>
              <a:t>is the transmit power of the vehicle, </a:t>
            </a:r>
            <a:r>
              <a:rPr lang="en-IN" sz="2600" dirty="0">
                <a:effectLst/>
                <a:latin typeface="CMMI10"/>
              </a:rPr>
              <a:t>h </a:t>
            </a:r>
            <a:r>
              <a:rPr lang="en-IN" sz="2600" dirty="0">
                <a:effectLst/>
                <a:latin typeface="CMR10"/>
              </a:rPr>
              <a:t>is the channel gain, </a:t>
            </a:r>
            <a:r>
              <a:rPr lang="en-IN" sz="2600" dirty="0">
                <a:effectLst/>
                <a:latin typeface="CMMI10"/>
              </a:rPr>
              <a:t>d </a:t>
            </a:r>
            <a:r>
              <a:rPr lang="en-IN" sz="2600" dirty="0">
                <a:effectLst/>
                <a:latin typeface="CMR10"/>
              </a:rPr>
              <a:t>is the distance between the vehicle and RSU, </a:t>
            </a:r>
            <a:r>
              <a:rPr lang="en-IN" sz="2600" dirty="0">
                <a:effectLst/>
                <a:latin typeface="CMMI10"/>
              </a:rPr>
              <a:t>d</a:t>
            </a:r>
            <a:r>
              <a:rPr lang="en-IN" sz="2600" dirty="0">
                <a:effectLst/>
                <a:latin typeface="CMMI7"/>
              </a:rPr>
              <a:t>o </a:t>
            </a:r>
            <a:r>
              <a:rPr lang="en-IN" sz="2600" dirty="0">
                <a:effectLst/>
                <a:latin typeface="CMR10"/>
              </a:rPr>
              <a:t>is a reference distance, </a:t>
            </a:r>
            <a:r>
              <a:rPr lang="el-GR" sz="2600" dirty="0">
                <a:effectLst/>
                <a:latin typeface="CMMI10"/>
              </a:rPr>
              <a:t>α </a:t>
            </a:r>
            <a:r>
              <a:rPr lang="en-IN" sz="2600" dirty="0">
                <a:effectLst/>
                <a:latin typeface="CMR10"/>
              </a:rPr>
              <a:t>is the path-loss exponent, </a:t>
            </a:r>
            <a:r>
              <a:rPr lang="el-GR" sz="2600" dirty="0">
                <a:effectLst/>
                <a:latin typeface="CMMI10"/>
              </a:rPr>
              <a:t>ε </a:t>
            </a:r>
            <a:r>
              <a:rPr lang="en-IN" sz="2600" dirty="0">
                <a:effectLst/>
                <a:latin typeface="CMR10"/>
              </a:rPr>
              <a:t>is the power control factor and </a:t>
            </a:r>
            <a:r>
              <a:rPr lang="en-IN" sz="2600" dirty="0">
                <a:effectLst/>
                <a:latin typeface="CMMI10"/>
              </a:rPr>
              <a:t>N </a:t>
            </a:r>
            <a:r>
              <a:rPr lang="en-IN" sz="2600" dirty="0">
                <a:effectLst/>
                <a:latin typeface="CMR10"/>
              </a:rPr>
              <a:t>is the noise power. </a:t>
            </a:r>
            <a:endParaRPr lang="en-IN" sz="2600" dirty="0"/>
          </a:p>
        </p:txBody>
      </p:sp>
      <p:sp>
        <p:nvSpPr>
          <p:cNvPr id="11" name="TextBox 10">
            <a:extLst>
              <a:ext uri="{FF2B5EF4-FFF2-40B4-BE49-F238E27FC236}">
                <a16:creationId xmlns:a16="http://schemas.microsoft.com/office/drawing/2014/main" id="{2F9D0D18-FB0B-64AA-E55A-2A4C2605F949}"/>
              </a:ext>
            </a:extLst>
          </p:cNvPr>
          <p:cNvSpPr txBox="1"/>
          <p:nvPr/>
        </p:nvSpPr>
        <p:spPr>
          <a:xfrm>
            <a:off x="8234597" y="1707098"/>
            <a:ext cx="749508" cy="523220"/>
          </a:xfrm>
          <a:prstGeom prst="rect">
            <a:avLst/>
          </a:prstGeom>
          <a:noFill/>
        </p:spPr>
        <p:txBody>
          <a:bodyPr wrap="square" rtlCol="0">
            <a:spAutoFit/>
          </a:bodyPr>
          <a:lstStyle/>
          <a:p>
            <a:r>
              <a:rPr lang="en-US" sz="2800" dirty="0"/>
              <a:t>(7)</a:t>
            </a:r>
          </a:p>
        </p:txBody>
      </p:sp>
    </p:spTree>
    <p:extLst>
      <p:ext uri="{BB962C8B-B14F-4D97-AF65-F5344CB8AC3E}">
        <p14:creationId xmlns:p14="http://schemas.microsoft.com/office/powerpoint/2010/main" val="1467767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6973FA-5C95-9678-D36F-2CCDD27D3187}"/>
              </a:ext>
            </a:extLst>
          </p:cNvPr>
          <p:cNvSpPr>
            <a:spLocks noGrp="1"/>
          </p:cNvSpPr>
          <p:nvPr>
            <p:ph type="dt" sz="half" idx="10"/>
          </p:nvPr>
        </p:nvSpPr>
        <p:spPr/>
        <p:txBody>
          <a:bodyPr/>
          <a:lstStyle/>
          <a:p>
            <a:fld id="{8BBF01C7-D3F1-6147-A6EB-3304F5D9F436}" type="datetime1">
              <a:rPr lang="en-IN" smtClean="0"/>
              <a:t>02/12/23</a:t>
            </a:fld>
            <a:endParaRPr lang="en-US"/>
          </a:p>
        </p:txBody>
      </p:sp>
      <p:sp>
        <p:nvSpPr>
          <p:cNvPr id="3" name="Footer Placeholder 2">
            <a:extLst>
              <a:ext uri="{FF2B5EF4-FFF2-40B4-BE49-F238E27FC236}">
                <a16:creationId xmlns:a16="http://schemas.microsoft.com/office/drawing/2014/main" id="{2D1A9CC7-4FFD-958A-B762-3F277CC297C2}"/>
              </a:ext>
            </a:extLst>
          </p:cNvPr>
          <p:cNvSpPr>
            <a:spLocks noGrp="1"/>
          </p:cNvSpPr>
          <p:nvPr>
            <p:ph type="ftr" sz="quarter" idx="11"/>
          </p:nvPr>
        </p:nvSpPr>
        <p:spPr/>
        <p:txBody>
          <a:bodyPr/>
          <a:lstStyle/>
          <a:p>
            <a:r>
              <a:rPr lang="en-US"/>
              <a:t>Capstone Project B.Tech 2020-24 Phase-2 ESA</a:t>
            </a:r>
          </a:p>
        </p:txBody>
      </p:sp>
      <p:sp>
        <p:nvSpPr>
          <p:cNvPr id="4" name="Slide Number Placeholder 3">
            <a:extLst>
              <a:ext uri="{FF2B5EF4-FFF2-40B4-BE49-F238E27FC236}">
                <a16:creationId xmlns:a16="http://schemas.microsoft.com/office/drawing/2014/main" id="{EA90B527-F98F-CE10-CC6C-32B2FED7E318}"/>
              </a:ext>
            </a:extLst>
          </p:cNvPr>
          <p:cNvSpPr>
            <a:spLocks noGrp="1"/>
          </p:cNvSpPr>
          <p:nvPr>
            <p:ph type="sldNum" sz="quarter" idx="12"/>
          </p:nvPr>
        </p:nvSpPr>
        <p:spPr/>
        <p:txBody>
          <a:bodyPr/>
          <a:lstStyle/>
          <a:p>
            <a:fld id="{58B7DACC-E4F9-C84E-9F82-4C0C87DE697E}" type="slidenum">
              <a:rPr lang="en-US" smtClean="0"/>
              <a:t>23</a:t>
            </a:fld>
            <a:endParaRPr lang="en-US"/>
          </a:p>
        </p:txBody>
      </p:sp>
      <p:pic>
        <p:nvPicPr>
          <p:cNvPr id="5" name="Picture 4" descr="A logo for a university&#10;&#10;Description automatically generated">
            <a:extLst>
              <a:ext uri="{FF2B5EF4-FFF2-40B4-BE49-F238E27FC236}">
                <a16:creationId xmlns:a16="http://schemas.microsoft.com/office/drawing/2014/main" id="{28F408AF-5621-0061-AF30-74B40A85D9CE}"/>
              </a:ext>
            </a:extLst>
          </p:cNvPr>
          <p:cNvPicPr/>
          <p:nvPr/>
        </p:nvPicPr>
        <p:blipFill>
          <a:blip r:embed="rId2" cstate="print"/>
          <a:stretch/>
        </p:blipFill>
        <p:spPr>
          <a:xfrm>
            <a:off x="-1" y="15480"/>
            <a:ext cx="1171575" cy="1241820"/>
          </a:xfrm>
          <a:prstGeom prst="rect">
            <a:avLst/>
          </a:prstGeom>
          <a:ln>
            <a:noFill/>
          </a:ln>
        </p:spPr>
      </p:pic>
      <p:sp>
        <p:nvSpPr>
          <p:cNvPr id="6" name="TextBox 5">
            <a:extLst>
              <a:ext uri="{FF2B5EF4-FFF2-40B4-BE49-F238E27FC236}">
                <a16:creationId xmlns:a16="http://schemas.microsoft.com/office/drawing/2014/main" id="{1D71E993-4AF0-ACFA-F104-E2B8DDA11084}"/>
              </a:ext>
            </a:extLst>
          </p:cNvPr>
          <p:cNvSpPr txBox="1"/>
          <p:nvPr/>
        </p:nvSpPr>
        <p:spPr>
          <a:xfrm>
            <a:off x="1562514" y="184067"/>
            <a:ext cx="9367947" cy="646331"/>
          </a:xfrm>
          <a:prstGeom prst="rect">
            <a:avLst/>
          </a:prstGeom>
          <a:noFill/>
        </p:spPr>
        <p:txBody>
          <a:bodyPr wrap="square" rtlCol="0">
            <a:spAutoFit/>
          </a:bodyPr>
          <a:lstStyle/>
          <a:p>
            <a:pPr algn="ctr"/>
            <a:r>
              <a:rPr lang="en-US" sz="3600" dirty="0"/>
              <a:t>Formulation of MDP: Optimization Problem</a:t>
            </a:r>
          </a:p>
        </p:txBody>
      </p:sp>
      <p:pic>
        <p:nvPicPr>
          <p:cNvPr id="8" name="Picture 7">
            <a:extLst>
              <a:ext uri="{FF2B5EF4-FFF2-40B4-BE49-F238E27FC236}">
                <a16:creationId xmlns:a16="http://schemas.microsoft.com/office/drawing/2014/main" id="{726AECB4-C0D7-5385-0C6D-87F80A1FAA96}"/>
              </a:ext>
            </a:extLst>
          </p:cNvPr>
          <p:cNvPicPr>
            <a:picLocks noChangeAspect="1"/>
          </p:cNvPicPr>
          <p:nvPr/>
        </p:nvPicPr>
        <p:blipFill>
          <a:blip r:embed="rId3"/>
          <a:stretch>
            <a:fillRect/>
          </a:stretch>
        </p:blipFill>
        <p:spPr>
          <a:xfrm>
            <a:off x="6154711" y="2100758"/>
            <a:ext cx="4674107" cy="1891051"/>
          </a:xfrm>
          <a:prstGeom prst="rect">
            <a:avLst/>
          </a:prstGeom>
        </p:spPr>
      </p:pic>
      <p:pic>
        <p:nvPicPr>
          <p:cNvPr id="10" name="Picture 9">
            <a:extLst>
              <a:ext uri="{FF2B5EF4-FFF2-40B4-BE49-F238E27FC236}">
                <a16:creationId xmlns:a16="http://schemas.microsoft.com/office/drawing/2014/main" id="{B9C363F2-B3F1-AABB-969E-273279AA9766}"/>
              </a:ext>
            </a:extLst>
          </p:cNvPr>
          <p:cNvPicPr>
            <a:picLocks noChangeAspect="1"/>
          </p:cNvPicPr>
          <p:nvPr/>
        </p:nvPicPr>
        <p:blipFill>
          <a:blip r:embed="rId4"/>
          <a:stretch>
            <a:fillRect/>
          </a:stretch>
        </p:blipFill>
        <p:spPr>
          <a:xfrm>
            <a:off x="877629" y="2100758"/>
            <a:ext cx="4114800" cy="1585519"/>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1CFA4CA-300D-FB0C-9605-70DC105ED734}"/>
                  </a:ext>
                </a:extLst>
              </p:cNvPr>
              <p:cNvSpPr txBox="1"/>
              <p:nvPr/>
            </p:nvSpPr>
            <p:spPr>
              <a:xfrm>
                <a:off x="5370191" y="2670044"/>
                <a:ext cx="498534"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ea typeface="Cambria Math" panose="02040503050406030204" pitchFamily="18" charset="0"/>
                        </a:rPr>
                        <m:t>≡</m:t>
                      </m:r>
                    </m:oMath>
                  </m:oMathPara>
                </a14:m>
                <a:endParaRPr lang="en-US" sz="4000" dirty="0"/>
              </a:p>
            </p:txBody>
          </p:sp>
        </mc:Choice>
        <mc:Fallback xmlns="">
          <p:sp>
            <p:nvSpPr>
              <p:cNvPr id="11" name="TextBox 10">
                <a:extLst>
                  <a:ext uri="{FF2B5EF4-FFF2-40B4-BE49-F238E27FC236}">
                    <a16:creationId xmlns:a16="http://schemas.microsoft.com/office/drawing/2014/main" id="{31CFA4CA-300D-FB0C-9605-70DC105ED734}"/>
                  </a:ext>
                </a:extLst>
              </p:cNvPr>
              <p:cNvSpPr txBox="1">
                <a:spLocks noRot="1" noChangeAspect="1" noMove="1" noResize="1" noEditPoints="1" noAdjustHandles="1" noChangeArrowheads="1" noChangeShapeType="1" noTextEdit="1"/>
              </p:cNvSpPr>
              <p:nvPr/>
            </p:nvSpPr>
            <p:spPr>
              <a:xfrm>
                <a:off x="5370191" y="2670044"/>
                <a:ext cx="498534" cy="615553"/>
              </a:xfrm>
              <a:prstGeom prst="rect">
                <a:avLst/>
              </a:prstGeom>
              <a:blipFill>
                <a:blip r:embed="rId5"/>
                <a:stretch>
                  <a:fillRect l="-14634" r="-14634" b="-20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B174AD4-7817-6D84-4D92-A6B2E4CDD363}"/>
                  </a:ext>
                </a:extLst>
              </p:cNvPr>
              <p:cNvSpPr txBox="1"/>
              <p:nvPr/>
            </p:nvSpPr>
            <p:spPr>
              <a:xfrm>
                <a:off x="362847" y="1489448"/>
                <a:ext cx="11767279" cy="523220"/>
              </a:xfrm>
              <a:prstGeom prst="rect">
                <a:avLst/>
              </a:prstGeom>
              <a:noFill/>
            </p:spPr>
            <p:txBody>
              <a:bodyPr wrap="square" rtlCol="0">
                <a:spAutoFit/>
              </a:bodyPr>
              <a:lstStyle/>
              <a:p>
                <a:r>
                  <a:rPr lang="en-US" sz="2800" dirty="0"/>
                  <a:t>To find the optimal policy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𝜋</m:t>
                        </m:r>
                      </m:e>
                      <m:sup>
                        <m:r>
                          <a:rPr lang="en-US" sz="2800" b="0" i="1" smtClean="0">
                            <a:latin typeface="Cambria Math" panose="02040503050406030204" pitchFamily="18" charset="0"/>
                          </a:rPr>
                          <m:t>∗</m:t>
                        </m:r>
                      </m:sup>
                    </m:sSup>
                  </m:oMath>
                </a14:m>
                <a:r>
                  <a:rPr lang="en-US" sz="2800" dirty="0"/>
                  <a:t>, we formulate the following optimization problem  </a:t>
                </a:r>
              </a:p>
            </p:txBody>
          </p:sp>
        </mc:Choice>
        <mc:Fallback xmlns="">
          <p:sp>
            <p:nvSpPr>
              <p:cNvPr id="12" name="TextBox 11">
                <a:extLst>
                  <a:ext uri="{FF2B5EF4-FFF2-40B4-BE49-F238E27FC236}">
                    <a16:creationId xmlns:a16="http://schemas.microsoft.com/office/drawing/2014/main" id="{4B174AD4-7817-6D84-4D92-A6B2E4CDD363}"/>
                  </a:ext>
                </a:extLst>
              </p:cNvPr>
              <p:cNvSpPr txBox="1">
                <a:spLocks noRot="1" noChangeAspect="1" noMove="1" noResize="1" noEditPoints="1" noAdjustHandles="1" noChangeArrowheads="1" noChangeShapeType="1" noTextEdit="1"/>
              </p:cNvSpPr>
              <p:nvPr/>
            </p:nvSpPr>
            <p:spPr>
              <a:xfrm>
                <a:off x="362847" y="1489448"/>
                <a:ext cx="11767279" cy="523220"/>
              </a:xfrm>
              <a:prstGeom prst="rect">
                <a:avLst/>
              </a:prstGeom>
              <a:blipFill>
                <a:blip r:embed="rId6"/>
                <a:stretch>
                  <a:fillRect l="-1078" t="-11905" r="-1293"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1D2FBF8-D1FF-8636-99C9-BC4E9EABC222}"/>
                  </a:ext>
                </a:extLst>
              </p:cNvPr>
              <p:cNvSpPr txBox="1"/>
              <p:nvPr/>
            </p:nvSpPr>
            <p:spPr>
              <a:xfrm>
                <a:off x="838200" y="3852472"/>
                <a:ext cx="9774836" cy="523220"/>
              </a:xfrm>
              <a:prstGeom prst="rect">
                <a:avLst/>
              </a:prstGeom>
              <a:noFill/>
            </p:spPr>
            <p:txBody>
              <a:bodyPr wrap="square" rtlCol="0">
                <a:spAutoFit/>
              </a:bodyPr>
              <a:lstStyle/>
              <a:p>
                <a:r>
                  <a:rPr lang="en-US" sz="2800" dirty="0"/>
                  <a:t> Where  </a:t>
                </a:r>
                <a14:m>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𝛾</m:t>
                        </m:r>
                      </m:e>
                      <m:sup>
                        <m:r>
                          <a:rPr lang="en-US" sz="2800" b="0" i="1" smtClean="0">
                            <a:latin typeface="Cambria Math" panose="02040503050406030204" pitchFamily="18" charset="0"/>
                          </a:rPr>
                          <m:t>𝑡</m:t>
                        </m:r>
                      </m:sup>
                    </m:sSup>
                    <m:r>
                      <a:rPr lang="en-US" sz="2800" i="1" smtClean="0">
                        <a:latin typeface="Cambria Math" panose="02040503050406030204" pitchFamily="18" charset="0"/>
                        <a:ea typeface="Cambria Math" panose="02040503050406030204" pitchFamily="18" charset="0"/>
                      </a:rPr>
                      <m:t>∈</m:t>
                    </m:r>
                    <m:d>
                      <m:dPr>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 0 ,1 </m:t>
                        </m:r>
                      </m:e>
                    </m:d>
                  </m:oMath>
                </a14:m>
                <a:r>
                  <a:rPr lang="en-US" sz="2600" dirty="0"/>
                  <a:t>  is the discount factor to maintain convergence.    </a:t>
                </a:r>
              </a:p>
            </p:txBody>
          </p:sp>
        </mc:Choice>
        <mc:Fallback xmlns="">
          <p:sp>
            <p:nvSpPr>
              <p:cNvPr id="13" name="TextBox 12">
                <a:extLst>
                  <a:ext uri="{FF2B5EF4-FFF2-40B4-BE49-F238E27FC236}">
                    <a16:creationId xmlns:a16="http://schemas.microsoft.com/office/drawing/2014/main" id="{71D2FBF8-D1FF-8636-99C9-BC4E9EABC222}"/>
                  </a:ext>
                </a:extLst>
              </p:cNvPr>
              <p:cNvSpPr txBox="1">
                <a:spLocks noRot="1" noChangeAspect="1" noMove="1" noResize="1" noEditPoints="1" noAdjustHandles="1" noChangeArrowheads="1" noChangeShapeType="1" noTextEdit="1"/>
              </p:cNvSpPr>
              <p:nvPr/>
            </p:nvSpPr>
            <p:spPr>
              <a:xfrm>
                <a:off x="838200" y="3852472"/>
                <a:ext cx="9774836" cy="523220"/>
              </a:xfrm>
              <a:prstGeom prst="rect">
                <a:avLst/>
              </a:prstGeom>
              <a:blipFill>
                <a:blip r:embed="rId7"/>
                <a:stretch>
                  <a:fillRect l="-519" t="-11905" r="-2597"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78F0C6-C5F2-7443-7E1B-2E6B477DEC1E}"/>
                  </a:ext>
                </a:extLst>
              </p:cNvPr>
              <p:cNvSpPr txBox="1"/>
              <p:nvPr/>
            </p:nvSpPr>
            <p:spPr>
              <a:xfrm>
                <a:off x="838200" y="4602181"/>
                <a:ext cx="9774836" cy="523220"/>
              </a:xfrm>
              <a:prstGeom prst="rect">
                <a:avLst/>
              </a:prstGeom>
              <a:noFill/>
            </p:spPr>
            <p:txBody>
              <a:bodyPr wrap="square" rtlCol="0">
                <a:spAutoFit/>
              </a:bodyPr>
              <a:lstStyle/>
              <a:p>
                <a:r>
                  <a:rPr lang="en-US" sz="2800" dirty="0"/>
                  <a:t> And </a:t>
                </a:r>
                <a14:m>
                  <m:oMath xmlns:m="http://schemas.openxmlformats.org/officeDocument/2006/math">
                    <m:r>
                      <a:rPr lang="en-US" sz="2800" b="0" i="1" smtClean="0">
                        <a:latin typeface="Cambria Math" panose="02040503050406030204" pitchFamily="18" charset="0"/>
                      </a:rPr>
                      <m:t>𝜋</m:t>
                    </m:r>
                  </m:oMath>
                </a14:m>
                <a:r>
                  <a:rPr lang="en-US" sz="2600" dirty="0"/>
                  <a:t> is the policy followed by the agent.    </a:t>
                </a:r>
              </a:p>
            </p:txBody>
          </p:sp>
        </mc:Choice>
        <mc:Fallback xmlns="">
          <p:sp>
            <p:nvSpPr>
              <p:cNvPr id="14" name="TextBox 13">
                <a:extLst>
                  <a:ext uri="{FF2B5EF4-FFF2-40B4-BE49-F238E27FC236}">
                    <a16:creationId xmlns:a16="http://schemas.microsoft.com/office/drawing/2014/main" id="{FE78F0C6-C5F2-7443-7E1B-2E6B477DEC1E}"/>
                  </a:ext>
                </a:extLst>
              </p:cNvPr>
              <p:cNvSpPr txBox="1">
                <a:spLocks noRot="1" noChangeAspect="1" noMove="1" noResize="1" noEditPoints="1" noAdjustHandles="1" noChangeArrowheads="1" noChangeShapeType="1" noTextEdit="1"/>
              </p:cNvSpPr>
              <p:nvPr/>
            </p:nvSpPr>
            <p:spPr>
              <a:xfrm>
                <a:off x="838200" y="4602181"/>
                <a:ext cx="9774836" cy="523220"/>
              </a:xfrm>
              <a:prstGeom prst="rect">
                <a:avLst/>
              </a:prstGeom>
              <a:blipFill>
                <a:blip r:embed="rId8"/>
                <a:stretch>
                  <a:fillRect l="-519" t="-11905" b="-30952"/>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BB9F1697-FE93-7C2A-293E-C9B1FC988F40}"/>
              </a:ext>
            </a:extLst>
          </p:cNvPr>
          <p:cNvSpPr txBox="1"/>
          <p:nvPr/>
        </p:nvSpPr>
        <p:spPr>
          <a:xfrm>
            <a:off x="11380618" y="2716210"/>
            <a:ext cx="749508" cy="523220"/>
          </a:xfrm>
          <a:prstGeom prst="rect">
            <a:avLst/>
          </a:prstGeom>
          <a:noFill/>
        </p:spPr>
        <p:txBody>
          <a:bodyPr wrap="square" rtlCol="0">
            <a:spAutoFit/>
          </a:bodyPr>
          <a:lstStyle/>
          <a:p>
            <a:r>
              <a:rPr lang="en-US" sz="2800" dirty="0"/>
              <a:t>(8)</a:t>
            </a:r>
          </a:p>
        </p:txBody>
      </p:sp>
    </p:spTree>
    <p:extLst>
      <p:ext uri="{BB962C8B-B14F-4D97-AF65-F5344CB8AC3E}">
        <p14:creationId xmlns:p14="http://schemas.microsoft.com/office/powerpoint/2010/main" val="2712414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E94C8F-63BB-DE0D-B133-7DE299F36DFA}"/>
              </a:ext>
            </a:extLst>
          </p:cNvPr>
          <p:cNvSpPr>
            <a:spLocks noGrp="1"/>
          </p:cNvSpPr>
          <p:nvPr>
            <p:ph type="dt" sz="half" idx="10"/>
          </p:nvPr>
        </p:nvSpPr>
        <p:spPr/>
        <p:txBody>
          <a:bodyPr/>
          <a:lstStyle/>
          <a:p>
            <a:fld id="{8BBF01C7-D3F1-6147-A6EB-3304F5D9F436}" type="datetime1">
              <a:rPr lang="en-IN" smtClean="0"/>
              <a:t>02/12/23</a:t>
            </a:fld>
            <a:endParaRPr lang="en-US"/>
          </a:p>
        </p:txBody>
      </p:sp>
      <p:sp>
        <p:nvSpPr>
          <p:cNvPr id="3" name="Footer Placeholder 2">
            <a:extLst>
              <a:ext uri="{FF2B5EF4-FFF2-40B4-BE49-F238E27FC236}">
                <a16:creationId xmlns:a16="http://schemas.microsoft.com/office/drawing/2014/main" id="{12946378-3C3C-BB2D-87A7-61EABA889580}"/>
              </a:ext>
            </a:extLst>
          </p:cNvPr>
          <p:cNvSpPr>
            <a:spLocks noGrp="1"/>
          </p:cNvSpPr>
          <p:nvPr>
            <p:ph type="ftr" sz="quarter" idx="11"/>
          </p:nvPr>
        </p:nvSpPr>
        <p:spPr/>
        <p:txBody>
          <a:bodyPr/>
          <a:lstStyle/>
          <a:p>
            <a:r>
              <a:rPr lang="en-US"/>
              <a:t>Capstone Project B.Tech 2020-24 Phase-2 ESA</a:t>
            </a:r>
          </a:p>
        </p:txBody>
      </p:sp>
      <p:sp>
        <p:nvSpPr>
          <p:cNvPr id="4" name="Slide Number Placeholder 3">
            <a:extLst>
              <a:ext uri="{FF2B5EF4-FFF2-40B4-BE49-F238E27FC236}">
                <a16:creationId xmlns:a16="http://schemas.microsoft.com/office/drawing/2014/main" id="{92E0834E-B4FC-39FD-398E-E8484584EA87}"/>
              </a:ext>
            </a:extLst>
          </p:cNvPr>
          <p:cNvSpPr>
            <a:spLocks noGrp="1"/>
          </p:cNvSpPr>
          <p:nvPr>
            <p:ph type="sldNum" sz="quarter" idx="12"/>
          </p:nvPr>
        </p:nvSpPr>
        <p:spPr/>
        <p:txBody>
          <a:bodyPr/>
          <a:lstStyle/>
          <a:p>
            <a:fld id="{58B7DACC-E4F9-C84E-9F82-4C0C87DE697E}" type="slidenum">
              <a:rPr lang="en-US" smtClean="0"/>
              <a:t>24</a:t>
            </a:fld>
            <a:endParaRPr lang="en-US"/>
          </a:p>
        </p:txBody>
      </p:sp>
      <p:pic>
        <p:nvPicPr>
          <p:cNvPr id="5" name="Picture 4" descr="A logo for a university&#10;&#10;Description automatically generated">
            <a:extLst>
              <a:ext uri="{FF2B5EF4-FFF2-40B4-BE49-F238E27FC236}">
                <a16:creationId xmlns:a16="http://schemas.microsoft.com/office/drawing/2014/main" id="{3BEFFE42-86F6-1D29-1DE4-84D0EA4E00EE}"/>
              </a:ext>
            </a:extLst>
          </p:cNvPr>
          <p:cNvPicPr/>
          <p:nvPr/>
        </p:nvPicPr>
        <p:blipFill>
          <a:blip r:embed="rId2" cstate="print"/>
          <a:stretch/>
        </p:blipFill>
        <p:spPr>
          <a:xfrm>
            <a:off x="-1" y="15480"/>
            <a:ext cx="1171575" cy="1241820"/>
          </a:xfrm>
          <a:prstGeom prst="rect">
            <a:avLst/>
          </a:prstGeom>
          <a:ln>
            <a:noFill/>
          </a:ln>
        </p:spPr>
      </p:pic>
      <p:sp>
        <p:nvSpPr>
          <p:cNvPr id="6" name="TextBox 5">
            <a:extLst>
              <a:ext uri="{FF2B5EF4-FFF2-40B4-BE49-F238E27FC236}">
                <a16:creationId xmlns:a16="http://schemas.microsoft.com/office/drawing/2014/main" id="{E06D9991-6D51-F68F-9674-CE7B9259DD2F}"/>
              </a:ext>
            </a:extLst>
          </p:cNvPr>
          <p:cNvSpPr txBox="1"/>
          <p:nvPr/>
        </p:nvSpPr>
        <p:spPr>
          <a:xfrm>
            <a:off x="1562514" y="184067"/>
            <a:ext cx="9367947" cy="1200329"/>
          </a:xfrm>
          <a:prstGeom prst="rect">
            <a:avLst/>
          </a:prstGeom>
          <a:noFill/>
        </p:spPr>
        <p:txBody>
          <a:bodyPr wrap="square" rtlCol="0">
            <a:spAutoFit/>
          </a:bodyPr>
          <a:lstStyle/>
          <a:p>
            <a:pPr algn="ctr"/>
            <a:r>
              <a:rPr lang="en-US" sz="3600" dirty="0"/>
              <a:t>Formulation of MDP: Optimization Problem Constraints</a:t>
            </a:r>
          </a:p>
        </p:txBody>
      </p:sp>
      <p:pic>
        <p:nvPicPr>
          <p:cNvPr id="8" name="Picture 7">
            <a:extLst>
              <a:ext uri="{FF2B5EF4-FFF2-40B4-BE49-F238E27FC236}">
                <a16:creationId xmlns:a16="http://schemas.microsoft.com/office/drawing/2014/main" id="{C4A34A1A-5B80-3A6B-90E0-AAA0805CC149}"/>
              </a:ext>
            </a:extLst>
          </p:cNvPr>
          <p:cNvPicPr>
            <a:picLocks noChangeAspect="1"/>
          </p:cNvPicPr>
          <p:nvPr/>
        </p:nvPicPr>
        <p:blipFill>
          <a:blip r:embed="rId3"/>
          <a:stretch>
            <a:fillRect/>
          </a:stretch>
        </p:blipFill>
        <p:spPr>
          <a:xfrm>
            <a:off x="1185315" y="2031144"/>
            <a:ext cx="4077270" cy="3340620"/>
          </a:xfrm>
          <a:prstGeom prst="rect">
            <a:avLst/>
          </a:prstGeom>
        </p:spPr>
      </p:pic>
      <p:sp>
        <p:nvSpPr>
          <p:cNvPr id="9" name="TextBox 8">
            <a:extLst>
              <a:ext uri="{FF2B5EF4-FFF2-40B4-BE49-F238E27FC236}">
                <a16:creationId xmlns:a16="http://schemas.microsoft.com/office/drawing/2014/main" id="{56D4101E-1B20-25C9-BE90-2009808E6911}"/>
              </a:ext>
            </a:extLst>
          </p:cNvPr>
          <p:cNvSpPr txBox="1"/>
          <p:nvPr/>
        </p:nvSpPr>
        <p:spPr>
          <a:xfrm>
            <a:off x="8235846" y="2263438"/>
            <a:ext cx="749508" cy="523220"/>
          </a:xfrm>
          <a:prstGeom prst="rect">
            <a:avLst/>
          </a:prstGeom>
          <a:noFill/>
        </p:spPr>
        <p:txBody>
          <a:bodyPr wrap="square" rtlCol="0">
            <a:spAutoFit/>
          </a:bodyPr>
          <a:lstStyle/>
          <a:p>
            <a:r>
              <a:rPr lang="en-US" sz="2800" dirty="0"/>
              <a:t>(9)</a:t>
            </a:r>
          </a:p>
        </p:txBody>
      </p:sp>
      <p:sp>
        <p:nvSpPr>
          <p:cNvPr id="10" name="TextBox 9">
            <a:extLst>
              <a:ext uri="{FF2B5EF4-FFF2-40B4-BE49-F238E27FC236}">
                <a16:creationId xmlns:a16="http://schemas.microsoft.com/office/drawing/2014/main" id="{C9A71353-E1AC-363C-842F-B38A62CF285C}"/>
              </a:ext>
            </a:extLst>
          </p:cNvPr>
          <p:cNvSpPr txBox="1"/>
          <p:nvPr/>
        </p:nvSpPr>
        <p:spPr>
          <a:xfrm>
            <a:off x="8153400" y="3509634"/>
            <a:ext cx="831954" cy="523220"/>
          </a:xfrm>
          <a:prstGeom prst="rect">
            <a:avLst/>
          </a:prstGeom>
          <a:noFill/>
        </p:spPr>
        <p:txBody>
          <a:bodyPr wrap="square" rtlCol="0">
            <a:spAutoFit/>
          </a:bodyPr>
          <a:lstStyle/>
          <a:p>
            <a:r>
              <a:rPr lang="en-US" sz="2800" dirty="0"/>
              <a:t>(10)</a:t>
            </a:r>
          </a:p>
        </p:txBody>
      </p:sp>
      <p:sp>
        <p:nvSpPr>
          <p:cNvPr id="11" name="TextBox 10">
            <a:extLst>
              <a:ext uri="{FF2B5EF4-FFF2-40B4-BE49-F238E27FC236}">
                <a16:creationId xmlns:a16="http://schemas.microsoft.com/office/drawing/2014/main" id="{9DDD1AFF-FCA7-CBB7-BC17-A9C3E39A1983}"/>
              </a:ext>
            </a:extLst>
          </p:cNvPr>
          <p:cNvSpPr txBox="1"/>
          <p:nvPr/>
        </p:nvSpPr>
        <p:spPr>
          <a:xfrm>
            <a:off x="8153400" y="4692478"/>
            <a:ext cx="831954" cy="523220"/>
          </a:xfrm>
          <a:prstGeom prst="rect">
            <a:avLst/>
          </a:prstGeom>
          <a:noFill/>
        </p:spPr>
        <p:txBody>
          <a:bodyPr wrap="square" rtlCol="0">
            <a:spAutoFit/>
          </a:bodyPr>
          <a:lstStyle/>
          <a:p>
            <a:r>
              <a:rPr lang="en-US" sz="2800" dirty="0"/>
              <a:t>(11)</a:t>
            </a:r>
          </a:p>
        </p:txBody>
      </p:sp>
    </p:spTree>
    <p:extLst>
      <p:ext uri="{BB962C8B-B14F-4D97-AF65-F5344CB8AC3E}">
        <p14:creationId xmlns:p14="http://schemas.microsoft.com/office/powerpoint/2010/main" val="3453617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062BB3-D997-D797-DF56-63EAAEF62B10}"/>
              </a:ext>
            </a:extLst>
          </p:cNvPr>
          <p:cNvSpPr>
            <a:spLocks noGrp="1"/>
          </p:cNvSpPr>
          <p:nvPr>
            <p:ph type="dt" sz="half" idx="10"/>
          </p:nvPr>
        </p:nvSpPr>
        <p:spPr/>
        <p:txBody>
          <a:bodyPr/>
          <a:lstStyle/>
          <a:p>
            <a:fld id="{8BBF01C7-D3F1-6147-A6EB-3304F5D9F436}" type="datetime1">
              <a:rPr lang="en-IN" smtClean="0"/>
              <a:t>02/12/23</a:t>
            </a:fld>
            <a:endParaRPr lang="en-US"/>
          </a:p>
        </p:txBody>
      </p:sp>
      <p:sp>
        <p:nvSpPr>
          <p:cNvPr id="3" name="Footer Placeholder 2">
            <a:extLst>
              <a:ext uri="{FF2B5EF4-FFF2-40B4-BE49-F238E27FC236}">
                <a16:creationId xmlns:a16="http://schemas.microsoft.com/office/drawing/2014/main" id="{72B6499E-7848-3C48-DBB7-97A6C9A64DB5}"/>
              </a:ext>
            </a:extLst>
          </p:cNvPr>
          <p:cNvSpPr>
            <a:spLocks noGrp="1"/>
          </p:cNvSpPr>
          <p:nvPr>
            <p:ph type="ftr" sz="quarter" idx="11"/>
          </p:nvPr>
        </p:nvSpPr>
        <p:spPr/>
        <p:txBody>
          <a:bodyPr/>
          <a:lstStyle/>
          <a:p>
            <a:r>
              <a:rPr lang="en-US"/>
              <a:t>Capstone Project B.Tech 2020-24 Phase-2 ESA</a:t>
            </a:r>
          </a:p>
        </p:txBody>
      </p:sp>
      <p:sp>
        <p:nvSpPr>
          <p:cNvPr id="4" name="Slide Number Placeholder 3">
            <a:extLst>
              <a:ext uri="{FF2B5EF4-FFF2-40B4-BE49-F238E27FC236}">
                <a16:creationId xmlns:a16="http://schemas.microsoft.com/office/drawing/2014/main" id="{D5BD921B-F2AC-B61C-E526-D09C44C8E0D1}"/>
              </a:ext>
            </a:extLst>
          </p:cNvPr>
          <p:cNvSpPr>
            <a:spLocks noGrp="1"/>
          </p:cNvSpPr>
          <p:nvPr>
            <p:ph type="sldNum" sz="quarter" idx="12"/>
          </p:nvPr>
        </p:nvSpPr>
        <p:spPr/>
        <p:txBody>
          <a:bodyPr/>
          <a:lstStyle/>
          <a:p>
            <a:fld id="{58B7DACC-E4F9-C84E-9F82-4C0C87DE697E}" type="slidenum">
              <a:rPr lang="en-US" smtClean="0"/>
              <a:t>25</a:t>
            </a:fld>
            <a:endParaRPr lang="en-US"/>
          </a:p>
        </p:txBody>
      </p:sp>
      <p:pic>
        <p:nvPicPr>
          <p:cNvPr id="5" name="Picture 4" descr="A logo for a university&#10;&#10;Description automatically generated">
            <a:extLst>
              <a:ext uri="{FF2B5EF4-FFF2-40B4-BE49-F238E27FC236}">
                <a16:creationId xmlns:a16="http://schemas.microsoft.com/office/drawing/2014/main" id="{5332E599-57C3-F4F0-9AF9-13FE0B4C8374}"/>
              </a:ext>
            </a:extLst>
          </p:cNvPr>
          <p:cNvPicPr/>
          <p:nvPr/>
        </p:nvPicPr>
        <p:blipFill>
          <a:blip r:embed="rId2" cstate="print"/>
          <a:stretch/>
        </p:blipFill>
        <p:spPr>
          <a:xfrm>
            <a:off x="-1" y="15480"/>
            <a:ext cx="1171575" cy="1241820"/>
          </a:xfrm>
          <a:prstGeom prst="rect">
            <a:avLst/>
          </a:prstGeom>
          <a:ln>
            <a:noFill/>
          </a:ln>
        </p:spPr>
      </p:pic>
      <p:sp>
        <p:nvSpPr>
          <p:cNvPr id="6" name="TextBox 5">
            <a:extLst>
              <a:ext uri="{FF2B5EF4-FFF2-40B4-BE49-F238E27FC236}">
                <a16:creationId xmlns:a16="http://schemas.microsoft.com/office/drawing/2014/main" id="{838C88B6-543D-6F29-3853-943525B83339}"/>
              </a:ext>
            </a:extLst>
          </p:cNvPr>
          <p:cNvSpPr txBox="1"/>
          <p:nvPr/>
        </p:nvSpPr>
        <p:spPr>
          <a:xfrm>
            <a:off x="1171574" y="313224"/>
            <a:ext cx="10238282" cy="523220"/>
          </a:xfrm>
          <a:prstGeom prst="rect">
            <a:avLst/>
          </a:prstGeom>
          <a:noFill/>
        </p:spPr>
        <p:txBody>
          <a:bodyPr wrap="square" rtlCol="0">
            <a:spAutoFit/>
          </a:bodyPr>
          <a:lstStyle/>
          <a:p>
            <a:pPr algn="ctr"/>
            <a:r>
              <a:rPr lang="en-US" sz="2800" dirty="0"/>
              <a:t>DRL to Solve the MDP: Deep Deterministic Policy Gradient Algorithm  </a:t>
            </a:r>
          </a:p>
        </p:txBody>
      </p:sp>
      <p:pic>
        <p:nvPicPr>
          <p:cNvPr id="8" name="Picture 7" descr="A paper with text and symbols&#10;&#10;Description automatically generated">
            <a:extLst>
              <a:ext uri="{FF2B5EF4-FFF2-40B4-BE49-F238E27FC236}">
                <a16:creationId xmlns:a16="http://schemas.microsoft.com/office/drawing/2014/main" id="{57E5AC32-D57E-59D4-A59F-EE1A65A6C7BD}"/>
              </a:ext>
            </a:extLst>
          </p:cNvPr>
          <p:cNvPicPr>
            <a:picLocks noChangeAspect="1"/>
          </p:cNvPicPr>
          <p:nvPr/>
        </p:nvPicPr>
        <p:blipFill>
          <a:blip r:embed="rId3"/>
          <a:stretch>
            <a:fillRect/>
          </a:stretch>
        </p:blipFill>
        <p:spPr>
          <a:xfrm>
            <a:off x="2863121" y="755650"/>
            <a:ext cx="6565692" cy="5600700"/>
          </a:xfrm>
          <a:prstGeom prst="rect">
            <a:avLst/>
          </a:prstGeom>
        </p:spPr>
      </p:pic>
    </p:spTree>
    <p:extLst>
      <p:ext uri="{BB962C8B-B14F-4D97-AF65-F5344CB8AC3E}">
        <p14:creationId xmlns:p14="http://schemas.microsoft.com/office/powerpoint/2010/main" val="1448226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DD198C-5C63-F60C-35C9-9D5AAED4A840}"/>
              </a:ext>
            </a:extLst>
          </p:cNvPr>
          <p:cNvSpPr>
            <a:spLocks noGrp="1"/>
          </p:cNvSpPr>
          <p:nvPr>
            <p:ph type="dt" sz="half" idx="10"/>
          </p:nvPr>
        </p:nvSpPr>
        <p:spPr/>
        <p:txBody>
          <a:bodyPr/>
          <a:lstStyle/>
          <a:p>
            <a:fld id="{8BBF01C7-D3F1-6147-A6EB-3304F5D9F436}" type="datetime1">
              <a:rPr lang="en-IN" smtClean="0"/>
              <a:t>02/12/23</a:t>
            </a:fld>
            <a:endParaRPr lang="en-US"/>
          </a:p>
        </p:txBody>
      </p:sp>
      <p:sp>
        <p:nvSpPr>
          <p:cNvPr id="3" name="Footer Placeholder 2">
            <a:extLst>
              <a:ext uri="{FF2B5EF4-FFF2-40B4-BE49-F238E27FC236}">
                <a16:creationId xmlns:a16="http://schemas.microsoft.com/office/drawing/2014/main" id="{CAABE858-FC9F-822E-28DF-2C3219047BE4}"/>
              </a:ext>
            </a:extLst>
          </p:cNvPr>
          <p:cNvSpPr>
            <a:spLocks noGrp="1"/>
          </p:cNvSpPr>
          <p:nvPr>
            <p:ph type="ftr" sz="quarter" idx="11"/>
          </p:nvPr>
        </p:nvSpPr>
        <p:spPr/>
        <p:txBody>
          <a:bodyPr/>
          <a:lstStyle/>
          <a:p>
            <a:r>
              <a:rPr lang="en-US"/>
              <a:t>Capstone Project B.Tech 2020-24 Phase-2 ESA</a:t>
            </a:r>
          </a:p>
        </p:txBody>
      </p:sp>
      <p:sp>
        <p:nvSpPr>
          <p:cNvPr id="4" name="Slide Number Placeholder 3">
            <a:extLst>
              <a:ext uri="{FF2B5EF4-FFF2-40B4-BE49-F238E27FC236}">
                <a16:creationId xmlns:a16="http://schemas.microsoft.com/office/drawing/2014/main" id="{5776B1B4-3FB8-199B-8402-E50C7A812F9A}"/>
              </a:ext>
            </a:extLst>
          </p:cNvPr>
          <p:cNvSpPr>
            <a:spLocks noGrp="1"/>
          </p:cNvSpPr>
          <p:nvPr>
            <p:ph type="sldNum" sz="quarter" idx="12"/>
          </p:nvPr>
        </p:nvSpPr>
        <p:spPr/>
        <p:txBody>
          <a:bodyPr/>
          <a:lstStyle/>
          <a:p>
            <a:fld id="{58B7DACC-E4F9-C84E-9F82-4C0C87DE697E}" type="slidenum">
              <a:rPr lang="en-US" smtClean="0"/>
              <a:t>26</a:t>
            </a:fld>
            <a:endParaRPr lang="en-US"/>
          </a:p>
        </p:txBody>
      </p:sp>
      <p:pic>
        <p:nvPicPr>
          <p:cNvPr id="5" name="Picture 4" descr="A logo for a university&#10;&#10;Description automatically generated">
            <a:extLst>
              <a:ext uri="{FF2B5EF4-FFF2-40B4-BE49-F238E27FC236}">
                <a16:creationId xmlns:a16="http://schemas.microsoft.com/office/drawing/2014/main" id="{88EE5441-FA4A-2736-4F5C-FFCEE6427734}"/>
              </a:ext>
            </a:extLst>
          </p:cNvPr>
          <p:cNvPicPr/>
          <p:nvPr/>
        </p:nvPicPr>
        <p:blipFill>
          <a:blip r:embed="rId2" cstate="print"/>
          <a:stretch/>
        </p:blipFill>
        <p:spPr>
          <a:xfrm>
            <a:off x="-1" y="15480"/>
            <a:ext cx="1171575" cy="1241820"/>
          </a:xfrm>
          <a:prstGeom prst="rect">
            <a:avLst/>
          </a:prstGeom>
          <a:ln>
            <a:noFill/>
          </a:ln>
        </p:spPr>
      </p:pic>
      <p:sp>
        <p:nvSpPr>
          <p:cNvPr id="6" name="TextBox 5">
            <a:extLst>
              <a:ext uri="{FF2B5EF4-FFF2-40B4-BE49-F238E27FC236}">
                <a16:creationId xmlns:a16="http://schemas.microsoft.com/office/drawing/2014/main" id="{FA8FF915-0384-4F30-9523-2E1D2F2BFA3B}"/>
              </a:ext>
            </a:extLst>
          </p:cNvPr>
          <p:cNvSpPr txBox="1"/>
          <p:nvPr/>
        </p:nvSpPr>
        <p:spPr>
          <a:xfrm>
            <a:off x="1993692" y="314793"/>
            <a:ext cx="9039069" cy="646331"/>
          </a:xfrm>
          <a:prstGeom prst="rect">
            <a:avLst/>
          </a:prstGeom>
          <a:noFill/>
        </p:spPr>
        <p:txBody>
          <a:bodyPr wrap="square" rtlCol="0">
            <a:spAutoFit/>
          </a:bodyPr>
          <a:lstStyle/>
          <a:p>
            <a:pPr algn="ctr"/>
            <a:r>
              <a:rPr lang="en-US" sz="3600" dirty="0"/>
              <a:t>Actor Critic Model- DDPG </a:t>
            </a:r>
          </a:p>
        </p:txBody>
      </p:sp>
      <p:sp>
        <p:nvSpPr>
          <p:cNvPr id="7" name="Rectangle 6">
            <a:extLst>
              <a:ext uri="{FF2B5EF4-FFF2-40B4-BE49-F238E27FC236}">
                <a16:creationId xmlns:a16="http://schemas.microsoft.com/office/drawing/2014/main" id="{BFCFB4BE-18A7-A4E2-070F-42234ED7F1BF}"/>
              </a:ext>
            </a:extLst>
          </p:cNvPr>
          <p:cNvSpPr/>
          <p:nvPr/>
        </p:nvSpPr>
        <p:spPr>
          <a:xfrm>
            <a:off x="2419662" y="1918742"/>
            <a:ext cx="1618938" cy="86942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Actor</a:t>
            </a:r>
          </a:p>
        </p:txBody>
      </p:sp>
      <p:sp>
        <p:nvSpPr>
          <p:cNvPr id="8" name="Rectangle 7">
            <a:extLst>
              <a:ext uri="{FF2B5EF4-FFF2-40B4-BE49-F238E27FC236}">
                <a16:creationId xmlns:a16="http://schemas.microsoft.com/office/drawing/2014/main" id="{F196DC42-C19A-945C-92F8-8355A074196A}"/>
              </a:ext>
            </a:extLst>
          </p:cNvPr>
          <p:cNvSpPr/>
          <p:nvPr/>
        </p:nvSpPr>
        <p:spPr>
          <a:xfrm>
            <a:off x="5545111" y="4331932"/>
            <a:ext cx="1618938" cy="86942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Target Critic</a:t>
            </a:r>
          </a:p>
        </p:txBody>
      </p:sp>
      <p:sp>
        <p:nvSpPr>
          <p:cNvPr id="9" name="Rectangle 8">
            <a:extLst>
              <a:ext uri="{FF2B5EF4-FFF2-40B4-BE49-F238E27FC236}">
                <a16:creationId xmlns:a16="http://schemas.microsoft.com/office/drawing/2014/main" id="{D06E9C63-1A52-6583-EE60-610467891537}"/>
              </a:ext>
            </a:extLst>
          </p:cNvPr>
          <p:cNvSpPr/>
          <p:nvPr/>
        </p:nvSpPr>
        <p:spPr>
          <a:xfrm>
            <a:off x="2419662" y="4331933"/>
            <a:ext cx="1618938" cy="86942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Target Actor</a:t>
            </a:r>
          </a:p>
        </p:txBody>
      </p:sp>
      <p:sp>
        <p:nvSpPr>
          <p:cNvPr id="10" name="Rectangle 9">
            <a:extLst>
              <a:ext uri="{FF2B5EF4-FFF2-40B4-BE49-F238E27FC236}">
                <a16:creationId xmlns:a16="http://schemas.microsoft.com/office/drawing/2014/main" id="{70A248DC-F332-B081-26B2-C023028C7956}"/>
              </a:ext>
            </a:extLst>
          </p:cNvPr>
          <p:cNvSpPr/>
          <p:nvPr/>
        </p:nvSpPr>
        <p:spPr>
          <a:xfrm>
            <a:off x="5545111" y="1918742"/>
            <a:ext cx="1618938" cy="86942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Critic </a:t>
            </a:r>
          </a:p>
        </p:txBody>
      </p: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F5DAA06-67C9-1357-0620-50B009152582}"/>
                  </a:ext>
                </a:extLst>
              </p:cNvPr>
              <p:cNvSpPr/>
              <p:nvPr/>
            </p:nvSpPr>
            <p:spPr>
              <a:xfrm>
                <a:off x="8670560" y="2484620"/>
                <a:ext cx="893165" cy="9443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ea typeface="Cambria Math" panose="02040503050406030204" pitchFamily="18" charset="0"/>
                        </a:rPr>
                        <m:t>∑</m:t>
                      </m:r>
                    </m:oMath>
                  </m:oMathPara>
                </a14:m>
                <a:endParaRPr lang="en-US" sz="3200" b="1" dirty="0"/>
              </a:p>
            </p:txBody>
          </p:sp>
        </mc:Choice>
        <mc:Fallback xmlns="">
          <p:sp>
            <p:nvSpPr>
              <p:cNvPr id="11" name="Oval 10">
                <a:extLst>
                  <a:ext uri="{FF2B5EF4-FFF2-40B4-BE49-F238E27FC236}">
                    <a16:creationId xmlns:a16="http://schemas.microsoft.com/office/drawing/2014/main" id="{FF5DAA06-67C9-1357-0620-50B009152582}"/>
                  </a:ext>
                </a:extLst>
              </p:cNvPr>
              <p:cNvSpPr>
                <a:spLocks noRot="1" noChangeAspect="1" noMove="1" noResize="1" noEditPoints="1" noAdjustHandles="1" noChangeArrowheads="1" noChangeShapeType="1" noTextEdit="1"/>
              </p:cNvSpPr>
              <p:nvPr/>
            </p:nvSpPr>
            <p:spPr>
              <a:xfrm>
                <a:off x="8670560" y="2484620"/>
                <a:ext cx="893165" cy="944380"/>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1C41D2-3631-57B6-35C3-69070CFF6415}"/>
                  </a:ext>
                </a:extLst>
              </p:cNvPr>
              <p:cNvSpPr/>
              <p:nvPr/>
            </p:nvSpPr>
            <p:spPr>
              <a:xfrm>
                <a:off x="8670560" y="3804552"/>
                <a:ext cx="893165" cy="86942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ea typeface="Cambria Math" panose="02040503050406030204" pitchFamily="18" charset="0"/>
                        </a:rPr>
                        <m:t> +</m:t>
                      </m:r>
                    </m:oMath>
                  </m:oMathPara>
                </a14:m>
                <a:endParaRPr lang="en-US" sz="3600" b="1" dirty="0"/>
              </a:p>
            </p:txBody>
          </p:sp>
        </mc:Choice>
        <mc:Fallback xmlns="">
          <p:sp>
            <p:nvSpPr>
              <p:cNvPr id="12" name="Oval 11">
                <a:extLst>
                  <a:ext uri="{FF2B5EF4-FFF2-40B4-BE49-F238E27FC236}">
                    <a16:creationId xmlns:a16="http://schemas.microsoft.com/office/drawing/2014/main" id="{F91C41D2-3631-57B6-35C3-69070CFF6415}"/>
                  </a:ext>
                </a:extLst>
              </p:cNvPr>
              <p:cNvSpPr>
                <a:spLocks noRot="1" noChangeAspect="1" noMove="1" noResize="1" noEditPoints="1" noAdjustHandles="1" noChangeArrowheads="1" noChangeShapeType="1" noTextEdit="1"/>
              </p:cNvSpPr>
              <p:nvPr/>
            </p:nvSpPr>
            <p:spPr>
              <a:xfrm>
                <a:off x="8670560" y="3804552"/>
                <a:ext cx="893165" cy="869429"/>
              </a:xfrm>
              <a:prstGeom prst="ellipse">
                <a:avLst/>
              </a:prstGeom>
              <a:blipFill>
                <a:blip r:embed="rId4"/>
                <a:stretch>
                  <a:fillRect l="-5556" b="-571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6055287-35DE-DF06-8BA5-07073FAA62EE}"/>
              </a:ext>
            </a:extLst>
          </p:cNvPr>
          <p:cNvCxnSpPr>
            <a:cxnSpLocks/>
          </p:cNvCxnSpPr>
          <p:nvPr/>
        </p:nvCxnSpPr>
        <p:spPr>
          <a:xfrm>
            <a:off x="838200" y="2278505"/>
            <a:ext cx="15814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693A7D40-4DCF-2791-5FBB-3927F7A2E52D}"/>
              </a:ext>
            </a:extLst>
          </p:cNvPr>
          <p:cNvCxnSpPr>
            <a:cxnSpLocks/>
          </p:cNvCxnSpPr>
          <p:nvPr/>
        </p:nvCxnSpPr>
        <p:spPr>
          <a:xfrm>
            <a:off x="3963649" y="2266013"/>
            <a:ext cx="15814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6F9C0795-73C3-5BA9-46CF-3CBCC565A634}"/>
              </a:ext>
            </a:extLst>
          </p:cNvPr>
          <p:cNvCxnSpPr>
            <a:cxnSpLocks/>
          </p:cNvCxnSpPr>
          <p:nvPr/>
        </p:nvCxnSpPr>
        <p:spPr>
          <a:xfrm>
            <a:off x="838200" y="4673981"/>
            <a:ext cx="15814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1432D86E-01D4-7F12-E997-AA86F6A60E94}"/>
              </a:ext>
            </a:extLst>
          </p:cNvPr>
          <p:cNvCxnSpPr>
            <a:cxnSpLocks/>
          </p:cNvCxnSpPr>
          <p:nvPr/>
        </p:nvCxnSpPr>
        <p:spPr>
          <a:xfrm>
            <a:off x="3963649" y="4673981"/>
            <a:ext cx="15814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D3B0DD40-F7B4-4629-C435-BF0F6D114CF3}"/>
              </a:ext>
            </a:extLst>
          </p:cNvPr>
          <p:cNvCxnSpPr>
            <a:cxnSpLocks/>
            <a:stCxn id="11" idx="0"/>
          </p:cNvCxnSpPr>
          <p:nvPr/>
        </p:nvCxnSpPr>
        <p:spPr>
          <a:xfrm flipV="1">
            <a:off x="9117143" y="1257300"/>
            <a:ext cx="0" cy="122732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C0E9220E-350C-FBCA-D97A-3F8D964AF8D4}"/>
              </a:ext>
            </a:extLst>
          </p:cNvPr>
          <p:cNvCxnSpPr/>
          <p:nvPr/>
        </p:nvCxnSpPr>
        <p:spPr>
          <a:xfrm flipH="1">
            <a:off x="3001156" y="1257300"/>
            <a:ext cx="6115987" cy="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B75F401F-6B42-93E6-5C9E-5D2DFAF7A3D6}"/>
              </a:ext>
            </a:extLst>
          </p:cNvPr>
          <p:cNvCxnSpPr>
            <a:cxnSpLocks/>
          </p:cNvCxnSpPr>
          <p:nvPr/>
        </p:nvCxnSpPr>
        <p:spPr>
          <a:xfrm>
            <a:off x="3007402" y="1257300"/>
            <a:ext cx="0" cy="6614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6CE78E52-412D-0E13-044E-3A511A7D5CBF}"/>
              </a:ext>
            </a:extLst>
          </p:cNvPr>
          <p:cNvCxnSpPr>
            <a:cxnSpLocks/>
          </p:cNvCxnSpPr>
          <p:nvPr/>
        </p:nvCxnSpPr>
        <p:spPr>
          <a:xfrm>
            <a:off x="6322726" y="1257300"/>
            <a:ext cx="0" cy="6614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011F31F0-3B1F-D235-5059-707BD900FFF2}"/>
              </a:ext>
            </a:extLst>
          </p:cNvPr>
          <p:cNvCxnSpPr>
            <a:cxnSpLocks/>
          </p:cNvCxnSpPr>
          <p:nvPr/>
        </p:nvCxnSpPr>
        <p:spPr>
          <a:xfrm flipV="1">
            <a:off x="10258894" y="2956810"/>
            <a:ext cx="0" cy="1319534"/>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2A606BCE-046B-B9BF-95E7-463E2063B51B}"/>
              </a:ext>
            </a:extLst>
          </p:cNvPr>
          <p:cNvCxnSpPr>
            <a:cxnSpLocks/>
          </p:cNvCxnSpPr>
          <p:nvPr/>
        </p:nvCxnSpPr>
        <p:spPr>
          <a:xfrm flipH="1">
            <a:off x="9563725" y="2959960"/>
            <a:ext cx="69516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772B62FB-AD2B-6BC8-2717-DB160AB5EE31}"/>
              </a:ext>
            </a:extLst>
          </p:cNvPr>
          <p:cNvCxnSpPr>
            <a:cxnSpLocks/>
          </p:cNvCxnSpPr>
          <p:nvPr/>
        </p:nvCxnSpPr>
        <p:spPr>
          <a:xfrm>
            <a:off x="9563725" y="4276344"/>
            <a:ext cx="695169" cy="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359C7B82-CBC5-E4BD-3F45-A90C41DBD6AD}"/>
              </a:ext>
            </a:extLst>
          </p:cNvPr>
          <p:cNvCxnSpPr>
            <a:cxnSpLocks/>
          </p:cNvCxnSpPr>
          <p:nvPr/>
        </p:nvCxnSpPr>
        <p:spPr>
          <a:xfrm flipV="1">
            <a:off x="1619563" y="2278505"/>
            <a:ext cx="0" cy="854439"/>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9BFB515E-F101-1CEC-4B3A-8BDE04655D1B}"/>
              </a:ext>
            </a:extLst>
          </p:cNvPr>
          <p:cNvCxnSpPr>
            <a:cxnSpLocks/>
          </p:cNvCxnSpPr>
          <p:nvPr/>
        </p:nvCxnSpPr>
        <p:spPr>
          <a:xfrm flipV="1">
            <a:off x="1619563" y="4673981"/>
            <a:ext cx="0" cy="854439"/>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E2078E5E-E259-1578-FFFC-F672F0CBE005}"/>
              </a:ext>
            </a:extLst>
          </p:cNvPr>
          <p:cNvCxnSpPr>
            <a:cxnSpLocks/>
          </p:cNvCxnSpPr>
          <p:nvPr/>
        </p:nvCxnSpPr>
        <p:spPr>
          <a:xfrm flipH="1">
            <a:off x="1619563" y="3132944"/>
            <a:ext cx="3134817" cy="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C4912336-B326-6D70-5264-D79D4A9275D6}"/>
              </a:ext>
            </a:extLst>
          </p:cNvPr>
          <p:cNvCxnSpPr>
            <a:cxnSpLocks/>
          </p:cNvCxnSpPr>
          <p:nvPr/>
        </p:nvCxnSpPr>
        <p:spPr>
          <a:xfrm flipV="1">
            <a:off x="4764998" y="2593298"/>
            <a:ext cx="0" cy="539646"/>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5814D17-686D-1343-31D1-1C9F09235A53}"/>
              </a:ext>
            </a:extLst>
          </p:cNvPr>
          <p:cNvCxnSpPr>
            <a:cxnSpLocks/>
          </p:cNvCxnSpPr>
          <p:nvPr/>
        </p:nvCxnSpPr>
        <p:spPr>
          <a:xfrm>
            <a:off x="4764998" y="2593298"/>
            <a:ext cx="7801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id="{70FA160A-88C2-E0B2-AC43-E43903F4A2CD}"/>
              </a:ext>
            </a:extLst>
          </p:cNvPr>
          <p:cNvCxnSpPr>
            <a:cxnSpLocks/>
          </p:cNvCxnSpPr>
          <p:nvPr/>
        </p:nvCxnSpPr>
        <p:spPr>
          <a:xfrm flipH="1">
            <a:off x="1619562" y="5528420"/>
            <a:ext cx="3134817"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C2E9B132-5AAC-74AB-6E71-C30446C26756}"/>
              </a:ext>
            </a:extLst>
          </p:cNvPr>
          <p:cNvCxnSpPr>
            <a:cxnSpLocks/>
          </p:cNvCxnSpPr>
          <p:nvPr/>
        </p:nvCxnSpPr>
        <p:spPr>
          <a:xfrm flipV="1">
            <a:off x="4754379" y="4988774"/>
            <a:ext cx="0" cy="539646"/>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3809EE33-DFA9-5FBD-089A-AADE5F7DCE52}"/>
              </a:ext>
            </a:extLst>
          </p:cNvPr>
          <p:cNvCxnSpPr>
            <a:cxnSpLocks/>
          </p:cNvCxnSpPr>
          <p:nvPr/>
        </p:nvCxnSpPr>
        <p:spPr>
          <a:xfrm>
            <a:off x="4754379" y="4976282"/>
            <a:ext cx="7801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FC2C8D25-0C56-432F-E306-748504CECEA7}"/>
              </a:ext>
            </a:extLst>
          </p:cNvPr>
          <p:cNvCxnSpPr>
            <a:cxnSpLocks/>
          </p:cNvCxnSpPr>
          <p:nvPr/>
        </p:nvCxnSpPr>
        <p:spPr>
          <a:xfrm>
            <a:off x="7890447" y="2956810"/>
            <a:ext cx="7801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4C4D27E1-0DFB-0EE6-1099-2CFF76A8BDAB}"/>
              </a:ext>
            </a:extLst>
          </p:cNvPr>
          <p:cNvCxnSpPr>
            <a:cxnSpLocks/>
          </p:cNvCxnSpPr>
          <p:nvPr/>
        </p:nvCxnSpPr>
        <p:spPr>
          <a:xfrm flipH="1">
            <a:off x="7164049" y="2353456"/>
            <a:ext cx="726398" cy="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id="{732D63F0-31D2-F7A5-4088-BD7B2AC0B6B3}"/>
              </a:ext>
            </a:extLst>
          </p:cNvPr>
          <p:cNvCxnSpPr>
            <a:cxnSpLocks/>
          </p:cNvCxnSpPr>
          <p:nvPr/>
        </p:nvCxnSpPr>
        <p:spPr>
          <a:xfrm flipV="1">
            <a:off x="7890447" y="2353456"/>
            <a:ext cx="0" cy="603354"/>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514D4A52-B8C0-C68B-F567-CCD510900A00}"/>
              </a:ext>
            </a:extLst>
          </p:cNvPr>
          <p:cNvCxnSpPr>
            <a:cxnSpLocks/>
          </p:cNvCxnSpPr>
          <p:nvPr/>
        </p:nvCxnSpPr>
        <p:spPr>
          <a:xfrm flipH="1">
            <a:off x="7164049" y="4769145"/>
            <a:ext cx="726398" cy="0"/>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Connector 63">
            <a:extLst>
              <a:ext uri="{FF2B5EF4-FFF2-40B4-BE49-F238E27FC236}">
                <a16:creationId xmlns:a16="http://schemas.microsoft.com/office/drawing/2014/main" id="{E87E5FF8-E83C-0F8D-35A6-769541685850}"/>
              </a:ext>
            </a:extLst>
          </p:cNvPr>
          <p:cNvCxnSpPr>
            <a:cxnSpLocks/>
          </p:cNvCxnSpPr>
          <p:nvPr/>
        </p:nvCxnSpPr>
        <p:spPr>
          <a:xfrm flipV="1">
            <a:off x="7890447" y="4163292"/>
            <a:ext cx="0" cy="603354"/>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D293F8E5-C882-4365-1330-60D7C991EB50}"/>
              </a:ext>
            </a:extLst>
          </p:cNvPr>
          <p:cNvCxnSpPr>
            <a:cxnSpLocks/>
          </p:cNvCxnSpPr>
          <p:nvPr/>
        </p:nvCxnSpPr>
        <p:spPr>
          <a:xfrm>
            <a:off x="7891696" y="4163292"/>
            <a:ext cx="7801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7AF1D002-DCF8-18CE-CB99-50DEE920324B}"/>
                  </a:ext>
                </a:extLst>
              </p:cNvPr>
              <p:cNvSpPr txBox="1"/>
              <p:nvPr/>
            </p:nvSpPr>
            <p:spPr>
              <a:xfrm>
                <a:off x="851992" y="1768840"/>
                <a:ext cx="41081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𝑺</m:t>
                          </m:r>
                        </m:e>
                        <m:sub>
                          <m:r>
                            <a:rPr lang="en-US" sz="2800" b="1" i="1" smtClean="0">
                              <a:latin typeface="Cambria Math" panose="02040503050406030204" pitchFamily="18" charset="0"/>
                            </a:rPr>
                            <m:t>𝒕</m:t>
                          </m:r>
                        </m:sub>
                      </m:sSub>
                    </m:oMath>
                  </m:oMathPara>
                </a14:m>
                <a:endParaRPr lang="en-US" sz="2800" b="1" dirty="0"/>
              </a:p>
            </p:txBody>
          </p:sp>
        </mc:Choice>
        <mc:Fallback xmlns="">
          <p:sp>
            <p:nvSpPr>
              <p:cNvPr id="66" name="TextBox 65">
                <a:extLst>
                  <a:ext uri="{FF2B5EF4-FFF2-40B4-BE49-F238E27FC236}">
                    <a16:creationId xmlns:a16="http://schemas.microsoft.com/office/drawing/2014/main" id="{7AF1D002-DCF8-18CE-CB99-50DEE920324B}"/>
                  </a:ext>
                </a:extLst>
              </p:cNvPr>
              <p:cNvSpPr txBox="1">
                <a:spLocks noRot="1" noChangeAspect="1" noMove="1" noResize="1" noEditPoints="1" noAdjustHandles="1" noChangeArrowheads="1" noChangeShapeType="1" noTextEdit="1"/>
              </p:cNvSpPr>
              <p:nvPr/>
            </p:nvSpPr>
            <p:spPr>
              <a:xfrm>
                <a:off x="851992" y="1768840"/>
                <a:ext cx="410818" cy="430887"/>
              </a:xfrm>
              <a:prstGeom prst="rect">
                <a:avLst/>
              </a:prstGeom>
              <a:blipFill>
                <a:blip r:embed="rId5"/>
                <a:stretch>
                  <a:fillRect l="-21212" r="-6061"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7824B085-E9D2-D59A-6A80-0FA4C3E2513F}"/>
                  </a:ext>
                </a:extLst>
              </p:cNvPr>
              <p:cNvSpPr txBox="1"/>
              <p:nvPr/>
            </p:nvSpPr>
            <p:spPr>
              <a:xfrm>
                <a:off x="838200" y="4116488"/>
                <a:ext cx="75866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𝑺</m:t>
                          </m:r>
                        </m:e>
                        <m:sub>
                          <m:r>
                            <a:rPr lang="en-US" sz="2800" b="1" i="1" smtClean="0">
                              <a:latin typeface="Cambria Math" panose="02040503050406030204" pitchFamily="18" charset="0"/>
                            </a:rPr>
                            <m:t>𝒕</m:t>
                          </m:r>
                          <m:r>
                            <a:rPr lang="en-US" sz="2800" b="1" i="1" smtClean="0">
                              <a:latin typeface="Cambria Math" panose="02040503050406030204" pitchFamily="18" charset="0"/>
                            </a:rPr>
                            <m:t>+</m:t>
                          </m:r>
                          <m:r>
                            <a:rPr lang="en-US" sz="2800" b="1" i="1" smtClean="0">
                              <a:latin typeface="Cambria Math" panose="02040503050406030204" pitchFamily="18" charset="0"/>
                            </a:rPr>
                            <m:t>𝟏</m:t>
                          </m:r>
                        </m:sub>
                      </m:sSub>
                    </m:oMath>
                  </m:oMathPara>
                </a14:m>
                <a:endParaRPr lang="en-US" sz="2800" b="1" dirty="0"/>
              </a:p>
            </p:txBody>
          </p:sp>
        </mc:Choice>
        <mc:Fallback xmlns="">
          <p:sp>
            <p:nvSpPr>
              <p:cNvPr id="69" name="TextBox 68">
                <a:extLst>
                  <a:ext uri="{FF2B5EF4-FFF2-40B4-BE49-F238E27FC236}">
                    <a16:creationId xmlns:a16="http://schemas.microsoft.com/office/drawing/2014/main" id="{7824B085-E9D2-D59A-6A80-0FA4C3E2513F}"/>
                  </a:ext>
                </a:extLst>
              </p:cNvPr>
              <p:cNvSpPr txBox="1">
                <a:spLocks noRot="1" noChangeAspect="1" noMove="1" noResize="1" noEditPoints="1" noAdjustHandles="1" noChangeArrowheads="1" noChangeShapeType="1" noTextEdit="1"/>
              </p:cNvSpPr>
              <p:nvPr/>
            </p:nvSpPr>
            <p:spPr>
              <a:xfrm>
                <a:off x="838200" y="4116488"/>
                <a:ext cx="758669" cy="430887"/>
              </a:xfrm>
              <a:prstGeom prst="rect">
                <a:avLst/>
              </a:prstGeom>
              <a:blipFill>
                <a:blip r:embed="rId6"/>
                <a:stretch>
                  <a:fillRect l="-11667" r="-5000"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28057745-FA96-3006-143D-C0867257FCEC}"/>
                  </a:ext>
                </a:extLst>
              </p:cNvPr>
              <p:cNvSpPr txBox="1"/>
              <p:nvPr/>
            </p:nvSpPr>
            <p:spPr>
              <a:xfrm>
                <a:off x="4412620" y="4161100"/>
                <a:ext cx="77790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𝒕</m:t>
                          </m:r>
                          <m:r>
                            <a:rPr lang="en-US" sz="2800" b="1" i="1" smtClean="0">
                              <a:latin typeface="Cambria Math" panose="02040503050406030204" pitchFamily="18" charset="0"/>
                            </a:rPr>
                            <m:t>+</m:t>
                          </m:r>
                          <m:r>
                            <a:rPr lang="en-US" sz="2800" b="1" i="1" smtClean="0">
                              <a:latin typeface="Cambria Math" panose="02040503050406030204" pitchFamily="18" charset="0"/>
                            </a:rPr>
                            <m:t>𝟏</m:t>
                          </m:r>
                        </m:sub>
                      </m:sSub>
                    </m:oMath>
                  </m:oMathPara>
                </a14:m>
                <a:endParaRPr lang="en-US" sz="2800" b="1" dirty="0"/>
              </a:p>
            </p:txBody>
          </p:sp>
        </mc:Choice>
        <mc:Fallback xmlns="">
          <p:sp>
            <p:nvSpPr>
              <p:cNvPr id="70" name="TextBox 69">
                <a:extLst>
                  <a:ext uri="{FF2B5EF4-FFF2-40B4-BE49-F238E27FC236}">
                    <a16:creationId xmlns:a16="http://schemas.microsoft.com/office/drawing/2014/main" id="{28057745-FA96-3006-143D-C0867257FCEC}"/>
                  </a:ext>
                </a:extLst>
              </p:cNvPr>
              <p:cNvSpPr txBox="1">
                <a:spLocks noRot="1" noChangeAspect="1" noMove="1" noResize="1" noEditPoints="1" noAdjustHandles="1" noChangeArrowheads="1" noChangeShapeType="1" noTextEdit="1"/>
              </p:cNvSpPr>
              <p:nvPr/>
            </p:nvSpPr>
            <p:spPr>
              <a:xfrm>
                <a:off x="4412620" y="4161100"/>
                <a:ext cx="777905" cy="430887"/>
              </a:xfrm>
              <a:prstGeom prst="rect">
                <a:avLst/>
              </a:prstGeom>
              <a:blipFill>
                <a:blip r:embed="rId7"/>
                <a:stretch>
                  <a:fillRect l="-6452" r="-4839"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802C2D9D-5505-D185-2676-46E86A876D4B}"/>
                  </a:ext>
                </a:extLst>
              </p:cNvPr>
              <p:cNvSpPr txBox="1"/>
              <p:nvPr/>
            </p:nvSpPr>
            <p:spPr>
              <a:xfrm>
                <a:off x="4361405" y="1794129"/>
                <a:ext cx="43005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𝒂</m:t>
                          </m:r>
                        </m:e>
                        <m:sub>
                          <m:r>
                            <a:rPr lang="en-US" sz="2800" b="1" i="1" smtClean="0">
                              <a:latin typeface="Cambria Math" panose="02040503050406030204" pitchFamily="18" charset="0"/>
                            </a:rPr>
                            <m:t>𝒕</m:t>
                          </m:r>
                        </m:sub>
                      </m:sSub>
                    </m:oMath>
                  </m:oMathPara>
                </a14:m>
                <a:endParaRPr lang="en-US" sz="2800" b="1" dirty="0"/>
              </a:p>
            </p:txBody>
          </p:sp>
        </mc:Choice>
        <mc:Fallback xmlns="">
          <p:sp>
            <p:nvSpPr>
              <p:cNvPr id="71" name="TextBox 70">
                <a:extLst>
                  <a:ext uri="{FF2B5EF4-FFF2-40B4-BE49-F238E27FC236}">
                    <a16:creationId xmlns:a16="http://schemas.microsoft.com/office/drawing/2014/main" id="{802C2D9D-5505-D185-2676-46E86A876D4B}"/>
                  </a:ext>
                </a:extLst>
              </p:cNvPr>
              <p:cNvSpPr txBox="1">
                <a:spLocks noRot="1" noChangeAspect="1" noMove="1" noResize="1" noEditPoints="1" noAdjustHandles="1" noChangeArrowheads="1" noChangeShapeType="1" noTextEdit="1"/>
              </p:cNvSpPr>
              <p:nvPr/>
            </p:nvSpPr>
            <p:spPr>
              <a:xfrm>
                <a:off x="4361405" y="1794129"/>
                <a:ext cx="430054" cy="430887"/>
              </a:xfrm>
              <a:prstGeom prst="rect">
                <a:avLst/>
              </a:prstGeom>
              <a:blipFill>
                <a:blip r:embed="rId8"/>
                <a:stretch>
                  <a:fillRect l="-11429" r="-2857"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AD87823C-5786-E92C-D1F6-FA6DFB11BD65}"/>
                  </a:ext>
                </a:extLst>
              </p:cNvPr>
              <p:cNvSpPr txBox="1"/>
              <p:nvPr/>
            </p:nvSpPr>
            <p:spPr>
              <a:xfrm>
                <a:off x="2818407" y="5511498"/>
                <a:ext cx="75866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𝑺</m:t>
                          </m:r>
                        </m:e>
                        <m:sub>
                          <m:r>
                            <a:rPr lang="en-US" sz="2800" b="1" i="1" smtClean="0">
                              <a:latin typeface="Cambria Math" panose="02040503050406030204" pitchFamily="18" charset="0"/>
                            </a:rPr>
                            <m:t>𝒕</m:t>
                          </m:r>
                          <m:r>
                            <a:rPr lang="en-US" sz="2800" b="1" i="1" smtClean="0">
                              <a:latin typeface="Cambria Math" panose="02040503050406030204" pitchFamily="18" charset="0"/>
                            </a:rPr>
                            <m:t>+</m:t>
                          </m:r>
                          <m:r>
                            <a:rPr lang="en-US" sz="2800" b="1" i="1" smtClean="0">
                              <a:latin typeface="Cambria Math" panose="02040503050406030204" pitchFamily="18" charset="0"/>
                            </a:rPr>
                            <m:t>𝟏</m:t>
                          </m:r>
                        </m:sub>
                      </m:sSub>
                    </m:oMath>
                  </m:oMathPara>
                </a14:m>
                <a:endParaRPr lang="en-US" sz="2800" b="1" dirty="0"/>
              </a:p>
            </p:txBody>
          </p:sp>
        </mc:Choice>
        <mc:Fallback xmlns="">
          <p:sp>
            <p:nvSpPr>
              <p:cNvPr id="72" name="TextBox 71">
                <a:extLst>
                  <a:ext uri="{FF2B5EF4-FFF2-40B4-BE49-F238E27FC236}">
                    <a16:creationId xmlns:a16="http://schemas.microsoft.com/office/drawing/2014/main" id="{AD87823C-5786-E92C-D1F6-FA6DFB11BD65}"/>
                  </a:ext>
                </a:extLst>
              </p:cNvPr>
              <p:cNvSpPr txBox="1">
                <a:spLocks noRot="1" noChangeAspect="1" noMove="1" noResize="1" noEditPoints="1" noAdjustHandles="1" noChangeArrowheads="1" noChangeShapeType="1" noTextEdit="1"/>
              </p:cNvSpPr>
              <p:nvPr/>
            </p:nvSpPr>
            <p:spPr>
              <a:xfrm>
                <a:off x="2818407" y="5511498"/>
                <a:ext cx="758669" cy="430887"/>
              </a:xfrm>
              <a:prstGeom prst="rect">
                <a:avLst/>
              </a:prstGeom>
              <a:blipFill>
                <a:blip r:embed="rId9"/>
                <a:stretch>
                  <a:fillRect l="-9836" r="-4918"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089161A-6CD7-6D81-0A25-4844CD1C62E3}"/>
                  </a:ext>
                </a:extLst>
              </p:cNvPr>
              <p:cNvSpPr txBox="1"/>
              <p:nvPr/>
            </p:nvSpPr>
            <p:spPr>
              <a:xfrm>
                <a:off x="2632593" y="3140869"/>
                <a:ext cx="75866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𝑺</m:t>
                          </m:r>
                        </m:e>
                        <m:sub>
                          <m:r>
                            <a:rPr lang="en-US" sz="2800" b="1" i="1" smtClean="0">
                              <a:latin typeface="Cambria Math" panose="02040503050406030204" pitchFamily="18" charset="0"/>
                            </a:rPr>
                            <m:t>𝒕</m:t>
                          </m:r>
                          <m:r>
                            <a:rPr lang="en-US" sz="2800" b="1" i="1" smtClean="0">
                              <a:latin typeface="Cambria Math" panose="02040503050406030204" pitchFamily="18" charset="0"/>
                            </a:rPr>
                            <m:t>+</m:t>
                          </m:r>
                          <m:r>
                            <a:rPr lang="en-US" sz="2800" b="1" i="1" smtClean="0">
                              <a:latin typeface="Cambria Math" panose="02040503050406030204" pitchFamily="18" charset="0"/>
                            </a:rPr>
                            <m:t>𝟏</m:t>
                          </m:r>
                        </m:sub>
                      </m:sSub>
                    </m:oMath>
                  </m:oMathPara>
                </a14:m>
                <a:endParaRPr lang="en-US" sz="2800" b="1" dirty="0"/>
              </a:p>
            </p:txBody>
          </p:sp>
        </mc:Choice>
        <mc:Fallback xmlns="">
          <p:sp>
            <p:nvSpPr>
              <p:cNvPr id="73" name="TextBox 72">
                <a:extLst>
                  <a:ext uri="{FF2B5EF4-FFF2-40B4-BE49-F238E27FC236}">
                    <a16:creationId xmlns:a16="http://schemas.microsoft.com/office/drawing/2014/main" id="{D089161A-6CD7-6D81-0A25-4844CD1C62E3}"/>
                  </a:ext>
                </a:extLst>
              </p:cNvPr>
              <p:cNvSpPr txBox="1">
                <a:spLocks noRot="1" noChangeAspect="1" noMove="1" noResize="1" noEditPoints="1" noAdjustHandles="1" noChangeArrowheads="1" noChangeShapeType="1" noTextEdit="1"/>
              </p:cNvSpPr>
              <p:nvPr/>
            </p:nvSpPr>
            <p:spPr>
              <a:xfrm>
                <a:off x="2632593" y="3140869"/>
                <a:ext cx="758669" cy="430887"/>
              </a:xfrm>
              <a:prstGeom prst="rect">
                <a:avLst/>
              </a:prstGeom>
              <a:blipFill>
                <a:blip r:embed="rId10"/>
                <a:stretch>
                  <a:fillRect l="-10000" r="-5000" b="-14286"/>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1740ACDA-FDA8-CEC5-C0A3-67F3612E1810}"/>
              </a:ext>
            </a:extLst>
          </p:cNvPr>
          <p:cNvCxnSpPr>
            <a:cxnSpLocks/>
          </p:cNvCxnSpPr>
          <p:nvPr/>
        </p:nvCxnSpPr>
        <p:spPr>
          <a:xfrm flipV="1">
            <a:off x="9103438" y="4673981"/>
            <a:ext cx="0" cy="8856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B203BC7A-CB73-9816-6417-497ABEA2FAEE}"/>
                  </a:ext>
                </a:extLst>
              </p:cNvPr>
              <p:cNvSpPr txBox="1"/>
              <p:nvPr/>
            </p:nvSpPr>
            <p:spPr>
              <a:xfrm>
                <a:off x="8906397" y="5726941"/>
                <a:ext cx="45730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𝑹</m:t>
                          </m:r>
                        </m:e>
                        <m:sub>
                          <m:r>
                            <a:rPr lang="en-US" sz="2800" b="1" i="1" smtClean="0">
                              <a:latin typeface="Cambria Math" panose="02040503050406030204" pitchFamily="18" charset="0"/>
                            </a:rPr>
                            <m:t>𝒕</m:t>
                          </m:r>
                        </m:sub>
                      </m:sSub>
                    </m:oMath>
                  </m:oMathPara>
                </a14:m>
                <a:endParaRPr lang="en-US" sz="2800" b="1" dirty="0"/>
              </a:p>
            </p:txBody>
          </p:sp>
        </mc:Choice>
        <mc:Fallback xmlns="">
          <p:sp>
            <p:nvSpPr>
              <p:cNvPr id="76" name="TextBox 75">
                <a:extLst>
                  <a:ext uri="{FF2B5EF4-FFF2-40B4-BE49-F238E27FC236}">
                    <a16:creationId xmlns:a16="http://schemas.microsoft.com/office/drawing/2014/main" id="{B203BC7A-CB73-9816-6417-497ABEA2FAEE}"/>
                  </a:ext>
                </a:extLst>
              </p:cNvPr>
              <p:cNvSpPr txBox="1">
                <a:spLocks noRot="1" noChangeAspect="1" noMove="1" noResize="1" noEditPoints="1" noAdjustHandles="1" noChangeArrowheads="1" noChangeShapeType="1" noTextEdit="1"/>
              </p:cNvSpPr>
              <p:nvPr/>
            </p:nvSpPr>
            <p:spPr>
              <a:xfrm>
                <a:off x="8906397" y="5726941"/>
                <a:ext cx="457305" cy="430887"/>
              </a:xfrm>
              <a:prstGeom prst="rect">
                <a:avLst/>
              </a:prstGeom>
              <a:blipFill>
                <a:blip r:embed="rId11"/>
                <a:stretch>
                  <a:fillRect l="-16216" r="-5405"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F3FE8021-E1BB-8CDD-448E-25D5F3BD243E}"/>
                  </a:ext>
                </a:extLst>
              </p:cNvPr>
              <p:cNvSpPr txBox="1"/>
              <p:nvPr/>
            </p:nvSpPr>
            <p:spPr>
              <a:xfrm>
                <a:off x="10258894" y="3312109"/>
                <a:ext cx="184531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𝒚</m:t>
                      </m:r>
                      <m:r>
                        <a:rPr lang="en-US" sz="1600" b="1" i="1" smtClean="0">
                          <a:latin typeface="Cambria Math" panose="02040503050406030204" pitchFamily="18" charset="0"/>
                        </a:rPr>
                        <m:t>=</m:t>
                      </m:r>
                    </m:oMath>
                  </m:oMathPara>
                </a14:m>
                <a:endParaRPr lang="en-US" sz="16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𝑹</m:t>
                      </m:r>
                      <m:r>
                        <a:rPr lang="en-US" sz="1600" b="1" i="1" smtClean="0">
                          <a:latin typeface="Cambria Math" panose="02040503050406030204" pitchFamily="18" charset="0"/>
                        </a:rPr>
                        <m:t>+ </m:t>
                      </m:r>
                      <m:r>
                        <a:rPr lang="en-US" sz="1600" b="1" i="1">
                          <a:latin typeface="Cambria Math" panose="02040503050406030204" pitchFamily="18" charset="0"/>
                          <a:ea typeface="Cambria Math" panose="02040503050406030204" pitchFamily="18" charset="0"/>
                        </a:rPr>
                        <m:t>𝜸</m:t>
                      </m:r>
                      <m:sSup>
                        <m:sSupPr>
                          <m:ctrlPr>
                            <a:rPr lang="en-US" sz="1600" b="1" i="1" smtClean="0">
                              <a:latin typeface="Cambria Math" panose="02040503050406030204" pitchFamily="18" charset="0"/>
                              <a:ea typeface="Cambria Math" panose="02040503050406030204" pitchFamily="18" charset="0"/>
                            </a:rPr>
                          </m:ctrlPr>
                        </m:sSupPr>
                        <m:e>
                          <m:r>
                            <a:rPr lang="en-US" sz="1600" b="1" i="1" smtClean="0">
                              <a:latin typeface="Cambria Math" panose="02040503050406030204" pitchFamily="18" charset="0"/>
                              <a:ea typeface="Cambria Math" panose="02040503050406030204" pitchFamily="18" charset="0"/>
                            </a:rPr>
                            <m:t>𝑸</m:t>
                          </m:r>
                        </m:e>
                        <m:sup>
                          <m:r>
                            <a:rPr lang="en-US" sz="1600" b="1" i="1" smtClean="0">
                              <a:latin typeface="Cambria Math" panose="02040503050406030204" pitchFamily="18" charset="0"/>
                              <a:ea typeface="Cambria Math" panose="02040503050406030204" pitchFamily="18" charset="0"/>
                            </a:rPr>
                            <m:t>′</m:t>
                          </m:r>
                        </m:sup>
                      </m:sSup>
                      <m:r>
                        <a:rPr lang="en-US" sz="1600" b="1" i="1" smtClean="0">
                          <a:latin typeface="Cambria Math" panose="02040503050406030204" pitchFamily="18" charset="0"/>
                          <a:ea typeface="Cambria Math" panose="02040503050406030204" pitchFamily="18" charset="0"/>
                        </a:rPr>
                        <m:t>(</m:t>
                      </m:r>
                      <m:sSub>
                        <m:sSubPr>
                          <m:ctrlPr>
                            <a:rPr lang="en-US" sz="1600" b="1"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𝑺</m:t>
                          </m:r>
                        </m:e>
                        <m:sub>
                          <m:r>
                            <a:rPr lang="en-US" sz="1600" b="1" i="1" smtClean="0">
                              <a:latin typeface="Cambria Math" panose="02040503050406030204" pitchFamily="18" charset="0"/>
                              <a:ea typeface="Cambria Math" panose="02040503050406030204" pitchFamily="18" charset="0"/>
                            </a:rPr>
                            <m:t>𝒕</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𝟏</m:t>
                          </m:r>
                        </m:sub>
                      </m:sSub>
                      <m:r>
                        <a:rPr lang="en-US" sz="1600" b="1" i="1" smtClean="0">
                          <a:latin typeface="Cambria Math" panose="02040503050406030204" pitchFamily="18" charset="0"/>
                          <a:ea typeface="Cambria Math" panose="02040503050406030204" pitchFamily="18" charset="0"/>
                        </a:rPr>
                        <m:t>,</m:t>
                      </m:r>
                      <m:sSub>
                        <m:sSubPr>
                          <m:ctrlPr>
                            <a:rPr lang="en-US" sz="1600" b="1" i="1" smtClean="0">
                              <a:latin typeface="Cambria Math" panose="02040503050406030204" pitchFamily="18" charset="0"/>
                              <a:ea typeface="Cambria Math" panose="02040503050406030204" pitchFamily="18" charset="0"/>
                            </a:rPr>
                          </m:ctrlPr>
                        </m:sSubPr>
                        <m:e>
                          <m:r>
                            <a:rPr lang="en-US" sz="1600" b="1" i="1" smtClean="0">
                              <a:latin typeface="Cambria Math" panose="02040503050406030204" pitchFamily="18" charset="0"/>
                              <a:ea typeface="Cambria Math" panose="02040503050406030204" pitchFamily="18" charset="0"/>
                            </a:rPr>
                            <m:t>𝒂</m:t>
                          </m:r>
                        </m:e>
                        <m:sub>
                          <m:r>
                            <a:rPr lang="en-US" sz="1600" b="1" i="1" smtClean="0">
                              <a:latin typeface="Cambria Math" panose="02040503050406030204" pitchFamily="18" charset="0"/>
                              <a:ea typeface="Cambria Math" panose="02040503050406030204" pitchFamily="18" charset="0"/>
                            </a:rPr>
                            <m:t>𝒕</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𝟏</m:t>
                          </m:r>
                        </m:sub>
                      </m:sSub>
                      <m:r>
                        <a:rPr lang="en-US" sz="1600" b="1" i="1" smtClean="0">
                          <a:latin typeface="Cambria Math" panose="02040503050406030204" pitchFamily="18" charset="0"/>
                          <a:ea typeface="Cambria Math" panose="02040503050406030204" pitchFamily="18" charset="0"/>
                        </a:rPr>
                        <m:t>)</m:t>
                      </m:r>
                    </m:oMath>
                  </m:oMathPara>
                </a14:m>
                <a:endParaRPr lang="en-US" sz="1600" b="1" dirty="0"/>
              </a:p>
            </p:txBody>
          </p:sp>
        </mc:Choice>
        <mc:Fallback xmlns="">
          <p:sp>
            <p:nvSpPr>
              <p:cNvPr id="77" name="TextBox 76">
                <a:extLst>
                  <a:ext uri="{FF2B5EF4-FFF2-40B4-BE49-F238E27FC236}">
                    <a16:creationId xmlns:a16="http://schemas.microsoft.com/office/drawing/2014/main" id="{F3FE8021-E1BB-8CDD-448E-25D5F3BD243E}"/>
                  </a:ext>
                </a:extLst>
              </p:cNvPr>
              <p:cNvSpPr txBox="1">
                <a:spLocks noRot="1" noChangeAspect="1" noMove="1" noResize="1" noEditPoints="1" noAdjustHandles="1" noChangeArrowheads="1" noChangeShapeType="1" noTextEdit="1"/>
              </p:cNvSpPr>
              <p:nvPr/>
            </p:nvSpPr>
            <p:spPr>
              <a:xfrm>
                <a:off x="10258894" y="3312109"/>
                <a:ext cx="1845313" cy="492443"/>
              </a:xfrm>
              <a:prstGeom prst="rect">
                <a:avLst/>
              </a:prstGeom>
              <a:blipFill>
                <a:blip r:embed="rId12"/>
                <a:stretch>
                  <a:fillRect l="-2041" r="-3401" b="-17500"/>
                </a:stretch>
              </a:blipFill>
            </p:spPr>
            <p:txBody>
              <a:bodyPr/>
              <a:lstStyle/>
              <a:p>
                <a:r>
                  <a:rPr lang="en-US">
                    <a:noFill/>
                  </a:rPr>
                  <a:t> </a:t>
                </a:r>
              </a:p>
            </p:txBody>
          </p:sp>
        </mc:Fallback>
      </mc:AlternateContent>
      <p:sp>
        <p:nvSpPr>
          <p:cNvPr id="78" name="TextBox 77">
            <a:extLst>
              <a:ext uri="{FF2B5EF4-FFF2-40B4-BE49-F238E27FC236}">
                <a16:creationId xmlns:a16="http://schemas.microsoft.com/office/drawing/2014/main" id="{62A90F6C-1D67-AD7A-B154-4B5954A10530}"/>
              </a:ext>
            </a:extLst>
          </p:cNvPr>
          <p:cNvSpPr txBox="1"/>
          <p:nvPr/>
        </p:nvSpPr>
        <p:spPr>
          <a:xfrm>
            <a:off x="9456335" y="3171646"/>
            <a:ext cx="347584" cy="369332"/>
          </a:xfrm>
          <a:prstGeom prst="rect">
            <a:avLst/>
          </a:prstGeom>
          <a:noFill/>
        </p:spPr>
        <p:txBody>
          <a:bodyPr wrap="square" rtlCol="0">
            <a:spAutoFit/>
          </a:bodyPr>
          <a:lstStyle/>
          <a:p>
            <a:r>
              <a:rPr lang="en-US" b="1" dirty="0"/>
              <a:t>+</a:t>
            </a:r>
          </a:p>
        </p:txBody>
      </p:sp>
      <p:sp>
        <p:nvSpPr>
          <p:cNvPr id="79" name="TextBox 78">
            <a:extLst>
              <a:ext uri="{FF2B5EF4-FFF2-40B4-BE49-F238E27FC236}">
                <a16:creationId xmlns:a16="http://schemas.microsoft.com/office/drawing/2014/main" id="{658D4CAA-CF33-3605-551F-26D8BEA97041}"/>
              </a:ext>
            </a:extLst>
          </p:cNvPr>
          <p:cNvSpPr txBox="1"/>
          <p:nvPr/>
        </p:nvSpPr>
        <p:spPr>
          <a:xfrm>
            <a:off x="8413582" y="3154181"/>
            <a:ext cx="347584" cy="369332"/>
          </a:xfrm>
          <a:prstGeom prst="rect">
            <a:avLst/>
          </a:prstGeom>
          <a:noFill/>
        </p:spPr>
        <p:txBody>
          <a:bodyPr wrap="square" rtlCol="0">
            <a:spAutoFit/>
          </a:bodyPr>
          <a:lstStyle/>
          <a:p>
            <a:r>
              <a:rPr lang="en-US" b="1" dirty="0"/>
              <a:t>-</a:t>
            </a: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6838B23-8D1E-CCBD-ACC2-C4C70CA75040}"/>
                  </a:ext>
                </a:extLst>
              </p:cNvPr>
              <p:cNvSpPr txBox="1"/>
              <p:nvPr/>
            </p:nvSpPr>
            <p:spPr>
              <a:xfrm>
                <a:off x="7164049" y="3033146"/>
                <a:ext cx="934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𝑸</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𝑺</m:t>
                          </m:r>
                        </m:e>
                        <m:sub>
                          <m:r>
                            <a:rPr lang="en-US" b="1" i="1" smtClean="0">
                              <a:latin typeface="Cambria Math" panose="02040503050406030204" pitchFamily="18" charset="0"/>
                            </a:rPr>
                            <m:t>𝒕</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𝒕</m:t>
                          </m:r>
                        </m:sub>
                      </m:sSub>
                      <m:r>
                        <a:rPr lang="en-US" b="1" i="1" smtClean="0">
                          <a:latin typeface="Cambria Math" panose="02040503050406030204" pitchFamily="18" charset="0"/>
                        </a:rPr>
                        <m:t>)</m:t>
                      </m:r>
                    </m:oMath>
                  </m:oMathPara>
                </a14:m>
                <a:endParaRPr lang="en-US" b="1" dirty="0"/>
              </a:p>
            </p:txBody>
          </p:sp>
        </mc:Choice>
        <mc:Fallback xmlns="">
          <p:sp>
            <p:nvSpPr>
              <p:cNvPr id="80" name="TextBox 79">
                <a:extLst>
                  <a:ext uri="{FF2B5EF4-FFF2-40B4-BE49-F238E27FC236}">
                    <a16:creationId xmlns:a16="http://schemas.microsoft.com/office/drawing/2014/main" id="{D6838B23-8D1E-CCBD-ACC2-C4C70CA75040}"/>
                  </a:ext>
                </a:extLst>
              </p:cNvPr>
              <p:cNvSpPr txBox="1">
                <a:spLocks noRot="1" noChangeAspect="1" noMove="1" noResize="1" noEditPoints="1" noAdjustHandles="1" noChangeArrowheads="1" noChangeShapeType="1" noTextEdit="1"/>
              </p:cNvSpPr>
              <p:nvPr/>
            </p:nvSpPr>
            <p:spPr>
              <a:xfrm>
                <a:off x="7164049" y="3033146"/>
                <a:ext cx="934423" cy="276999"/>
              </a:xfrm>
              <a:prstGeom prst="rect">
                <a:avLst/>
              </a:prstGeom>
              <a:blipFill>
                <a:blip r:embed="rId13"/>
                <a:stretch>
                  <a:fillRect l="-8108" t="-4545" r="-9459" b="-36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8F6994E4-4358-2EE8-1FB7-6C5B232586C9}"/>
                  </a:ext>
                </a:extLst>
              </p:cNvPr>
              <p:cNvSpPr txBox="1"/>
              <p:nvPr/>
            </p:nvSpPr>
            <p:spPr>
              <a:xfrm>
                <a:off x="7161371" y="3822226"/>
                <a:ext cx="14489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𝑸</m:t>
                          </m:r>
                        </m:e>
                        <m:sup>
                          <m:r>
                            <a:rPr lang="en-US" b="1" i="1" smtClean="0">
                              <a:latin typeface="Cambria Math" panose="02040503050406030204" pitchFamily="18" charset="0"/>
                            </a:rPr>
                            <m:t>′</m:t>
                          </m:r>
                        </m:sup>
                      </m:sSup>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𝑺</m:t>
                          </m:r>
                        </m:e>
                        <m:sub>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𝟏</m:t>
                          </m:r>
                        </m:sub>
                      </m:sSub>
                      <m:r>
                        <a:rPr lang="en-US" b="1" i="1" smtClean="0">
                          <a:latin typeface="Cambria Math" panose="02040503050406030204" pitchFamily="18" charset="0"/>
                        </a:rPr>
                        <m:t>)</m:t>
                      </m:r>
                    </m:oMath>
                  </m:oMathPara>
                </a14:m>
                <a:endParaRPr lang="en-US" b="1" dirty="0"/>
              </a:p>
            </p:txBody>
          </p:sp>
        </mc:Choice>
        <mc:Fallback xmlns="">
          <p:sp>
            <p:nvSpPr>
              <p:cNvPr id="82" name="TextBox 81">
                <a:extLst>
                  <a:ext uri="{FF2B5EF4-FFF2-40B4-BE49-F238E27FC236}">
                    <a16:creationId xmlns:a16="http://schemas.microsoft.com/office/drawing/2014/main" id="{8F6994E4-4358-2EE8-1FB7-6C5B232586C9}"/>
                  </a:ext>
                </a:extLst>
              </p:cNvPr>
              <p:cNvSpPr txBox="1">
                <a:spLocks noRot="1" noChangeAspect="1" noMove="1" noResize="1" noEditPoints="1" noAdjustHandles="1" noChangeArrowheads="1" noChangeShapeType="1" noTextEdit="1"/>
              </p:cNvSpPr>
              <p:nvPr/>
            </p:nvSpPr>
            <p:spPr>
              <a:xfrm>
                <a:off x="7161371" y="3822226"/>
                <a:ext cx="1448923" cy="276999"/>
              </a:xfrm>
              <a:prstGeom prst="rect">
                <a:avLst/>
              </a:prstGeom>
              <a:blipFill>
                <a:blip r:embed="rId14"/>
                <a:stretch>
                  <a:fillRect l="-5263" r="-5263" b="-34783"/>
                </a:stretch>
              </a:blipFill>
            </p:spPr>
            <p:txBody>
              <a:bodyPr/>
              <a:lstStyle/>
              <a:p>
                <a:r>
                  <a:rPr lang="en-US">
                    <a:noFill/>
                  </a:rPr>
                  <a:t> </a:t>
                </a:r>
              </a:p>
            </p:txBody>
          </p:sp>
        </mc:Fallback>
      </mc:AlternateContent>
    </p:spTree>
    <p:extLst>
      <p:ext uri="{BB962C8B-B14F-4D97-AF65-F5344CB8AC3E}">
        <p14:creationId xmlns:p14="http://schemas.microsoft.com/office/powerpoint/2010/main" val="2199214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logo for a university&#10;&#10;Description automatically generated">
            <a:extLst>
              <a:ext uri="{FF2B5EF4-FFF2-40B4-BE49-F238E27FC236}">
                <a16:creationId xmlns:a16="http://schemas.microsoft.com/office/drawing/2014/main" id="{F5504BAC-7D4F-9CA3-091B-5B57F97DC94A}"/>
              </a:ext>
            </a:extLst>
          </p:cNvPr>
          <p:cNvPicPr/>
          <p:nvPr/>
        </p:nvPicPr>
        <p:blipFill>
          <a:blip r:embed="rId2" cstate="print"/>
          <a:stretch/>
        </p:blipFill>
        <p:spPr>
          <a:xfrm>
            <a:off x="-1932" y="0"/>
            <a:ext cx="1171575" cy="1241820"/>
          </a:xfrm>
          <a:prstGeom prst="rect">
            <a:avLst/>
          </a:prstGeom>
          <a:ln>
            <a:noFill/>
          </a:ln>
        </p:spPr>
      </p:pic>
      <p:sp>
        <p:nvSpPr>
          <p:cNvPr id="9" name="Rectangle 8">
            <a:extLst>
              <a:ext uri="{FF2B5EF4-FFF2-40B4-BE49-F238E27FC236}">
                <a16:creationId xmlns:a16="http://schemas.microsoft.com/office/drawing/2014/main" id="{8EC479DB-A342-7B53-9926-AAD37F586297}"/>
              </a:ext>
            </a:extLst>
          </p:cNvPr>
          <p:cNvSpPr/>
          <p:nvPr/>
        </p:nvSpPr>
        <p:spPr>
          <a:xfrm>
            <a:off x="3967646" y="3043079"/>
            <a:ext cx="3644537" cy="90133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b="1" dirty="0"/>
              <a:t>Environment</a:t>
            </a:r>
          </a:p>
        </p:txBody>
      </p:sp>
      <p:pic>
        <p:nvPicPr>
          <p:cNvPr id="10" name="Picture 2" descr="matplotlib - Plot a poisson distribution graph in python - Stack Overflow">
            <a:extLst>
              <a:ext uri="{FF2B5EF4-FFF2-40B4-BE49-F238E27FC236}">
                <a16:creationId xmlns:a16="http://schemas.microsoft.com/office/drawing/2014/main" id="{7A0D88F2-5993-8FF0-952C-BFCD906EC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613" y="1579075"/>
            <a:ext cx="1931126" cy="144648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in on Architecture Photos Perspective">
            <a:extLst>
              <a:ext uri="{FF2B5EF4-FFF2-40B4-BE49-F238E27FC236}">
                <a16:creationId xmlns:a16="http://schemas.microsoft.com/office/drawing/2014/main" id="{7BC555BF-97E0-9B6A-0B1E-3B7CF89400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0587" y="3064092"/>
            <a:ext cx="764897" cy="76489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Pin on Architecture Photos Perspective">
            <a:extLst>
              <a:ext uri="{FF2B5EF4-FFF2-40B4-BE49-F238E27FC236}">
                <a16:creationId xmlns:a16="http://schemas.microsoft.com/office/drawing/2014/main" id="{ACD02113-88F7-C7EA-3831-B5A1ACE876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860" y="3292551"/>
            <a:ext cx="764897" cy="7648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Pin on Architecture Photos Perspective">
            <a:extLst>
              <a:ext uri="{FF2B5EF4-FFF2-40B4-BE49-F238E27FC236}">
                <a16:creationId xmlns:a16="http://schemas.microsoft.com/office/drawing/2014/main" id="{BF06311E-A51E-F0BC-0B68-ADAC9FC1AE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8596" y="2910103"/>
            <a:ext cx="764897" cy="76489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D7B8FD47-7886-32F9-1A90-3FD2C6B98467}"/>
              </a:ext>
            </a:extLst>
          </p:cNvPr>
          <p:cNvCxnSpPr>
            <a:endCxn id="9" idx="1"/>
          </p:cNvCxnSpPr>
          <p:nvPr/>
        </p:nvCxnSpPr>
        <p:spPr>
          <a:xfrm>
            <a:off x="2908013" y="3493747"/>
            <a:ext cx="105963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Curved Down Arrow 15">
            <a:extLst>
              <a:ext uri="{FF2B5EF4-FFF2-40B4-BE49-F238E27FC236}">
                <a16:creationId xmlns:a16="http://schemas.microsoft.com/office/drawing/2014/main" id="{A06C7CA5-32A8-8030-1207-E32A0834B25A}"/>
              </a:ext>
            </a:extLst>
          </p:cNvPr>
          <p:cNvSpPr/>
          <p:nvPr/>
        </p:nvSpPr>
        <p:spPr>
          <a:xfrm>
            <a:off x="4713722" y="2033796"/>
            <a:ext cx="2286000" cy="992777"/>
          </a:xfrm>
          <a:prstGeom prst="curvedDownArrow">
            <a:avLst>
              <a:gd name="adj1" fmla="val 0"/>
              <a:gd name="adj2" fmla="val 31190"/>
              <a:gd name="adj3" fmla="val 32895"/>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D1C6E49-7CE1-1219-447B-EBBA6067D09B}"/>
              </a:ext>
            </a:extLst>
          </p:cNvPr>
          <p:cNvSpPr/>
          <p:nvPr/>
        </p:nvSpPr>
        <p:spPr>
          <a:xfrm>
            <a:off x="4713722" y="1343790"/>
            <a:ext cx="2151017" cy="65314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Observe System Evolution for T slots </a:t>
            </a:r>
          </a:p>
        </p:txBody>
      </p:sp>
      <p:pic>
        <p:nvPicPr>
          <p:cNvPr id="18" name="Picture 4" descr="Symmetry | Free Full-Text | Reasoning Method Based on Intervals with  Symmetric Truncated Normal Density">
            <a:extLst>
              <a:ext uri="{FF2B5EF4-FFF2-40B4-BE49-F238E27FC236}">
                <a16:creationId xmlns:a16="http://schemas.microsoft.com/office/drawing/2014/main" id="{063D4F44-458C-D115-478A-105C8C30AF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9643" y="4041467"/>
            <a:ext cx="1957906" cy="146089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0845FDAE-353B-AEF5-16F7-259E536EAA33}"/>
              </a:ext>
            </a:extLst>
          </p:cNvPr>
          <p:cNvSpPr/>
          <p:nvPr/>
        </p:nvSpPr>
        <p:spPr>
          <a:xfrm>
            <a:off x="838200" y="5627439"/>
            <a:ext cx="1796143" cy="53325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Vehicle Velocity Distribution</a:t>
            </a:r>
          </a:p>
        </p:txBody>
      </p:sp>
      <p:cxnSp>
        <p:nvCxnSpPr>
          <p:cNvPr id="25" name="Straight Arrow Connector 24">
            <a:extLst>
              <a:ext uri="{FF2B5EF4-FFF2-40B4-BE49-F238E27FC236}">
                <a16:creationId xmlns:a16="http://schemas.microsoft.com/office/drawing/2014/main" id="{E5C33950-83DB-8B25-7EFD-3E24334E9175}"/>
              </a:ext>
            </a:extLst>
          </p:cNvPr>
          <p:cNvCxnSpPr>
            <a:cxnSpLocks/>
          </p:cNvCxnSpPr>
          <p:nvPr/>
        </p:nvCxnSpPr>
        <p:spPr>
          <a:xfrm>
            <a:off x="7612183" y="3493747"/>
            <a:ext cx="6792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id="{98863125-799C-2121-581B-AB1B0CFC5599}"/>
              </a:ext>
            </a:extLst>
          </p:cNvPr>
          <p:cNvSpPr/>
          <p:nvPr/>
        </p:nvSpPr>
        <p:spPr>
          <a:xfrm>
            <a:off x="8799951" y="1447913"/>
            <a:ext cx="2691560" cy="5858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Generated State Info</a:t>
            </a:r>
          </a:p>
        </p:txBody>
      </p:sp>
      <p:sp>
        <p:nvSpPr>
          <p:cNvPr id="41" name="Rectangle 40">
            <a:extLst>
              <a:ext uri="{FF2B5EF4-FFF2-40B4-BE49-F238E27FC236}">
                <a16:creationId xmlns:a16="http://schemas.microsoft.com/office/drawing/2014/main" id="{945D58F9-D835-86D2-73F3-149704A940F0}"/>
              </a:ext>
            </a:extLst>
          </p:cNvPr>
          <p:cNvSpPr/>
          <p:nvPr/>
        </p:nvSpPr>
        <p:spPr>
          <a:xfrm>
            <a:off x="979876" y="1046604"/>
            <a:ext cx="1796143" cy="53325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Injection Rate</a:t>
            </a:r>
          </a:p>
        </p:txBody>
      </p:sp>
      <p:pic>
        <p:nvPicPr>
          <p:cNvPr id="43" name="Picture 42" descr="A graph of a graph showing the average vehicle counts&#10;&#10;Description automatically generated">
            <a:extLst>
              <a:ext uri="{FF2B5EF4-FFF2-40B4-BE49-F238E27FC236}">
                <a16:creationId xmlns:a16="http://schemas.microsoft.com/office/drawing/2014/main" id="{B53F48F0-05D3-D75A-9394-8032316E931F}"/>
              </a:ext>
            </a:extLst>
          </p:cNvPr>
          <p:cNvPicPr>
            <a:picLocks noChangeAspect="1"/>
          </p:cNvPicPr>
          <p:nvPr/>
        </p:nvPicPr>
        <p:blipFill>
          <a:blip r:embed="rId6"/>
          <a:stretch>
            <a:fillRect/>
          </a:stretch>
        </p:blipFill>
        <p:spPr>
          <a:xfrm>
            <a:off x="4419755" y="4002355"/>
            <a:ext cx="2561088" cy="1707392"/>
          </a:xfrm>
          <a:prstGeom prst="rect">
            <a:avLst/>
          </a:prstGeom>
        </p:spPr>
      </p:pic>
      <p:sp>
        <p:nvSpPr>
          <p:cNvPr id="44" name="Rectangle 43">
            <a:extLst>
              <a:ext uri="{FF2B5EF4-FFF2-40B4-BE49-F238E27FC236}">
                <a16:creationId xmlns:a16="http://schemas.microsoft.com/office/drawing/2014/main" id="{DECBA558-E3AA-BAA1-8309-CCF4954ADFC8}"/>
              </a:ext>
            </a:extLst>
          </p:cNvPr>
          <p:cNvSpPr/>
          <p:nvPr/>
        </p:nvSpPr>
        <p:spPr>
          <a:xfrm>
            <a:off x="4822052" y="5718029"/>
            <a:ext cx="2057400" cy="53325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Avg. Vehicle Count active in simulation</a:t>
            </a:r>
          </a:p>
        </p:txBody>
      </p:sp>
      <p:sp>
        <p:nvSpPr>
          <p:cNvPr id="3" name="Date Placeholder 2">
            <a:extLst>
              <a:ext uri="{FF2B5EF4-FFF2-40B4-BE49-F238E27FC236}">
                <a16:creationId xmlns:a16="http://schemas.microsoft.com/office/drawing/2014/main" id="{8FCBBB71-42B6-DE03-60EA-4B0BA51C8CF1}"/>
              </a:ext>
            </a:extLst>
          </p:cNvPr>
          <p:cNvSpPr>
            <a:spLocks noGrp="1"/>
          </p:cNvSpPr>
          <p:nvPr>
            <p:ph type="dt" sz="half" idx="10"/>
          </p:nvPr>
        </p:nvSpPr>
        <p:spPr/>
        <p:txBody>
          <a:bodyPr/>
          <a:lstStyle/>
          <a:p>
            <a:fld id="{30B1C516-E637-C74B-B672-C87C57659155}" type="datetime1">
              <a:rPr lang="en-IN" smtClean="0"/>
              <a:t>02/12/23</a:t>
            </a:fld>
            <a:endParaRPr lang="en-US"/>
          </a:p>
        </p:txBody>
      </p:sp>
      <p:sp>
        <p:nvSpPr>
          <p:cNvPr id="14" name="Footer Placeholder 13">
            <a:extLst>
              <a:ext uri="{FF2B5EF4-FFF2-40B4-BE49-F238E27FC236}">
                <a16:creationId xmlns:a16="http://schemas.microsoft.com/office/drawing/2014/main" id="{655A80CC-FB80-611A-8C39-1581EC3573C9}"/>
              </a:ext>
            </a:extLst>
          </p:cNvPr>
          <p:cNvSpPr>
            <a:spLocks noGrp="1"/>
          </p:cNvSpPr>
          <p:nvPr>
            <p:ph type="ftr" sz="quarter" idx="11"/>
          </p:nvPr>
        </p:nvSpPr>
        <p:spPr/>
        <p:txBody>
          <a:bodyPr/>
          <a:lstStyle/>
          <a:p>
            <a:r>
              <a:rPr lang="en-US"/>
              <a:t>Capstone Project B.Tech 2020-24 Phase-2 ESA</a:t>
            </a:r>
          </a:p>
        </p:txBody>
      </p:sp>
      <p:sp>
        <p:nvSpPr>
          <p:cNvPr id="20" name="Slide Number Placeholder 19">
            <a:extLst>
              <a:ext uri="{FF2B5EF4-FFF2-40B4-BE49-F238E27FC236}">
                <a16:creationId xmlns:a16="http://schemas.microsoft.com/office/drawing/2014/main" id="{5A61CDA4-52F4-D979-2A2F-FF82C220865D}"/>
              </a:ext>
            </a:extLst>
          </p:cNvPr>
          <p:cNvSpPr>
            <a:spLocks noGrp="1"/>
          </p:cNvSpPr>
          <p:nvPr>
            <p:ph type="sldNum" sz="quarter" idx="12"/>
          </p:nvPr>
        </p:nvSpPr>
        <p:spPr/>
        <p:txBody>
          <a:bodyPr/>
          <a:lstStyle/>
          <a:p>
            <a:fld id="{58B7DACC-E4F9-C84E-9F82-4C0C87DE697E}" type="slidenum">
              <a:rPr lang="en-US" smtClean="0"/>
              <a:t>27</a:t>
            </a:fld>
            <a:endParaRPr lang="en-US"/>
          </a:p>
        </p:txBody>
      </p:sp>
      <p:sp>
        <p:nvSpPr>
          <p:cNvPr id="23" name="TextBox 22">
            <a:extLst>
              <a:ext uri="{FF2B5EF4-FFF2-40B4-BE49-F238E27FC236}">
                <a16:creationId xmlns:a16="http://schemas.microsoft.com/office/drawing/2014/main" id="{727DACB3-DD08-72B4-D126-606A20694F5F}"/>
              </a:ext>
            </a:extLst>
          </p:cNvPr>
          <p:cNvSpPr txBox="1"/>
          <p:nvPr/>
        </p:nvSpPr>
        <p:spPr>
          <a:xfrm>
            <a:off x="1598265" y="233649"/>
            <a:ext cx="9367947" cy="646331"/>
          </a:xfrm>
          <a:prstGeom prst="rect">
            <a:avLst/>
          </a:prstGeom>
          <a:noFill/>
        </p:spPr>
        <p:txBody>
          <a:bodyPr wrap="square" rtlCol="0">
            <a:spAutoFit/>
          </a:bodyPr>
          <a:lstStyle/>
          <a:p>
            <a:pPr algn="ctr"/>
            <a:r>
              <a:rPr lang="en-US" sz="3600" dirty="0"/>
              <a:t>Simulation: Generation of Base Time Series</a:t>
            </a:r>
          </a:p>
        </p:txBody>
      </p:sp>
      <p:pic>
        <p:nvPicPr>
          <p:cNvPr id="5" name="Picture 4">
            <a:extLst>
              <a:ext uri="{FF2B5EF4-FFF2-40B4-BE49-F238E27FC236}">
                <a16:creationId xmlns:a16="http://schemas.microsoft.com/office/drawing/2014/main" id="{F792D99B-25CD-B2E7-F180-DB3CBB3E1445}"/>
              </a:ext>
            </a:extLst>
          </p:cNvPr>
          <p:cNvPicPr>
            <a:picLocks noChangeAspect="1"/>
          </p:cNvPicPr>
          <p:nvPr/>
        </p:nvPicPr>
        <p:blipFill>
          <a:blip r:embed="rId7"/>
          <a:stretch>
            <a:fillRect/>
          </a:stretch>
        </p:blipFill>
        <p:spPr>
          <a:xfrm>
            <a:off x="8292033" y="2201199"/>
            <a:ext cx="3656346" cy="2437564"/>
          </a:xfrm>
          <a:prstGeom prst="rect">
            <a:avLst/>
          </a:prstGeom>
        </p:spPr>
      </p:pic>
    </p:spTree>
    <p:extLst>
      <p:ext uri="{BB962C8B-B14F-4D97-AF65-F5344CB8AC3E}">
        <p14:creationId xmlns:p14="http://schemas.microsoft.com/office/powerpoint/2010/main" val="906069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EC52-DE65-F02B-E040-88338130E2F3}"/>
              </a:ext>
            </a:extLst>
          </p:cNvPr>
          <p:cNvSpPr>
            <a:spLocks noGrp="1"/>
          </p:cNvSpPr>
          <p:nvPr>
            <p:ph type="title"/>
          </p:nvPr>
        </p:nvSpPr>
        <p:spPr>
          <a:xfrm>
            <a:off x="1160550" y="-53653"/>
            <a:ext cx="10515600" cy="1325563"/>
          </a:xfrm>
        </p:spPr>
        <p:txBody>
          <a:bodyPr>
            <a:normAutofit/>
          </a:bodyPr>
          <a:lstStyle/>
          <a:p>
            <a:pPr algn="ctr"/>
            <a:r>
              <a:rPr lang="en-US" sz="2800" b="1" dirty="0"/>
              <a:t>  Simulation: creating multiple realizations with base time series using LHS [3]</a:t>
            </a:r>
          </a:p>
        </p:txBody>
      </p:sp>
      <p:pic>
        <p:nvPicPr>
          <p:cNvPr id="7" name="Picture 6" descr="A logo for a university&#10;&#10;Description automatically generated">
            <a:extLst>
              <a:ext uri="{FF2B5EF4-FFF2-40B4-BE49-F238E27FC236}">
                <a16:creationId xmlns:a16="http://schemas.microsoft.com/office/drawing/2014/main" id="{B7AC25CF-A046-C725-F302-2C319995EA08}"/>
              </a:ext>
            </a:extLst>
          </p:cNvPr>
          <p:cNvPicPr/>
          <p:nvPr/>
        </p:nvPicPr>
        <p:blipFill>
          <a:blip r:embed="rId2" cstate="print"/>
          <a:stretch/>
        </p:blipFill>
        <p:spPr>
          <a:xfrm>
            <a:off x="-1" y="15480"/>
            <a:ext cx="1171575" cy="1241820"/>
          </a:xfrm>
          <a:prstGeom prst="rect">
            <a:avLst/>
          </a:prstGeom>
          <a:ln>
            <a:noFill/>
          </a:ln>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8279BA9-1FD3-1F20-8480-A67D56F4E0DC}"/>
                  </a:ext>
                </a:extLst>
              </p:cNvPr>
              <p:cNvSpPr txBox="1"/>
              <p:nvPr/>
            </p:nvSpPr>
            <p:spPr>
              <a:xfrm>
                <a:off x="5044794" y="3006002"/>
                <a:ext cx="1734449" cy="370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𝒕</m:t>
                      </m:r>
                      <m:r>
                        <a:rPr lang="en-US" sz="2400" b="1" i="1" smtClean="0">
                          <a:latin typeface="Cambria Math" panose="02040503050406030204" pitchFamily="18" charset="0"/>
                        </a:rPr>
                        <m:t>=</m:t>
                      </m:r>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𝒕</m:t>
                          </m:r>
                        </m:e>
                      </m:acc>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𝒏</m:t>
                      </m:r>
                      <m:r>
                        <a:rPr lang="en-US" sz="2400" b="1" i="1" smtClean="0">
                          <a:latin typeface="Cambria Math" panose="02040503050406030204" pitchFamily="18" charset="0"/>
                        </a:rPr>
                        <m:t>)</m:t>
                      </m:r>
                    </m:oMath>
                  </m:oMathPara>
                </a14:m>
                <a:endParaRPr lang="en-US" sz="2400" b="1" dirty="0"/>
              </a:p>
            </p:txBody>
          </p:sp>
        </mc:Choice>
        <mc:Fallback xmlns="">
          <p:sp>
            <p:nvSpPr>
              <p:cNvPr id="17" name="TextBox 16">
                <a:extLst>
                  <a:ext uri="{FF2B5EF4-FFF2-40B4-BE49-F238E27FC236}">
                    <a16:creationId xmlns:a16="http://schemas.microsoft.com/office/drawing/2014/main" id="{F8279BA9-1FD3-1F20-8480-A67D56F4E0DC}"/>
                  </a:ext>
                </a:extLst>
              </p:cNvPr>
              <p:cNvSpPr txBox="1">
                <a:spLocks noRot="1" noChangeAspect="1" noMove="1" noResize="1" noEditPoints="1" noAdjustHandles="1" noChangeArrowheads="1" noChangeShapeType="1" noTextEdit="1"/>
              </p:cNvSpPr>
              <p:nvPr/>
            </p:nvSpPr>
            <p:spPr>
              <a:xfrm>
                <a:off x="5044794" y="3006002"/>
                <a:ext cx="1734449" cy="370101"/>
              </a:xfrm>
              <a:prstGeom prst="rect">
                <a:avLst/>
              </a:prstGeom>
              <a:blipFill>
                <a:blip r:embed="rId3"/>
                <a:stretch>
                  <a:fillRect l="-3650" t="-23333" r="-583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D5E341D-00C0-4DDC-243A-AF4B375ACAE8}"/>
                  </a:ext>
                </a:extLst>
              </p:cNvPr>
              <p:cNvSpPr txBox="1"/>
              <p:nvPr/>
            </p:nvSpPr>
            <p:spPr>
              <a:xfrm>
                <a:off x="5044794" y="3748930"/>
                <a:ext cx="15468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𝒏</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𝓝</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𝟎</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𝝈</m:t>
                      </m:r>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8" name="TextBox 17">
                <a:extLst>
                  <a:ext uri="{FF2B5EF4-FFF2-40B4-BE49-F238E27FC236}">
                    <a16:creationId xmlns:a16="http://schemas.microsoft.com/office/drawing/2014/main" id="{DD5E341D-00C0-4DDC-243A-AF4B375ACAE8}"/>
                  </a:ext>
                </a:extLst>
              </p:cNvPr>
              <p:cNvSpPr txBox="1">
                <a:spLocks noRot="1" noChangeAspect="1" noMove="1" noResize="1" noEditPoints="1" noAdjustHandles="1" noChangeArrowheads="1" noChangeShapeType="1" noTextEdit="1"/>
              </p:cNvSpPr>
              <p:nvPr/>
            </p:nvSpPr>
            <p:spPr>
              <a:xfrm>
                <a:off x="5044794" y="3748930"/>
                <a:ext cx="1546898" cy="369332"/>
              </a:xfrm>
              <a:prstGeom prst="rect">
                <a:avLst/>
              </a:prstGeom>
              <a:blipFill>
                <a:blip r:embed="rId4"/>
                <a:stretch>
                  <a:fillRect l="-2459" r="-7377" b="-33333"/>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22AE7D0F-E308-45AF-810C-A6233BAC1099}"/>
              </a:ext>
            </a:extLst>
          </p:cNvPr>
          <p:cNvSpPr/>
          <p:nvPr/>
        </p:nvSpPr>
        <p:spPr>
          <a:xfrm>
            <a:off x="3798569" y="1112630"/>
            <a:ext cx="4586287" cy="79765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400" b="1" dirty="0"/>
              <a:t>LHS: Latin Hypercube Sampling</a:t>
            </a:r>
          </a:p>
        </p:txBody>
      </p:sp>
      <p:sp>
        <p:nvSpPr>
          <p:cNvPr id="10" name="Date Placeholder 9">
            <a:extLst>
              <a:ext uri="{FF2B5EF4-FFF2-40B4-BE49-F238E27FC236}">
                <a16:creationId xmlns:a16="http://schemas.microsoft.com/office/drawing/2014/main" id="{AB3FB7B6-813B-E6D1-0302-78A45DECA099}"/>
              </a:ext>
            </a:extLst>
          </p:cNvPr>
          <p:cNvSpPr>
            <a:spLocks noGrp="1"/>
          </p:cNvSpPr>
          <p:nvPr>
            <p:ph type="dt" sz="half" idx="10"/>
          </p:nvPr>
        </p:nvSpPr>
        <p:spPr/>
        <p:txBody>
          <a:bodyPr/>
          <a:lstStyle/>
          <a:p>
            <a:fld id="{AEBDB7B1-717B-F248-82F7-281AA689DED4}" type="datetime1">
              <a:rPr lang="en-IN" smtClean="0"/>
              <a:t>02/12/23</a:t>
            </a:fld>
            <a:endParaRPr lang="en-US"/>
          </a:p>
        </p:txBody>
      </p:sp>
      <p:sp>
        <p:nvSpPr>
          <p:cNvPr id="12" name="Footer Placeholder 11">
            <a:extLst>
              <a:ext uri="{FF2B5EF4-FFF2-40B4-BE49-F238E27FC236}">
                <a16:creationId xmlns:a16="http://schemas.microsoft.com/office/drawing/2014/main" id="{9A46E9F7-7595-4715-E04A-2E4ACCAF03D2}"/>
              </a:ext>
            </a:extLst>
          </p:cNvPr>
          <p:cNvSpPr>
            <a:spLocks noGrp="1"/>
          </p:cNvSpPr>
          <p:nvPr>
            <p:ph type="ftr" sz="quarter" idx="11"/>
          </p:nvPr>
        </p:nvSpPr>
        <p:spPr/>
        <p:txBody>
          <a:bodyPr/>
          <a:lstStyle/>
          <a:p>
            <a:r>
              <a:rPr lang="en-US"/>
              <a:t>Capstone Project B.Tech 2020-24 Phase-2 ESA</a:t>
            </a:r>
          </a:p>
        </p:txBody>
      </p:sp>
      <p:sp>
        <p:nvSpPr>
          <p:cNvPr id="14" name="Slide Number Placeholder 13">
            <a:extLst>
              <a:ext uri="{FF2B5EF4-FFF2-40B4-BE49-F238E27FC236}">
                <a16:creationId xmlns:a16="http://schemas.microsoft.com/office/drawing/2014/main" id="{77A4E783-F4E3-750B-5EB0-15AB5CAD91C5}"/>
              </a:ext>
            </a:extLst>
          </p:cNvPr>
          <p:cNvSpPr>
            <a:spLocks noGrp="1"/>
          </p:cNvSpPr>
          <p:nvPr>
            <p:ph type="sldNum" sz="quarter" idx="12"/>
          </p:nvPr>
        </p:nvSpPr>
        <p:spPr/>
        <p:txBody>
          <a:bodyPr/>
          <a:lstStyle/>
          <a:p>
            <a:fld id="{58B7DACC-E4F9-C84E-9F82-4C0C87DE697E}" type="slidenum">
              <a:rPr lang="en-US" smtClean="0"/>
              <a:t>28</a:t>
            </a:fld>
            <a:endParaRPr lang="en-US"/>
          </a:p>
        </p:txBody>
      </p:sp>
      <p:pic>
        <p:nvPicPr>
          <p:cNvPr id="5" name="Picture 4">
            <a:extLst>
              <a:ext uri="{FF2B5EF4-FFF2-40B4-BE49-F238E27FC236}">
                <a16:creationId xmlns:a16="http://schemas.microsoft.com/office/drawing/2014/main" id="{93E58331-2E7E-F623-26B5-2EE7BA2F6028}"/>
              </a:ext>
            </a:extLst>
          </p:cNvPr>
          <p:cNvPicPr>
            <a:picLocks noChangeAspect="1"/>
          </p:cNvPicPr>
          <p:nvPr/>
        </p:nvPicPr>
        <p:blipFill>
          <a:blip r:embed="rId5"/>
          <a:stretch>
            <a:fillRect/>
          </a:stretch>
        </p:blipFill>
        <p:spPr>
          <a:xfrm>
            <a:off x="186266" y="2032895"/>
            <a:ext cx="4493243" cy="2995495"/>
          </a:xfrm>
          <a:prstGeom prst="rect">
            <a:avLst/>
          </a:prstGeom>
        </p:spPr>
      </p:pic>
      <p:cxnSp>
        <p:nvCxnSpPr>
          <p:cNvPr id="8" name="Straight Arrow Connector 7">
            <a:extLst>
              <a:ext uri="{FF2B5EF4-FFF2-40B4-BE49-F238E27FC236}">
                <a16:creationId xmlns:a16="http://schemas.microsoft.com/office/drawing/2014/main" id="{F1C0BD38-36BD-8E9C-6156-04B2C148D305}"/>
              </a:ext>
            </a:extLst>
          </p:cNvPr>
          <p:cNvCxnSpPr>
            <a:stCxn id="5" idx="3"/>
          </p:cNvCxnSpPr>
          <p:nvPr/>
        </p:nvCxnSpPr>
        <p:spPr>
          <a:xfrm flipV="1">
            <a:off x="4679509" y="3530642"/>
            <a:ext cx="272035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1" name="Picture 20">
            <a:extLst>
              <a:ext uri="{FF2B5EF4-FFF2-40B4-BE49-F238E27FC236}">
                <a16:creationId xmlns:a16="http://schemas.microsoft.com/office/drawing/2014/main" id="{15F0022F-4F86-CBA1-7CB0-A512AC6B300B}"/>
              </a:ext>
            </a:extLst>
          </p:cNvPr>
          <p:cNvPicPr>
            <a:picLocks noChangeAspect="1"/>
          </p:cNvPicPr>
          <p:nvPr/>
        </p:nvPicPr>
        <p:blipFill>
          <a:blip r:embed="rId6"/>
          <a:stretch>
            <a:fillRect/>
          </a:stretch>
        </p:blipFill>
        <p:spPr>
          <a:xfrm>
            <a:off x="7399867" y="2106876"/>
            <a:ext cx="4493243" cy="2995495"/>
          </a:xfrm>
          <a:prstGeom prst="rect">
            <a:avLst/>
          </a:prstGeom>
        </p:spPr>
      </p:pic>
    </p:spTree>
    <p:extLst>
      <p:ext uri="{BB962C8B-B14F-4D97-AF65-F5344CB8AC3E}">
        <p14:creationId xmlns:p14="http://schemas.microsoft.com/office/powerpoint/2010/main" val="1712421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013F3FB-38CD-B47B-4CF5-3DA9A9D48ED6}"/>
              </a:ext>
            </a:extLst>
          </p:cNvPr>
          <p:cNvSpPr>
            <a:spLocks noGrp="1"/>
          </p:cNvSpPr>
          <p:nvPr>
            <p:ph type="dt" sz="half" idx="10"/>
          </p:nvPr>
        </p:nvSpPr>
        <p:spPr/>
        <p:txBody>
          <a:bodyPr/>
          <a:lstStyle/>
          <a:p>
            <a:fld id="{47B4B8A7-D789-AD4A-820F-C35A3E1EF46C}" type="datetime1">
              <a:rPr lang="en-IN" smtClean="0"/>
              <a:t>02/12/23</a:t>
            </a:fld>
            <a:endParaRPr lang="en-US"/>
          </a:p>
        </p:txBody>
      </p:sp>
      <p:sp>
        <p:nvSpPr>
          <p:cNvPr id="5" name="Footer Placeholder 4">
            <a:extLst>
              <a:ext uri="{FF2B5EF4-FFF2-40B4-BE49-F238E27FC236}">
                <a16:creationId xmlns:a16="http://schemas.microsoft.com/office/drawing/2014/main" id="{F274CB93-5808-E9FB-C95D-687FB36AB9A5}"/>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A348EA4C-9B04-44C3-3E64-62881F3529B0}"/>
              </a:ext>
            </a:extLst>
          </p:cNvPr>
          <p:cNvSpPr>
            <a:spLocks noGrp="1"/>
          </p:cNvSpPr>
          <p:nvPr>
            <p:ph type="sldNum" sz="quarter" idx="12"/>
          </p:nvPr>
        </p:nvSpPr>
        <p:spPr/>
        <p:txBody>
          <a:bodyPr/>
          <a:lstStyle/>
          <a:p>
            <a:fld id="{58B7DACC-E4F9-C84E-9F82-4C0C87DE697E}" type="slidenum">
              <a:rPr lang="en-US" smtClean="0"/>
              <a:t>29</a:t>
            </a:fld>
            <a:endParaRPr lang="en-US"/>
          </a:p>
        </p:txBody>
      </p:sp>
      <p:pic>
        <p:nvPicPr>
          <p:cNvPr id="7" name="Picture 6" descr="A logo for a university&#10;&#10;Description automatically generated">
            <a:extLst>
              <a:ext uri="{FF2B5EF4-FFF2-40B4-BE49-F238E27FC236}">
                <a16:creationId xmlns:a16="http://schemas.microsoft.com/office/drawing/2014/main" id="{A1AE3C8C-B4C1-60CE-1BB3-DEC57E6ADC01}"/>
              </a:ext>
            </a:extLst>
          </p:cNvPr>
          <p:cNvPicPr/>
          <p:nvPr/>
        </p:nvPicPr>
        <p:blipFill>
          <a:blip r:embed="rId2" cstate="print"/>
          <a:stretch/>
        </p:blipFill>
        <p:spPr>
          <a:xfrm>
            <a:off x="-1" y="15480"/>
            <a:ext cx="1171575" cy="1241820"/>
          </a:xfrm>
          <a:prstGeom prst="rect">
            <a:avLst/>
          </a:prstGeom>
          <a:ln>
            <a:noFill/>
          </a:ln>
        </p:spPr>
      </p:pic>
      <p:sp>
        <p:nvSpPr>
          <p:cNvPr id="8" name="TextBox 7">
            <a:extLst>
              <a:ext uri="{FF2B5EF4-FFF2-40B4-BE49-F238E27FC236}">
                <a16:creationId xmlns:a16="http://schemas.microsoft.com/office/drawing/2014/main" id="{231C477D-119C-3E2B-1786-88B5259495EE}"/>
              </a:ext>
            </a:extLst>
          </p:cNvPr>
          <p:cNvSpPr txBox="1"/>
          <p:nvPr/>
        </p:nvSpPr>
        <p:spPr>
          <a:xfrm>
            <a:off x="1638194" y="53695"/>
            <a:ext cx="9367947" cy="584775"/>
          </a:xfrm>
          <a:prstGeom prst="rect">
            <a:avLst/>
          </a:prstGeom>
          <a:noFill/>
        </p:spPr>
        <p:txBody>
          <a:bodyPr wrap="square" rtlCol="0">
            <a:spAutoFit/>
          </a:bodyPr>
          <a:lstStyle/>
          <a:p>
            <a:pPr algn="ctr"/>
            <a:r>
              <a:rPr lang="en-US" sz="3200" dirty="0"/>
              <a:t>Simulation: Training DRL Model using DDPG</a:t>
            </a:r>
          </a:p>
        </p:txBody>
      </p:sp>
      <p:pic>
        <p:nvPicPr>
          <p:cNvPr id="9" name="Picture 8">
            <a:extLst>
              <a:ext uri="{FF2B5EF4-FFF2-40B4-BE49-F238E27FC236}">
                <a16:creationId xmlns:a16="http://schemas.microsoft.com/office/drawing/2014/main" id="{8D0030BC-504D-01D0-BD21-83D240E6B3D8}"/>
              </a:ext>
            </a:extLst>
          </p:cNvPr>
          <p:cNvPicPr>
            <a:picLocks noChangeAspect="1"/>
          </p:cNvPicPr>
          <p:nvPr/>
        </p:nvPicPr>
        <p:blipFill>
          <a:blip r:embed="rId3"/>
          <a:stretch>
            <a:fillRect/>
          </a:stretch>
        </p:blipFill>
        <p:spPr>
          <a:xfrm>
            <a:off x="440267" y="1931252"/>
            <a:ext cx="4493243" cy="2995495"/>
          </a:xfrm>
          <a:prstGeom prst="rect">
            <a:avLst/>
          </a:prstGeom>
        </p:spPr>
      </p:pic>
      <p:cxnSp>
        <p:nvCxnSpPr>
          <p:cNvPr id="11" name="Straight Arrow Connector 10">
            <a:extLst>
              <a:ext uri="{FF2B5EF4-FFF2-40B4-BE49-F238E27FC236}">
                <a16:creationId xmlns:a16="http://schemas.microsoft.com/office/drawing/2014/main" id="{2037FA76-DF48-CD78-378F-E8D689B36A82}"/>
              </a:ext>
            </a:extLst>
          </p:cNvPr>
          <p:cNvCxnSpPr>
            <a:cxnSpLocks/>
            <a:stCxn id="9" idx="3"/>
          </p:cNvCxnSpPr>
          <p:nvPr/>
        </p:nvCxnSpPr>
        <p:spPr>
          <a:xfrm>
            <a:off x="4933510" y="3429000"/>
            <a:ext cx="77390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5E51BB3E-0110-4398-74CA-DCCC151E47A0}"/>
              </a:ext>
            </a:extLst>
          </p:cNvPr>
          <p:cNvSpPr/>
          <p:nvPr/>
        </p:nvSpPr>
        <p:spPr>
          <a:xfrm>
            <a:off x="5955949" y="746664"/>
            <a:ext cx="2057400" cy="28059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CC46E14-A761-EA14-1332-5F00C8DB6453}"/>
              </a:ext>
            </a:extLst>
          </p:cNvPr>
          <p:cNvSpPr/>
          <p:nvPr/>
        </p:nvSpPr>
        <p:spPr>
          <a:xfrm>
            <a:off x="6386956" y="886403"/>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15" name="Oval 14">
            <a:extLst>
              <a:ext uri="{FF2B5EF4-FFF2-40B4-BE49-F238E27FC236}">
                <a16:creationId xmlns:a16="http://schemas.microsoft.com/office/drawing/2014/main" id="{625F326B-F61C-E710-7181-2533487C3145}"/>
              </a:ext>
            </a:extLst>
          </p:cNvPr>
          <p:cNvSpPr/>
          <p:nvPr/>
        </p:nvSpPr>
        <p:spPr>
          <a:xfrm>
            <a:off x="6391719" y="1365273"/>
            <a:ext cx="342900" cy="32861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6" name="Oval 15">
            <a:extLst>
              <a:ext uri="{FF2B5EF4-FFF2-40B4-BE49-F238E27FC236}">
                <a16:creationId xmlns:a16="http://schemas.microsoft.com/office/drawing/2014/main" id="{7DDFE1DE-EC0B-5835-2030-6F57E6F9189C}"/>
              </a:ext>
            </a:extLst>
          </p:cNvPr>
          <p:cNvSpPr/>
          <p:nvPr/>
        </p:nvSpPr>
        <p:spPr>
          <a:xfrm>
            <a:off x="6386956" y="1885002"/>
            <a:ext cx="342900" cy="32861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7" name="Oval 16">
            <a:extLst>
              <a:ext uri="{FF2B5EF4-FFF2-40B4-BE49-F238E27FC236}">
                <a16:creationId xmlns:a16="http://schemas.microsoft.com/office/drawing/2014/main" id="{84E20894-F2F4-BBA1-0708-0FA90A06974A}"/>
              </a:ext>
            </a:extLst>
          </p:cNvPr>
          <p:cNvSpPr/>
          <p:nvPr/>
        </p:nvSpPr>
        <p:spPr>
          <a:xfrm>
            <a:off x="6386956" y="2466882"/>
            <a:ext cx="342900" cy="32861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8" name="Oval 17">
            <a:extLst>
              <a:ext uri="{FF2B5EF4-FFF2-40B4-BE49-F238E27FC236}">
                <a16:creationId xmlns:a16="http://schemas.microsoft.com/office/drawing/2014/main" id="{9ECDB6BA-B5EA-2D61-D094-F10FD6637259}"/>
              </a:ext>
            </a:extLst>
          </p:cNvPr>
          <p:cNvSpPr/>
          <p:nvPr/>
        </p:nvSpPr>
        <p:spPr>
          <a:xfrm>
            <a:off x="6386956" y="2986611"/>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9" name="Oval 18">
            <a:extLst>
              <a:ext uri="{FF2B5EF4-FFF2-40B4-BE49-F238E27FC236}">
                <a16:creationId xmlns:a16="http://schemas.microsoft.com/office/drawing/2014/main" id="{38A977A3-4F9F-3FEE-7055-49A869970C98}"/>
              </a:ext>
            </a:extLst>
          </p:cNvPr>
          <p:cNvSpPr/>
          <p:nvPr/>
        </p:nvSpPr>
        <p:spPr>
          <a:xfrm>
            <a:off x="7244206" y="1365273"/>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20" name="Oval 19">
            <a:extLst>
              <a:ext uri="{FF2B5EF4-FFF2-40B4-BE49-F238E27FC236}">
                <a16:creationId xmlns:a16="http://schemas.microsoft.com/office/drawing/2014/main" id="{28627DDA-B482-5642-D8E3-415FD7382F6C}"/>
              </a:ext>
            </a:extLst>
          </p:cNvPr>
          <p:cNvSpPr/>
          <p:nvPr/>
        </p:nvSpPr>
        <p:spPr>
          <a:xfrm>
            <a:off x="7239443" y="1885002"/>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21" name="Oval 20">
            <a:extLst>
              <a:ext uri="{FF2B5EF4-FFF2-40B4-BE49-F238E27FC236}">
                <a16:creationId xmlns:a16="http://schemas.microsoft.com/office/drawing/2014/main" id="{0CAC20BA-8693-43DC-D21E-73E1B5C6D973}"/>
              </a:ext>
            </a:extLst>
          </p:cNvPr>
          <p:cNvSpPr/>
          <p:nvPr/>
        </p:nvSpPr>
        <p:spPr>
          <a:xfrm>
            <a:off x="7239443" y="2466882"/>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cxnSp>
        <p:nvCxnSpPr>
          <p:cNvPr id="22" name="Straight Connector 21">
            <a:extLst>
              <a:ext uri="{FF2B5EF4-FFF2-40B4-BE49-F238E27FC236}">
                <a16:creationId xmlns:a16="http://schemas.microsoft.com/office/drawing/2014/main" id="{436D1EB0-B216-351C-C10C-E2703D36444C}"/>
              </a:ext>
            </a:extLst>
          </p:cNvPr>
          <p:cNvCxnSpPr>
            <a:stCxn id="14" idx="6"/>
            <a:endCxn id="19" idx="2"/>
          </p:cNvCxnSpPr>
          <p:nvPr/>
        </p:nvCxnSpPr>
        <p:spPr>
          <a:xfrm>
            <a:off x="6729856" y="1050710"/>
            <a:ext cx="514350" cy="47887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72890663-7355-D46B-C39D-D41C74989AF8}"/>
              </a:ext>
            </a:extLst>
          </p:cNvPr>
          <p:cNvCxnSpPr>
            <a:cxnSpLocks/>
            <a:endCxn id="20" idx="2"/>
          </p:cNvCxnSpPr>
          <p:nvPr/>
        </p:nvCxnSpPr>
        <p:spPr>
          <a:xfrm>
            <a:off x="6715569" y="1059436"/>
            <a:ext cx="523874" cy="98987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82506A24-D37A-04B8-482B-15501447826B}"/>
              </a:ext>
            </a:extLst>
          </p:cNvPr>
          <p:cNvCxnSpPr>
            <a:cxnSpLocks/>
            <a:endCxn id="21" idx="2"/>
          </p:cNvCxnSpPr>
          <p:nvPr/>
        </p:nvCxnSpPr>
        <p:spPr>
          <a:xfrm>
            <a:off x="6725093" y="1116726"/>
            <a:ext cx="514350" cy="151446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A3775311-1CBC-6AC0-A88E-DCBEEA51C461}"/>
              </a:ext>
            </a:extLst>
          </p:cNvPr>
          <p:cNvCxnSpPr>
            <a:cxnSpLocks/>
            <a:endCxn id="19" idx="2"/>
          </p:cNvCxnSpPr>
          <p:nvPr/>
        </p:nvCxnSpPr>
        <p:spPr>
          <a:xfrm>
            <a:off x="6715569" y="1525810"/>
            <a:ext cx="528637" cy="377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4CB89368-0B81-ADB0-1153-A9BAD6BD3A27}"/>
              </a:ext>
            </a:extLst>
          </p:cNvPr>
          <p:cNvCxnSpPr>
            <a:cxnSpLocks/>
            <a:endCxn id="20" idx="2"/>
          </p:cNvCxnSpPr>
          <p:nvPr/>
        </p:nvCxnSpPr>
        <p:spPr>
          <a:xfrm>
            <a:off x="6715569" y="1529185"/>
            <a:ext cx="523874" cy="520124"/>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CBDC0910-994B-CDE7-9A2D-4D538D478EF7}"/>
              </a:ext>
            </a:extLst>
          </p:cNvPr>
          <p:cNvCxnSpPr>
            <a:cxnSpLocks/>
            <a:endCxn id="21" idx="2"/>
          </p:cNvCxnSpPr>
          <p:nvPr/>
        </p:nvCxnSpPr>
        <p:spPr>
          <a:xfrm>
            <a:off x="6739380" y="1565130"/>
            <a:ext cx="500063" cy="1066059"/>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5EE7BA18-AD13-EF34-82ED-3C1F219E9624}"/>
              </a:ext>
            </a:extLst>
          </p:cNvPr>
          <p:cNvCxnSpPr>
            <a:cxnSpLocks/>
            <a:stCxn id="19" idx="2"/>
          </p:cNvCxnSpPr>
          <p:nvPr/>
        </p:nvCxnSpPr>
        <p:spPr>
          <a:xfrm flipH="1">
            <a:off x="6715569" y="1529580"/>
            <a:ext cx="528637" cy="48760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D0AC9D02-B446-CEDB-40D3-8B0D96E31AF6}"/>
              </a:ext>
            </a:extLst>
          </p:cNvPr>
          <p:cNvCxnSpPr>
            <a:cxnSpLocks/>
            <a:stCxn id="20" idx="2"/>
          </p:cNvCxnSpPr>
          <p:nvPr/>
        </p:nvCxnSpPr>
        <p:spPr>
          <a:xfrm flipH="1" flipV="1">
            <a:off x="6715569" y="2026111"/>
            <a:ext cx="523874" cy="23198"/>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8CE89CF7-2FFC-45C5-ACA2-84DE6E6BD0B8}"/>
              </a:ext>
            </a:extLst>
          </p:cNvPr>
          <p:cNvCxnSpPr>
            <a:cxnSpLocks/>
          </p:cNvCxnSpPr>
          <p:nvPr/>
        </p:nvCxnSpPr>
        <p:spPr>
          <a:xfrm flipH="1" flipV="1">
            <a:off x="6715569" y="2037214"/>
            <a:ext cx="509587" cy="58188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36B75485-132A-AC60-2A8C-3E8515FA0745}"/>
              </a:ext>
            </a:extLst>
          </p:cNvPr>
          <p:cNvCxnSpPr>
            <a:cxnSpLocks/>
            <a:stCxn id="19" idx="2"/>
            <a:endCxn id="17" idx="6"/>
          </p:cNvCxnSpPr>
          <p:nvPr/>
        </p:nvCxnSpPr>
        <p:spPr>
          <a:xfrm flipH="1">
            <a:off x="6729856" y="1529580"/>
            <a:ext cx="514350" cy="1101609"/>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4C3738CE-F8F3-791C-4822-CA3608CA1E09}"/>
              </a:ext>
            </a:extLst>
          </p:cNvPr>
          <p:cNvCxnSpPr>
            <a:cxnSpLocks/>
            <a:endCxn id="17" idx="6"/>
          </p:cNvCxnSpPr>
          <p:nvPr/>
        </p:nvCxnSpPr>
        <p:spPr>
          <a:xfrm flipH="1">
            <a:off x="6729856" y="2049308"/>
            <a:ext cx="483393" cy="581881"/>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39FEE1A9-351D-3467-75E6-F2F67A33C504}"/>
              </a:ext>
            </a:extLst>
          </p:cNvPr>
          <p:cNvCxnSpPr>
            <a:cxnSpLocks/>
          </p:cNvCxnSpPr>
          <p:nvPr/>
        </p:nvCxnSpPr>
        <p:spPr>
          <a:xfrm>
            <a:off x="6710806" y="2617210"/>
            <a:ext cx="528637" cy="377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DBF3BF22-A733-1323-241C-7E44D4EDDE03}"/>
              </a:ext>
            </a:extLst>
          </p:cNvPr>
          <p:cNvCxnSpPr>
            <a:cxnSpLocks/>
            <a:endCxn id="21" idx="2"/>
          </p:cNvCxnSpPr>
          <p:nvPr/>
        </p:nvCxnSpPr>
        <p:spPr>
          <a:xfrm flipV="1">
            <a:off x="6734619" y="2631189"/>
            <a:ext cx="504824" cy="515776"/>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9297AFD2-13B2-79F5-0964-E07EEA09F3CC}"/>
              </a:ext>
            </a:extLst>
          </p:cNvPr>
          <p:cNvCxnSpPr>
            <a:cxnSpLocks/>
            <a:stCxn id="18" idx="6"/>
            <a:endCxn id="19" idx="2"/>
          </p:cNvCxnSpPr>
          <p:nvPr/>
        </p:nvCxnSpPr>
        <p:spPr>
          <a:xfrm flipV="1">
            <a:off x="6729856" y="1529580"/>
            <a:ext cx="514350" cy="1621338"/>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1179CA0B-F4B8-E1E6-6A5A-2A0A8813B8C7}"/>
              </a:ext>
            </a:extLst>
          </p:cNvPr>
          <p:cNvCxnSpPr>
            <a:cxnSpLocks/>
            <a:stCxn id="18" idx="6"/>
            <a:endCxn id="20" idx="2"/>
          </p:cNvCxnSpPr>
          <p:nvPr/>
        </p:nvCxnSpPr>
        <p:spPr>
          <a:xfrm flipV="1">
            <a:off x="6729856" y="2049309"/>
            <a:ext cx="509587" cy="1101609"/>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37" name="Rectangle 36">
            <a:extLst>
              <a:ext uri="{FF2B5EF4-FFF2-40B4-BE49-F238E27FC236}">
                <a16:creationId xmlns:a16="http://schemas.microsoft.com/office/drawing/2014/main" id="{0C5E2CCC-D750-D77A-E98C-FA64A5606B7A}"/>
              </a:ext>
            </a:extLst>
          </p:cNvPr>
          <p:cNvSpPr/>
          <p:nvPr/>
        </p:nvSpPr>
        <p:spPr>
          <a:xfrm>
            <a:off x="8787256" y="763053"/>
            <a:ext cx="2057400" cy="28059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7C6F8A1-A294-45BB-CAAE-A875051C258A}"/>
              </a:ext>
            </a:extLst>
          </p:cNvPr>
          <p:cNvSpPr/>
          <p:nvPr/>
        </p:nvSpPr>
        <p:spPr>
          <a:xfrm>
            <a:off x="9218263" y="902792"/>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39" name="Oval 38">
            <a:extLst>
              <a:ext uri="{FF2B5EF4-FFF2-40B4-BE49-F238E27FC236}">
                <a16:creationId xmlns:a16="http://schemas.microsoft.com/office/drawing/2014/main" id="{B87A3ABE-0B55-1A03-56B5-24AC95B4BB53}"/>
              </a:ext>
            </a:extLst>
          </p:cNvPr>
          <p:cNvSpPr/>
          <p:nvPr/>
        </p:nvSpPr>
        <p:spPr>
          <a:xfrm>
            <a:off x="9223026" y="1381662"/>
            <a:ext cx="342900" cy="32861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40" name="Oval 39">
            <a:extLst>
              <a:ext uri="{FF2B5EF4-FFF2-40B4-BE49-F238E27FC236}">
                <a16:creationId xmlns:a16="http://schemas.microsoft.com/office/drawing/2014/main" id="{A379AF6D-7ED4-4AD1-9814-111C3A1657BC}"/>
              </a:ext>
            </a:extLst>
          </p:cNvPr>
          <p:cNvSpPr/>
          <p:nvPr/>
        </p:nvSpPr>
        <p:spPr>
          <a:xfrm>
            <a:off x="9218263" y="1901391"/>
            <a:ext cx="342900" cy="32861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41" name="Oval 40">
            <a:extLst>
              <a:ext uri="{FF2B5EF4-FFF2-40B4-BE49-F238E27FC236}">
                <a16:creationId xmlns:a16="http://schemas.microsoft.com/office/drawing/2014/main" id="{674B936A-7AA2-39E2-B8FF-9EE0B5847FFB}"/>
              </a:ext>
            </a:extLst>
          </p:cNvPr>
          <p:cNvSpPr/>
          <p:nvPr/>
        </p:nvSpPr>
        <p:spPr>
          <a:xfrm>
            <a:off x="9218263" y="2483271"/>
            <a:ext cx="342900" cy="32861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42" name="Oval 41">
            <a:extLst>
              <a:ext uri="{FF2B5EF4-FFF2-40B4-BE49-F238E27FC236}">
                <a16:creationId xmlns:a16="http://schemas.microsoft.com/office/drawing/2014/main" id="{CA224BEE-3D61-CFBB-3A44-A3F1218E9971}"/>
              </a:ext>
            </a:extLst>
          </p:cNvPr>
          <p:cNvSpPr/>
          <p:nvPr/>
        </p:nvSpPr>
        <p:spPr>
          <a:xfrm>
            <a:off x="9218263" y="3003000"/>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43" name="Oval 42">
            <a:extLst>
              <a:ext uri="{FF2B5EF4-FFF2-40B4-BE49-F238E27FC236}">
                <a16:creationId xmlns:a16="http://schemas.microsoft.com/office/drawing/2014/main" id="{903BAE95-4080-B7AB-4F23-28611DACE94D}"/>
              </a:ext>
            </a:extLst>
          </p:cNvPr>
          <p:cNvSpPr/>
          <p:nvPr/>
        </p:nvSpPr>
        <p:spPr>
          <a:xfrm>
            <a:off x="10075513" y="1381662"/>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44" name="Oval 43">
            <a:extLst>
              <a:ext uri="{FF2B5EF4-FFF2-40B4-BE49-F238E27FC236}">
                <a16:creationId xmlns:a16="http://schemas.microsoft.com/office/drawing/2014/main" id="{8B5B3603-9936-1C5D-384D-7F6588B430FA}"/>
              </a:ext>
            </a:extLst>
          </p:cNvPr>
          <p:cNvSpPr/>
          <p:nvPr/>
        </p:nvSpPr>
        <p:spPr>
          <a:xfrm>
            <a:off x="10070750" y="1901391"/>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45" name="Oval 44">
            <a:extLst>
              <a:ext uri="{FF2B5EF4-FFF2-40B4-BE49-F238E27FC236}">
                <a16:creationId xmlns:a16="http://schemas.microsoft.com/office/drawing/2014/main" id="{EA7220B1-3CFC-6984-6051-5F1159A857E3}"/>
              </a:ext>
            </a:extLst>
          </p:cNvPr>
          <p:cNvSpPr/>
          <p:nvPr/>
        </p:nvSpPr>
        <p:spPr>
          <a:xfrm>
            <a:off x="10070750" y="2483271"/>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cxnSp>
        <p:nvCxnSpPr>
          <p:cNvPr id="46" name="Straight Connector 45">
            <a:extLst>
              <a:ext uri="{FF2B5EF4-FFF2-40B4-BE49-F238E27FC236}">
                <a16:creationId xmlns:a16="http://schemas.microsoft.com/office/drawing/2014/main" id="{0BCB4189-77F1-E939-20B2-BDABB5211F3B}"/>
              </a:ext>
            </a:extLst>
          </p:cNvPr>
          <p:cNvCxnSpPr>
            <a:stCxn id="38" idx="6"/>
            <a:endCxn id="43" idx="2"/>
          </p:cNvCxnSpPr>
          <p:nvPr/>
        </p:nvCxnSpPr>
        <p:spPr>
          <a:xfrm>
            <a:off x="9561163" y="1067099"/>
            <a:ext cx="514350" cy="47887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C27670AB-76A9-600D-64C5-D4A548775A78}"/>
              </a:ext>
            </a:extLst>
          </p:cNvPr>
          <p:cNvCxnSpPr>
            <a:cxnSpLocks/>
            <a:endCxn id="44" idx="2"/>
          </p:cNvCxnSpPr>
          <p:nvPr/>
        </p:nvCxnSpPr>
        <p:spPr>
          <a:xfrm>
            <a:off x="9546876" y="1075825"/>
            <a:ext cx="523874" cy="98987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5D74605A-1F7A-1F49-8826-0DD98A38B014}"/>
              </a:ext>
            </a:extLst>
          </p:cNvPr>
          <p:cNvCxnSpPr>
            <a:cxnSpLocks/>
            <a:endCxn id="45" idx="2"/>
          </p:cNvCxnSpPr>
          <p:nvPr/>
        </p:nvCxnSpPr>
        <p:spPr>
          <a:xfrm>
            <a:off x="9556400" y="1133115"/>
            <a:ext cx="514350" cy="151446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777D572D-D593-3C81-C34C-CF89B51146BC}"/>
              </a:ext>
            </a:extLst>
          </p:cNvPr>
          <p:cNvCxnSpPr>
            <a:cxnSpLocks/>
            <a:endCxn id="43" idx="2"/>
          </p:cNvCxnSpPr>
          <p:nvPr/>
        </p:nvCxnSpPr>
        <p:spPr>
          <a:xfrm>
            <a:off x="9546876" y="1542199"/>
            <a:ext cx="528637" cy="377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0" name="Straight Connector 49">
            <a:extLst>
              <a:ext uri="{FF2B5EF4-FFF2-40B4-BE49-F238E27FC236}">
                <a16:creationId xmlns:a16="http://schemas.microsoft.com/office/drawing/2014/main" id="{44584628-0966-41F7-2991-4546F817A040}"/>
              </a:ext>
            </a:extLst>
          </p:cNvPr>
          <p:cNvCxnSpPr>
            <a:cxnSpLocks/>
            <a:endCxn id="44" idx="2"/>
          </p:cNvCxnSpPr>
          <p:nvPr/>
        </p:nvCxnSpPr>
        <p:spPr>
          <a:xfrm>
            <a:off x="9546876" y="1545574"/>
            <a:ext cx="523874" cy="520124"/>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id="{CC7327EF-F214-E194-0CAA-B3798FDAB0D9}"/>
              </a:ext>
            </a:extLst>
          </p:cNvPr>
          <p:cNvCxnSpPr>
            <a:cxnSpLocks/>
            <a:endCxn id="45" idx="2"/>
          </p:cNvCxnSpPr>
          <p:nvPr/>
        </p:nvCxnSpPr>
        <p:spPr>
          <a:xfrm>
            <a:off x="9570687" y="1581519"/>
            <a:ext cx="500063" cy="1066059"/>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3A401F1F-F020-8242-DD85-10B0AE34C722}"/>
              </a:ext>
            </a:extLst>
          </p:cNvPr>
          <p:cNvCxnSpPr>
            <a:cxnSpLocks/>
            <a:stCxn id="43" idx="2"/>
          </p:cNvCxnSpPr>
          <p:nvPr/>
        </p:nvCxnSpPr>
        <p:spPr>
          <a:xfrm flipH="1">
            <a:off x="9546876" y="1545969"/>
            <a:ext cx="528637" cy="48760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662ECDA0-8721-CC11-6D84-A603ABCFAF40}"/>
              </a:ext>
            </a:extLst>
          </p:cNvPr>
          <p:cNvCxnSpPr>
            <a:cxnSpLocks/>
            <a:stCxn id="44" idx="2"/>
          </p:cNvCxnSpPr>
          <p:nvPr/>
        </p:nvCxnSpPr>
        <p:spPr>
          <a:xfrm flipH="1" flipV="1">
            <a:off x="9546876" y="2042500"/>
            <a:ext cx="523874" cy="23198"/>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E9DD096E-02D4-B523-C997-33B753D2581B}"/>
              </a:ext>
            </a:extLst>
          </p:cNvPr>
          <p:cNvCxnSpPr>
            <a:cxnSpLocks/>
          </p:cNvCxnSpPr>
          <p:nvPr/>
        </p:nvCxnSpPr>
        <p:spPr>
          <a:xfrm flipH="1" flipV="1">
            <a:off x="9546876" y="2053603"/>
            <a:ext cx="509587" cy="58188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350A089A-5327-D71F-6904-EFC621ED5AEA}"/>
              </a:ext>
            </a:extLst>
          </p:cNvPr>
          <p:cNvCxnSpPr>
            <a:cxnSpLocks/>
            <a:stCxn id="43" idx="2"/>
            <a:endCxn id="41" idx="6"/>
          </p:cNvCxnSpPr>
          <p:nvPr/>
        </p:nvCxnSpPr>
        <p:spPr>
          <a:xfrm flipH="1">
            <a:off x="9561163" y="1545969"/>
            <a:ext cx="514350" cy="1101609"/>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EE0E794F-7578-A273-8933-8414E83C3FFA}"/>
              </a:ext>
            </a:extLst>
          </p:cNvPr>
          <p:cNvCxnSpPr>
            <a:cxnSpLocks/>
            <a:endCxn id="41" idx="6"/>
          </p:cNvCxnSpPr>
          <p:nvPr/>
        </p:nvCxnSpPr>
        <p:spPr>
          <a:xfrm flipH="1">
            <a:off x="9561163" y="2065697"/>
            <a:ext cx="483393" cy="581881"/>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CD169315-9283-C17F-7552-004AA1765295}"/>
              </a:ext>
            </a:extLst>
          </p:cNvPr>
          <p:cNvCxnSpPr>
            <a:cxnSpLocks/>
          </p:cNvCxnSpPr>
          <p:nvPr/>
        </p:nvCxnSpPr>
        <p:spPr>
          <a:xfrm>
            <a:off x="9542113" y="2633599"/>
            <a:ext cx="528637" cy="377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8" name="Straight Connector 57">
            <a:extLst>
              <a:ext uri="{FF2B5EF4-FFF2-40B4-BE49-F238E27FC236}">
                <a16:creationId xmlns:a16="http://schemas.microsoft.com/office/drawing/2014/main" id="{B564939F-29FF-CCED-DEEE-F1DE12A09E2B}"/>
              </a:ext>
            </a:extLst>
          </p:cNvPr>
          <p:cNvCxnSpPr>
            <a:cxnSpLocks/>
            <a:endCxn id="45" idx="2"/>
          </p:cNvCxnSpPr>
          <p:nvPr/>
        </p:nvCxnSpPr>
        <p:spPr>
          <a:xfrm flipV="1">
            <a:off x="9565926" y="2647578"/>
            <a:ext cx="504824" cy="515776"/>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3AF13747-4B1A-D134-DC18-BED31AD435E4}"/>
              </a:ext>
            </a:extLst>
          </p:cNvPr>
          <p:cNvCxnSpPr>
            <a:cxnSpLocks/>
            <a:stCxn id="42" idx="6"/>
            <a:endCxn id="43" idx="2"/>
          </p:cNvCxnSpPr>
          <p:nvPr/>
        </p:nvCxnSpPr>
        <p:spPr>
          <a:xfrm flipV="1">
            <a:off x="9561163" y="1545969"/>
            <a:ext cx="514350" cy="1621338"/>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id="{6C8904F0-442E-E3C4-1E31-11BF61DF01D3}"/>
              </a:ext>
            </a:extLst>
          </p:cNvPr>
          <p:cNvCxnSpPr>
            <a:cxnSpLocks/>
            <a:stCxn id="42" idx="6"/>
            <a:endCxn id="44" idx="2"/>
          </p:cNvCxnSpPr>
          <p:nvPr/>
        </p:nvCxnSpPr>
        <p:spPr>
          <a:xfrm flipV="1">
            <a:off x="9561163" y="2065698"/>
            <a:ext cx="509587" cy="1101609"/>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61" name="Rectangle 60">
            <a:extLst>
              <a:ext uri="{FF2B5EF4-FFF2-40B4-BE49-F238E27FC236}">
                <a16:creationId xmlns:a16="http://schemas.microsoft.com/office/drawing/2014/main" id="{94EF5006-FC6D-3368-2D7D-42BB62DE0362}"/>
              </a:ext>
            </a:extLst>
          </p:cNvPr>
          <p:cNvSpPr/>
          <p:nvPr/>
        </p:nvSpPr>
        <p:spPr>
          <a:xfrm>
            <a:off x="5955949" y="3614451"/>
            <a:ext cx="2057400" cy="2805900"/>
          </a:xfrm>
          <a:prstGeom prst="rect">
            <a:avLst/>
          </a:prstGeom>
          <a:solidFill>
            <a:schemeClr val="tx1"/>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3B4D84EC-EA73-A406-B8C9-7D73997A8B53}"/>
              </a:ext>
            </a:extLst>
          </p:cNvPr>
          <p:cNvSpPr/>
          <p:nvPr/>
        </p:nvSpPr>
        <p:spPr>
          <a:xfrm>
            <a:off x="6386956" y="3754190"/>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63" name="Oval 62">
            <a:extLst>
              <a:ext uri="{FF2B5EF4-FFF2-40B4-BE49-F238E27FC236}">
                <a16:creationId xmlns:a16="http://schemas.microsoft.com/office/drawing/2014/main" id="{9F459F67-98C0-A19A-BE8F-A24CAC44B3CE}"/>
              </a:ext>
            </a:extLst>
          </p:cNvPr>
          <p:cNvSpPr/>
          <p:nvPr/>
        </p:nvSpPr>
        <p:spPr>
          <a:xfrm>
            <a:off x="6391719" y="4233060"/>
            <a:ext cx="342900" cy="32861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64" name="Oval 63">
            <a:extLst>
              <a:ext uri="{FF2B5EF4-FFF2-40B4-BE49-F238E27FC236}">
                <a16:creationId xmlns:a16="http://schemas.microsoft.com/office/drawing/2014/main" id="{138DB126-E0A5-2515-4FBF-658B3709543A}"/>
              </a:ext>
            </a:extLst>
          </p:cNvPr>
          <p:cNvSpPr/>
          <p:nvPr/>
        </p:nvSpPr>
        <p:spPr>
          <a:xfrm>
            <a:off x="6386956" y="4752789"/>
            <a:ext cx="342900" cy="32861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65" name="Oval 64">
            <a:extLst>
              <a:ext uri="{FF2B5EF4-FFF2-40B4-BE49-F238E27FC236}">
                <a16:creationId xmlns:a16="http://schemas.microsoft.com/office/drawing/2014/main" id="{B1827298-A5D4-B11C-CEF1-41EE05934E77}"/>
              </a:ext>
            </a:extLst>
          </p:cNvPr>
          <p:cNvSpPr/>
          <p:nvPr/>
        </p:nvSpPr>
        <p:spPr>
          <a:xfrm>
            <a:off x="6386956" y="5334669"/>
            <a:ext cx="342900" cy="32861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66" name="Oval 65">
            <a:extLst>
              <a:ext uri="{FF2B5EF4-FFF2-40B4-BE49-F238E27FC236}">
                <a16:creationId xmlns:a16="http://schemas.microsoft.com/office/drawing/2014/main" id="{44A75BA9-A2AA-6DC1-5D43-F4F92099291A}"/>
              </a:ext>
            </a:extLst>
          </p:cNvPr>
          <p:cNvSpPr/>
          <p:nvPr/>
        </p:nvSpPr>
        <p:spPr>
          <a:xfrm>
            <a:off x="6386956" y="5854398"/>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67" name="Oval 66">
            <a:extLst>
              <a:ext uri="{FF2B5EF4-FFF2-40B4-BE49-F238E27FC236}">
                <a16:creationId xmlns:a16="http://schemas.microsoft.com/office/drawing/2014/main" id="{8F06AB40-8EC4-2847-66C2-58858C9AB2E5}"/>
              </a:ext>
            </a:extLst>
          </p:cNvPr>
          <p:cNvSpPr/>
          <p:nvPr/>
        </p:nvSpPr>
        <p:spPr>
          <a:xfrm>
            <a:off x="7244206" y="4233060"/>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68" name="Oval 67">
            <a:extLst>
              <a:ext uri="{FF2B5EF4-FFF2-40B4-BE49-F238E27FC236}">
                <a16:creationId xmlns:a16="http://schemas.microsoft.com/office/drawing/2014/main" id="{9B9E1127-B695-F413-1CC7-B5630981C8F3}"/>
              </a:ext>
            </a:extLst>
          </p:cNvPr>
          <p:cNvSpPr/>
          <p:nvPr/>
        </p:nvSpPr>
        <p:spPr>
          <a:xfrm>
            <a:off x="7239443" y="4752789"/>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69" name="Oval 68">
            <a:extLst>
              <a:ext uri="{FF2B5EF4-FFF2-40B4-BE49-F238E27FC236}">
                <a16:creationId xmlns:a16="http://schemas.microsoft.com/office/drawing/2014/main" id="{3A010328-0A94-3D42-14CD-8F93C271B895}"/>
              </a:ext>
            </a:extLst>
          </p:cNvPr>
          <p:cNvSpPr/>
          <p:nvPr/>
        </p:nvSpPr>
        <p:spPr>
          <a:xfrm>
            <a:off x="7239443" y="5334669"/>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cxnSp>
        <p:nvCxnSpPr>
          <p:cNvPr id="70" name="Straight Connector 69">
            <a:extLst>
              <a:ext uri="{FF2B5EF4-FFF2-40B4-BE49-F238E27FC236}">
                <a16:creationId xmlns:a16="http://schemas.microsoft.com/office/drawing/2014/main" id="{3BF63E55-4E46-E616-3718-CF88CECC4154}"/>
              </a:ext>
            </a:extLst>
          </p:cNvPr>
          <p:cNvCxnSpPr>
            <a:stCxn id="62" idx="6"/>
            <a:endCxn id="67" idx="2"/>
          </p:cNvCxnSpPr>
          <p:nvPr/>
        </p:nvCxnSpPr>
        <p:spPr>
          <a:xfrm>
            <a:off x="6729856" y="3918497"/>
            <a:ext cx="514350" cy="47887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71" name="Straight Connector 70">
            <a:extLst>
              <a:ext uri="{FF2B5EF4-FFF2-40B4-BE49-F238E27FC236}">
                <a16:creationId xmlns:a16="http://schemas.microsoft.com/office/drawing/2014/main" id="{82038403-9E96-EE40-E7F6-AF6E8BDE362E}"/>
              </a:ext>
            </a:extLst>
          </p:cNvPr>
          <p:cNvCxnSpPr>
            <a:cxnSpLocks/>
            <a:endCxn id="68" idx="2"/>
          </p:cNvCxnSpPr>
          <p:nvPr/>
        </p:nvCxnSpPr>
        <p:spPr>
          <a:xfrm>
            <a:off x="6715569" y="3927223"/>
            <a:ext cx="523874" cy="98987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72" name="Straight Connector 71">
            <a:extLst>
              <a:ext uri="{FF2B5EF4-FFF2-40B4-BE49-F238E27FC236}">
                <a16:creationId xmlns:a16="http://schemas.microsoft.com/office/drawing/2014/main" id="{93C2B1DA-6094-9A2C-312A-E52DD2781947}"/>
              </a:ext>
            </a:extLst>
          </p:cNvPr>
          <p:cNvCxnSpPr>
            <a:cxnSpLocks/>
            <a:endCxn id="69" idx="2"/>
          </p:cNvCxnSpPr>
          <p:nvPr/>
        </p:nvCxnSpPr>
        <p:spPr>
          <a:xfrm>
            <a:off x="6725093" y="3984513"/>
            <a:ext cx="514350" cy="151446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73" name="Straight Connector 72">
            <a:extLst>
              <a:ext uri="{FF2B5EF4-FFF2-40B4-BE49-F238E27FC236}">
                <a16:creationId xmlns:a16="http://schemas.microsoft.com/office/drawing/2014/main" id="{74F97C00-9924-81CA-E42E-8EECEE63F840}"/>
              </a:ext>
            </a:extLst>
          </p:cNvPr>
          <p:cNvCxnSpPr>
            <a:cxnSpLocks/>
            <a:endCxn id="67" idx="2"/>
          </p:cNvCxnSpPr>
          <p:nvPr/>
        </p:nvCxnSpPr>
        <p:spPr>
          <a:xfrm>
            <a:off x="6715569" y="4393597"/>
            <a:ext cx="528637" cy="377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74" name="Straight Connector 73">
            <a:extLst>
              <a:ext uri="{FF2B5EF4-FFF2-40B4-BE49-F238E27FC236}">
                <a16:creationId xmlns:a16="http://schemas.microsoft.com/office/drawing/2014/main" id="{157F34C8-A831-D804-7619-716ABF90F1CF}"/>
              </a:ext>
            </a:extLst>
          </p:cNvPr>
          <p:cNvCxnSpPr>
            <a:cxnSpLocks/>
            <a:endCxn id="68" idx="2"/>
          </p:cNvCxnSpPr>
          <p:nvPr/>
        </p:nvCxnSpPr>
        <p:spPr>
          <a:xfrm>
            <a:off x="6715569" y="4396972"/>
            <a:ext cx="523874" cy="520124"/>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75" name="Straight Connector 74">
            <a:extLst>
              <a:ext uri="{FF2B5EF4-FFF2-40B4-BE49-F238E27FC236}">
                <a16:creationId xmlns:a16="http://schemas.microsoft.com/office/drawing/2014/main" id="{193AB370-D4E3-4472-D062-9C8AA75B6145}"/>
              </a:ext>
            </a:extLst>
          </p:cNvPr>
          <p:cNvCxnSpPr>
            <a:cxnSpLocks/>
            <a:endCxn id="69" idx="2"/>
          </p:cNvCxnSpPr>
          <p:nvPr/>
        </p:nvCxnSpPr>
        <p:spPr>
          <a:xfrm>
            <a:off x="6739380" y="4432917"/>
            <a:ext cx="500063" cy="1066059"/>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07D639A0-0C7A-20FB-3156-61759B21214A}"/>
              </a:ext>
            </a:extLst>
          </p:cNvPr>
          <p:cNvCxnSpPr>
            <a:cxnSpLocks/>
            <a:stCxn id="67" idx="2"/>
          </p:cNvCxnSpPr>
          <p:nvPr/>
        </p:nvCxnSpPr>
        <p:spPr>
          <a:xfrm flipH="1">
            <a:off x="6715569" y="4397367"/>
            <a:ext cx="528637" cy="48760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77" name="Straight Connector 76">
            <a:extLst>
              <a:ext uri="{FF2B5EF4-FFF2-40B4-BE49-F238E27FC236}">
                <a16:creationId xmlns:a16="http://schemas.microsoft.com/office/drawing/2014/main" id="{C3105C07-3E4B-4713-D3BD-DDE8E9AD7E71}"/>
              </a:ext>
            </a:extLst>
          </p:cNvPr>
          <p:cNvCxnSpPr>
            <a:cxnSpLocks/>
            <a:stCxn id="68" idx="2"/>
          </p:cNvCxnSpPr>
          <p:nvPr/>
        </p:nvCxnSpPr>
        <p:spPr>
          <a:xfrm flipH="1" flipV="1">
            <a:off x="6715569" y="4893898"/>
            <a:ext cx="523874" cy="23198"/>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78" name="Straight Connector 77">
            <a:extLst>
              <a:ext uri="{FF2B5EF4-FFF2-40B4-BE49-F238E27FC236}">
                <a16:creationId xmlns:a16="http://schemas.microsoft.com/office/drawing/2014/main" id="{D6986C29-57D3-D211-DDEE-CF14F391CCF0}"/>
              </a:ext>
            </a:extLst>
          </p:cNvPr>
          <p:cNvCxnSpPr>
            <a:cxnSpLocks/>
          </p:cNvCxnSpPr>
          <p:nvPr/>
        </p:nvCxnSpPr>
        <p:spPr>
          <a:xfrm flipH="1" flipV="1">
            <a:off x="6715569" y="4905001"/>
            <a:ext cx="509587" cy="58188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FA1B6CA1-B6ED-BEE4-D89C-3CA33BB47032}"/>
              </a:ext>
            </a:extLst>
          </p:cNvPr>
          <p:cNvCxnSpPr>
            <a:cxnSpLocks/>
            <a:stCxn id="67" idx="2"/>
            <a:endCxn id="65" idx="6"/>
          </p:cNvCxnSpPr>
          <p:nvPr/>
        </p:nvCxnSpPr>
        <p:spPr>
          <a:xfrm flipH="1">
            <a:off x="6729856" y="4397367"/>
            <a:ext cx="514350" cy="1101609"/>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80" name="Straight Connector 79">
            <a:extLst>
              <a:ext uri="{FF2B5EF4-FFF2-40B4-BE49-F238E27FC236}">
                <a16:creationId xmlns:a16="http://schemas.microsoft.com/office/drawing/2014/main" id="{96382C80-AF51-9EE9-3492-C2583DA22969}"/>
              </a:ext>
            </a:extLst>
          </p:cNvPr>
          <p:cNvCxnSpPr>
            <a:cxnSpLocks/>
            <a:endCxn id="65" idx="6"/>
          </p:cNvCxnSpPr>
          <p:nvPr/>
        </p:nvCxnSpPr>
        <p:spPr>
          <a:xfrm flipH="1">
            <a:off x="6729856" y="4917095"/>
            <a:ext cx="483393" cy="581881"/>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81" name="Straight Connector 80">
            <a:extLst>
              <a:ext uri="{FF2B5EF4-FFF2-40B4-BE49-F238E27FC236}">
                <a16:creationId xmlns:a16="http://schemas.microsoft.com/office/drawing/2014/main" id="{808D1FB2-3239-4FEB-0BE2-2DEF8BD3CA6A}"/>
              </a:ext>
            </a:extLst>
          </p:cNvPr>
          <p:cNvCxnSpPr>
            <a:cxnSpLocks/>
          </p:cNvCxnSpPr>
          <p:nvPr/>
        </p:nvCxnSpPr>
        <p:spPr>
          <a:xfrm>
            <a:off x="6710806" y="5484997"/>
            <a:ext cx="528637" cy="377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82" name="Straight Connector 81">
            <a:extLst>
              <a:ext uri="{FF2B5EF4-FFF2-40B4-BE49-F238E27FC236}">
                <a16:creationId xmlns:a16="http://schemas.microsoft.com/office/drawing/2014/main" id="{A619EF44-267A-ACD7-0F4A-6E4897ED3796}"/>
              </a:ext>
            </a:extLst>
          </p:cNvPr>
          <p:cNvCxnSpPr>
            <a:cxnSpLocks/>
            <a:endCxn id="69" idx="2"/>
          </p:cNvCxnSpPr>
          <p:nvPr/>
        </p:nvCxnSpPr>
        <p:spPr>
          <a:xfrm flipV="1">
            <a:off x="6734619" y="5498976"/>
            <a:ext cx="504824" cy="515776"/>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83" name="Straight Connector 82">
            <a:extLst>
              <a:ext uri="{FF2B5EF4-FFF2-40B4-BE49-F238E27FC236}">
                <a16:creationId xmlns:a16="http://schemas.microsoft.com/office/drawing/2014/main" id="{40779BB2-5BD6-C00C-422A-07620531DA21}"/>
              </a:ext>
            </a:extLst>
          </p:cNvPr>
          <p:cNvCxnSpPr>
            <a:cxnSpLocks/>
            <a:stCxn id="66" idx="6"/>
            <a:endCxn id="67" idx="2"/>
          </p:cNvCxnSpPr>
          <p:nvPr/>
        </p:nvCxnSpPr>
        <p:spPr>
          <a:xfrm flipV="1">
            <a:off x="6729856" y="4397367"/>
            <a:ext cx="514350" cy="1621338"/>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84" name="Straight Connector 83">
            <a:extLst>
              <a:ext uri="{FF2B5EF4-FFF2-40B4-BE49-F238E27FC236}">
                <a16:creationId xmlns:a16="http://schemas.microsoft.com/office/drawing/2014/main" id="{A8D549BF-443D-66C7-E7BC-1539A9292863}"/>
              </a:ext>
            </a:extLst>
          </p:cNvPr>
          <p:cNvCxnSpPr>
            <a:cxnSpLocks/>
            <a:stCxn id="66" idx="6"/>
            <a:endCxn id="68" idx="2"/>
          </p:cNvCxnSpPr>
          <p:nvPr/>
        </p:nvCxnSpPr>
        <p:spPr>
          <a:xfrm flipV="1">
            <a:off x="6729856" y="4917096"/>
            <a:ext cx="509587" cy="1101609"/>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87" name="Rectangle 86">
            <a:extLst>
              <a:ext uri="{FF2B5EF4-FFF2-40B4-BE49-F238E27FC236}">
                <a16:creationId xmlns:a16="http://schemas.microsoft.com/office/drawing/2014/main" id="{B151D3FC-1D47-C5F5-4574-C4C08203B719}"/>
              </a:ext>
            </a:extLst>
          </p:cNvPr>
          <p:cNvSpPr/>
          <p:nvPr/>
        </p:nvSpPr>
        <p:spPr>
          <a:xfrm>
            <a:off x="8787256" y="3678452"/>
            <a:ext cx="2057400" cy="28059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a:extLst>
              <a:ext uri="{FF2B5EF4-FFF2-40B4-BE49-F238E27FC236}">
                <a16:creationId xmlns:a16="http://schemas.microsoft.com/office/drawing/2014/main" id="{0430AF1A-6997-22F0-C914-F515B36C58D4}"/>
              </a:ext>
            </a:extLst>
          </p:cNvPr>
          <p:cNvSpPr/>
          <p:nvPr/>
        </p:nvSpPr>
        <p:spPr>
          <a:xfrm>
            <a:off x="9218263" y="3818191"/>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89" name="Oval 88">
            <a:extLst>
              <a:ext uri="{FF2B5EF4-FFF2-40B4-BE49-F238E27FC236}">
                <a16:creationId xmlns:a16="http://schemas.microsoft.com/office/drawing/2014/main" id="{B2D6E44F-1E5E-7179-408B-CC83E33DFD2B}"/>
              </a:ext>
            </a:extLst>
          </p:cNvPr>
          <p:cNvSpPr/>
          <p:nvPr/>
        </p:nvSpPr>
        <p:spPr>
          <a:xfrm>
            <a:off x="9223026" y="4297061"/>
            <a:ext cx="342900" cy="32861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90" name="Oval 89">
            <a:extLst>
              <a:ext uri="{FF2B5EF4-FFF2-40B4-BE49-F238E27FC236}">
                <a16:creationId xmlns:a16="http://schemas.microsoft.com/office/drawing/2014/main" id="{01FC8FAF-11BE-C6E4-F0E5-48852FA2E3B0}"/>
              </a:ext>
            </a:extLst>
          </p:cNvPr>
          <p:cNvSpPr/>
          <p:nvPr/>
        </p:nvSpPr>
        <p:spPr>
          <a:xfrm>
            <a:off x="9218263" y="4816790"/>
            <a:ext cx="342900" cy="32861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91" name="Oval 90">
            <a:extLst>
              <a:ext uri="{FF2B5EF4-FFF2-40B4-BE49-F238E27FC236}">
                <a16:creationId xmlns:a16="http://schemas.microsoft.com/office/drawing/2014/main" id="{60A5FD3E-5346-C1A1-D9A3-DF83B3562807}"/>
              </a:ext>
            </a:extLst>
          </p:cNvPr>
          <p:cNvSpPr/>
          <p:nvPr/>
        </p:nvSpPr>
        <p:spPr>
          <a:xfrm>
            <a:off x="9218263" y="5398670"/>
            <a:ext cx="342900" cy="32861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92" name="Oval 91">
            <a:extLst>
              <a:ext uri="{FF2B5EF4-FFF2-40B4-BE49-F238E27FC236}">
                <a16:creationId xmlns:a16="http://schemas.microsoft.com/office/drawing/2014/main" id="{D603B11C-9806-CAE5-24F7-6C7728E67EB1}"/>
              </a:ext>
            </a:extLst>
          </p:cNvPr>
          <p:cNvSpPr/>
          <p:nvPr/>
        </p:nvSpPr>
        <p:spPr>
          <a:xfrm>
            <a:off x="9218263" y="5918399"/>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93" name="Oval 92">
            <a:extLst>
              <a:ext uri="{FF2B5EF4-FFF2-40B4-BE49-F238E27FC236}">
                <a16:creationId xmlns:a16="http://schemas.microsoft.com/office/drawing/2014/main" id="{CFD50193-4FF1-0FD1-9B9B-1A07D59FA88E}"/>
              </a:ext>
            </a:extLst>
          </p:cNvPr>
          <p:cNvSpPr/>
          <p:nvPr/>
        </p:nvSpPr>
        <p:spPr>
          <a:xfrm>
            <a:off x="10075513" y="4297061"/>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94" name="Oval 93">
            <a:extLst>
              <a:ext uri="{FF2B5EF4-FFF2-40B4-BE49-F238E27FC236}">
                <a16:creationId xmlns:a16="http://schemas.microsoft.com/office/drawing/2014/main" id="{6EDA9337-5C2E-02D0-11EB-ED3649768DEF}"/>
              </a:ext>
            </a:extLst>
          </p:cNvPr>
          <p:cNvSpPr/>
          <p:nvPr/>
        </p:nvSpPr>
        <p:spPr>
          <a:xfrm>
            <a:off x="10070750" y="4816790"/>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95" name="Oval 94">
            <a:extLst>
              <a:ext uri="{FF2B5EF4-FFF2-40B4-BE49-F238E27FC236}">
                <a16:creationId xmlns:a16="http://schemas.microsoft.com/office/drawing/2014/main" id="{97671274-69F0-11CA-12AE-E469D8574B08}"/>
              </a:ext>
            </a:extLst>
          </p:cNvPr>
          <p:cNvSpPr/>
          <p:nvPr/>
        </p:nvSpPr>
        <p:spPr>
          <a:xfrm>
            <a:off x="10070750" y="5398670"/>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cxnSp>
        <p:nvCxnSpPr>
          <p:cNvPr id="96" name="Straight Connector 95">
            <a:extLst>
              <a:ext uri="{FF2B5EF4-FFF2-40B4-BE49-F238E27FC236}">
                <a16:creationId xmlns:a16="http://schemas.microsoft.com/office/drawing/2014/main" id="{96D6B0A2-B76A-F2F3-8036-648941D45F68}"/>
              </a:ext>
            </a:extLst>
          </p:cNvPr>
          <p:cNvCxnSpPr>
            <a:stCxn id="88" idx="6"/>
            <a:endCxn id="93" idx="2"/>
          </p:cNvCxnSpPr>
          <p:nvPr/>
        </p:nvCxnSpPr>
        <p:spPr>
          <a:xfrm>
            <a:off x="9561163" y="3982498"/>
            <a:ext cx="514350" cy="47887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97" name="Straight Connector 96">
            <a:extLst>
              <a:ext uri="{FF2B5EF4-FFF2-40B4-BE49-F238E27FC236}">
                <a16:creationId xmlns:a16="http://schemas.microsoft.com/office/drawing/2014/main" id="{69AE2A4A-F8FB-B2AA-4FDD-C0452F7F810C}"/>
              </a:ext>
            </a:extLst>
          </p:cNvPr>
          <p:cNvCxnSpPr>
            <a:cxnSpLocks/>
            <a:endCxn id="94" idx="2"/>
          </p:cNvCxnSpPr>
          <p:nvPr/>
        </p:nvCxnSpPr>
        <p:spPr>
          <a:xfrm>
            <a:off x="9546876" y="3991224"/>
            <a:ext cx="523874" cy="98987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98" name="Straight Connector 97">
            <a:extLst>
              <a:ext uri="{FF2B5EF4-FFF2-40B4-BE49-F238E27FC236}">
                <a16:creationId xmlns:a16="http://schemas.microsoft.com/office/drawing/2014/main" id="{5E6BFD69-0E3D-83C5-11FD-176D401B3BBE}"/>
              </a:ext>
            </a:extLst>
          </p:cNvPr>
          <p:cNvCxnSpPr>
            <a:cxnSpLocks/>
            <a:endCxn id="95" idx="2"/>
          </p:cNvCxnSpPr>
          <p:nvPr/>
        </p:nvCxnSpPr>
        <p:spPr>
          <a:xfrm>
            <a:off x="9556400" y="4048514"/>
            <a:ext cx="514350" cy="151446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99" name="Straight Connector 98">
            <a:extLst>
              <a:ext uri="{FF2B5EF4-FFF2-40B4-BE49-F238E27FC236}">
                <a16:creationId xmlns:a16="http://schemas.microsoft.com/office/drawing/2014/main" id="{7AAEEE33-CDE4-6EC7-44DD-C1EE1CA4D85A}"/>
              </a:ext>
            </a:extLst>
          </p:cNvPr>
          <p:cNvCxnSpPr>
            <a:cxnSpLocks/>
            <a:endCxn id="93" idx="2"/>
          </p:cNvCxnSpPr>
          <p:nvPr/>
        </p:nvCxnSpPr>
        <p:spPr>
          <a:xfrm>
            <a:off x="9546876" y="4457598"/>
            <a:ext cx="528637" cy="377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00" name="Straight Connector 99">
            <a:extLst>
              <a:ext uri="{FF2B5EF4-FFF2-40B4-BE49-F238E27FC236}">
                <a16:creationId xmlns:a16="http://schemas.microsoft.com/office/drawing/2014/main" id="{8C655B72-97E6-4BDB-5FD7-03A5FC083AB4}"/>
              </a:ext>
            </a:extLst>
          </p:cNvPr>
          <p:cNvCxnSpPr>
            <a:cxnSpLocks/>
            <a:endCxn id="94" idx="2"/>
          </p:cNvCxnSpPr>
          <p:nvPr/>
        </p:nvCxnSpPr>
        <p:spPr>
          <a:xfrm>
            <a:off x="9546876" y="4460973"/>
            <a:ext cx="523874" cy="520124"/>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01" name="Straight Connector 100">
            <a:extLst>
              <a:ext uri="{FF2B5EF4-FFF2-40B4-BE49-F238E27FC236}">
                <a16:creationId xmlns:a16="http://schemas.microsoft.com/office/drawing/2014/main" id="{DA3CF8EB-78D4-C1E2-8FB9-E0EF4CE1307E}"/>
              </a:ext>
            </a:extLst>
          </p:cNvPr>
          <p:cNvCxnSpPr>
            <a:cxnSpLocks/>
            <a:endCxn id="95" idx="2"/>
          </p:cNvCxnSpPr>
          <p:nvPr/>
        </p:nvCxnSpPr>
        <p:spPr>
          <a:xfrm>
            <a:off x="9570687" y="4496918"/>
            <a:ext cx="500063" cy="1066059"/>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02" name="Straight Connector 101">
            <a:extLst>
              <a:ext uri="{FF2B5EF4-FFF2-40B4-BE49-F238E27FC236}">
                <a16:creationId xmlns:a16="http://schemas.microsoft.com/office/drawing/2014/main" id="{D2D415AE-888B-51EC-1D48-5F9439DF73E9}"/>
              </a:ext>
            </a:extLst>
          </p:cNvPr>
          <p:cNvCxnSpPr>
            <a:cxnSpLocks/>
            <a:stCxn id="93" idx="2"/>
          </p:cNvCxnSpPr>
          <p:nvPr/>
        </p:nvCxnSpPr>
        <p:spPr>
          <a:xfrm flipH="1">
            <a:off x="9546876" y="4461368"/>
            <a:ext cx="528637" cy="48760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03" name="Straight Connector 102">
            <a:extLst>
              <a:ext uri="{FF2B5EF4-FFF2-40B4-BE49-F238E27FC236}">
                <a16:creationId xmlns:a16="http://schemas.microsoft.com/office/drawing/2014/main" id="{AD50049E-31DB-2AA3-00C8-DB5CA1390108}"/>
              </a:ext>
            </a:extLst>
          </p:cNvPr>
          <p:cNvCxnSpPr>
            <a:cxnSpLocks/>
            <a:stCxn id="94" idx="2"/>
          </p:cNvCxnSpPr>
          <p:nvPr/>
        </p:nvCxnSpPr>
        <p:spPr>
          <a:xfrm flipH="1" flipV="1">
            <a:off x="9546876" y="4957899"/>
            <a:ext cx="523874" cy="23198"/>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04" name="Straight Connector 103">
            <a:extLst>
              <a:ext uri="{FF2B5EF4-FFF2-40B4-BE49-F238E27FC236}">
                <a16:creationId xmlns:a16="http://schemas.microsoft.com/office/drawing/2014/main" id="{7740F6EB-7695-CEB2-5B0E-7ADBA5493510}"/>
              </a:ext>
            </a:extLst>
          </p:cNvPr>
          <p:cNvCxnSpPr>
            <a:cxnSpLocks/>
          </p:cNvCxnSpPr>
          <p:nvPr/>
        </p:nvCxnSpPr>
        <p:spPr>
          <a:xfrm flipH="1" flipV="1">
            <a:off x="9546876" y="4969002"/>
            <a:ext cx="509587" cy="58188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05" name="Straight Connector 104">
            <a:extLst>
              <a:ext uri="{FF2B5EF4-FFF2-40B4-BE49-F238E27FC236}">
                <a16:creationId xmlns:a16="http://schemas.microsoft.com/office/drawing/2014/main" id="{E2C2C489-2CA7-3BEE-357D-AC6391626003}"/>
              </a:ext>
            </a:extLst>
          </p:cNvPr>
          <p:cNvCxnSpPr>
            <a:cxnSpLocks/>
            <a:stCxn id="93" idx="2"/>
            <a:endCxn id="91" idx="6"/>
          </p:cNvCxnSpPr>
          <p:nvPr/>
        </p:nvCxnSpPr>
        <p:spPr>
          <a:xfrm flipH="1">
            <a:off x="9561163" y="4461368"/>
            <a:ext cx="514350" cy="1101609"/>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06" name="Straight Connector 105">
            <a:extLst>
              <a:ext uri="{FF2B5EF4-FFF2-40B4-BE49-F238E27FC236}">
                <a16:creationId xmlns:a16="http://schemas.microsoft.com/office/drawing/2014/main" id="{97A9A22B-1E00-4BF3-1E5E-0DD9C5E9545F}"/>
              </a:ext>
            </a:extLst>
          </p:cNvPr>
          <p:cNvCxnSpPr>
            <a:cxnSpLocks/>
            <a:endCxn id="91" idx="6"/>
          </p:cNvCxnSpPr>
          <p:nvPr/>
        </p:nvCxnSpPr>
        <p:spPr>
          <a:xfrm flipH="1">
            <a:off x="9561163" y="4981096"/>
            <a:ext cx="483393" cy="581881"/>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07" name="Straight Connector 106">
            <a:extLst>
              <a:ext uri="{FF2B5EF4-FFF2-40B4-BE49-F238E27FC236}">
                <a16:creationId xmlns:a16="http://schemas.microsoft.com/office/drawing/2014/main" id="{A8B9E0DB-7023-E574-196E-B1F70D33FE9C}"/>
              </a:ext>
            </a:extLst>
          </p:cNvPr>
          <p:cNvCxnSpPr>
            <a:cxnSpLocks/>
          </p:cNvCxnSpPr>
          <p:nvPr/>
        </p:nvCxnSpPr>
        <p:spPr>
          <a:xfrm>
            <a:off x="9542113" y="5548998"/>
            <a:ext cx="528637" cy="377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08" name="Straight Connector 107">
            <a:extLst>
              <a:ext uri="{FF2B5EF4-FFF2-40B4-BE49-F238E27FC236}">
                <a16:creationId xmlns:a16="http://schemas.microsoft.com/office/drawing/2014/main" id="{2A67A362-E145-2003-A14E-67E5AEA2A418}"/>
              </a:ext>
            </a:extLst>
          </p:cNvPr>
          <p:cNvCxnSpPr>
            <a:cxnSpLocks/>
            <a:endCxn id="95" idx="2"/>
          </p:cNvCxnSpPr>
          <p:nvPr/>
        </p:nvCxnSpPr>
        <p:spPr>
          <a:xfrm flipV="1">
            <a:off x="9565926" y="5562977"/>
            <a:ext cx="504824" cy="515776"/>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09" name="Straight Connector 108">
            <a:extLst>
              <a:ext uri="{FF2B5EF4-FFF2-40B4-BE49-F238E27FC236}">
                <a16:creationId xmlns:a16="http://schemas.microsoft.com/office/drawing/2014/main" id="{2E849611-3579-82FE-FC20-A40794E3DC6F}"/>
              </a:ext>
            </a:extLst>
          </p:cNvPr>
          <p:cNvCxnSpPr>
            <a:cxnSpLocks/>
            <a:stCxn id="92" idx="6"/>
            <a:endCxn id="93" idx="2"/>
          </p:cNvCxnSpPr>
          <p:nvPr/>
        </p:nvCxnSpPr>
        <p:spPr>
          <a:xfrm flipV="1">
            <a:off x="9561163" y="4461368"/>
            <a:ext cx="514350" cy="1621338"/>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10" name="Straight Connector 109">
            <a:extLst>
              <a:ext uri="{FF2B5EF4-FFF2-40B4-BE49-F238E27FC236}">
                <a16:creationId xmlns:a16="http://schemas.microsoft.com/office/drawing/2014/main" id="{A923DC29-DD74-63B9-5C39-CB31881D04CF}"/>
              </a:ext>
            </a:extLst>
          </p:cNvPr>
          <p:cNvCxnSpPr>
            <a:cxnSpLocks/>
            <a:stCxn id="92" idx="6"/>
            <a:endCxn id="94" idx="2"/>
          </p:cNvCxnSpPr>
          <p:nvPr/>
        </p:nvCxnSpPr>
        <p:spPr>
          <a:xfrm flipV="1">
            <a:off x="9561163" y="4981097"/>
            <a:ext cx="509587" cy="1101609"/>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111" name="Oval 110">
            <a:extLst>
              <a:ext uri="{FF2B5EF4-FFF2-40B4-BE49-F238E27FC236}">
                <a16:creationId xmlns:a16="http://schemas.microsoft.com/office/drawing/2014/main" id="{F317ACC4-D4FF-720C-DA61-210CBF07BFBC}"/>
              </a:ext>
            </a:extLst>
          </p:cNvPr>
          <p:cNvSpPr/>
          <p:nvPr/>
        </p:nvSpPr>
        <p:spPr>
          <a:xfrm>
            <a:off x="6096000" y="3561290"/>
            <a:ext cx="1745458" cy="285022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a:extLst>
              <a:ext uri="{FF2B5EF4-FFF2-40B4-BE49-F238E27FC236}">
                <a16:creationId xmlns:a16="http://schemas.microsoft.com/office/drawing/2014/main" id="{B0DD2163-6EF7-F186-089E-BE14585ECE25}"/>
              </a:ext>
            </a:extLst>
          </p:cNvPr>
          <p:cNvCxnSpPr>
            <a:stCxn id="111" idx="2"/>
          </p:cNvCxnSpPr>
          <p:nvPr/>
        </p:nvCxnSpPr>
        <p:spPr>
          <a:xfrm flipH="1">
            <a:off x="4681182" y="4986401"/>
            <a:ext cx="1414818" cy="4122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5" name="Rectangle 114">
            <a:extLst>
              <a:ext uri="{FF2B5EF4-FFF2-40B4-BE49-F238E27FC236}">
                <a16:creationId xmlns:a16="http://schemas.microsoft.com/office/drawing/2014/main" id="{31A746F0-142B-7A19-C026-CFB05D004C43}"/>
              </a:ext>
            </a:extLst>
          </p:cNvPr>
          <p:cNvSpPr/>
          <p:nvPr/>
        </p:nvSpPr>
        <p:spPr>
          <a:xfrm>
            <a:off x="682388" y="5315014"/>
            <a:ext cx="3971499" cy="76373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Desired Model for Deployment </a:t>
            </a:r>
          </a:p>
        </p:txBody>
      </p:sp>
      <p:sp>
        <p:nvSpPr>
          <p:cNvPr id="116" name="TextBox 115">
            <a:extLst>
              <a:ext uri="{FF2B5EF4-FFF2-40B4-BE49-F238E27FC236}">
                <a16:creationId xmlns:a16="http://schemas.microsoft.com/office/drawing/2014/main" id="{BD0C52BE-DC36-458F-D247-24D43B2B53FD}"/>
              </a:ext>
            </a:extLst>
          </p:cNvPr>
          <p:cNvSpPr txBox="1"/>
          <p:nvPr/>
        </p:nvSpPr>
        <p:spPr>
          <a:xfrm>
            <a:off x="6384537" y="3301201"/>
            <a:ext cx="1433015" cy="276999"/>
          </a:xfrm>
          <a:prstGeom prst="rect">
            <a:avLst/>
          </a:prstGeom>
          <a:noFill/>
        </p:spPr>
        <p:txBody>
          <a:bodyPr wrap="square" rtlCol="0">
            <a:spAutoFit/>
          </a:bodyPr>
          <a:lstStyle/>
          <a:p>
            <a:r>
              <a:rPr lang="en-US" sz="1200" b="1" dirty="0">
                <a:solidFill>
                  <a:schemeClr val="bg1"/>
                </a:solidFill>
              </a:rPr>
              <a:t>Behavioral Actor</a:t>
            </a:r>
          </a:p>
        </p:txBody>
      </p:sp>
      <p:sp>
        <p:nvSpPr>
          <p:cNvPr id="117" name="TextBox 116">
            <a:extLst>
              <a:ext uri="{FF2B5EF4-FFF2-40B4-BE49-F238E27FC236}">
                <a16:creationId xmlns:a16="http://schemas.microsoft.com/office/drawing/2014/main" id="{9722FA41-8D03-88A2-9807-4C6C547424A8}"/>
              </a:ext>
            </a:extLst>
          </p:cNvPr>
          <p:cNvSpPr txBox="1"/>
          <p:nvPr/>
        </p:nvSpPr>
        <p:spPr>
          <a:xfrm>
            <a:off x="9214190" y="3344749"/>
            <a:ext cx="1433015" cy="276999"/>
          </a:xfrm>
          <a:prstGeom prst="rect">
            <a:avLst/>
          </a:prstGeom>
          <a:noFill/>
        </p:spPr>
        <p:txBody>
          <a:bodyPr wrap="square" rtlCol="0">
            <a:spAutoFit/>
          </a:bodyPr>
          <a:lstStyle/>
          <a:p>
            <a:r>
              <a:rPr lang="en-US" sz="1200" b="1" dirty="0">
                <a:solidFill>
                  <a:schemeClr val="bg1"/>
                </a:solidFill>
              </a:rPr>
              <a:t>Behavioral Critic</a:t>
            </a:r>
          </a:p>
        </p:txBody>
      </p:sp>
      <p:sp>
        <p:nvSpPr>
          <p:cNvPr id="118" name="TextBox 117">
            <a:extLst>
              <a:ext uri="{FF2B5EF4-FFF2-40B4-BE49-F238E27FC236}">
                <a16:creationId xmlns:a16="http://schemas.microsoft.com/office/drawing/2014/main" id="{2A26547A-8883-743E-7C6C-AFDE202CCD3F}"/>
              </a:ext>
            </a:extLst>
          </p:cNvPr>
          <p:cNvSpPr txBox="1"/>
          <p:nvPr/>
        </p:nvSpPr>
        <p:spPr>
          <a:xfrm>
            <a:off x="6522935" y="6131181"/>
            <a:ext cx="1433015" cy="276999"/>
          </a:xfrm>
          <a:prstGeom prst="rect">
            <a:avLst/>
          </a:prstGeom>
          <a:noFill/>
        </p:spPr>
        <p:txBody>
          <a:bodyPr wrap="square" rtlCol="0">
            <a:spAutoFit/>
          </a:bodyPr>
          <a:lstStyle/>
          <a:p>
            <a:r>
              <a:rPr lang="en-US" sz="1200" b="1" dirty="0">
                <a:solidFill>
                  <a:schemeClr val="bg1"/>
                </a:solidFill>
              </a:rPr>
              <a:t>Target Actor</a:t>
            </a:r>
          </a:p>
        </p:txBody>
      </p:sp>
      <p:sp>
        <p:nvSpPr>
          <p:cNvPr id="119" name="TextBox 118">
            <a:extLst>
              <a:ext uri="{FF2B5EF4-FFF2-40B4-BE49-F238E27FC236}">
                <a16:creationId xmlns:a16="http://schemas.microsoft.com/office/drawing/2014/main" id="{E40C54D0-9F31-2444-19E6-5F2982E66A3E}"/>
              </a:ext>
            </a:extLst>
          </p:cNvPr>
          <p:cNvSpPr txBox="1"/>
          <p:nvPr/>
        </p:nvSpPr>
        <p:spPr>
          <a:xfrm>
            <a:off x="9428167" y="6230502"/>
            <a:ext cx="1433015" cy="276999"/>
          </a:xfrm>
          <a:prstGeom prst="rect">
            <a:avLst/>
          </a:prstGeom>
          <a:noFill/>
        </p:spPr>
        <p:txBody>
          <a:bodyPr wrap="square" rtlCol="0">
            <a:spAutoFit/>
          </a:bodyPr>
          <a:lstStyle/>
          <a:p>
            <a:r>
              <a:rPr lang="en-US" sz="1200" b="1" dirty="0">
                <a:solidFill>
                  <a:schemeClr val="bg1"/>
                </a:solidFill>
              </a:rPr>
              <a:t>Target Critic</a:t>
            </a:r>
          </a:p>
        </p:txBody>
      </p:sp>
    </p:spTree>
    <p:extLst>
      <p:ext uri="{BB962C8B-B14F-4D97-AF65-F5344CB8AC3E}">
        <p14:creationId xmlns:p14="http://schemas.microsoft.com/office/powerpoint/2010/main" val="321456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EB60-9A56-4DEA-1F14-C91A005289D5}"/>
              </a:ext>
            </a:extLst>
          </p:cNvPr>
          <p:cNvSpPr>
            <a:spLocks noGrp="1"/>
          </p:cNvSpPr>
          <p:nvPr>
            <p:ph type="title"/>
          </p:nvPr>
        </p:nvSpPr>
        <p:spPr>
          <a:xfrm>
            <a:off x="585786" y="-26392"/>
            <a:ext cx="10515600" cy="1325563"/>
          </a:xfrm>
        </p:spPr>
        <p:txBody>
          <a:bodyPr>
            <a:normAutofit/>
          </a:bodyPr>
          <a:lstStyle/>
          <a:p>
            <a:pPr algn="ctr"/>
            <a:r>
              <a:rPr lang="en-US" sz="3600" b="1" dirty="0"/>
              <a:t>  Table of Contents</a:t>
            </a:r>
          </a:p>
        </p:txBody>
      </p:sp>
      <p:pic>
        <p:nvPicPr>
          <p:cNvPr id="7" name="Picture 6">
            <a:extLst>
              <a:ext uri="{FF2B5EF4-FFF2-40B4-BE49-F238E27FC236}">
                <a16:creationId xmlns:a16="http://schemas.microsoft.com/office/drawing/2014/main" id="{B86B7939-138A-B650-974B-D7EC9C1AABA7}"/>
              </a:ext>
            </a:extLst>
          </p:cNvPr>
          <p:cNvPicPr/>
          <p:nvPr/>
        </p:nvPicPr>
        <p:blipFill>
          <a:blip r:embed="rId2" cstate="print"/>
          <a:stretch/>
        </p:blipFill>
        <p:spPr>
          <a:xfrm>
            <a:off x="-1" y="15480"/>
            <a:ext cx="1171575" cy="1241820"/>
          </a:xfrm>
          <a:prstGeom prst="rect">
            <a:avLst/>
          </a:prstGeom>
          <a:ln>
            <a:noFill/>
          </a:ln>
        </p:spPr>
      </p:pic>
      <p:sp>
        <p:nvSpPr>
          <p:cNvPr id="3" name="Date Placeholder 2">
            <a:extLst>
              <a:ext uri="{FF2B5EF4-FFF2-40B4-BE49-F238E27FC236}">
                <a16:creationId xmlns:a16="http://schemas.microsoft.com/office/drawing/2014/main" id="{DA9770EB-B152-9A24-448E-B8E77AA9C4B2}"/>
              </a:ext>
            </a:extLst>
          </p:cNvPr>
          <p:cNvSpPr>
            <a:spLocks noGrp="1"/>
          </p:cNvSpPr>
          <p:nvPr>
            <p:ph type="dt" sz="half" idx="10"/>
          </p:nvPr>
        </p:nvSpPr>
        <p:spPr/>
        <p:txBody>
          <a:bodyPr/>
          <a:lstStyle/>
          <a:p>
            <a:fld id="{96BEBEBB-FB66-8A4E-92F5-DBA5DE4DEA80}" type="datetime1">
              <a:rPr lang="en-IN" smtClean="0"/>
              <a:t>02/12/23</a:t>
            </a:fld>
            <a:endParaRPr lang="en-US"/>
          </a:p>
        </p:txBody>
      </p:sp>
      <p:sp>
        <p:nvSpPr>
          <p:cNvPr id="10" name="Footer Placeholder 9">
            <a:extLst>
              <a:ext uri="{FF2B5EF4-FFF2-40B4-BE49-F238E27FC236}">
                <a16:creationId xmlns:a16="http://schemas.microsoft.com/office/drawing/2014/main" id="{461A7E62-96CE-EF6F-CF07-1CB1B28E998E}"/>
              </a:ext>
            </a:extLst>
          </p:cNvPr>
          <p:cNvSpPr>
            <a:spLocks noGrp="1"/>
          </p:cNvSpPr>
          <p:nvPr>
            <p:ph type="ftr" sz="quarter" idx="11"/>
          </p:nvPr>
        </p:nvSpPr>
        <p:spPr/>
        <p:txBody>
          <a:bodyPr/>
          <a:lstStyle/>
          <a:p>
            <a:r>
              <a:rPr lang="en-US"/>
              <a:t>Capstone Project B.Tech 2020-24 Phase-2 ESA</a:t>
            </a:r>
          </a:p>
        </p:txBody>
      </p:sp>
      <p:sp>
        <p:nvSpPr>
          <p:cNvPr id="11" name="Slide Number Placeholder 10">
            <a:extLst>
              <a:ext uri="{FF2B5EF4-FFF2-40B4-BE49-F238E27FC236}">
                <a16:creationId xmlns:a16="http://schemas.microsoft.com/office/drawing/2014/main" id="{D2A96970-D744-3830-2C26-D771699C0EC9}"/>
              </a:ext>
            </a:extLst>
          </p:cNvPr>
          <p:cNvSpPr>
            <a:spLocks noGrp="1"/>
          </p:cNvSpPr>
          <p:nvPr>
            <p:ph type="sldNum" sz="quarter" idx="12"/>
          </p:nvPr>
        </p:nvSpPr>
        <p:spPr/>
        <p:txBody>
          <a:bodyPr/>
          <a:lstStyle/>
          <a:p>
            <a:fld id="{58B7DACC-E4F9-C84E-9F82-4C0C87DE697E}" type="slidenum">
              <a:rPr lang="en-US" smtClean="0"/>
              <a:t>3</a:t>
            </a:fld>
            <a:endParaRPr lang="en-US"/>
          </a:p>
        </p:txBody>
      </p:sp>
      <p:graphicFrame>
        <p:nvGraphicFramePr>
          <p:cNvPr id="6" name="Table 5">
            <a:extLst>
              <a:ext uri="{FF2B5EF4-FFF2-40B4-BE49-F238E27FC236}">
                <a16:creationId xmlns:a16="http://schemas.microsoft.com/office/drawing/2014/main" id="{0866617E-3000-7EA8-4712-1DE943D733C1}"/>
              </a:ext>
            </a:extLst>
          </p:cNvPr>
          <p:cNvGraphicFramePr>
            <a:graphicFrameLocks noGrp="1"/>
          </p:cNvGraphicFramePr>
          <p:nvPr>
            <p:extLst>
              <p:ext uri="{D42A27DB-BD31-4B8C-83A1-F6EECF244321}">
                <p14:modId xmlns:p14="http://schemas.microsoft.com/office/powerpoint/2010/main" val="101232001"/>
              </p:ext>
            </p:extLst>
          </p:nvPr>
        </p:nvGraphicFramePr>
        <p:xfrm>
          <a:off x="1677158" y="1299171"/>
          <a:ext cx="8127999" cy="4079240"/>
        </p:xfrm>
        <a:graphic>
          <a:graphicData uri="http://schemas.openxmlformats.org/drawingml/2006/table">
            <a:tbl>
              <a:tblPr firstRow="1" bandRow="1">
                <a:tableStyleId>{5C22544A-7EE6-4342-B048-85BDC9FD1C3A}</a:tableStyleId>
              </a:tblPr>
              <a:tblGrid>
                <a:gridCol w="1161576">
                  <a:extLst>
                    <a:ext uri="{9D8B030D-6E8A-4147-A177-3AD203B41FA5}">
                      <a16:colId xmlns:a16="http://schemas.microsoft.com/office/drawing/2014/main" val="4181182799"/>
                    </a:ext>
                  </a:extLst>
                </a:gridCol>
                <a:gridCol w="4257090">
                  <a:extLst>
                    <a:ext uri="{9D8B030D-6E8A-4147-A177-3AD203B41FA5}">
                      <a16:colId xmlns:a16="http://schemas.microsoft.com/office/drawing/2014/main" val="1192651208"/>
                    </a:ext>
                  </a:extLst>
                </a:gridCol>
                <a:gridCol w="2709333">
                  <a:extLst>
                    <a:ext uri="{9D8B030D-6E8A-4147-A177-3AD203B41FA5}">
                      <a16:colId xmlns:a16="http://schemas.microsoft.com/office/drawing/2014/main" val="1106440966"/>
                    </a:ext>
                  </a:extLst>
                </a:gridCol>
              </a:tblGrid>
              <a:tr h="370840">
                <a:tc>
                  <a:txBody>
                    <a:bodyPr/>
                    <a:lstStyle/>
                    <a:p>
                      <a:r>
                        <a:rPr lang="en-US" dirty="0" err="1">
                          <a:solidFill>
                            <a:schemeClr val="tx1"/>
                          </a:solidFill>
                        </a:rPr>
                        <a:t>Sl</a:t>
                      </a:r>
                      <a:r>
                        <a:rPr lang="en-US" dirty="0">
                          <a:solidFill>
                            <a:schemeClr val="tx1"/>
                          </a:solidFill>
                        </a:rPr>
                        <a:t> 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Content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Slide number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058572"/>
                  </a:ext>
                </a:extLst>
              </a:tr>
              <a:tr h="370840">
                <a:tc>
                  <a:txBody>
                    <a:bodyPr/>
                    <a:lstStyle/>
                    <a:p>
                      <a:r>
                        <a:rPr lang="en-US" dirty="0">
                          <a:solidFill>
                            <a:schemeClr val="tx1"/>
                          </a:solidFill>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Introduction and Motivation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3-5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5329063"/>
                  </a:ext>
                </a:extLst>
              </a:tr>
              <a:tr h="370840">
                <a:tc>
                  <a:txBody>
                    <a:bodyPr/>
                    <a:lstStyle/>
                    <a:p>
                      <a:r>
                        <a:rPr lang="en-US" dirty="0">
                          <a:solidFill>
                            <a:schemeClr val="tx1"/>
                          </a:solidFill>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Literature Review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6-10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2527085"/>
                  </a:ext>
                </a:extLst>
              </a:tr>
              <a:tr h="370840">
                <a:tc>
                  <a:txBody>
                    <a:bodyPr/>
                    <a:lstStyle/>
                    <a:p>
                      <a:r>
                        <a:rPr lang="en-US" dirty="0">
                          <a:solidFill>
                            <a:schemeClr val="tx1"/>
                          </a:solidFill>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Problem Statement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11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4464477"/>
                  </a:ext>
                </a:extLst>
              </a:tr>
              <a:tr h="370840">
                <a:tc>
                  <a:txBody>
                    <a:bodyPr/>
                    <a:lstStyle/>
                    <a:p>
                      <a:r>
                        <a:rPr lang="en-US" dirty="0">
                          <a:solidFill>
                            <a:schemeClr val="tx1"/>
                          </a:solidFill>
                        </a:rPr>
                        <a:t>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Methodology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12-25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1726169"/>
                  </a:ext>
                </a:extLst>
              </a:tr>
              <a:tr h="370840">
                <a:tc>
                  <a:txBody>
                    <a:bodyPr/>
                    <a:lstStyle/>
                    <a:p>
                      <a:r>
                        <a:rPr lang="en-US" dirty="0">
                          <a:solidFill>
                            <a:schemeClr val="tx1"/>
                          </a:solidFill>
                        </a:rPr>
                        <a:t>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Simulation and Results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26-37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9709161"/>
                  </a:ext>
                </a:extLst>
              </a:tr>
              <a:tr h="370840">
                <a:tc>
                  <a:txBody>
                    <a:bodyPr/>
                    <a:lstStyle/>
                    <a:p>
                      <a:r>
                        <a:rPr lang="en-US" dirty="0">
                          <a:solidFill>
                            <a:schemeClr val="tx1"/>
                          </a:solidFill>
                        </a:rPr>
                        <a:t>6</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Conclusion and Future Work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38</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6201617"/>
                  </a:ext>
                </a:extLst>
              </a:tr>
              <a:tr h="370840">
                <a:tc>
                  <a:txBody>
                    <a:bodyPr/>
                    <a:lstStyle/>
                    <a:p>
                      <a:r>
                        <a:rPr lang="en-US" dirty="0">
                          <a:solidFill>
                            <a:schemeClr val="tx1"/>
                          </a:solidFill>
                        </a:rPr>
                        <a:t>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Individual Contributions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39</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3984527"/>
                  </a:ext>
                </a:extLst>
              </a:tr>
              <a:tr h="370840">
                <a:tc>
                  <a:txBody>
                    <a:bodyPr/>
                    <a:lstStyle/>
                    <a:p>
                      <a:r>
                        <a:rPr lang="en-US" dirty="0">
                          <a:solidFill>
                            <a:schemeClr val="tx1"/>
                          </a:solidFill>
                        </a:rPr>
                        <a:t>8</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Deliverables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40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7190507"/>
                  </a:ext>
                </a:extLst>
              </a:tr>
              <a:tr h="370840">
                <a:tc>
                  <a:txBody>
                    <a:bodyPr/>
                    <a:lstStyle/>
                    <a:p>
                      <a:r>
                        <a:rPr lang="en-US" dirty="0">
                          <a:solidFill>
                            <a:schemeClr val="tx1"/>
                          </a:solidFill>
                        </a:rPr>
                        <a:t>9</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References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41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745596"/>
                  </a:ext>
                </a:extLst>
              </a:tr>
              <a:tr h="370840">
                <a:tc>
                  <a:txBody>
                    <a:bodyPr/>
                    <a:lstStyle/>
                    <a:p>
                      <a:r>
                        <a:rPr lang="en-US" dirty="0">
                          <a:solidFill>
                            <a:schemeClr val="tx1"/>
                          </a:solidFill>
                        </a:rPr>
                        <a:t>10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Project Timeline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42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9047816"/>
                  </a:ext>
                </a:extLst>
              </a:tr>
            </a:tbl>
          </a:graphicData>
        </a:graphic>
      </p:graphicFrame>
    </p:spTree>
    <p:extLst>
      <p:ext uri="{BB962C8B-B14F-4D97-AF65-F5344CB8AC3E}">
        <p14:creationId xmlns:p14="http://schemas.microsoft.com/office/powerpoint/2010/main" val="2610895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0B8B1E2-6D7E-2682-5E4A-E04AC2EF9718}"/>
              </a:ext>
            </a:extLst>
          </p:cNvPr>
          <p:cNvSpPr>
            <a:spLocks noGrp="1"/>
          </p:cNvSpPr>
          <p:nvPr>
            <p:ph type="dt" sz="half" idx="10"/>
          </p:nvPr>
        </p:nvSpPr>
        <p:spPr/>
        <p:txBody>
          <a:bodyPr/>
          <a:lstStyle/>
          <a:p>
            <a:fld id="{47B4B8A7-D789-AD4A-820F-C35A3E1EF46C}" type="datetime1">
              <a:rPr lang="en-IN" smtClean="0"/>
              <a:t>02/12/23</a:t>
            </a:fld>
            <a:endParaRPr lang="en-US"/>
          </a:p>
        </p:txBody>
      </p:sp>
      <p:sp>
        <p:nvSpPr>
          <p:cNvPr id="5" name="Footer Placeholder 4">
            <a:extLst>
              <a:ext uri="{FF2B5EF4-FFF2-40B4-BE49-F238E27FC236}">
                <a16:creationId xmlns:a16="http://schemas.microsoft.com/office/drawing/2014/main" id="{A49299E2-1BA9-162D-0170-25950A799EA2}"/>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C5DBC95E-ACA0-0B10-3476-D0B3DCF87DA8}"/>
              </a:ext>
            </a:extLst>
          </p:cNvPr>
          <p:cNvSpPr>
            <a:spLocks noGrp="1"/>
          </p:cNvSpPr>
          <p:nvPr>
            <p:ph type="sldNum" sz="quarter" idx="12"/>
          </p:nvPr>
        </p:nvSpPr>
        <p:spPr/>
        <p:txBody>
          <a:bodyPr/>
          <a:lstStyle/>
          <a:p>
            <a:fld id="{58B7DACC-E4F9-C84E-9F82-4C0C87DE697E}" type="slidenum">
              <a:rPr lang="en-US" smtClean="0"/>
              <a:t>30</a:t>
            </a:fld>
            <a:endParaRPr lang="en-US"/>
          </a:p>
        </p:txBody>
      </p:sp>
      <p:pic>
        <p:nvPicPr>
          <p:cNvPr id="7" name="Picture 6" descr="A logo for a university&#10;&#10;Description automatically generated">
            <a:extLst>
              <a:ext uri="{FF2B5EF4-FFF2-40B4-BE49-F238E27FC236}">
                <a16:creationId xmlns:a16="http://schemas.microsoft.com/office/drawing/2014/main" id="{E2639863-8A08-BEC7-97D4-191D76CA90FD}"/>
              </a:ext>
            </a:extLst>
          </p:cNvPr>
          <p:cNvPicPr/>
          <p:nvPr/>
        </p:nvPicPr>
        <p:blipFill>
          <a:blip r:embed="rId2" cstate="print"/>
          <a:stretch/>
        </p:blipFill>
        <p:spPr>
          <a:xfrm>
            <a:off x="-1" y="15480"/>
            <a:ext cx="1171575" cy="1241820"/>
          </a:xfrm>
          <a:prstGeom prst="rect">
            <a:avLst/>
          </a:prstGeom>
          <a:ln>
            <a:noFill/>
          </a:ln>
        </p:spPr>
      </p:pic>
      <p:sp>
        <p:nvSpPr>
          <p:cNvPr id="10" name="TextBox 9">
            <a:extLst>
              <a:ext uri="{FF2B5EF4-FFF2-40B4-BE49-F238E27FC236}">
                <a16:creationId xmlns:a16="http://schemas.microsoft.com/office/drawing/2014/main" id="{CFC75AE3-F3B2-BE20-D75E-BD32FB03E96A}"/>
              </a:ext>
            </a:extLst>
          </p:cNvPr>
          <p:cNvSpPr txBox="1"/>
          <p:nvPr/>
        </p:nvSpPr>
        <p:spPr>
          <a:xfrm>
            <a:off x="1379095" y="15480"/>
            <a:ext cx="10118361" cy="646331"/>
          </a:xfrm>
          <a:prstGeom prst="rect">
            <a:avLst/>
          </a:prstGeom>
          <a:noFill/>
        </p:spPr>
        <p:txBody>
          <a:bodyPr wrap="square" rtlCol="0">
            <a:spAutoFit/>
          </a:bodyPr>
          <a:lstStyle/>
          <a:p>
            <a:pPr algn="ctr"/>
            <a:r>
              <a:rPr lang="en-US" sz="3600" dirty="0"/>
              <a:t>DDPG: Network Parameters</a:t>
            </a:r>
          </a:p>
        </p:txBody>
      </p:sp>
      <p:pic>
        <p:nvPicPr>
          <p:cNvPr id="12" name="Picture 11" descr="A white horizontal line pattern&#10;&#10;Description automatically generated with medium confidence">
            <a:extLst>
              <a:ext uri="{FF2B5EF4-FFF2-40B4-BE49-F238E27FC236}">
                <a16:creationId xmlns:a16="http://schemas.microsoft.com/office/drawing/2014/main" id="{CF09A7BB-254E-2EA4-BC31-ADC3C8B7A018}"/>
              </a:ext>
            </a:extLst>
          </p:cNvPr>
          <p:cNvPicPr>
            <a:picLocks noChangeAspect="1"/>
          </p:cNvPicPr>
          <p:nvPr/>
        </p:nvPicPr>
        <p:blipFill>
          <a:blip r:embed="rId3"/>
          <a:stretch>
            <a:fillRect/>
          </a:stretch>
        </p:blipFill>
        <p:spPr>
          <a:xfrm>
            <a:off x="1379095" y="865534"/>
            <a:ext cx="7772400" cy="2643546"/>
          </a:xfrm>
          <a:prstGeom prst="rect">
            <a:avLst/>
          </a:prstGeom>
        </p:spPr>
      </p:pic>
      <p:pic>
        <p:nvPicPr>
          <p:cNvPr id="14" name="Picture 13" descr="A white horizontal line pattern&#10;&#10;Description automatically generated with medium confidence">
            <a:extLst>
              <a:ext uri="{FF2B5EF4-FFF2-40B4-BE49-F238E27FC236}">
                <a16:creationId xmlns:a16="http://schemas.microsoft.com/office/drawing/2014/main" id="{EE8A74BB-00D3-BBC8-56B4-D95C085884C0}"/>
              </a:ext>
            </a:extLst>
          </p:cNvPr>
          <p:cNvPicPr>
            <a:picLocks noChangeAspect="1"/>
          </p:cNvPicPr>
          <p:nvPr/>
        </p:nvPicPr>
        <p:blipFill>
          <a:blip r:embed="rId4"/>
          <a:stretch>
            <a:fillRect/>
          </a:stretch>
        </p:blipFill>
        <p:spPr>
          <a:xfrm>
            <a:off x="1379095" y="3712803"/>
            <a:ext cx="7772400" cy="2707804"/>
          </a:xfrm>
          <a:prstGeom prst="rect">
            <a:avLst/>
          </a:prstGeom>
        </p:spPr>
      </p:pic>
      <p:sp>
        <p:nvSpPr>
          <p:cNvPr id="15" name="Rectangle 14">
            <a:extLst>
              <a:ext uri="{FF2B5EF4-FFF2-40B4-BE49-F238E27FC236}">
                <a16:creationId xmlns:a16="http://schemas.microsoft.com/office/drawing/2014/main" id="{C913DF69-F85B-4F25-9729-DDE2ECC90570}"/>
              </a:ext>
            </a:extLst>
          </p:cNvPr>
          <p:cNvSpPr/>
          <p:nvPr/>
        </p:nvSpPr>
        <p:spPr>
          <a:xfrm>
            <a:off x="9728617" y="1648919"/>
            <a:ext cx="1244183" cy="127416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Actor Network </a:t>
            </a:r>
          </a:p>
        </p:txBody>
      </p:sp>
      <p:sp>
        <p:nvSpPr>
          <p:cNvPr id="16" name="Rectangle 15">
            <a:extLst>
              <a:ext uri="{FF2B5EF4-FFF2-40B4-BE49-F238E27FC236}">
                <a16:creationId xmlns:a16="http://schemas.microsoft.com/office/drawing/2014/main" id="{F0865D0C-97C0-0419-E2DE-C8525FEC7284}"/>
              </a:ext>
            </a:extLst>
          </p:cNvPr>
          <p:cNvSpPr/>
          <p:nvPr/>
        </p:nvSpPr>
        <p:spPr>
          <a:xfrm>
            <a:off x="9728617" y="4220018"/>
            <a:ext cx="1244183" cy="127416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Critic Network </a:t>
            </a:r>
          </a:p>
        </p:txBody>
      </p:sp>
    </p:spTree>
    <p:extLst>
      <p:ext uri="{BB962C8B-B14F-4D97-AF65-F5344CB8AC3E}">
        <p14:creationId xmlns:p14="http://schemas.microsoft.com/office/powerpoint/2010/main" val="1783302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Download Tower Antenna Download Free Image HQ PNG Image | FreePNGImg">
            <a:extLst>
              <a:ext uri="{FF2B5EF4-FFF2-40B4-BE49-F238E27FC236}">
                <a16:creationId xmlns:a16="http://schemas.microsoft.com/office/drawing/2014/main" id="{430487DE-7195-0FBA-A76C-03DB46066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16655" y="1549667"/>
            <a:ext cx="401400" cy="68784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0" descr="Download Tower Antenna Download Free Image HQ PNG Image | FreePNGImg">
            <a:extLst>
              <a:ext uri="{FF2B5EF4-FFF2-40B4-BE49-F238E27FC236}">
                <a16:creationId xmlns:a16="http://schemas.microsoft.com/office/drawing/2014/main" id="{6B39EB24-7E6B-B893-7ECC-CDDD8B390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16655" y="3425384"/>
            <a:ext cx="401400" cy="6878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Download Tower Antenna Download Free Image HQ PNG Image | FreePNGImg">
            <a:extLst>
              <a:ext uri="{FF2B5EF4-FFF2-40B4-BE49-F238E27FC236}">
                <a16:creationId xmlns:a16="http://schemas.microsoft.com/office/drawing/2014/main" id="{5BC3B4EA-EBC1-4C55-59B6-F9B62AD91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16655" y="4957180"/>
            <a:ext cx="401400" cy="68784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oad, highway with dotted line top view background 13867993 Vector Art at  Vecteezy">
            <a:extLst>
              <a:ext uri="{FF2B5EF4-FFF2-40B4-BE49-F238E27FC236}">
                <a16:creationId xmlns:a16="http://schemas.microsoft.com/office/drawing/2014/main" id="{AC5B9FDC-6151-079E-62E1-87FD1E8BF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965860" y="3439320"/>
            <a:ext cx="4729164" cy="36512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4C44F893-5B9E-004C-D61F-72D8AB863BFF}"/>
              </a:ext>
            </a:extLst>
          </p:cNvPr>
          <p:cNvCxnSpPr>
            <a:cxnSpLocks/>
            <a:stCxn id="2" idx="0"/>
            <a:endCxn id="1104" idx="2"/>
          </p:cNvCxnSpPr>
          <p:nvPr/>
        </p:nvCxnSpPr>
        <p:spPr>
          <a:xfrm flipH="1" flipV="1">
            <a:off x="585787" y="1257300"/>
            <a:ext cx="1031568" cy="292367"/>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4F418721-B9CE-5785-2396-99198008C555}"/>
              </a:ext>
            </a:extLst>
          </p:cNvPr>
          <p:cNvCxnSpPr>
            <a:cxnSpLocks/>
            <a:stCxn id="2" idx="0"/>
          </p:cNvCxnSpPr>
          <p:nvPr/>
        </p:nvCxnSpPr>
        <p:spPr>
          <a:xfrm flipH="1">
            <a:off x="593892" y="1549667"/>
            <a:ext cx="1023463" cy="1283298"/>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CB681EE1-02FD-FF1B-2CEE-2F89BA784065}"/>
              </a:ext>
            </a:extLst>
          </p:cNvPr>
          <p:cNvCxnSpPr>
            <a:cxnSpLocks/>
          </p:cNvCxnSpPr>
          <p:nvPr/>
        </p:nvCxnSpPr>
        <p:spPr>
          <a:xfrm flipH="1">
            <a:off x="591064" y="3471578"/>
            <a:ext cx="1031946" cy="752915"/>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96F90AB9-CA7D-B68D-9C2E-97C1826D4D5B}"/>
              </a:ext>
            </a:extLst>
          </p:cNvPr>
          <p:cNvCxnSpPr>
            <a:cxnSpLocks/>
          </p:cNvCxnSpPr>
          <p:nvPr/>
        </p:nvCxnSpPr>
        <p:spPr>
          <a:xfrm flipH="1" flipV="1">
            <a:off x="593892" y="2832965"/>
            <a:ext cx="1023462" cy="638613"/>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AB6F26F8-0F8A-E77B-74BF-FB559F103E35}"/>
              </a:ext>
            </a:extLst>
          </p:cNvPr>
          <p:cNvCxnSpPr>
            <a:cxnSpLocks/>
            <a:stCxn id="9" idx="0"/>
          </p:cNvCxnSpPr>
          <p:nvPr/>
        </p:nvCxnSpPr>
        <p:spPr>
          <a:xfrm flipH="1" flipV="1">
            <a:off x="562002" y="4224493"/>
            <a:ext cx="1055353" cy="732687"/>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4F5CEE9A-64AA-92D8-8591-4638D8473172}"/>
              </a:ext>
            </a:extLst>
          </p:cNvPr>
          <p:cNvCxnSpPr>
            <a:cxnSpLocks/>
          </p:cNvCxnSpPr>
          <p:nvPr/>
        </p:nvCxnSpPr>
        <p:spPr>
          <a:xfrm flipH="1">
            <a:off x="589650" y="4950608"/>
            <a:ext cx="1016001" cy="896721"/>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771B3C2-1708-AD8F-B4B8-E85F9DDFF4A5}"/>
                  </a:ext>
                </a:extLst>
              </p:cNvPr>
              <p:cNvSpPr txBox="1"/>
              <p:nvPr/>
            </p:nvSpPr>
            <p:spPr>
              <a:xfrm>
                <a:off x="1852781" y="1893588"/>
                <a:ext cx="45243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𝑺</m:t>
                          </m:r>
                        </m:e>
                        <m:sub>
                          <m:r>
                            <a:rPr lang="en-US" sz="2400" b="1" i="1" smtClean="0">
                              <a:latin typeface="Cambria Math" panose="02040503050406030204" pitchFamily="18" charset="0"/>
                            </a:rPr>
                            <m:t>𝟏</m:t>
                          </m:r>
                          <m:r>
                            <a:rPr lang="en-US" sz="2400" b="1" i="1" smtClean="0">
                              <a:latin typeface="Cambria Math" panose="02040503050406030204" pitchFamily="18" charset="0"/>
                            </a:rPr>
                            <m:t>𝒕</m:t>
                          </m:r>
                        </m:sub>
                      </m:sSub>
                    </m:oMath>
                  </m:oMathPara>
                </a14:m>
                <a:endParaRPr lang="en-US" sz="2400" b="1" dirty="0"/>
              </a:p>
            </p:txBody>
          </p:sp>
        </mc:Choice>
        <mc:Fallback xmlns="">
          <p:sp>
            <p:nvSpPr>
              <p:cNvPr id="26" name="TextBox 25">
                <a:extLst>
                  <a:ext uri="{FF2B5EF4-FFF2-40B4-BE49-F238E27FC236}">
                    <a16:creationId xmlns:a16="http://schemas.microsoft.com/office/drawing/2014/main" id="{2771B3C2-1708-AD8F-B4B8-E85F9DDFF4A5}"/>
                  </a:ext>
                </a:extLst>
              </p:cNvPr>
              <p:cNvSpPr txBox="1">
                <a:spLocks noRot="1" noChangeAspect="1" noMove="1" noResize="1" noEditPoints="1" noAdjustHandles="1" noChangeArrowheads="1" noChangeShapeType="1" noTextEdit="1"/>
              </p:cNvSpPr>
              <p:nvPr/>
            </p:nvSpPr>
            <p:spPr>
              <a:xfrm>
                <a:off x="1852781" y="1893588"/>
                <a:ext cx="452438" cy="369332"/>
              </a:xfrm>
              <a:prstGeom prst="rect">
                <a:avLst/>
              </a:prstGeom>
              <a:blipFill>
                <a:blip r:embed="rId4"/>
                <a:stretch>
                  <a:fillRect l="-16216" r="-10811"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A7CD5D5-3B62-B40F-2003-4AB2D3C2D5E0}"/>
                  </a:ext>
                </a:extLst>
              </p:cNvPr>
              <p:cNvSpPr txBox="1"/>
              <p:nvPr/>
            </p:nvSpPr>
            <p:spPr>
              <a:xfrm>
                <a:off x="1852781" y="3800407"/>
                <a:ext cx="45243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𝑺</m:t>
                          </m:r>
                        </m:e>
                        <m:sub>
                          <m:r>
                            <a:rPr lang="en-US" sz="2400" b="1" i="1" smtClean="0">
                              <a:latin typeface="Cambria Math" panose="02040503050406030204" pitchFamily="18" charset="0"/>
                            </a:rPr>
                            <m:t>𝟐</m:t>
                          </m:r>
                          <m:r>
                            <a:rPr lang="en-US" sz="2400" b="1" i="1" smtClean="0">
                              <a:latin typeface="Cambria Math" panose="02040503050406030204" pitchFamily="18" charset="0"/>
                            </a:rPr>
                            <m:t>𝒕</m:t>
                          </m:r>
                        </m:sub>
                      </m:sSub>
                    </m:oMath>
                  </m:oMathPara>
                </a14:m>
                <a:endParaRPr lang="en-US" sz="2400" b="1" dirty="0"/>
              </a:p>
            </p:txBody>
          </p:sp>
        </mc:Choice>
        <mc:Fallback xmlns="">
          <p:sp>
            <p:nvSpPr>
              <p:cNvPr id="27" name="TextBox 26">
                <a:extLst>
                  <a:ext uri="{FF2B5EF4-FFF2-40B4-BE49-F238E27FC236}">
                    <a16:creationId xmlns:a16="http://schemas.microsoft.com/office/drawing/2014/main" id="{CA7CD5D5-3B62-B40F-2003-4AB2D3C2D5E0}"/>
                  </a:ext>
                </a:extLst>
              </p:cNvPr>
              <p:cNvSpPr txBox="1">
                <a:spLocks noRot="1" noChangeAspect="1" noMove="1" noResize="1" noEditPoints="1" noAdjustHandles="1" noChangeArrowheads="1" noChangeShapeType="1" noTextEdit="1"/>
              </p:cNvSpPr>
              <p:nvPr/>
            </p:nvSpPr>
            <p:spPr>
              <a:xfrm>
                <a:off x="1852781" y="3800407"/>
                <a:ext cx="452438" cy="369332"/>
              </a:xfrm>
              <a:prstGeom prst="rect">
                <a:avLst/>
              </a:prstGeom>
              <a:blipFill>
                <a:blip r:embed="rId5"/>
                <a:stretch>
                  <a:fillRect l="-16216" r="-10811"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24EA8FD-301A-4D8E-846D-F4575CAB7D82}"/>
                  </a:ext>
                </a:extLst>
              </p:cNvPr>
              <p:cNvSpPr txBox="1"/>
              <p:nvPr/>
            </p:nvSpPr>
            <p:spPr>
              <a:xfrm>
                <a:off x="1814681" y="5342476"/>
                <a:ext cx="452438" cy="4043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𝑺</m:t>
                          </m:r>
                        </m:e>
                        <m:sub>
                          <m:r>
                            <a:rPr lang="en-US" sz="2400" b="1" i="1" smtClean="0">
                              <a:latin typeface="Cambria Math" panose="02040503050406030204" pitchFamily="18" charset="0"/>
                            </a:rPr>
                            <m:t>𝒋𝒕</m:t>
                          </m:r>
                        </m:sub>
                      </m:sSub>
                    </m:oMath>
                  </m:oMathPara>
                </a14:m>
                <a:endParaRPr lang="en-US" sz="2400" b="1" dirty="0"/>
              </a:p>
            </p:txBody>
          </p:sp>
        </mc:Choice>
        <mc:Fallback xmlns="">
          <p:sp>
            <p:nvSpPr>
              <p:cNvPr id="28" name="TextBox 27">
                <a:extLst>
                  <a:ext uri="{FF2B5EF4-FFF2-40B4-BE49-F238E27FC236}">
                    <a16:creationId xmlns:a16="http://schemas.microsoft.com/office/drawing/2014/main" id="{624EA8FD-301A-4D8E-846D-F4575CAB7D82}"/>
                  </a:ext>
                </a:extLst>
              </p:cNvPr>
              <p:cNvSpPr txBox="1">
                <a:spLocks noRot="1" noChangeAspect="1" noMove="1" noResize="1" noEditPoints="1" noAdjustHandles="1" noChangeArrowheads="1" noChangeShapeType="1" noTextEdit="1"/>
              </p:cNvSpPr>
              <p:nvPr/>
            </p:nvSpPr>
            <p:spPr>
              <a:xfrm>
                <a:off x="1814681" y="5342476"/>
                <a:ext cx="452438" cy="404341"/>
              </a:xfrm>
              <a:prstGeom prst="rect">
                <a:avLst/>
              </a:prstGeom>
              <a:blipFill>
                <a:blip r:embed="rId6"/>
                <a:stretch>
                  <a:fillRect l="-13889" r="-11111" b="-24242"/>
                </a:stretch>
              </a:blipFill>
            </p:spPr>
            <p:txBody>
              <a:bodyPr/>
              <a:lstStyle/>
              <a:p>
                <a:r>
                  <a:rPr lang="en-US">
                    <a:noFill/>
                  </a:rPr>
                  <a:t> </a:t>
                </a:r>
              </a:p>
            </p:txBody>
          </p:sp>
        </mc:Fallback>
      </mc:AlternateContent>
      <p:sp>
        <p:nvSpPr>
          <p:cNvPr id="29" name="Oval 28">
            <a:extLst>
              <a:ext uri="{FF2B5EF4-FFF2-40B4-BE49-F238E27FC236}">
                <a16:creationId xmlns:a16="http://schemas.microsoft.com/office/drawing/2014/main" id="{AA8574AB-78EB-564D-DF90-5DBED8C7DC25}"/>
              </a:ext>
            </a:extLst>
          </p:cNvPr>
          <p:cNvSpPr/>
          <p:nvPr/>
        </p:nvSpPr>
        <p:spPr>
          <a:xfrm>
            <a:off x="2079000" y="4321882"/>
            <a:ext cx="95010" cy="108134"/>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C69389D-CCEB-0F1A-F15E-C2905EEB946F}"/>
              </a:ext>
            </a:extLst>
          </p:cNvPr>
          <p:cNvSpPr/>
          <p:nvPr/>
        </p:nvSpPr>
        <p:spPr>
          <a:xfrm>
            <a:off x="2079000" y="4559751"/>
            <a:ext cx="95010" cy="108134"/>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7E6C2A3-6FB5-24B1-3E1E-850DD6CF54A7}"/>
              </a:ext>
            </a:extLst>
          </p:cNvPr>
          <p:cNvSpPr/>
          <p:nvPr/>
        </p:nvSpPr>
        <p:spPr>
          <a:xfrm>
            <a:off x="2079000" y="4812365"/>
            <a:ext cx="95010" cy="108134"/>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90B1832-707D-7777-3BC7-5C52A88D3BA3}"/>
              </a:ext>
            </a:extLst>
          </p:cNvPr>
          <p:cNvSpPr/>
          <p:nvPr/>
        </p:nvSpPr>
        <p:spPr>
          <a:xfrm>
            <a:off x="2079000" y="5065989"/>
            <a:ext cx="95010" cy="108134"/>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3" name="Picture 14" descr="Server Vector Hd Images, Vector Server Icon, Server Icons, Icons Icons, Com  Con PNG Image For Free Download">
            <a:extLst>
              <a:ext uri="{FF2B5EF4-FFF2-40B4-BE49-F238E27FC236}">
                <a16:creationId xmlns:a16="http://schemas.microsoft.com/office/drawing/2014/main" id="{E2704DFA-7FBD-D6CF-6732-7A6BE42315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6371" y="780072"/>
            <a:ext cx="1552795" cy="1552795"/>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AA69B290-FCEB-62B3-4AEC-1E6136A2C1AE}"/>
              </a:ext>
            </a:extLst>
          </p:cNvPr>
          <p:cNvSpPr/>
          <p:nvPr/>
        </p:nvSpPr>
        <p:spPr>
          <a:xfrm>
            <a:off x="3609581" y="2445085"/>
            <a:ext cx="2057400" cy="28059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4BD166A-1E53-1EA4-EB34-2391CB0E0492}"/>
              </a:ext>
            </a:extLst>
          </p:cNvPr>
          <p:cNvSpPr/>
          <p:nvPr/>
        </p:nvSpPr>
        <p:spPr>
          <a:xfrm>
            <a:off x="4040588" y="2584824"/>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36" name="Oval 35">
            <a:extLst>
              <a:ext uri="{FF2B5EF4-FFF2-40B4-BE49-F238E27FC236}">
                <a16:creationId xmlns:a16="http://schemas.microsoft.com/office/drawing/2014/main" id="{571103F9-1091-ADA0-1BD5-BDFB8D6182A0}"/>
              </a:ext>
            </a:extLst>
          </p:cNvPr>
          <p:cNvSpPr/>
          <p:nvPr/>
        </p:nvSpPr>
        <p:spPr>
          <a:xfrm>
            <a:off x="4045351" y="3063694"/>
            <a:ext cx="342900" cy="32861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37" name="Oval 36">
            <a:extLst>
              <a:ext uri="{FF2B5EF4-FFF2-40B4-BE49-F238E27FC236}">
                <a16:creationId xmlns:a16="http://schemas.microsoft.com/office/drawing/2014/main" id="{1C504541-D399-C76C-A948-BBDB02615298}"/>
              </a:ext>
            </a:extLst>
          </p:cNvPr>
          <p:cNvSpPr/>
          <p:nvPr/>
        </p:nvSpPr>
        <p:spPr>
          <a:xfrm>
            <a:off x="4040588" y="3583423"/>
            <a:ext cx="342900" cy="32861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38" name="Oval 37">
            <a:extLst>
              <a:ext uri="{FF2B5EF4-FFF2-40B4-BE49-F238E27FC236}">
                <a16:creationId xmlns:a16="http://schemas.microsoft.com/office/drawing/2014/main" id="{107F122D-1DDB-04FD-B3A7-38B24B48A01B}"/>
              </a:ext>
            </a:extLst>
          </p:cNvPr>
          <p:cNvSpPr/>
          <p:nvPr/>
        </p:nvSpPr>
        <p:spPr>
          <a:xfrm>
            <a:off x="4040588" y="4165303"/>
            <a:ext cx="342900" cy="328613"/>
          </a:xfrm>
          <a:prstGeom prst="ellipse">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39" name="Oval 38">
            <a:extLst>
              <a:ext uri="{FF2B5EF4-FFF2-40B4-BE49-F238E27FC236}">
                <a16:creationId xmlns:a16="http://schemas.microsoft.com/office/drawing/2014/main" id="{20F426A5-2DF0-5B5B-5ABE-28401956C40D}"/>
              </a:ext>
            </a:extLst>
          </p:cNvPr>
          <p:cNvSpPr/>
          <p:nvPr/>
        </p:nvSpPr>
        <p:spPr>
          <a:xfrm>
            <a:off x="4040588" y="4685032"/>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40" name="Oval 39">
            <a:extLst>
              <a:ext uri="{FF2B5EF4-FFF2-40B4-BE49-F238E27FC236}">
                <a16:creationId xmlns:a16="http://schemas.microsoft.com/office/drawing/2014/main" id="{4234EB0F-1AC5-A4FF-0FBF-5449E699B6BB}"/>
              </a:ext>
            </a:extLst>
          </p:cNvPr>
          <p:cNvSpPr/>
          <p:nvPr/>
        </p:nvSpPr>
        <p:spPr>
          <a:xfrm>
            <a:off x="4897838" y="3063694"/>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41" name="Oval 40">
            <a:extLst>
              <a:ext uri="{FF2B5EF4-FFF2-40B4-BE49-F238E27FC236}">
                <a16:creationId xmlns:a16="http://schemas.microsoft.com/office/drawing/2014/main" id="{073C2EBA-D6DA-DCD0-104A-06B42A9C266E}"/>
              </a:ext>
            </a:extLst>
          </p:cNvPr>
          <p:cNvSpPr/>
          <p:nvPr/>
        </p:nvSpPr>
        <p:spPr>
          <a:xfrm>
            <a:off x="4893075" y="3583423"/>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42" name="Oval 41">
            <a:extLst>
              <a:ext uri="{FF2B5EF4-FFF2-40B4-BE49-F238E27FC236}">
                <a16:creationId xmlns:a16="http://schemas.microsoft.com/office/drawing/2014/main" id="{2C2DBC2C-9C72-CE85-96AA-D6F38A4E1B5D}"/>
              </a:ext>
            </a:extLst>
          </p:cNvPr>
          <p:cNvSpPr/>
          <p:nvPr/>
        </p:nvSpPr>
        <p:spPr>
          <a:xfrm>
            <a:off x="4893075" y="4165303"/>
            <a:ext cx="342900" cy="32861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cxnSp>
        <p:nvCxnSpPr>
          <p:cNvPr id="44" name="Straight Connector 43">
            <a:extLst>
              <a:ext uri="{FF2B5EF4-FFF2-40B4-BE49-F238E27FC236}">
                <a16:creationId xmlns:a16="http://schemas.microsoft.com/office/drawing/2014/main" id="{1D2C613D-9011-1FE3-F3F6-30D4FDA84758}"/>
              </a:ext>
            </a:extLst>
          </p:cNvPr>
          <p:cNvCxnSpPr>
            <a:stCxn id="35" idx="6"/>
            <a:endCxn id="40" idx="2"/>
          </p:cNvCxnSpPr>
          <p:nvPr/>
        </p:nvCxnSpPr>
        <p:spPr>
          <a:xfrm>
            <a:off x="4383488" y="2749131"/>
            <a:ext cx="514350" cy="47887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966E5429-1673-F52D-A76C-680CA0643684}"/>
              </a:ext>
            </a:extLst>
          </p:cNvPr>
          <p:cNvCxnSpPr>
            <a:cxnSpLocks/>
            <a:endCxn id="41" idx="2"/>
          </p:cNvCxnSpPr>
          <p:nvPr/>
        </p:nvCxnSpPr>
        <p:spPr>
          <a:xfrm>
            <a:off x="4369201" y="2757857"/>
            <a:ext cx="523874" cy="98987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0A3642DE-9D7D-6C09-476A-CCDE2BDB2172}"/>
              </a:ext>
            </a:extLst>
          </p:cNvPr>
          <p:cNvCxnSpPr>
            <a:cxnSpLocks/>
            <a:endCxn id="42" idx="2"/>
          </p:cNvCxnSpPr>
          <p:nvPr/>
        </p:nvCxnSpPr>
        <p:spPr>
          <a:xfrm>
            <a:off x="4378725" y="2815147"/>
            <a:ext cx="514350" cy="151446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B98E702A-9C4B-1271-CBC8-E136E85A68D5}"/>
              </a:ext>
            </a:extLst>
          </p:cNvPr>
          <p:cNvCxnSpPr>
            <a:cxnSpLocks/>
            <a:endCxn id="40" idx="2"/>
          </p:cNvCxnSpPr>
          <p:nvPr/>
        </p:nvCxnSpPr>
        <p:spPr>
          <a:xfrm>
            <a:off x="4369201" y="3224231"/>
            <a:ext cx="528637" cy="377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39FC46E4-E5C2-2A8F-34CE-EE86A27A0E64}"/>
              </a:ext>
            </a:extLst>
          </p:cNvPr>
          <p:cNvCxnSpPr>
            <a:cxnSpLocks/>
            <a:endCxn id="41" idx="2"/>
          </p:cNvCxnSpPr>
          <p:nvPr/>
        </p:nvCxnSpPr>
        <p:spPr>
          <a:xfrm>
            <a:off x="4369201" y="3227606"/>
            <a:ext cx="523874" cy="520124"/>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C8BDBDB8-0847-731A-3CB0-335A4FCE5F28}"/>
              </a:ext>
            </a:extLst>
          </p:cNvPr>
          <p:cNvCxnSpPr>
            <a:cxnSpLocks/>
            <a:endCxn id="42" idx="2"/>
          </p:cNvCxnSpPr>
          <p:nvPr/>
        </p:nvCxnSpPr>
        <p:spPr>
          <a:xfrm>
            <a:off x="4393012" y="3263551"/>
            <a:ext cx="500063" cy="1066059"/>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0" name="Straight Connector 49">
            <a:extLst>
              <a:ext uri="{FF2B5EF4-FFF2-40B4-BE49-F238E27FC236}">
                <a16:creationId xmlns:a16="http://schemas.microsoft.com/office/drawing/2014/main" id="{8F1E83BF-776B-4B78-97AC-BC8249B0B0EB}"/>
              </a:ext>
            </a:extLst>
          </p:cNvPr>
          <p:cNvCxnSpPr>
            <a:cxnSpLocks/>
            <a:stCxn id="40" idx="2"/>
          </p:cNvCxnSpPr>
          <p:nvPr/>
        </p:nvCxnSpPr>
        <p:spPr>
          <a:xfrm flipH="1">
            <a:off x="4369201" y="3228001"/>
            <a:ext cx="528637" cy="48760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id="{639B3DEA-C724-1B1A-61BA-EDC790551386}"/>
              </a:ext>
            </a:extLst>
          </p:cNvPr>
          <p:cNvCxnSpPr>
            <a:cxnSpLocks/>
            <a:stCxn id="41" idx="2"/>
          </p:cNvCxnSpPr>
          <p:nvPr/>
        </p:nvCxnSpPr>
        <p:spPr>
          <a:xfrm flipH="1" flipV="1">
            <a:off x="4369201" y="3724532"/>
            <a:ext cx="523874" cy="23198"/>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B58BAE6B-6159-0F60-48DA-68F41B5B328C}"/>
              </a:ext>
            </a:extLst>
          </p:cNvPr>
          <p:cNvCxnSpPr>
            <a:cxnSpLocks/>
          </p:cNvCxnSpPr>
          <p:nvPr/>
        </p:nvCxnSpPr>
        <p:spPr>
          <a:xfrm flipH="1" flipV="1">
            <a:off x="4369201" y="3735635"/>
            <a:ext cx="509587" cy="58188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75851F6F-C311-5074-0191-4EA6AA037C84}"/>
              </a:ext>
            </a:extLst>
          </p:cNvPr>
          <p:cNvCxnSpPr>
            <a:cxnSpLocks/>
            <a:stCxn id="40" idx="2"/>
            <a:endCxn id="38" idx="6"/>
          </p:cNvCxnSpPr>
          <p:nvPr/>
        </p:nvCxnSpPr>
        <p:spPr>
          <a:xfrm flipH="1">
            <a:off x="4383488" y="3228001"/>
            <a:ext cx="514350" cy="1101609"/>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3D9C8704-ADDB-29C7-98C7-847630BFD8D9}"/>
              </a:ext>
            </a:extLst>
          </p:cNvPr>
          <p:cNvCxnSpPr>
            <a:cxnSpLocks/>
            <a:endCxn id="38" idx="6"/>
          </p:cNvCxnSpPr>
          <p:nvPr/>
        </p:nvCxnSpPr>
        <p:spPr>
          <a:xfrm flipH="1">
            <a:off x="4383488" y="3747729"/>
            <a:ext cx="483393" cy="581881"/>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02233BC4-A276-54C2-2D09-46664B86C9CA}"/>
              </a:ext>
            </a:extLst>
          </p:cNvPr>
          <p:cNvCxnSpPr>
            <a:cxnSpLocks/>
          </p:cNvCxnSpPr>
          <p:nvPr/>
        </p:nvCxnSpPr>
        <p:spPr>
          <a:xfrm>
            <a:off x="4364438" y="4315631"/>
            <a:ext cx="528637" cy="377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EB4EE015-A4B4-94A8-78D8-4F9776699EDF}"/>
              </a:ext>
            </a:extLst>
          </p:cNvPr>
          <p:cNvCxnSpPr>
            <a:cxnSpLocks/>
            <a:endCxn id="42" idx="2"/>
          </p:cNvCxnSpPr>
          <p:nvPr/>
        </p:nvCxnSpPr>
        <p:spPr>
          <a:xfrm flipV="1">
            <a:off x="4388251" y="4329610"/>
            <a:ext cx="504824" cy="515776"/>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7AEC2CCD-BB44-7D6D-F4E5-65A26D7F3EAB}"/>
              </a:ext>
            </a:extLst>
          </p:cNvPr>
          <p:cNvCxnSpPr>
            <a:cxnSpLocks/>
            <a:stCxn id="39" idx="6"/>
            <a:endCxn id="40" idx="2"/>
          </p:cNvCxnSpPr>
          <p:nvPr/>
        </p:nvCxnSpPr>
        <p:spPr>
          <a:xfrm flipV="1">
            <a:off x="4383488" y="3228001"/>
            <a:ext cx="514350" cy="1621338"/>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58" name="Straight Connector 57">
            <a:extLst>
              <a:ext uri="{FF2B5EF4-FFF2-40B4-BE49-F238E27FC236}">
                <a16:creationId xmlns:a16="http://schemas.microsoft.com/office/drawing/2014/main" id="{A9FB5264-3EB8-B59A-BB73-4E9D28AB249C}"/>
              </a:ext>
            </a:extLst>
          </p:cNvPr>
          <p:cNvCxnSpPr>
            <a:cxnSpLocks/>
            <a:stCxn id="39" idx="6"/>
            <a:endCxn id="41" idx="2"/>
          </p:cNvCxnSpPr>
          <p:nvPr/>
        </p:nvCxnSpPr>
        <p:spPr>
          <a:xfrm flipV="1">
            <a:off x="4383488" y="3747730"/>
            <a:ext cx="509587" cy="1101609"/>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919EE417-9963-E535-9703-7D4D89A8C8ED}"/>
              </a:ext>
            </a:extLst>
          </p:cNvPr>
          <p:cNvCxnSpPr>
            <a:cxnSpLocks/>
          </p:cNvCxnSpPr>
          <p:nvPr/>
        </p:nvCxnSpPr>
        <p:spPr>
          <a:xfrm flipH="1">
            <a:off x="4638281" y="2082800"/>
            <a:ext cx="1908491" cy="0"/>
          </a:xfrm>
          <a:prstGeom prst="line">
            <a:avLst/>
          </a:prstGeom>
        </p:spPr>
        <p:style>
          <a:lnRef idx="3">
            <a:schemeClr val="dk1"/>
          </a:lnRef>
          <a:fillRef idx="0">
            <a:schemeClr val="dk1"/>
          </a:fillRef>
          <a:effectRef idx="2">
            <a:schemeClr val="dk1"/>
          </a:effectRef>
          <a:fontRef idx="minor">
            <a:schemeClr val="tx1"/>
          </a:fontRef>
        </p:style>
      </p:cxnSp>
      <p:cxnSp>
        <p:nvCxnSpPr>
          <p:cNvPr id="1027" name="Straight Arrow Connector 1026">
            <a:extLst>
              <a:ext uri="{FF2B5EF4-FFF2-40B4-BE49-F238E27FC236}">
                <a16:creationId xmlns:a16="http://schemas.microsoft.com/office/drawing/2014/main" id="{8207FA2E-2063-8D71-18BE-EFAAB61C7757}"/>
              </a:ext>
            </a:extLst>
          </p:cNvPr>
          <p:cNvCxnSpPr>
            <a:cxnSpLocks/>
            <a:endCxn id="34" idx="0"/>
          </p:cNvCxnSpPr>
          <p:nvPr/>
        </p:nvCxnSpPr>
        <p:spPr>
          <a:xfrm>
            <a:off x="4638281" y="2078254"/>
            <a:ext cx="0" cy="3668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28" name="Straight Connector 1027">
            <a:extLst>
              <a:ext uri="{FF2B5EF4-FFF2-40B4-BE49-F238E27FC236}">
                <a16:creationId xmlns:a16="http://schemas.microsoft.com/office/drawing/2014/main" id="{87ACE832-2599-0594-C773-C101EC4C753D}"/>
              </a:ext>
            </a:extLst>
          </p:cNvPr>
          <p:cNvCxnSpPr>
            <a:cxnSpLocks/>
          </p:cNvCxnSpPr>
          <p:nvPr/>
        </p:nvCxnSpPr>
        <p:spPr>
          <a:xfrm flipH="1">
            <a:off x="7299335" y="2078254"/>
            <a:ext cx="1908491" cy="0"/>
          </a:xfrm>
          <a:prstGeom prst="line">
            <a:avLst/>
          </a:prstGeom>
        </p:spPr>
        <p:style>
          <a:lnRef idx="3">
            <a:schemeClr val="dk1"/>
          </a:lnRef>
          <a:fillRef idx="0">
            <a:schemeClr val="dk1"/>
          </a:fillRef>
          <a:effectRef idx="2">
            <a:schemeClr val="dk1"/>
          </a:effectRef>
          <a:fontRef idx="minor">
            <a:schemeClr val="tx1"/>
          </a:fontRef>
        </p:style>
      </p:cxnSp>
      <p:sp>
        <p:nvSpPr>
          <p:cNvPr id="1030" name="Rectangle 1029">
            <a:extLst>
              <a:ext uri="{FF2B5EF4-FFF2-40B4-BE49-F238E27FC236}">
                <a16:creationId xmlns:a16="http://schemas.microsoft.com/office/drawing/2014/main" id="{DDA03370-0A4D-5F5A-A525-1B1B7074AB78}"/>
              </a:ext>
            </a:extLst>
          </p:cNvPr>
          <p:cNvSpPr/>
          <p:nvPr/>
        </p:nvSpPr>
        <p:spPr>
          <a:xfrm>
            <a:off x="8166103" y="2445084"/>
            <a:ext cx="2057400" cy="280590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1" name="Rectangle 1030">
            <a:extLst>
              <a:ext uri="{FF2B5EF4-FFF2-40B4-BE49-F238E27FC236}">
                <a16:creationId xmlns:a16="http://schemas.microsoft.com/office/drawing/2014/main" id="{6B1794E5-C503-0CE2-9870-E988C98BD3A9}"/>
              </a:ext>
            </a:extLst>
          </p:cNvPr>
          <p:cNvSpPr/>
          <p:nvPr/>
        </p:nvSpPr>
        <p:spPr>
          <a:xfrm>
            <a:off x="8253580" y="2556286"/>
            <a:ext cx="475989" cy="4031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CRB</a:t>
            </a:r>
          </a:p>
        </p:txBody>
      </p:sp>
      <p:sp>
        <p:nvSpPr>
          <p:cNvPr id="1032" name="Rectangle 1031">
            <a:extLst>
              <a:ext uri="{FF2B5EF4-FFF2-40B4-BE49-F238E27FC236}">
                <a16:creationId xmlns:a16="http://schemas.microsoft.com/office/drawing/2014/main" id="{0AFC213B-E9F5-38FF-8D38-905F3EBAC2B8}"/>
              </a:ext>
            </a:extLst>
          </p:cNvPr>
          <p:cNvSpPr/>
          <p:nvPr/>
        </p:nvSpPr>
        <p:spPr>
          <a:xfrm>
            <a:off x="8969831" y="2547558"/>
            <a:ext cx="475989" cy="4031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CRB</a:t>
            </a:r>
          </a:p>
        </p:txBody>
      </p:sp>
      <p:sp>
        <p:nvSpPr>
          <p:cNvPr id="1033" name="Rectangle 1032">
            <a:extLst>
              <a:ext uri="{FF2B5EF4-FFF2-40B4-BE49-F238E27FC236}">
                <a16:creationId xmlns:a16="http://schemas.microsoft.com/office/drawing/2014/main" id="{1CA52591-4F5F-D2B4-CA87-F55234FD608D}"/>
              </a:ext>
            </a:extLst>
          </p:cNvPr>
          <p:cNvSpPr/>
          <p:nvPr/>
        </p:nvSpPr>
        <p:spPr>
          <a:xfrm>
            <a:off x="9655656" y="2547559"/>
            <a:ext cx="475989" cy="4031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CRB</a:t>
            </a:r>
          </a:p>
        </p:txBody>
      </p:sp>
      <p:sp>
        <p:nvSpPr>
          <p:cNvPr id="1034" name="Rectangle 1033">
            <a:extLst>
              <a:ext uri="{FF2B5EF4-FFF2-40B4-BE49-F238E27FC236}">
                <a16:creationId xmlns:a16="http://schemas.microsoft.com/office/drawing/2014/main" id="{AB742F24-E54F-C8F2-7032-0373E76E1F29}"/>
              </a:ext>
            </a:extLst>
          </p:cNvPr>
          <p:cNvSpPr/>
          <p:nvPr/>
        </p:nvSpPr>
        <p:spPr>
          <a:xfrm>
            <a:off x="8969831" y="3088310"/>
            <a:ext cx="475989" cy="4031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CRB</a:t>
            </a:r>
          </a:p>
        </p:txBody>
      </p:sp>
      <p:sp>
        <p:nvSpPr>
          <p:cNvPr id="1035" name="Rectangle 1034">
            <a:extLst>
              <a:ext uri="{FF2B5EF4-FFF2-40B4-BE49-F238E27FC236}">
                <a16:creationId xmlns:a16="http://schemas.microsoft.com/office/drawing/2014/main" id="{7B641C9D-8774-B35D-7C36-81119BA10BEB}"/>
              </a:ext>
            </a:extLst>
          </p:cNvPr>
          <p:cNvSpPr/>
          <p:nvPr/>
        </p:nvSpPr>
        <p:spPr>
          <a:xfrm>
            <a:off x="9655656" y="3088310"/>
            <a:ext cx="475989" cy="4031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CRB</a:t>
            </a:r>
          </a:p>
        </p:txBody>
      </p:sp>
      <p:sp>
        <p:nvSpPr>
          <p:cNvPr id="1036" name="Rectangle 1035">
            <a:extLst>
              <a:ext uri="{FF2B5EF4-FFF2-40B4-BE49-F238E27FC236}">
                <a16:creationId xmlns:a16="http://schemas.microsoft.com/office/drawing/2014/main" id="{FDC17F7C-E6DA-8B17-74AD-C922B46E47E3}"/>
              </a:ext>
            </a:extLst>
          </p:cNvPr>
          <p:cNvSpPr/>
          <p:nvPr/>
        </p:nvSpPr>
        <p:spPr>
          <a:xfrm>
            <a:off x="8253579" y="3084527"/>
            <a:ext cx="475989" cy="4031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CRB</a:t>
            </a:r>
          </a:p>
        </p:txBody>
      </p:sp>
      <p:sp>
        <p:nvSpPr>
          <p:cNvPr id="1037" name="Rectangle 1036">
            <a:extLst>
              <a:ext uri="{FF2B5EF4-FFF2-40B4-BE49-F238E27FC236}">
                <a16:creationId xmlns:a16="http://schemas.microsoft.com/office/drawing/2014/main" id="{7A61B0AD-36A3-0439-3153-7E7F620BEE10}"/>
              </a:ext>
            </a:extLst>
          </p:cNvPr>
          <p:cNvSpPr/>
          <p:nvPr/>
        </p:nvSpPr>
        <p:spPr>
          <a:xfrm>
            <a:off x="8247469" y="4100380"/>
            <a:ext cx="475989" cy="4031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BRB</a:t>
            </a:r>
          </a:p>
        </p:txBody>
      </p:sp>
      <p:sp>
        <p:nvSpPr>
          <p:cNvPr id="1038" name="Rectangle 1037">
            <a:extLst>
              <a:ext uri="{FF2B5EF4-FFF2-40B4-BE49-F238E27FC236}">
                <a16:creationId xmlns:a16="http://schemas.microsoft.com/office/drawing/2014/main" id="{FCDC063D-6051-621A-8E05-3740972F84C6}"/>
              </a:ext>
            </a:extLst>
          </p:cNvPr>
          <p:cNvSpPr/>
          <p:nvPr/>
        </p:nvSpPr>
        <p:spPr>
          <a:xfrm>
            <a:off x="8940552" y="4092925"/>
            <a:ext cx="475989" cy="4031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BRB</a:t>
            </a:r>
          </a:p>
        </p:txBody>
      </p:sp>
      <p:sp>
        <p:nvSpPr>
          <p:cNvPr id="1039" name="Rectangle 1038">
            <a:extLst>
              <a:ext uri="{FF2B5EF4-FFF2-40B4-BE49-F238E27FC236}">
                <a16:creationId xmlns:a16="http://schemas.microsoft.com/office/drawing/2014/main" id="{C1CA72F2-F61A-A40E-ACCA-A7DF7BBCF0D3}"/>
              </a:ext>
            </a:extLst>
          </p:cNvPr>
          <p:cNvSpPr/>
          <p:nvPr/>
        </p:nvSpPr>
        <p:spPr>
          <a:xfrm>
            <a:off x="9613019" y="4092925"/>
            <a:ext cx="475989" cy="4031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BRB</a:t>
            </a:r>
          </a:p>
        </p:txBody>
      </p:sp>
      <p:sp>
        <p:nvSpPr>
          <p:cNvPr id="1040" name="Rectangle 1039">
            <a:extLst>
              <a:ext uri="{FF2B5EF4-FFF2-40B4-BE49-F238E27FC236}">
                <a16:creationId xmlns:a16="http://schemas.microsoft.com/office/drawing/2014/main" id="{D5B51919-EC59-F2DB-99FB-AFA571E67B50}"/>
              </a:ext>
            </a:extLst>
          </p:cNvPr>
          <p:cNvSpPr/>
          <p:nvPr/>
        </p:nvSpPr>
        <p:spPr>
          <a:xfrm>
            <a:off x="8247469" y="4685032"/>
            <a:ext cx="475989" cy="4031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BRB</a:t>
            </a:r>
          </a:p>
        </p:txBody>
      </p:sp>
      <p:sp>
        <p:nvSpPr>
          <p:cNvPr id="1041" name="Rectangle 1040">
            <a:extLst>
              <a:ext uri="{FF2B5EF4-FFF2-40B4-BE49-F238E27FC236}">
                <a16:creationId xmlns:a16="http://schemas.microsoft.com/office/drawing/2014/main" id="{D28C9C16-07D9-B80E-9155-EAE2FE25CAB5}"/>
              </a:ext>
            </a:extLst>
          </p:cNvPr>
          <p:cNvSpPr/>
          <p:nvPr/>
        </p:nvSpPr>
        <p:spPr>
          <a:xfrm>
            <a:off x="8930458" y="4685032"/>
            <a:ext cx="475989" cy="4031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BRB</a:t>
            </a:r>
          </a:p>
        </p:txBody>
      </p:sp>
      <p:sp>
        <p:nvSpPr>
          <p:cNvPr id="1042" name="Rectangle 1041">
            <a:extLst>
              <a:ext uri="{FF2B5EF4-FFF2-40B4-BE49-F238E27FC236}">
                <a16:creationId xmlns:a16="http://schemas.microsoft.com/office/drawing/2014/main" id="{FBC4826E-CD86-E193-6F7F-EF5A2B8524F4}"/>
              </a:ext>
            </a:extLst>
          </p:cNvPr>
          <p:cNvSpPr/>
          <p:nvPr/>
        </p:nvSpPr>
        <p:spPr>
          <a:xfrm>
            <a:off x="9613020" y="4667885"/>
            <a:ext cx="475989" cy="4031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BRB</a:t>
            </a:r>
          </a:p>
        </p:txBody>
      </p:sp>
      <p:cxnSp>
        <p:nvCxnSpPr>
          <p:cNvPr id="1044" name="Straight Arrow Connector 1043">
            <a:extLst>
              <a:ext uri="{FF2B5EF4-FFF2-40B4-BE49-F238E27FC236}">
                <a16:creationId xmlns:a16="http://schemas.microsoft.com/office/drawing/2014/main" id="{F5D63FE3-B1A6-1B0F-340E-945285F7A34F}"/>
              </a:ext>
            </a:extLst>
          </p:cNvPr>
          <p:cNvCxnSpPr/>
          <p:nvPr/>
        </p:nvCxnSpPr>
        <p:spPr>
          <a:xfrm>
            <a:off x="5666981" y="3084527"/>
            <a:ext cx="249912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9" name="Straight Arrow Connector 1048">
            <a:extLst>
              <a:ext uri="{FF2B5EF4-FFF2-40B4-BE49-F238E27FC236}">
                <a16:creationId xmlns:a16="http://schemas.microsoft.com/office/drawing/2014/main" id="{61750C9A-63B8-6CA9-94FC-8B15915C8552}"/>
              </a:ext>
            </a:extLst>
          </p:cNvPr>
          <p:cNvCxnSpPr/>
          <p:nvPr/>
        </p:nvCxnSpPr>
        <p:spPr>
          <a:xfrm>
            <a:off x="5676620" y="4581959"/>
            <a:ext cx="249912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0" name="Straight Connector 1049">
            <a:extLst>
              <a:ext uri="{FF2B5EF4-FFF2-40B4-BE49-F238E27FC236}">
                <a16:creationId xmlns:a16="http://schemas.microsoft.com/office/drawing/2014/main" id="{CB991CFC-683A-5FF1-1CF1-C92347E53820}"/>
              </a:ext>
            </a:extLst>
          </p:cNvPr>
          <p:cNvCxnSpPr>
            <a:cxnSpLocks/>
            <a:endCxn id="34" idx="3"/>
          </p:cNvCxnSpPr>
          <p:nvPr/>
        </p:nvCxnSpPr>
        <p:spPr>
          <a:xfrm flipH="1">
            <a:off x="5666981" y="3848034"/>
            <a:ext cx="1304362" cy="1"/>
          </a:xfrm>
          <a:prstGeom prst="line">
            <a:avLst/>
          </a:prstGeom>
        </p:spPr>
        <p:style>
          <a:lnRef idx="3">
            <a:schemeClr val="dk1"/>
          </a:lnRef>
          <a:fillRef idx="0">
            <a:schemeClr val="dk1"/>
          </a:fillRef>
          <a:effectRef idx="2">
            <a:schemeClr val="dk1"/>
          </a:effectRef>
          <a:fontRef idx="minor">
            <a:schemeClr val="tx1"/>
          </a:fontRef>
        </p:style>
      </p:cxnSp>
      <p:cxnSp>
        <p:nvCxnSpPr>
          <p:cNvPr id="1056" name="Straight Arrow Connector 1055">
            <a:extLst>
              <a:ext uri="{FF2B5EF4-FFF2-40B4-BE49-F238E27FC236}">
                <a16:creationId xmlns:a16="http://schemas.microsoft.com/office/drawing/2014/main" id="{E5EAF6F4-06F6-A609-1C72-49BE14A4A88C}"/>
              </a:ext>
            </a:extLst>
          </p:cNvPr>
          <p:cNvCxnSpPr>
            <a:cxnSpLocks/>
          </p:cNvCxnSpPr>
          <p:nvPr/>
        </p:nvCxnSpPr>
        <p:spPr>
          <a:xfrm flipH="1" flipV="1">
            <a:off x="6942768" y="2191316"/>
            <a:ext cx="28575" cy="16567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62" name="Right Brace 1061">
            <a:extLst>
              <a:ext uri="{FF2B5EF4-FFF2-40B4-BE49-F238E27FC236}">
                <a16:creationId xmlns:a16="http://schemas.microsoft.com/office/drawing/2014/main" id="{BA81BE23-97E4-3189-5065-6296EB000939}"/>
              </a:ext>
            </a:extLst>
          </p:cNvPr>
          <p:cNvSpPr/>
          <p:nvPr/>
        </p:nvSpPr>
        <p:spPr>
          <a:xfrm>
            <a:off x="2346262" y="1566773"/>
            <a:ext cx="488515" cy="429766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1064" name="Straight Connector 1063">
            <a:extLst>
              <a:ext uri="{FF2B5EF4-FFF2-40B4-BE49-F238E27FC236}">
                <a16:creationId xmlns:a16="http://schemas.microsoft.com/office/drawing/2014/main" id="{4284F4CD-202E-5BF5-CAFF-9D2B1880119F}"/>
              </a:ext>
            </a:extLst>
          </p:cNvPr>
          <p:cNvCxnSpPr>
            <a:cxnSpLocks/>
            <a:stCxn id="1030" idx="2"/>
          </p:cNvCxnSpPr>
          <p:nvPr/>
        </p:nvCxnSpPr>
        <p:spPr>
          <a:xfrm>
            <a:off x="9194803" y="5250985"/>
            <a:ext cx="13022" cy="668154"/>
          </a:xfrm>
          <a:prstGeom prst="line">
            <a:avLst/>
          </a:prstGeom>
        </p:spPr>
        <p:style>
          <a:lnRef idx="3">
            <a:schemeClr val="dk1"/>
          </a:lnRef>
          <a:fillRef idx="0">
            <a:schemeClr val="dk1"/>
          </a:fillRef>
          <a:effectRef idx="2">
            <a:schemeClr val="dk1"/>
          </a:effectRef>
          <a:fontRef idx="minor">
            <a:schemeClr val="tx1"/>
          </a:fontRef>
        </p:style>
      </p:cxnSp>
      <p:cxnSp>
        <p:nvCxnSpPr>
          <p:cNvPr id="1065" name="Straight Connector 1064">
            <a:extLst>
              <a:ext uri="{FF2B5EF4-FFF2-40B4-BE49-F238E27FC236}">
                <a16:creationId xmlns:a16="http://schemas.microsoft.com/office/drawing/2014/main" id="{E52CDC68-1B9F-68DD-61C3-6CC605CFA807}"/>
              </a:ext>
            </a:extLst>
          </p:cNvPr>
          <p:cNvCxnSpPr>
            <a:cxnSpLocks/>
          </p:cNvCxnSpPr>
          <p:nvPr/>
        </p:nvCxnSpPr>
        <p:spPr>
          <a:xfrm flipH="1">
            <a:off x="2865668" y="5944389"/>
            <a:ext cx="6360026" cy="66786"/>
          </a:xfrm>
          <a:prstGeom prst="line">
            <a:avLst/>
          </a:prstGeom>
        </p:spPr>
        <p:style>
          <a:lnRef idx="3">
            <a:schemeClr val="dk1"/>
          </a:lnRef>
          <a:fillRef idx="0">
            <a:schemeClr val="dk1"/>
          </a:fillRef>
          <a:effectRef idx="2">
            <a:schemeClr val="dk1"/>
          </a:effectRef>
          <a:fontRef idx="minor">
            <a:schemeClr val="tx1"/>
          </a:fontRef>
        </p:style>
      </p:cxnSp>
      <p:cxnSp>
        <p:nvCxnSpPr>
          <p:cNvPr id="1068" name="Straight Connector 1067">
            <a:extLst>
              <a:ext uri="{FF2B5EF4-FFF2-40B4-BE49-F238E27FC236}">
                <a16:creationId xmlns:a16="http://schemas.microsoft.com/office/drawing/2014/main" id="{A69FD0AF-309B-E87C-B942-B0CE8E19049E}"/>
              </a:ext>
            </a:extLst>
          </p:cNvPr>
          <p:cNvCxnSpPr>
            <a:cxnSpLocks/>
            <a:endCxn id="1062" idx="1"/>
          </p:cNvCxnSpPr>
          <p:nvPr/>
        </p:nvCxnSpPr>
        <p:spPr>
          <a:xfrm flipH="1" flipV="1">
            <a:off x="2834777" y="3715604"/>
            <a:ext cx="55771" cy="2319257"/>
          </a:xfrm>
          <a:prstGeom prst="line">
            <a:avLst/>
          </a:prstGeom>
        </p:spPr>
        <p:style>
          <a:lnRef idx="3">
            <a:schemeClr val="dk1"/>
          </a:lnRef>
          <a:fillRef idx="0">
            <a:schemeClr val="dk1"/>
          </a:fillRef>
          <a:effectRef idx="2">
            <a:schemeClr val="dk1"/>
          </a:effectRef>
          <a:fontRef idx="minor">
            <a:schemeClr val="tx1"/>
          </a:fontRef>
        </p:style>
      </p:cxnSp>
      <p:cxnSp>
        <p:nvCxnSpPr>
          <p:cNvPr id="1071" name="Straight Arrow Connector 1070">
            <a:extLst>
              <a:ext uri="{FF2B5EF4-FFF2-40B4-BE49-F238E27FC236}">
                <a16:creationId xmlns:a16="http://schemas.microsoft.com/office/drawing/2014/main" id="{7063A9A8-0665-8B24-D56E-299709072ACC}"/>
              </a:ext>
            </a:extLst>
          </p:cNvPr>
          <p:cNvCxnSpPr>
            <a:cxnSpLocks/>
          </p:cNvCxnSpPr>
          <p:nvPr/>
        </p:nvCxnSpPr>
        <p:spPr>
          <a:xfrm>
            <a:off x="1788652" y="1737199"/>
            <a:ext cx="1820929" cy="13264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4" name="Straight Arrow Connector 1073">
            <a:extLst>
              <a:ext uri="{FF2B5EF4-FFF2-40B4-BE49-F238E27FC236}">
                <a16:creationId xmlns:a16="http://schemas.microsoft.com/office/drawing/2014/main" id="{EE50FF84-CAE3-69D0-ACEA-723E687324E2}"/>
              </a:ext>
            </a:extLst>
          </p:cNvPr>
          <p:cNvCxnSpPr>
            <a:cxnSpLocks/>
          </p:cNvCxnSpPr>
          <p:nvPr/>
        </p:nvCxnSpPr>
        <p:spPr>
          <a:xfrm>
            <a:off x="1814681" y="3580928"/>
            <a:ext cx="1794900" cy="24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7" name="Straight Arrow Connector 1076">
            <a:extLst>
              <a:ext uri="{FF2B5EF4-FFF2-40B4-BE49-F238E27FC236}">
                <a16:creationId xmlns:a16="http://schemas.microsoft.com/office/drawing/2014/main" id="{CD1280ED-10C2-B4DE-F1B5-6D744D465501}"/>
              </a:ext>
            </a:extLst>
          </p:cNvPr>
          <p:cNvCxnSpPr>
            <a:cxnSpLocks/>
          </p:cNvCxnSpPr>
          <p:nvPr/>
        </p:nvCxnSpPr>
        <p:spPr>
          <a:xfrm flipV="1">
            <a:off x="1788652" y="4092925"/>
            <a:ext cx="1820929" cy="9805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79" name="TextBox 1078">
            <a:extLst>
              <a:ext uri="{FF2B5EF4-FFF2-40B4-BE49-F238E27FC236}">
                <a16:creationId xmlns:a16="http://schemas.microsoft.com/office/drawing/2014/main" id="{E24CFD9A-8BBD-C014-CD5C-EEBF9048C7FF}"/>
              </a:ext>
            </a:extLst>
          </p:cNvPr>
          <p:cNvSpPr txBox="1"/>
          <p:nvPr/>
        </p:nvSpPr>
        <p:spPr>
          <a:xfrm>
            <a:off x="1366222" y="2209893"/>
            <a:ext cx="702966" cy="307777"/>
          </a:xfrm>
          <a:prstGeom prst="rect">
            <a:avLst/>
          </a:prstGeom>
          <a:noFill/>
        </p:spPr>
        <p:txBody>
          <a:bodyPr wrap="square" rtlCol="0">
            <a:spAutoFit/>
          </a:bodyPr>
          <a:lstStyle/>
          <a:p>
            <a:r>
              <a:rPr lang="en-US" sz="1400" b="1" dirty="0"/>
              <a:t>RSU1</a:t>
            </a:r>
          </a:p>
        </p:txBody>
      </p:sp>
      <p:sp>
        <p:nvSpPr>
          <p:cNvPr id="1080" name="TextBox 1079">
            <a:extLst>
              <a:ext uri="{FF2B5EF4-FFF2-40B4-BE49-F238E27FC236}">
                <a16:creationId xmlns:a16="http://schemas.microsoft.com/office/drawing/2014/main" id="{8FB09FAB-CA05-ED92-2790-51A05317DC24}"/>
              </a:ext>
            </a:extLst>
          </p:cNvPr>
          <p:cNvSpPr txBox="1"/>
          <p:nvPr/>
        </p:nvSpPr>
        <p:spPr>
          <a:xfrm>
            <a:off x="1355073" y="4147726"/>
            <a:ext cx="702966" cy="307777"/>
          </a:xfrm>
          <a:prstGeom prst="rect">
            <a:avLst/>
          </a:prstGeom>
          <a:noFill/>
        </p:spPr>
        <p:txBody>
          <a:bodyPr wrap="square" rtlCol="0">
            <a:spAutoFit/>
          </a:bodyPr>
          <a:lstStyle/>
          <a:p>
            <a:r>
              <a:rPr lang="en-US" sz="1400" b="1" dirty="0"/>
              <a:t>RSU2</a:t>
            </a:r>
          </a:p>
        </p:txBody>
      </p:sp>
      <p:sp>
        <p:nvSpPr>
          <p:cNvPr id="1081" name="TextBox 1080">
            <a:extLst>
              <a:ext uri="{FF2B5EF4-FFF2-40B4-BE49-F238E27FC236}">
                <a16:creationId xmlns:a16="http://schemas.microsoft.com/office/drawing/2014/main" id="{C9CC4873-30A1-6E45-A9A6-E788F1E91081}"/>
              </a:ext>
            </a:extLst>
          </p:cNvPr>
          <p:cNvSpPr txBox="1"/>
          <p:nvPr/>
        </p:nvSpPr>
        <p:spPr>
          <a:xfrm>
            <a:off x="1313617" y="5678688"/>
            <a:ext cx="702966" cy="307777"/>
          </a:xfrm>
          <a:prstGeom prst="rect">
            <a:avLst/>
          </a:prstGeom>
          <a:noFill/>
        </p:spPr>
        <p:txBody>
          <a:bodyPr wrap="square" rtlCol="0">
            <a:spAutoFit/>
          </a:bodyPr>
          <a:lstStyle/>
          <a:p>
            <a:r>
              <a:rPr lang="en-US" sz="1400" b="1" dirty="0"/>
              <a:t>RSU J</a:t>
            </a:r>
          </a:p>
        </p:txBody>
      </p:sp>
      <p:cxnSp>
        <p:nvCxnSpPr>
          <p:cNvPr id="1082" name="Straight Arrow Connector 1081">
            <a:extLst>
              <a:ext uri="{FF2B5EF4-FFF2-40B4-BE49-F238E27FC236}">
                <a16:creationId xmlns:a16="http://schemas.microsoft.com/office/drawing/2014/main" id="{43EA4A21-93EB-D72E-AD8A-CF02258AC2AD}"/>
              </a:ext>
            </a:extLst>
          </p:cNvPr>
          <p:cNvCxnSpPr>
            <a:cxnSpLocks/>
          </p:cNvCxnSpPr>
          <p:nvPr/>
        </p:nvCxnSpPr>
        <p:spPr>
          <a:xfrm>
            <a:off x="5592526" y="1094976"/>
            <a:ext cx="8081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3" name="Straight Arrow Connector 1082">
            <a:extLst>
              <a:ext uri="{FF2B5EF4-FFF2-40B4-BE49-F238E27FC236}">
                <a16:creationId xmlns:a16="http://schemas.microsoft.com/office/drawing/2014/main" id="{8B58C6D5-3373-B36C-872C-F60C7E6C6445}"/>
              </a:ext>
            </a:extLst>
          </p:cNvPr>
          <p:cNvCxnSpPr>
            <a:cxnSpLocks/>
          </p:cNvCxnSpPr>
          <p:nvPr/>
        </p:nvCxnSpPr>
        <p:spPr>
          <a:xfrm>
            <a:off x="7473897" y="1094976"/>
            <a:ext cx="7018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86" name="Rectangle 1085">
            <a:extLst>
              <a:ext uri="{FF2B5EF4-FFF2-40B4-BE49-F238E27FC236}">
                <a16:creationId xmlns:a16="http://schemas.microsoft.com/office/drawing/2014/main" id="{119D805D-8279-A8CF-F68F-D8D2D099A8C5}"/>
              </a:ext>
            </a:extLst>
          </p:cNvPr>
          <p:cNvSpPr/>
          <p:nvPr/>
        </p:nvSpPr>
        <p:spPr>
          <a:xfrm>
            <a:off x="5827085" y="1180366"/>
            <a:ext cx="375410" cy="36930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000" b="1" dirty="0"/>
              <a:t>VM</a:t>
            </a:r>
          </a:p>
        </p:txBody>
      </p:sp>
      <p:sp>
        <p:nvSpPr>
          <p:cNvPr id="1088" name="Rectangle 1087">
            <a:extLst>
              <a:ext uri="{FF2B5EF4-FFF2-40B4-BE49-F238E27FC236}">
                <a16:creationId xmlns:a16="http://schemas.microsoft.com/office/drawing/2014/main" id="{378D4AEB-9590-FA36-744D-12FBE664A758}"/>
              </a:ext>
            </a:extLst>
          </p:cNvPr>
          <p:cNvSpPr/>
          <p:nvPr/>
        </p:nvSpPr>
        <p:spPr>
          <a:xfrm>
            <a:off x="7637114" y="1177422"/>
            <a:ext cx="375410" cy="36930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000" b="1" dirty="0"/>
              <a:t>VM</a:t>
            </a:r>
          </a:p>
        </p:txBody>
      </p:sp>
      <p:sp>
        <p:nvSpPr>
          <p:cNvPr id="1094" name="TextBox 1093">
            <a:extLst>
              <a:ext uri="{FF2B5EF4-FFF2-40B4-BE49-F238E27FC236}">
                <a16:creationId xmlns:a16="http://schemas.microsoft.com/office/drawing/2014/main" id="{6A690AE1-1E8C-8F98-5BBC-B9E5997F43D0}"/>
              </a:ext>
            </a:extLst>
          </p:cNvPr>
          <p:cNvSpPr txBox="1"/>
          <p:nvPr/>
        </p:nvSpPr>
        <p:spPr>
          <a:xfrm>
            <a:off x="3519811" y="5239073"/>
            <a:ext cx="2236939" cy="646331"/>
          </a:xfrm>
          <a:prstGeom prst="rect">
            <a:avLst/>
          </a:prstGeom>
          <a:noFill/>
        </p:spPr>
        <p:txBody>
          <a:bodyPr wrap="square" rtlCol="0">
            <a:spAutoFit/>
          </a:bodyPr>
          <a:lstStyle/>
          <a:p>
            <a:pPr algn="ctr"/>
            <a:r>
              <a:rPr lang="en-US" b="1" dirty="0"/>
              <a:t>Trained DRL Model (Target Actor)</a:t>
            </a:r>
          </a:p>
        </p:txBody>
      </p:sp>
      <p:sp>
        <p:nvSpPr>
          <p:cNvPr id="1095" name="TextBox 1094">
            <a:extLst>
              <a:ext uri="{FF2B5EF4-FFF2-40B4-BE49-F238E27FC236}">
                <a16:creationId xmlns:a16="http://schemas.microsoft.com/office/drawing/2014/main" id="{4006CB92-1122-39FF-C20E-CBF30FA5F857}"/>
              </a:ext>
            </a:extLst>
          </p:cNvPr>
          <p:cNvSpPr txBox="1"/>
          <p:nvPr/>
        </p:nvSpPr>
        <p:spPr>
          <a:xfrm>
            <a:off x="6166371" y="4577447"/>
            <a:ext cx="1704376" cy="338554"/>
          </a:xfrm>
          <a:prstGeom prst="rect">
            <a:avLst/>
          </a:prstGeom>
          <a:noFill/>
        </p:spPr>
        <p:txBody>
          <a:bodyPr wrap="square" rtlCol="0">
            <a:spAutoFit/>
          </a:bodyPr>
          <a:lstStyle/>
          <a:p>
            <a:r>
              <a:rPr lang="en-US" sz="1600" b="1" dirty="0"/>
              <a:t>BRB Allocation</a:t>
            </a:r>
          </a:p>
        </p:txBody>
      </p:sp>
      <p:sp>
        <p:nvSpPr>
          <p:cNvPr id="1096" name="TextBox 1095">
            <a:extLst>
              <a:ext uri="{FF2B5EF4-FFF2-40B4-BE49-F238E27FC236}">
                <a16:creationId xmlns:a16="http://schemas.microsoft.com/office/drawing/2014/main" id="{48970A38-E3FC-BBDC-CAB0-51B8AAB00373}"/>
              </a:ext>
            </a:extLst>
          </p:cNvPr>
          <p:cNvSpPr txBox="1"/>
          <p:nvPr/>
        </p:nvSpPr>
        <p:spPr>
          <a:xfrm>
            <a:off x="5602815" y="2749290"/>
            <a:ext cx="1704376" cy="338554"/>
          </a:xfrm>
          <a:prstGeom prst="rect">
            <a:avLst/>
          </a:prstGeom>
          <a:noFill/>
        </p:spPr>
        <p:txBody>
          <a:bodyPr wrap="square" rtlCol="0">
            <a:spAutoFit/>
          </a:bodyPr>
          <a:lstStyle/>
          <a:p>
            <a:r>
              <a:rPr lang="en-US" sz="1600" b="1" dirty="0"/>
              <a:t>CRB Allocation</a:t>
            </a:r>
          </a:p>
        </p:txBody>
      </p:sp>
      <p:cxnSp>
        <p:nvCxnSpPr>
          <p:cNvPr id="1097" name="Straight Connector 1096">
            <a:extLst>
              <a:ext uri="{FF2B5EF4-FFF2-40B4-BE49-F238E27FC236}">
                <a16:creationId xmlns:a16="http://schemas.microsoft.com/office/drawing/2014/main" id="{254594E5-59A1-7A74-8396-D1D8741FA103}"/>
              </a:ext>
            </a:extLst>
          </p:cNvPr>
          <p:cNvCxnSpPr>
            <a:cxnSpLocks/>
            <a:stCxn id="1030" idx="0"/>
          </p:cNvCxnSpPr>
          <p:nvPr/>
        </p:nvCxnSpPr>
        <p:spPr>
          <a:xfrm flipV="1">
            <a:off x="9194803" y="2078254"/>
            <a:ext cx="243" cy="36683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01" name="TextBox 1100">
                <a:extLst>
                  <a:ext uri="{FF2B5EF4-FFF2-40B4-BE49-F238E27FC236}">
                    <a16:creationId xmlns:a16="http://schemas.microsoft.com/office/drawing/2014/main" id="{C7F9699A-4D23-C375-7908-3F325F1C151F}"/>
                  </a:ext>
                </a:extLst>
              </p:cNvPr>
              <p:cNvSpPr txBox="1"/>
              <p:nvPr/>
            </p:nvSpPr>
            <p:spPr>
              <a:xfrm>
                <a:off x="5138811" y="1695746"/>
                <a:ext cx="45243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𝑺</m:t>
                          </m:r>
                        </m:e>
                        <m:sub>
                          <m:r>
                            <a:rPr lang="en-US" sz="2400" b="1" i="1" smtClean="0">
                              <a:latin typeface="Cambria Math" panose="02040503050406030204" pitchFamily="18" charset="0"/>
                            </a:rPr>
                            <m:t>𝒊𝒕</m:t>
                          </m:r>
                        </m:sub>
                      </m:sSub>
                    </m:oMath>
                  </m:oMathPara>
                </a14:m>
                <a:endParaRPr lang="en-US" sz="2400" b="1" dirty="0"/>
              </a:p>
            </p:txBody>
          </p:sp>
        </mc:Choice>
        <mc:Fallback xmlns="">
          <p:sp>
            <p:nvSpPr>
              <p:cNvPr id="1101" name="TextBox 1100">
                <a:extLst>
                  <a:ext uri="{FF2B5EF4-FFF2-40B4-BE49-F238E27FC236}">
                    <a16:creationId xmlns:a16="http://schemas.microsoft.com/office/drawing/2014/main" id="{C7F9699A-4D23-C375-7908-3F325F1C151F}"/>
                  </a:ext>
                </a:extLst>
              </p:cNvPr>
              <p:cNvSpPr txBox="1">
                <a:spLocks noRot="1" noChangeAspect="1" noMove="1" noResize="1" noEditPoints="1" noAdjustHandles="1" noChangeArrowheads="1" noChangeShapeType="1" noTextEdit="1"/>
              </p:cNvSpPr>
              <p:nvPr/>
            </p:nvSpPr>
            <p:spPr>
              <a:xfrm>
                <a:off x="5138811" y="1695746"/>
                <a:ext cx="452438" cy="369332"/>
              </a:xfrm>
              <a:prstGeom prst="rect">
                <a:avLst/>
              </a:prstGeom>
              <a:blipFill>
                <a:blip r:embed="rId8"/>
                <a:stretch>
                  <a:fillRect l="-13514" r="-2703" b="-16667"/>
                </a:stretch>
              </a:blipFill>
            </p:spPr>
            <p:txBody>
              <a:bodyPr/>
              <a:lstStyle/>
              <a:p>
                <a:r>
                  <a:rPr lang="en-US">
                    <a:noFill/>
                  </a:rPr>
                  <a:t> </a:t>
                </a:r>
              </a:p>
            </p:txBody>
          </p:sp>
        </mc:Fallback>
      </mc:AlternateContent>
      <p:sp>
        <p:nvSpPr>
          <p:cNvPr id="1102" name="TextBox 1101">
            <a:extLst>
              <a:ext uri="{FF2B5EF4-FFF2-40B4-BE49-F238E27FC236}">
                <a16:creationId xmlns:a16="http://schemas.microsoft.com/office/drawing/2014/main" id="{51250E92-FB65-97E5-77B0-AA0059787765}"/>
              </a:ext>
            </a:extLst>
          </p:cNvPr>
          <p:cNvSpPr txBox="1"/>
          <p:nvPr/>
        </p:nvSpPr>
        <p:spPr>
          <a:xfrm>
            <a:off x="5610879" y="3864952"/>
            <a:ext cx="2720927" cy="338554"/>
          </a:xfrm>
          <a:prstGeom prst="rect">
            <a:avLst/>
          </a:prstGeom>
          <a:noFill/>
        </p:spPr>
        <p:txBody>
          <a:bodyPr wrap="square" rtlCol="0">
            <a:spAutoFit/>
          </a:bodyPr>
          <a:lstStyle/>
          <a:p>
            <a:r>
              <a:rPr lang="en-US" sz="1600" b="1" dirty="0"/>
              <a:t>Migration + Buffer Allocation </a:t>
            </a:r>
          </a:p>
        </p:txBody>
      </p:sp>
      <p:sp>
        <p:nvSpPr>
          <p:cNvPr id="1103" name="TextBox 1102">
            <a:extLst>
              <a:ext uri="{FF2B5EF4-FFF2-40B4-BE49-F238E27FC236}">
                <a16:creationId xmlns:a16="http://schemas.microsoft.com/office/drawing/2014/main" id="{C199E2F6-6A16-832A-F85D-EE81549E1A78}"/>
              </a:ext>
            </a:extLst>
          </p:cNvPr>
          <p:cNvSpPr txBox="1"/>
          <p:nvPr/>
        </p:nvSpPr>
        <p:spPr>
          <a:xfrm>
            <a:off x="8287169" y="3618854"/>
            <a:ext cx="2187053" cy="369332"/>
          </a:xfrm>
          <a:prstGeom prst="rect">
            <a:avLst/>
          </a:prstGeom>
          <a:noFill/>
        </p:spPr>
        <p:txBody>
          <a:bodyPr wrap="square" rtlCol="0">
            <a:spAutoFit/>
          </a:bodyPr>
          <a:lstStyle/>
          <a:p>
            <a:r>
              <a:rPr lang="en-US" b="1" dirty="0">
                <a:solidFill>
                  <a:schemeClr val="bg1"/>
                </a:solidFill>
              </a:rPr>
              <a:t>Agent’s Resources</a:t>
            </a:r>
          </a:p>
        </p:txBody>
      </p:sp>
      <p:pic>
        <p:nvPicPr>
          <p:cNvPr id="1104" name="Picture 1103" descr="A logo for a university&#10;&#10;Description automatically generated">
            <a:extLst>
              <a:ext uri="{FF2B5EF4-FFF2-40B4-BE49-F238E27FC236}">
                <a16:creationId xmlns:a16="http://schemas.microsoft.com/office/drawing/2014/main" id="{531A4D65-5A8A-AAB5-AEAA-DD4D3DBEBE63}"/>
              </a:ext>
            </a:extLst>
          </p:cNvPr>
          <p:cNvPicPr/>
          <p:nvPr/>
        </p:nvPicPr>
        <p:blipFill>
          <a:blip r:embed="rId9" cstate="print"/>
          <a:stretch/>
        </p:blipFill>
        <p:spPr>
          <a:xfrm>
            <a:off x="-1" y="15480"/>
            <a:ext cx="1171575" cy="1241820"/>
          </a:xfrm>
          <a:prstGeom prst="rect">
            <a:avLst/>
          </a:prstGeom>
          <a:ln>
            <a:noFill/>
          </a:ln>
        </p:spPr>
      </p:pic>
      <p:sp>
        <p:nvSpPr>
          <p:cNvPr id="1107" name="Rectangle 1106">
            <a:extLst>
              <a:ext uri="{FF2B5EF4-FFF2-40B4-BE49-F238E27FC236}">
                <a16:creationId xmlns:a16="http://schemas.microsoft.com/office/drawing/2014/main" id="{1F55A376-4F42-AA52-9527-D22B1608687D}"/>
              </a:ext>
            </a:extLst>
          </p:cNvPr>
          <p:cNvSpPr/>
          <p:nvPr/>
        </p:nvSpPr>
        <p:spPr>
          <a:xfrm>
            <a:off x="9421982" y="1339719"/>
            <a:ext cx="2176126" cy="9745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BRB: Bandwidth Resource Blocks (kHz)</a:t>
            </a:r>
          </a:p>
        </p:txBody>
      </p:sp>
      <p:sp>
        <p:nvSpPr>
          <p:cNvPr id="1108" name="Rectangle 1107">
            <a:extLst>
              <a:ext uri="{FF2B5EF4-FFF2-40B4-BE49-F238E27FC236}">
                <a16:creationId xmlns:a16="http://schemas.microsoft.com/office/drawing/2014/main" id="{3356A26B-4A8E-0DBD-4C98-A0320B945246}"/>
              </a:ext>
            </a:extLst>
          </p:cNvPr>
          <p:cNvSpPr/>
          <p:nvPr/>
        </p:nvSpPr>
        <p:spPr>
          <a:xfrm>
            <a:off x="9478619" y="5342476"/>
            <a:ext cx="2176126" cy="83391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CRB: Compute Resource Blocks</a:t>
            </a:r>
          </a:p>
          <a:p>
            <a:pPr algn="ctr"/>
            <a:r>
              <a:rPr lang="en-US" b="1" dirty="0"/>
              <a:t>(Cycles/sec)</a:t>
            </a:r>
          </a:p>
        </p:txBody>
      </p:sp>
      <p:sp>
        <p:nvSpPr>
          <p:cNvPr id="7" name="Date Placeholder 6">
            <a:extLst>
              <a:ext uri="{FF2B5EF4-FFF2-40B4-BE49-F238E27FC236}">
                <a16:creationId xmlns:a16="http://schemas.microsoft.com/office/drawing/2014/main" id="{6F8E5D97-F966-617E-2551-5F023BEC2772}"/>
              </a:ext>
            </a:extLst>
          </p:cNvPr>
          <p:cNvSpPr>
            <a:spLocks noGrp="1"/>
          </p:cNvSpPr>
          <p:nvPr>
            <p:ph type="dt" sz="half" idx="10"/>
          </p:nvPr>
        </p:nvSpPr>
        <p:spPr/>
        <p:txBody>
          <a:bodyPr/>
          <a:lstStyle/>
          <a:p>
            <a:fld id="{8791B860-6DF7-5642-AB4F-7672FD1C273A}" type="datetime1">
              <a:rPr lang="en-IN" smtClean="0"/>
              <a:t>02/12/23</a:t>
            </a:fld>
            <a:endParaRPr lang="en-US"/>
          </a:p>
        </p:txBody>
      </p:sp>
      <p:sp>
        <p:nvSpPr>
          <p:cNvPr id="8" name="Footer Placeholder 7">
            <a:extLst>
              <a:ext uri="{FF2B5EF4-FFF2-40B4-BE49-F238E27FC236}">
                <a16:creationId xmlns:a16="http://schemas.microsoft.com/office/drawing/2014/main" id="{E5073E2F-929C-5F80-174D-A6847F7E8D3E}"/>
              </a:ext>
            </a:extLst>
          </p:cNvPr>
          <p:cNvSpPr>
            <a:spLocks noGrp="1"/>
          </p:cNvSpPr>
          <p:nvPr>
            <p:ph type="ftr" sz="quarter" idx="11"/>
          </p:nvPr>
        </p:nvSpPr>
        <p:spPr/>
        <p:txBody>
          <a:bodyPr/>
          <a:lstStyle/>
          <a:p>
            <a:r>
              <a:rPr lang="en-US"/>
              <a:t>Capstone Project B.Tech 2020-24 Phase-2 ESA</a:t>
            </a:r>
          </a:p>
        </p:txBody>
      </p:sp>
      <p:sp>
        <p:nvSpPr>
          <p:cNvPr id="10" name="Slide Number Placeholder 9">
            <a:extLst>
              <a:ext uri="{FF2B5EF4-FFF2-40B4-BE49-F238E27FC236}">
                <a16:creationId xmlns:a16="http://schemas.microsoft.com/office/drawing/2014/main" id="{7F6B9F00-C7B0-8ADF-8408-FA2A54BA86FF}"/>
              </a:ext>
            </a:extLst>
          </p:cNvPr>
          <p:cNvSpPr>
            <a:spLocks noGrp="1"/>
          </p:cNvSpPr>
          <p:nvPr>
            <p:ph type="sldNum" sz="quarter" idx="12"/>
          </p:nvPr>
        </p:nvSpPr>
        <p:spPr/>
        <p:txBody>
          <a:bodyPr/>
          <a:lstStyle/>
          <a:p>
            <a:fld id="{58B7DACC-E4F9-C84E-9F82-4C0C87DE697E}" type="slidenum">
              <a:rPr lang="en-US" smtClean="0"/>
              <a:t>31</a:t>
            </a:fld>
            <a:endParaRPr lang="en-US"/>
          </a:p>
        </p:txBody>
      </p:sp>
      <p:sp>
        <p:nvSpPr>
          <p:cNvPr id="15" name="TextBox 14">
            <a:extLst>
              <a:ext uri="{FF2B5EF4-FFF2-40B4-BE49-F238E27FC236}">
                <a16:creationId xmlns:a16="http://schemas.microsoft.com/office/drawing/2014/main" id="{B450729F-6B70-642E-844E-B5B9AA80B604}"/>
              </a:ext>
            </a:extLst>
          </p:cNvPr>
          <p:cNvSpPr txBox="1"/>
          <p:nvPr/>
        </p:nvSpPr>
        <p:spPr>
          <a:xfrm>
            <a:off x="1605651" y="134911"/>
            <a:ext cx="9202257" cy="646331"/>
          </a:xfrm>
          <a:prstGeom prst="rect">
            <a:avLst/>
          </a:prstGeom>
          <a:noFill/>
        </p:spPr>
        <p:txBody>
          <a:bodyPr wrap="square" rtlCol="0">
            <a:spAutoFit/>
          </a:bodyPr>
          <a:lstStyle/>
          <a:p>
            <a:pPr algn="ctr"/>
            <a:r>
              <a:rPr lang="en-US" sz="3600" dirty="0"/>
              <a:t>System Integrated With DRL Model </a:t>
            </a:r>
          </a:p>
        </p:txBody>
      </p:sp>
    </p:spTree>
    <p:extLst>
      <p:ext uri="{BB962C8B-B14F-4D97-AF65-F5344CB8AC3E}">
        <p14:creationId xmlns:p14="http://schemas.microsoft.com/office/powerpoint/2010/main" val="598872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768EF7-7BFF-D631-4D3B-C958B0E2A915}"/>
              </a:ext>
            </a:extLst>
          </p:cNvPr>
          <p:cNvSpPr>
            <a:spLocks noGrp="1"/>
          </p:cNvSpPr>
          <p:nvPr>
            <p:ph type="dt" sz="half" idx="10"/>
          </p:nvPr>
        </p:nvSpPr>
        <p:spPr/>
        <p:txBody>
          <a:bodyPr/>
          <a:lstStyle/>
          <a:p>
            <a:fld id="{47B4B8A7-D789-AD4A-820F-C35A3E1EF46C}" type="datetime1">
              <a:rPr lang="en-IN" smtClean="0"/>
              <a:t>02/12/23</a:t>
            </a:fld>
            <a:endParaRPr lang="en-US"/>
          </a:p>
        </p:txBody>
      </p:sp>
      <p:sp>
        <p:nvSpPr>
          <p:cNvPr id="5" name="Footer Placeholder 4">
            <a:extLst>
              <a:ext uri="{FF2B5EF4-FFF2-40B4-BE49-F238E27FC236}">
                <a16:creationId xmlns:a16="http://schemas.microsoft.com/office/drawing/2014/main" id="{574AF75F-3CAA-839B-D8FD-2BEB4B43477A}"/>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5F9C17C5-FBB1-8555-52E0-5315A663ED19}"/>
              </a:ext>
            </a:extLst>
          </p:cNvPr>
          <p:cNvSpPr>
            <a:spLocks noGrp="1"/>
          </p:cNvSpPr>
          <p:nvPr>
            <p:ph type="sldNum" sz="quarter" idx="12"/>
          </p:nvPr>
        </p:nvSpPr>
        <p:spPr/>
        <p:txBody>
          <a:bodyPr/>
          <a:lstStyle/>
          <a:p>
            <a:fld id="{58B7DACC-E4F9-C84E-9F82-4C0C87DE697E}" type="slidenum">
              <a:rPr lang="en-US" smtClean="0"/>
              <a:t>32</a:t>
            </a:fld>
            <a:endParaRPr lang="en-US"/>
          </a:p>
        </p:txBody>
      </p:sp>
      <p:pic>
        <p:nvPicPr>
          <p:cNvPr id="7" name="Picture 6" descr="A logo for a university&#10;&#10;Description automatically generated">
            <a:extLst>
              <a:ext uri="{FF2B5EF4-FFF2-40B4-BE49-F238E27FC236}">
                <a16:creationId xmlns:a16="http://schemas.microsoft.com/office/drawing/2014/main" id="{A7C69D03-A1E2-6356-AF14-D03201B72F5E}"/>
              </a:ext>
            </a:extLst>
          </p:cNvPr>
          <p:cNvPicPr/>
          <p:nvPr/>
        </p:nvPicPr>
        <p:blipFill>
          <a:blip r:embed="rId2" cstate="print"/>
          <a:stretch/>
        </p:blipFill>
        <p:spPr>
          <a:xfrm>
            <a:off x="-1" y="15480"/>
            <a:ext cx="1171575" cy="1241820"/>
          </a:xfrm>
          <a:prstGeom prst="rect">
            <a:avLst/>
          </a:prstGeom>
          <a:ln>
            <a:noFill/>
          </a:ln>
        </p:spPr>
      </p:pic>
      <p:pic>
        <p:nvPicPr>
          <p:cNvPr id="9" name="Picture 8" descr="A table of information with text&#10;&#10;Description automatically generated with medium confidence">
            <a:extLst>
              <a:ext uri="{FF2B5EF4-FFF2-40B4-BE49-F238E27FC236}">
                <a16:creationId xmlns:a16="http://schemas.microsoft.com/office/drawing/2014/main" id="{51494B04-212E-4684-5A21-E8B1B22264F4}"/>
              </a:ext>
            </a:extLst>
          </p:cNvPr>
          <p:cNvPicPr>
            <a:picLocks noChangeAspect="1"/>
          </p:cNvPicPr>
          <p:nvPr/>
        </p:nvPicPr>
        <p:blipFill>
          <a:blip r:embed="rId3"/>
          <a:stretch>
            <a:fillRect/>
          </a:stretch>
        </p:blipFill>
        <p:spPr>
          <a:xfrm>
            <a:off x="5551675" y="136525"/>
            <a:ext cx="5203450" cy="6091200"/>
          </a:xfrm>
          <a:prstGeom prst="rect">
            <a:avLst/>
          </a:prstGeom>
        </p:spPr>
      </p:pic>
      <p:sp>
        <p:nvSpPr>
          <p:cNvPr id="11" name="TextBox 10">
            <a:extLst>
              <a:ext uri="{FF2B5EF4-FFF2-40B4-BE49-F238E27FC236}">
                <a16:creationId xmlns:a16="http://schemas.microsoft.com/office/drawing/2014/main" id="{A92AA6A8-EE39-1592-A2B5-C82DA545113C}"/>
              </a:ext>
            </a:extLst>
          </p:cNvPr>
          <p:cNvSpPr txBox="1"/>
          <p:nvPr/>
        </p:nvSpPr>
        <p:spPr>
          <a:xfrm>
            <a:off x="838200" y="2844225"/>
            <a:ext cx="4284134" cy="584775"/>
          </a:xfrm>
          <a:prstGeom prst="rect">
            <a:avLst/>
          </a:prstGeom>
          <a:noFill/>
        </p:spPr>
        <p:txBody>
          <a:bodyPr wrap="square" rtlCol="0">
            <a:spAutoFit/>
          </a:bodyPr>
          <a:lstStyle/>
          <a:p>
            <a:r>
              <a:rPr lang="en-US" sz="3200" dirty="0"/>
              <a:t>Simulation Parameters</a:t>
            </a:r>
          </a:p>
        </p:txBody>
      </p:sp>
    </p:spTree>
    <p:extLst>
      <p:ext uri="{BB962C8B-B14F-4D97-AF65-F5344CB8AC3E}">
        <p14:creationId xmlns:p14="http://schemas.microsoft.com/office/powerpoint/2010/main" val="2802129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939C76-07EA-BDA0-3FAB-150228C1ADF0}"/>
              </a:ext>
            </a:extLst>
          </p:cNvPr>
          <p:cNvSpPr>
            <a:spLocks noGrp="1"/>
          </p:cNvSpPr>
          <p:nvPr>
            <p:ph type="dt" sz="half" idx="10"/>
          </p:nvPr>
        </p:nvSpPr>
        <p:spPr/>
        <p:txBody>
          <a:bodyPr/>
          <a:lstStyle/>
          <a:p>
            <a:fld id="{47B4B8A7-D789-AD4A-820F-C35A3E1EF46C}" type="datetime1">
              <a:rPr lang="en-IN" smtClean="0"/>
              <a:t>02/12/23</a:t>
            </a:fld>
            <a:endParaRPr lang="en-US"/>
          </a:p>
        </p:txBody>
      </p:sp>
      <p:sp>
        <p:nvSpPr>
          <p:cNvPr id="5" name="Footer Placeholder 4">
            <a:extLst>
              <a:ext uri="{FF2B5EF4-FFF2-40B4-BE49-F238E27FC236}">
                <a16:creationId xmlns:a16="http://schemas.microsoft.com/office/drawing/2014/main" id="{A1B5762A-AA28-C86A-5346-E47B18C04B38}"/>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A8094C15-0ABC-EA8E-A584-DF34E0E617E7}"/>
              </a:ext>
            </a:extLst>
          </p:cNvPr>
          <p:cNvSpPr>
            <a:spLocks noGrp="1"/>
          </p:cNvSpPr>
          <p:nvPr>
            <p:ph type="sldNum" sz="quarter" idx="12"/>
          </p:nvPr>
        </p:nvSpPr>
        <p:spPr/>
        <p:txBody>
          <a:bodyPr/>
          <a:lstStyle/>
          <a:p>
            <a:fld id="{58B7DACC-E4F9-C84E-9F82-4C0C87DE697E}" type="slidenum">
              <a:rPr lang="en-US" smtClean="0"/>
              <a:t>33</a:t>
            </a:fld>
            <a:endParaRPr lang="en-US"/>
          </a:p>
        </p:txBody>
      </p:sp>
      <p:pic>
        <p:nvPicPr>
          <p:cNvPr id="7" name="Picture 6" descr="A logo for a university&#10;&#10;Description automatically generated">
            <a:extLst>
              <a:ext uri="{FF2B5EF4-FFF2-40B4-BE49-F238E27FC236}">
                <a16:creationId xmlns:a16="http://schemas.microsoft.com/office/drawing/2014/main" id="{DE7BFE89-BFE3-9B25-B70E-A3A923222E9D}"/>
              </a:ext>
            </a:extLst>
          </p:cNvPr>
          <p:cNvPicPr/>
          <p:nvPr/>
        </p:nvPicPr>
        <p:blipFill>
          <a:blip r:embed="rId2" cstate="print"/>
          <a:stretch/>
        </p:blipFill>
        <p:spPr>
          <a:xfrm>
            <a:off x="-1" y="15480"/>
            <a:ext cx="1171575" cy="1241820"/>
          </a:xfrm>
          <a:prstGeom prst="rect">
            <a:avLst/>
          </a:prstGeom>
          <a:ln>
            <a:noFill/>
          </a:ln>
        </p:spPr>
      </p:pic>
      <p:sp>
        <p:nvSpPr>
          <p:cNvPr id="8" name="TextBox 7">
            <a:extLst>
              <a:ext uri="{FF2B5EF4-FFF2-40B4-BE49-F238E27FC236}">
                <a16:creationId xmlns:a16="http://schemas.microsoft.com/office/drawing/2014/main" id="{94F8B48A-C14F-1F8C-3212-E6E0C82B36E2}"/>
              </a:ext>
            </a:extLst>
          </p:cNvPr>
          <p:cNvSpPr txBox="1"/>
          <p:nvPr/>
        </p:nvSpPr>
        <p:spPr>
          <a:xfrm>
            <a:off x="1605651" y="134911"/>
            <a:ext cx="9202257" cy="646331"/>
          </a:xfrm>
          <a:prstGeom prst="rect">
            <a:avLst/>
          </a:prstGeom>
          <a:noFill/>
        </p:spPr>
        <p:txBody>
          <a:bodyPr wrap="square" rtlCol="0">
            <a:spAutoFit/>
          </a:bodyPr>
          <a:lstStyle/>
          <a:p>
            <a:pPr algn="ctr"/>
            <a:r>
              <a:rPr lang="en-US" sz="3600" dirty="0"/>
              <a:t>Results: Return v/s Episode</a:t>
            </a:r>
          </a:p>
        </p:txBody>
      </p:sp>
      <p:sp>
        <p:nvSpPr>
          <p:cNvPr id="9" name="Rectangle 8">
            <a:extLst>
              <a:ext uri="{FF2B5EF4-FFF2-40B4-BE49-F238E27FC236}">
                <a16:creationId xmlns:a16="http://schemas.microsoft.com/office/drawing/2014/main" id="{A7EF0D84-330E-2F54-C0AF-058A39E71E0C}"/>
              </a:ext>
            </a:extLst>
          </p:cNvPr>
          <p:cNvSpPr/>
          <p:nvPr/>
        </p:nvSpPr>
        <p:spPr>
          <a:xfrm>
            <a:off x="7300208" y="1603946"/>
            <a:ext cx="4114799" cy="421223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From this graph, we can infer that the policy of the agent is improving at each successive episode which implies the DRL is converging to the Optimal Policy </a:t>
            </a:r>
          </a:p>
        </p:txBody>
      </p:sp>
      <p:pic>
        <p:nvPicPr>
          <p:cNvPr id="10" name="Picture 9">
            <a:extLst>
              <a:ext uri="{FF2B5EF4-FFF2-40B4-BE49-F238E27FC236}">
                <a16:creationId xmlns:a16="http://schemas.microsoft.com/office/drawing/2014/main" id="{717975A3-DFE2-717D-B750-598BF30A295C}"/>
              </a:ext>
            </a:extLst>
          </p:cNvPr>
          <p:cNvPicPr>
            <a:picLocks noChangeAspect="1"/>
          </p:cNvPicPr>
          <p:nvPr/>
        </p:nvPicPr>
        <p:blipFill>
          <a:blip r:embed="rId3"/>
          <a:stretch>
            <a:fillRect/>
          </a:stretch>
        </p:blipFill>
        <p:spPr>
          <a:xfrm>
            <a:off x="332282" y="1603946"/>
            <a:ext cx="6498236" cy="4332158"/>
          </a:xfrm>
          <a:prstGeom prst="rect">
            <a:avLst/>
          </a:prstGeom>
        </p:spPr>
      </p:pic>
    </p:spTree>
    <p:extLst>
      <p:ext uri="{BB962C8B-B14F-4D97-AF65-F5344CB8AC3E}">
        <p14:creationId xmlns:p14="http://schemas.microsoft.com/office/powerpoint/2010/main" val="1802455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7F4012A-1082-4D01-BA2B-682E04C74DEF}"/>
              </a:ext>
            </a:extLst>
          </p:cNvPr>
          <p:cNvSpPr>
            <a:spLocks noGrp="1"/>
          </p:cNvSpPr>
          <p:nvPr>
            <p:ph type="dt" sz="half" idx="10"/>
          </p:nvPr>
        </p:nvSpPr>
        <p:spPr/>
        <p:txBody>
          <a:bodyPr/>
          <a:lstStyle/>
          <a:p>
            <a:fld id="{47B4B8A7-D789-AD4A-820F-C35A3E1EF46C}" type="datetime1">
              <a:rPr lang="en-IN" smtClean="0"/>
              <a:t>02/12/23</a:t>
            </a:fld>
            <a:endParaRPr lang="en-US"/>
          </a:p>
        </p:txBody>
      </p:sp>
      <p:sp>
        <p:nvSpPr>
          <p:cNvPr id="5" name="Footer Placeholder 4">
            <a:extLst>
              <a:ext uri="{FF2B5EF4-FFF2-40B4-BE49-F238E27FC236}">
                <a16:creationId xmlns:a16="http://schemas.microsoft.com/office/drawing/2014/main" id="{7A10C0BA-3609-3CD6-6ADA-54F97B62354F}"/>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B516003F-ABE9-4B46-0667-745D566CA3A4}"/>
              </a:ext>
            </a:extLst>
          </p:cNvPr>
          <p:cNvSpPr>
            <a:spLocks noGrp="1"/>
          </p:cNvSpPr>
          <p:nvPr>
            <p:ph type="sldNum" sz="quarter" idx="12"/>
          </p:nvPr>
        </p:nvSpPr>
        <p:spPr/>
        <p:txBody>
          <a:bodyPr/>
          <a:lstStyle/>
          <a:p>
            <a:fld id="{58B7DACC-E4F9-C84E-9F82-4C0C87DE697E}" type="slidenum">
              <a:rPr lang="en-US" smtClean="0"/>
              <a:t>34</a:t>
            </a:fld>
            <a:endParaRPr lang="en-US"/>
          </a:p>
        </p:txBody>
      </p:sp>
      <p:pic>
        <p:nvPicPr>
          <p:cNvPr id="7" name="Picture 6" descr="A logo for a university&#10;&#10;Description automatically generated">
            <a:extLst>
              <a:ext uri="{FF2B5EF4-FFF2-40B4-BE49-F238E27FC236}">
                <a16:creationId xmlns:a16="http://schemas.microsoft.com/office/drawing/2014/main" id="{083F21AF-7095-D27D-729A-286C5D924400}"/>
              </a:ext>
            </a:extLst>
          </p:cNvPr>
          <p:cNvPicPr/>
          <p:nvPr/>
        </p:nvPicPr>
        <p:blipFill>
          <a:blip r:embed="rId2" cstate="print"/>
          <a:stretch/>
        </p:blipFill>
        <p:spPr>
          <a:xfrm>
            <a:off x="-1" y="15480"/>
            <a:ext cx="1171575" cy="1241820"/>
          </a:xfrm>
          <a:prstGeom prst="rect">
            <a:avLst/>
          </a:prstGeom>
          <a:ln>
            <a:noFill/>
          </a:ln>
        </p:spPr>
      </p:pic>
      <p:sp>
        <p:nvSpPr>
          <p:cNvPr id="8" name="TextBox 7">
            <a:extLst>
              <a:ext uri="{FF2B5EF4-FFF2-40B4-BE49-F238E27FC236}">
                <a16:creationId xmlns:a16="http://schemas.microsoft.com/office/drawing/2014/main" id="{AB31105C-B41A-315B-C105-38F4B85C46DD}"/>
              </a:ext>
            </a:extLst>
          </p:cNvPr>
          <p:cNvSpPr txBox="1"/>
          <p:nvPr/>
        </p:nvSpPr>
        <p:spPr>
          <a:xfrm>
            <a:off x="1494871" y="313224"/>
            <a:ext cx="9202257" cy="646331"/>
          </a:xfrm>
          <a:prstGeom prst="rect">
            <a:avLst/>
          </a:prstGeom>
          <a:noFill/>
        </p:spPr>
        <p:txBody>
          <a:bodyPr wrap="square" rtlCol="0">
            <a:spAutoFit/>
          </a:bodyPr>
          <a:lstStyle/>
          <a:p>
            <a:pPr algn="ctr"/>
            <a:r>
              <a:rPr lang="en-US" sz="3600" dirty="0"/>
              <a:t>Results: Performance of the agent</a:t>
            </a:r>
          </a:p>
        </p:txBody>
      </p:sp>
      <p:pic>
        <p:nvPicPr>
          <p:cNvPr id="10" name="Picture 9">
            <a:extLst>
              <a:ext uri="{FF2B5EF4-FFF2-40B4-BE49-F238E27FC236}">
                <a16:creationId xmlns:a16="http://schemas.microsoft.com/office/drawing/2014/main" id="{0E332172-FEC6-0EBC-484C-14DCB7671B9A}"/>
              </a:ext>
            </a:extLst>
          </p:cNvPr>
          <p:cNvPicPr>
            <a:picLocks noChangeAspect="1"/>
          </p:cNvPicPr>
          <p:nvPr/>
        </p:nvPicPr>
        <p:blipFill>
          <a:blip r:embed="rId3"/>
          <a:stretch>
            <a:fillRect/>
          </a:stretch>
        </p:blipFill>
        <p:spPr>
          <a:xfrm>
            <a:off x="2285999" y="1117952"/>
            <a:ext cx="7620000" cy="5080000"/>
          </a:xfrm>
          <a:prstGeom prst="rect">
            <a:avLst/>
          </a:prstGeom>
        </p:spPr>
      </p:pic>
    </p:spTree>
    <p:extLst>
      <p:ext uri="{BB962C8B-B14F-4D97-AF65-F5344CB8AC3E}">
        <p14:creationId xmlns:p14="http://schemas.microsoft.com/office/powerpoint/2010/main" val="1975312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0FFE73-5FDE-2442-00FF-45AD3544081E}"/>
              </a:ext>
            </a:extLst>
          </p:cNvPr>
          <p:cNvSpPr>
            <a:spLocks noGrp="1"/>
          </p:cNvSpPr>
          <p:nvPr>
            <p:ph type="dt" sz="half" idx="10"/>
          </p:nvPr>
        </p:nvSpPr>
        <p:spPr/>
        <p:txBody>
          <a:bodyPr/>
          <a:lstStyle/>
          <a:p>
            <a:fld id="{47B4B8A7-D789-AD4A-820F-C35A3E1EF46C}" type="datetime1">
              <a:rPr lang="en-IN" smtClean="0"/>
              <a:t>02/12/23</a:t>
            </a:fld>
            <a:endParaRPr lang="en-US"/>
          </a:p>
        </p:txBody>
      </p:sp>
      <p:sp>
        <p:nvSpPr>
          <p:cNvPr id="5" name="Footer Placeholder 4">
            <a:extLst>
              <a:ext uri="{FF2B5EF4-FFF2-40B4-BE49-F238E27FC236}">
                <a16:creationId xmlns:a16="http://schemas.microsoft.com/office/drawing/2014/main" id="{170913D8-01B8-9ECC-9B55-54F98CC93160}"/>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62E8614F-8D7E-AEF8-B09B-A8D389D25FA2}"/>
              </a:ext>
            </a:extLst>
          </p:cNvPr>
          <p:cNvSpPr>
            <a:spLocks noGrp="1"/>
          </p:cNvSpPr>
          <p:nvPr>
            <p:ph type="sldNum" sz="quarter" idx="12"/>
          </p:nvPr>
        </p:nvSpPr>
        <p:spPr/>
        <p:txBody>
          <a:bodyPr/>
          <a:lstStyle/>
          <a:p>
            <a:fld id="{58B7DACC-E4F9-C84E-9F82-4C0C87DE697E}" type="slidenum">
              <a:rPr lang="en-US" smtClean="0"/>
              <a:t>35</a:t>
            </a:fld>
            <a:endParaRPr lang="en-US"/>
          </a:p>
        </p:txBody>
      </p:sp>
      <p:pic>
        <p:nvPicPr>
          <p:cNvPr id="7" name="Picture 6" descr="A logo for a university&#10;&#10;Description automatically generated">
            <a:extLst>
              <a:ext uri="{FF2B5EF4-FFF2-40B4-BE49-F238E27FC236}">
                <a16:creationId xmlns:a16="http://schemas.microsoft.com/office/drawing/2014/main" id="{C041D478-EE0C-0A5C-E8FF-97E559952727}"/>
              </a:ext>
            </a:extLst>
          </p:cNvPr>
          <p:cNvPicPr/>
          <p:nvPr/>
        </p:nvPicPr>
        <p:blipFill>
          <a:blip r:embed="rId2" cstate="print"/>
          <a:stretch/>
        </p:blipFill>
        <p:spPr>
          <a:xfrm>
            <a:off x="-1" y="15480"/>
            <a:ext cx="1171575" cy="1241820"/>
          </a:xfrm>
          <a:prstGeom prst="rect">
            <a:avLst/>
          </a:prstGeom>
          <a:ln>
            <a:noFill/>
          </a:ln>
        </p:spPr>
      </p:pic>
      <p:sp>
        <p:nvSpPr>
          <p:cNvPr id="9" name="TextBox 8">
            <a:extLst>
              <a:ext uri="{FF2B5EF4-FFF2-40B4-BE49-F238E27FC236}">
                <a16:creationId xmlns:a16="http://schemas.microsoft.com/office/drawing/2014/main" id="{6A28124F-976E-E7CE-8C8F-23647550243C}"/>
              </a:ext>
            </a:extLst>
          </p:cNvPr>
          <p:cNvSpPr txBox="1"/>
          <p:nvPr/>
        </p:nvSpPr>
        <p:spPr>
          <a:xfrm>
            <a:off x="1494871" y="313224"/>
            <a:ext cx="9202257" cy="646331"/>
          </a:xfrm>
          <a:prstGeom prst="rect">
            <a:avLst/>
          </a:prstGeom>
          <a:noFill/>
        </p:spPr>
        <p:txBody>
          <a:bodyPr wrap="square" rtlCol="0">
            <a:spAutoFit/>
          </a:bodyPr>
          <a:lstStyle/>
          <a:p>
            <a:pPr algn="ctr"/>
            <a:r>
              <a:rPr lang="en-US" sz="3600" dirty="0"/>
              <a:t>Reward Modeling: Biasing Model Behavior</a:t>
            </a:r>
          </a:p>
        </p:txBody>
      </p:sp>
      <p:pic>
        <p:nvPicPr>
          <p:cNvPr id="11" name="Picture 10">
            <a:extLst>
              <a:ext uri="{FF2B5EF4-FFF2-40B4-BE49-F238E27FC236}">
                <a16:creationId xmlns:a16="http://schemas.microsoft.com/office/drawing/2014/main" id="{A9DB74DD-1C88-6492-2C47-406B04F7F006}"/>
              </a:ext>
            </a:extLst>
          </p:cNvPr>
          <p:cNvPicPr>
            <a:picLocks noChangeAspect="1"/>
          </p:cNvPicPr>
          <p:nvPr/>
        </p:nvPicPr>
        <p:blipFill>
          <a:blip r:embed="rId3"/>
          <a:stretch>
            <a:fillRect/>
          </a:stretch>
        </p:blipFill>
        <p:spPr>
          <a:xfrm>
            <a:off x="838200" y="2306076"/>
            <a:ext cx="5074796" cy="3383197"/>
          </a:xfrm>
          <a:prstGeom prst="rect">
            <a:avLst/>
          </a:prstGeom>
        </p:spPr>
      </p:pic>
      <p:pic>
        <p:nvPicPr>
          <p:cNvPr id="13" name="Picture 12">
            <a:extLst>
              <a:ext uri="{FF2B5EF4-FFF2-40B4-BE49-F238E27FC236}">
                <a16:creationId xmlns:a16="http://schemas.microsoft.com/office/drawing/2014/main" id="{B40516A8-161D-9119-80FC-E998079B1DEA}"/>
              </a:ext>
            </a:extLst>
          </p:cNvPr>
          <p:cNvPicPr>
            <a:picLocks noChangeAspect="1"/>
          </p:cNvPicPr>
          <p:nvPr/>
        </p:nvPicPr>
        <p:blipFill>
          <a:blip r:embed="rId4"/>
          <a:stretch>
            <a:fillRect/>
          </a:stretch>
        </p:blipFill>
        <p:spPr>
          <a:xfrm>
            <a:off x="6279006" y="2493052"/>
            <a:ext cx="4906780" cy="3271187"/>
          </a:xfrm>
          <a:prstGeom prst="rect">
            <a:avLst/>
          </a:prstGeom>
        </p:spPr>
      </p:pic>
      <p:sp>
        <p:nvSpPr>
          <p:cNvPr id="14" name="TextBox 13">
            <a:extLst>
              <a:ext uri="{FF2B5EF4-FFF2-40B4-BE49-F238E27FC236}">
                <a16:creationId xmlns:a16="http://schemas.microsoft.com/office/drawing/2014/main" id="{F836BFF0-B4F3-4943-6A28-4E41C4C48CE4}"/>
              </a:ext>
            </a:extLst>
          </p:cNvPr>
          <p:cNvSpPr txBox="1"/>
          <p:nvPr/>
        </p:nvSpPr>
        <p:spPr>
          <a:xfrm>
            <a:off x="838199" y="1495471"/>
            <a:ext cx="10959059" cy="461665"/>
          </a:xfrm>
          <a:prstGeom prst="rect">
            <a:avLst/>
          </a:prstGeom>
          <a:noFill/>
        </p:spPr>
        <p:txBody>
          <a:bodyPr wrap="square" rtlCol="0">
            <a:spAutoFit/>
          </a:bodyPr>
          <a:lstStyle/>
          <a:p>
            <a:r>
              <a:rPr lang="en-US" sz="2400" b="1" dirty="0"/>
              <a:t>Following performance metrics were obtained by using reward model eq.(1)</a:t>
            </a:r>
          </a:p>
        </p:txBody>
      </p:sp>
    </p:spTree>
    <p:extLst>
      <p:ext uri="{BB962C8B-B14F-4D97-AF65-F5344CB8AC3E}">
        <p14:creationId xmlns:p14="http://schemas.microsoft.com/office/powerpoint/2010/main" val="723154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26864B8-EB4E-455C-EC26-4F004D90A884}"/>
              </a:ext>
            </a:extLst>
          </p:cNvPr>
          <p:cNvSpPr>
            <a:spLocks noGrp="1"/>
          </p:cNvSpPr>
          <p:nvPr>
            <p:ph type="dt" sz="half" idx="10"/>
          </p:nvPr>
        </p:nvSpPr>
        <p:spPr/>
        <p:txBody>
          <a:bodyPr/>
          <a:lstStyle/>
          <a:p>
            <a:fld id="{47B4B8A7-D789-AD4A-820F-C35A3E1EF46C}" type="datetime1">
              <a:rPr lang="en-IN" smtClean="0"/>
              <a:t>02/12/23</a:t>
            </a:fld>
            <a:endParaRPr lang="en-US"/>
          </a:p>
        </p:txBody>
      </p:sp>
      <p:sp>
        <p:nvSpPr>
          <p:cNvPr id="5" name="Footer Placeholder 4">
            <a:extLst>
              <a:ext uri="{FF2B5EF4-FFF2-40B4-BE49-F238E27FC236}">
                <a16:creationId xmlns:a16="http://schemas.microsoft.com/office/drawing/2014/main" id="{4E3022E9-D418-BCAB-A2BB-D6217701906F}"/>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1F38B2D5-E191-D8B9-416E-CA8E88E6C10B}"/>
              </a:ext>
            </a:extLst>
          </p:cNvPr>
          <p:cNvSpPr>
            <a:spLocks noGrp="1"/>
          </p:cNvSpPr>
          <p:nvPr>
            <p:ph type="sldNum" sz="quarter" idx="12"/>
          </p:nvPr>
        </p:nvSpPr>
        <p:spPr/>
        <p:txBody>
          <a:bodyPr/>
          <a:lstStyle/>
          <a:p>
            <a:fld id="{58B7DACC-E4F9-C84E-9F82-4C0C87DE697E}" type="slidenum">
              <a:rPr lang="en-US" smtClean="0"/>
              <a:t>36</a:t>
            </a:fld>
            <a:endParaRPr lang="en-US"/>
          </a:p>
        </p:txBody>
      </p:sp>
      <p:pic>
        <p:nvPicPr>
          <p:cNvPr id="7" name="Picture 6" descr="A logo for a university&#10;&#10;Description automatically generated">
            <a:extLst>
              <a:ext uri="{FF2B5EF4-FFF2-40B4-BE49-F238E27FC236}">
                <a16:creationId xmlns:a16="http://schemas.microsoft.com/office/drawing/2014/main" id="{F293E08E-A184-DA93-3E69-A8E55E27B846}"/>
              </a:ext>
            </a:extLst>
          </p:cNvPr>
          <p:cNvPicPr/>
          <p:nvPr/>
        </p:nvPicPr>
        <p:blipFill>
          <a:blip r:embed="rId2" cstate="print"/>
          <a:stretch/>
        </p:blipFill>
        <p:spPr>
          <a:xfrm>
            <a:off x="-1" y="15480"/>
            <a:ext cx="1171575" cy="1241820"/>
          </a:xfrm>
          <a:prstGeom prst="rect">
            <a:avLst/>
          </a:prstGeom>
          <a:ln>
            <a:noFill/>
          </a:ln>
        </p:spPr>
      </p:pic>
      <p:sp>
        <p:nvSpPr>
          <p:cNvPr id="8" name="TextBox 7">
            <a:extLst>
              <a:ext uri="{FF2B5EF4-FFF2-40B4-BE49-F238E27FC236}">
                <a16:creationId xmlns:a16="http://schemas.microsoft.com/office/drawing/2014/main" id="{8EDA6768-6F50-DA51-5C63-DE462DA73FE3}"/>
              </a:ext>
            </a:extLst>
          </p:cNvPr>
          <p:cNvSpPr txBox="1"/>
          <p:nvPr/>
        </p:nvSpPr>
        <p:spPr>
          <a:xfrm>
            <a:off x="1494871" y="313224"/>
            <a:ext cx="9202257" cy="646331"/>
          </a:xfrm>
          <a:prstGeom prst="rect">
            <a:avLst/>
          </a:prstGeom>
          <a:noFill/>
        </p:spPr>
        <p:txBody>
          <a:bodyPr wrap="square" rtlCol="0">
            <a:spAutoFit/>
          </a:bodyPr>
          <a:lstStyle/>
          <a:p>
            <a:pPr algn="ctr"/>
            <a:r>
              <a:rPr lang="en-US" sz="3600" dirty="0"/>
              <a:t>Reward Modeling: Biasing the Behavior</a:t>
            </a:r>
          </a:p>
        </p:txBody>
      </p:sp>
      <p:pic>
        <p:nvPicPr>
          <p:cNvPr id="10" name="Picture 9" descr="A close-up of mathematical equations&#10;&#10;Description automatically generated">
            <a:extLst>
              <a:ext uri="{FF2B5EF4-FFF2-40B4-BE49-F238E27FC236}">
                <a16:creationId xmlns:a16="http://schemas.microsoft.com/office/drawing/2014/main" id="{083BEAA3-BADD-CB43-6626-6C7C8699CB2D}"/>
              </a:ext>
            </a:extLst>
          </p:cNvPr>
          <p:cNvPicPr>
            <a:picLocks noChangeAspect="1"/>
          </p:cNvPicPr>
          <p:nvPr/>
        </p:nvPicPr>
        <p:blipFill>
          <a:blip r:embed="rId3"/>
          <a:stretch>
            <a:fillRect/>
          </a:stretch>
        </p:blipFill>
        <p:spPr>
          <a:xfrm>
            <a:off x="557437" y="2649594"/>
            <a:ext cx="5052236" cy="2404776"/>
          </a:xfrm>
          <a:prstGeom prst="rect">
            <a:avLst/>
          </a:prstGeom>
        </p:spPr>
      </p:pic>
      <p:sp>
        <p:nvSpPr>
          <p:cNvPr id="11" name="TextBox 10">
            <a:extLst>
              <a:ext uri="{FF2B5EF4-FFF2-40B4-BE49-F238E27FC236}">
                <a16:creationId xmlns:a16="http://schemas.microsoft.com/office/drawing/2014/main" id="{B8D877FF-D4F4-A231-D536-074D1A3CF98F}"/>
              </a:ext>
            </a:extLst>
          </p:cNvPr>
          <p:cNvSpPr txBox="1"/>
          <p:nvPr/>
        </p:nvSpPr>
        <p:spPr>
          <a:xfrm>
            <a:off x="974361" y="1543987"/>
            <a:ext cx="8619344" cy="461665"/>
          </a:xfrm>
          <a:prstGeom prst="rect">
            <a:avLst/>
          </a:prstGeom>
          <a:noFill/>
        </p:spPr>
        <p:txBody>
          <a:bodyPr wrap="square" rtlCol="0">
            <a:spAutoFit/>
          </a:bodyPr>
          <a:lstStyle/>
          <a:p>
            <a:r>
              <a:rPr lang="en-US" sz="2400" b="1" dirty="0"/>
              <a:t>Now we consider the modified reward function given by eq (12) </a:t>
            </a:r>
          </a:p>
        </p:txBody>
      </p:sp>
      <p:pic>
        <p:nvPicPr>
          <p:cNvPr id="13" name="Picture 12" descr="A math equations and symbols&#10;&#10;Description automatically generated with medium confidence">
            <a:extLst>
              <a:ext uri="{FF2B5EF4-FFF2-40B4-BE49-F238E27FC236}">
                <a16:creationId xmlns:a16="http://schemas.microsoft.com/office/drawing/2014/main" id="{E82CE4F3-E448-9BCE-76B1-ADE747BFC4A0}"/>
              </a:ext>
            </a:extLst>
          </p:cNvPr>
          <p:cNvPicPr>
            <a:picLocks noChangeAspect="1"/>
          </p:cNvPicPr>
          <p:nvPr/>
        </p:nvPicPr>
        <p:blipFill>
          <a:blip r:embed="rId4"/>
          <a:stretch>
            <a:fillRect/>
          </a:stretch>
        </p:blipFill>
        <p:spPr>
          <a:xfrm>
            <a:off x="6582329" y="2777535"/>
            <a:ext cx="4326308" cy="2148893"/>
          </a:xfrm>
          <a:prstGeom prst="rect">
            <a:avLst/>
          </a:prstGeom>
        </p:spPr>
      </p:pic>
      <p:sp>
        <p:nvSpPr>
          <p:cNvPr id="14" name="TextBox 13">
            <a:extLst>
              <a:ext uri="{FF2B5EF4-FFF2-40B4-BE49-F238E27FC236}">
                <a16:creationId xmlns:a16="http://schemas.microsoft.com/office/drawing/2014/main" id="{5BB46416-68BF-8599-8429-ED2EC0552D02}"/>
              </a:ext>
            </a:extLst>
          </p:cNvPr>
          <p:cNvSpPr txBox="1"/>
          <p:nvPr/>
        </p:nvSpPr>
        <p:spPr>
          <a:xfrm>
            <a:off x="2383436" y="5182140"/>
            <a:ext cx="1078043" cy="523220"/>
          </a:xfrm>
          <a:prstGeom prst="rect">
            <a:avLst/>
          </a:prstGeom>
          <a:noFill/>
        </p:spPr>
        <p:txBody>
          <a:bodyPr wrap="square" rtlCol="0">
            <a:spAutoFit/>
          </a:bodyPr>
          <a:lstStyle/>
          <a:p>
            <a:r>
              <a:rPr lang="en-US" sz="2800" dirty="0"/>
              <a:t>(12)</a:t>
            </a:r>
          </a:p>
        </p:txBody>
      </p:sp>
      <p:sp>
        <p:nvSpPr>
          <p:cNvPr id="15" name="TextBox 14">
            <a:extLst>
              <a:ext uri="{FF2B5EF4-FFF2-40B4-BE49-F238E27FC236}">
                <a16:creationId xmlns:a16="http://schemas.microsoft.com/office/drawing/2014/main" id="{26453AC5-C3B0-7E7F-0ED7-B0BD3F0A8DBE}"/>
              </a:ext>
            </a:extLst>
          </p:cNvPr>
          <p:cNvSpPr txBox="1"/>
          <p:nvPr/>
        </p:nvSpPr>
        <p:spPr>
          <a:xfrm>
            <a:off x="7614378" y="5204625"/>
            <a:ext cx="1078043" cy="523220"/>
          </a:xfrm>
          <a:prstGeom prst="rect">
            <a:avLst/>
          </a:prstGeom>
          <a:noFill/>
        </p:spPr>
        <p:txBody>
          <a:bodyPr wrap="square" rtlCol="0">
            <a:spAutoFit/>
          </a:bodyPr>
          <a:lstStyle/>
          <a:p>
            <a:r>
              <a:rPr lang="en-US" sz="2800" dirty="0"/>
              <a:t>(13)</a:t>
            </a:r>
          </a:p>
        </p:txBody>
      </p:sp>
    </p:spTree>
    <p:extLst>
      <p:ext uri="{BB962C8B-B14F-4D97-AF65-F5344CB8AC3E}">
        <p14:creationId xmlns:p14="http://schemas.microsoft.com/office/powerpoint/2010/main" val="2160687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086456-4F5F-A0FB-5428-267FD85B5E22}"/>
              </a:ext>
            </a:extLst>
          </p:cNvPr>
          <p:cNvSpPr>
            <a:spLocks noGrp="1"/>
          </p:cNvSpPr>
          <p:nvPr>
            <p:ph type="dt" sz="half" idx="10"/>
          </p:nvPr>
        </p:nvSpPr>
        <p:spPr/>
        <p:txBody>
          <a:bodyPr/>
          <a:lstStyle/>
          <a:p>
            <a:fld id="{47B4B8A7-D789-AD4A-820F-C35A3E1EF46C}" type="datetime1">
              <a:rPr lang="en-IN" smtClean="0"/>
              <a:t>02/12/23</a:t>
            </a:fld>
            <a:endParaRPr lang="en-US"/>
          </a:p>
        </p:txBody>
      </p:sp>
      <p:sp>
        <p:nvSpPr>
          <p:cNvPr id="5" name="Footer Placeholder 4">
            <a:extLst>
              <a:ext uri="{FF2B5EF4-FFF2-40B4-BE49-F238E27FC236}">
                <a16:creationId xmlns:a16="http://schemas.microsoft.com/office/drawing/2014/main" id="{AD92C843-4610-3032-E726-7FFB71D112A3}"/>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A62ADBE2-8364-BCAA-9EC3-C9E92A2DEEC7}"/>
              </a:ext>
            </a:extLst>
          </p:cNvPr>
          <p:cNvSpPr>
            <a:spLocks noGrp="1"/>
          </p:cNvSpPr>
          <p:nvPr>
            <p:ph type="sldNum" sz="quarter" idx="12"/>
          </p:nvPr>
        </p:nvSpPr>
        <p:spPr/>
        <p:txBody>
          <a:bodyPr/>
          <a:lstStyle/>
          <a:p>
            <a:fld id="{58B7DACC-E4F9-C84E-9F82-4C0C87DE697E}" type="slidenum">
              <a:rPr lang="en-US" smtClean="0"/>
              <a:t>37</a:t>
            </a:fld>
            <a:endParaRPr lang="en-US"/>
          </a:p>
        </p:txBody>
      </p:sp>
      <p:pic>
        <p:nvPicPr>
          <p:cNvPr id="7" name="Picture 6" descr="A logo for a university&#10;&#10;Description automatically generated">
            <a:extLst>
              <a:ext uri="{FF2B5EF4-FFF2-40B4-BE49-F238E27FC236}">
                <a16:creationId xmlns:a16="http://schemas.microsoft.com/office/drawing/2014/main" id="{21B2A4FB-2518-2A44-6FE2-B82B40CF373F}"/>
              </a:ext>
            </a:extLst>
          </p:cNvPr>
          <p:cNvPicPr/>
          <p:nvPr/>
        </p:nvPicPr>
        <p:blipFill>
          <a:blip r:embed="rId2" cstate="print"/>
          <a:stretch/>
        </p:blipFill>
        <p:spPr>
          <a:xfrm>
            <a:off x="-1" y="15480"/>
            <a:ext cx="1171575" cy="1241820"/>
          </a:xfrm>
          <a:prstGeom prst="rect">
            <a:avLst/>
          </a:prstGeom>
          <a:ln>
            <a:noFill/>
          </a:ln>
        </p:spPr>
      </p:pic>
      <p:sp>
        <p:nvSpPr>
          <p:cNvPr id="8" name="TextBox 7">
            <a:extLst>
              <a:ext uri="{FF2B5EF4-FFF2-40B4-BE49-F238E27FC236}">
                <a16:creationId xmlns:a16="http://schemas.microsoft.com/office/drawing/2014/main" id="{77D16E0F-79E4-F3AE-2C66-A005230F042A}"/>
              </a:ext>
            </a:extLst>
          </p:cNvPr>
          <p:cNvSpPr txBox="1"/>
          <p:nvPr/>
        </p:nvSpPr>
        <p:spPr>
          <a:xfrm>
            <a:off x="1494870" y="289770"/>
            <a:ext cx="9202257" cy="646331"/>
          </a:xfrm>
          <a:prstGeom prst="rect">
            <a:avLst/>
          </a:prstGeom>
          <a:noFill/>
        </p:spPr>
        <p:txBody>
          <a:bodyPr wrap="square" rtlCol="0">
            <a:spAutoFit/>
          </a:bodyPr>
          <a:lstStyle/>
          <a:p>
            <a:pPr algn="ctr"/>
            <a:r>
              <a:rPr lang="en-US" sz="3600" dirty="0"/>
              <a:t>Reward Modeling: Biased Results</a:t>
            </a:r>
          </a:p>
        </p:txBody>
      </p:sp>
      <p:pic>
        <p:nvPicPr>
          <p:cNvPr id="10" name="Picture 9">
            <a:extLst>
              <a:ext uri="{FF2B5EF4-FFF2-40B4-BE49-F238E27FC236}">
                <a16:creationId xmlns:a16="http://schemas.microsoft.com/office/drawing/2014/main" id="{CFD94F48-19FB-1018-0302-118AE144FC78}"/>
              </a:ext>
            </a:extLst>
          </p:cNvPr>
          <p:cNvPicPr>
            <a:picLocks noChangeAspect="1"/>
          </p:cNvPicPr>
          <p:nvPr/>
        </p:nvPicPr>
        <p:blipFill>
          <a:blip r:embed="rId3"/>
          <a:stretch>
            <a:fillRect/>
          </a:stretch>
        </p:blipFill>
        <p:spPr>
          <a:xfrm>
            <a:off x="6095999" y="1776687"/>
            <a:ext cx="5643797" cy="3762531"/>
          </a:xfrm>
          <a:prstGeom prst="rect">
            <a:avLst/>
          </a:prstGeom>
        </p:spPr>
      </p:pic>
      <p:pic>
        <p:nvPicPr>
          <p:cNvPr id="12" name="Picture 11">
            <a:extLst>
              <a:ext uri="{FF2B5EF4-FFF2-40B4-BE49-F238E27FC236}">
                <a16:creationId xmlns:a16="http://schemas.microsoft.com/office/drawing/2014/main" id="{8090A29F-FB6B-60C3-250F-BB7A18C93867}"/>
              </a:ext>
            </a:extLst>
          </p:cNvPr>
          <p:cNvPicPr>
            <a:picLocks noChangeAspect="1"/>
          </p:cNvPicPr>
          <p:nvPr/>
        </p:nvPicPr>
        <p:blipFill>
          <a:blip r:embed="rId4"/>
          <a:stretch>
            <a:fillRect/>
          </a:stretch>
        </p:blipFill>
        <p:spPr>
          <a:xfrm>
            <a:off x="727023" y="1776687"/>
            <a:ext cx="5317232" cy="3544821"/>
          </a:xfrm>
          <a:prstGeom prst="rect">
            <a:avLst/>
          </a:prstGeom>
        </p:spPr>
      </p:pic>
    </p:spTree>
    <p:extLst>
      <p:ext uri="{BB962C8B-B14F-4D97-AF65-F5344CB8AC3E}">
        <p14:creationId xmlns:p14="http://schemas.microsoft.com/office/powerpoint/2010/main" val="37756120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72CA3A0-F2E9-50C3-C416-5E1B35B44155}"/>
              </a:ext>
            </a:extLst>
          </p:cNvPr>
          <p:cNvSpPr>
            <a:spLocks noGrp="1"/>
          </p:cNvSpPr>
          <p:nvPr>
            <p:ph type="dt" sz="half" idx="10"/>
          </p:nvPr>
        </p:nvSpPr>
        <p:spPr/>
        <p:txBody>
          <a:bodyPr/>
          <a:lstStyle/>
          <a:p>
            <a:fld id="{47B4B8A7-D789-AD4A-820F-C35A3E1EF46C}" type="datetime1">
              <a:rPr lang="en-IN" smtClean="0"/>
              <a:t>02/12/23</a:t>
            </a:fld>
            <a:endParaRPr lang="en-US"/>
          </a:p>
        </p:txBody>
      </p:sp>
      <p:sp>
        <p:nvSpPr>
          <p:cNvPr id="5" name="Footer Placeholder 4">
            <a:extLst>
              <a:ext uri="{FF2B5EF4-FFF2-40B4-BE49-F238E27FC236}">
                <a16:creationId xmlns:a16="http://schemas.microsoft.com/office/drawing/2014/main" id="{EC08CF59-A0DA-3CF5-7C27-6AD8641E2417}"/>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37C1901B-7313-EFDB-3251-5A8D8ACF69B1}"/>
              </a:ext>
            </a:extLst>
          </p:cNvPr>
          <p:cNvSpPr>
            <a:spLocks noGrp="1"/>
          </p:cNvSpPr>
          <p:nvPr>
            <p:ph type="sldNum" sz="quarter" idx="12"/>
          </p:nvPr>
        </p:nvSpPr>
        <p:spPr/>
        <p:txBody>
          <a:bodyPr/>
          <a:lstStyle/>
          <a:p>
            <a:fld id="{58B7DACC-E4F9-C84E-9F82-4C0C87DE697E}" type="slidenum">
              <a:rPr lang="en-US" smtClean="0"/>
              <a:t>38</a:t>
            </a:fld>
            <a:endParaRPr lang="en-US"/>
          </a:p>
        </p:txBody>
      </p:sp>
      <p:pic>
        <p:nvPicPr>
          <p:cNvPr id="7" name="Picture 6" descr="A logo for a university&#10;&#10;Description automatically generated">
            <a:extLst>
              <a:ext uri="{FF2B5EF4-FFF2-40B4-BE49-F238E27FC236}">
                <a16:creationId xmlns:a16="http://schemas.microsoft.com/office/drawing/2014/main" id="{BC90298E-564B-E6F8-691B-FD01D7FDFB36}"/>
              </a:ext>
            </a:extLst>
          </p:cNvPr>
          <p:cNvPicPr/>
          <p:nvPr/>
        </p:nvPicPr>
        <p:blipFill>
          <a:blip r:embed="rId2" cstate="print"/>
          <a:stretch/>
        </p:blipFill>
        <p:spPr>
          <a:xfrm>
            <a:off x="-1" y="15480"/>
            <a:ext cx="1171575" cy="1241820"/>
          </a:xfrm>
          <a:prstGeom prst="rect">
            <a:avLst/>
          </a:prstGeom>
          <a:ln>
            <a:noFill/>
          </a:ln>
        </p:spPr>
      </p:pic>
      <p:sp>
        <p:nvSpPr>
          <p:cNvPr id="8" name="TextBox 7">
            <a:extLst>
              <a:ext uri="{FF2B5EF4-FFF2-40B4-BE49-F238E27FC236}">
                <a16:creationId xmlns:a16="http://schemas.microsoft.com/office/drawing/2014/main" id="{17A04402-7C11-181E-53FA-74B2DA0F69CF}"/>
              </a:ext>
            </a:extLst>
          </p:cNvPr>
          <p:cNvSpPr txBox="1"/>
          <p:nvPr/>
        </p:nvSpPr>
        <p:spPr>
          <a:xfrm>
            <a:off x="1494870" y="289770"/>
            <a:ext cx="9202257" cy="646331"/>
          </a:xfrm>
          <a:prstGeom prst="rect">
            <a:avLst/>
          </a:prstGeom>
          <a:noFill/>
        </p:spPr>
        <p:txBody>
          <a:bodyPr wrap="square" rtlCol="0">
            <a:spAutoFit/>
          </a:bodyPr>
          <a:lstStyle/>
          <a:p>
            <a:pPr algn="ctr"/>
            <a:r>
              <a:rPr lang="en-US" sz="3600" dirty="0"/>
              <a:t>Results: Study on Migration</a:t>
            </a:r>
          </a:p>
        </p:txBody>
      </p:sp>
      <p:pic>
        <p:nvPicPr>
          <p:cNvPr id="10" name="Picture 9">
            <a:extLst>
              <a:ext uri="{FF2B5EF4-FFF2-40B4-BE49-F238E27FC236}">
                <a16:creationId xmlns:a16="http://schemas.microsoft.com/office/drawing/2014/main" id="{278B3345-B697-0864-0025-1748AA969D41}"/>
              </a:ext>
            </a:extLst>
          </p:cNvPr>
          <p:cNvPicPr>
            <a:picLocks noChangeAspect="1"/>
          </p:cNvPicPr>
          <p:nvPr/>
        </p:nvPicPr>
        <p:blipFill>
          <a:blip r:embed="rId3"/>
          <a:stretch>
            <a:fillRect/>
          </a:stretch>
        </p:blipFill>
        <p:spPr>
          <a:xfrm>
            <a:off x="585786" y="1257300"/>
            <a:ext cx="7620000" cy="508000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F96E3B7-8D2B-0060-BB70-B1EE680C6762}"/>
                  </a:ext>
                </a:extLst>
              </p:cNvPr>
              <p:cNvSpPr txBox="1"/>
              <p:nvPr/>
            </p:nvSpPr>
            <p:spPr>
              <a:xfrm>
                <a:off x="8407021" y="1746913"/>
                <a:ext cx="3261815" cy="2308324"/>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𝑎</m:t>
                        </m:r>
                      </m:sub>
                    </m:sSub>
                  </m:oMath>
                </a14:m>
                <a:r>
                  <a:rPr lang="en-US" dirty="0"/>
                  <a:t>= CRB allocation rate made by neighboring edge server. </a:t>
                </a:r>
              </a:p>
              <a:p>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𝑣</m:t>
                        </m:r>
                      </m:sub>
                    </m:sSub>
                    <m:r>
                      <a:rPr lang="en-US" b="0" i="1" smtClean="0">
                        <a:latin typeface="Cambria Math" panose="02040503050406030204" pitchFamily="18" charset="0"/>
                      </a:rPr>
                      <m:t>= </m:t>
                    </m:r>
                  </m:oMath>
                </a14:m>
                <a:r>
                  <a:rPr lang="en-US" dirty="0"/>
                  <a:t>Vehicle Injection Rate </a:t>
                </a:r>
              </a:p>
              <a:p>
                <a:endParaRPr lang="en-US" dirty="0"/>
              </a:p>
              <a:p>
                <a:r>
                  <a:rPr lang="en-US" dirty="0"/>
                  <a:t>T =  Time threshold (vehicle group having less than T time remaining)</a:t>
                </a:r>
              </a:p>
            </p:txBody>
          </p:sp>
        </mc:Choice>
        <mc:Fallback xmlns="">
          <p:sp>
            <p:nvSpPr>
              <p:cNvPr id="12" name="TextBox 11">
                <a:extLst>
                  <a:ext uri="{FF2B5EF4-FFF2-40B4-BE49-F238E27FC236}">
                    <a16:creationId xmlns:a16="http://schemas.microsoft.com/office/drawing/2014/main" id="{4F96E3B7-8D2B-0060-BB70-B1EE680C6762}"/>
                  </a:ext>
                </a:extLst>
              </p:cNvPr>
              <p:cNvSpPr txBox="1">
                <a:spLocks noRot="1" noChangeAspect="1" noMove="1" noResize="1" noEditPoints="1" noAdjustHandles="1" noChangeArrowheads="1" noChangeShapeType="1" noTextEdit="1"/>
              </p:cNvSpPr>
              <p:nvPr/>
            </p:nvSpPr>
            <p:spPr>
              <a:xfrm>
                <a:off x="8407021" y="1746913"/>
                <a:ext cx="3261815" cy="2308324"/>
              </a:xfrm>
              <a:prstGeom prst="rect">
                <a:avLst/>
              </a:prstGeom>
              <a:blipFill>
                <a:blip r:embed="rId4"/>
                <a:stretch>
                  <a:fillRect l="-1163" t="-1093" r="-1163" b="-3279"/>
                </a:stretch>
              </a:blipFill>
            </p:spPr>
            <p:txBody>
              <a:bodyPr/>
              <a:lstStyle/>
              <a:p>
                <a:r>
                  <a:rPr lang="en-US">
                    <a:noFill/>
                  </a:rPr>
                  <a:t> </a:t>
                </a:r>
              </a:p>
            </p:txBody>
          </p:sp>
        </mc:Fallback>
      </mc:AlternateContent>
    </p:spTree>
    <p:extLst>
      <p:ext uri="{BB962C8B-B14F-4D97-AF65-F5344CB8AC3E}">
        <p14:creationId xmlns:p14="http://schemas.microsoft.com/office/powerpoint/2010/main" val="821509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D482234-2F4D-6DEB-5323-FF64D2FFA44E}"/>
              </a:ext>
            </a:extLst>
          </p:cNvPr>
          <p:cNvSpPr>
            <a:spLocks noGrp="1"/>
          </p:cNvSpPr>
          <p:nvPr>
            <p:ph type="dt" sz="half" idx="10"/>
          </p:nvPr>
        </p:nvSpPr>
        <p:spPr/>
        <p:txBody>
          <a:bodyPr/>
          <a:lstStyle/>
          <a:p>
            <a:fld id="{47B4B8A7-D789-AD4A-820F-C35A3E1EF46C}" type="datetime1">
              <a:rPr lang="en-IN" smtClean="0"/>
              <a:t>02/12/23</a:t>
            </a:fld>
            <a:endParaRPr lang="en-US"/>
          </a:p>
        </p:txBody>
      </p:sp>
      <p:sp>
        <p:nvSpPr>
          <p:cNvPr id="5" name="Footer Placeholder 4">
            <a:extLst>
              <a:ext uri="{FF2B5EF4-FFF2-40B4-BE49-F238E27FC236}">
                <a16:creationId xmlns:a16="http://schemas.microsoft.com/office/drawing/2014/main" id="{CB7E0643-A1A4-921F-BBFA-968AEF26D519}"/>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53291DCC-BF31-86F4-EFC5-4B67401B4823}"/>
              </a:ext>
            </a:extLst>
          </p:cNvPr>
          <p:cNvSpPr>
            <a:spLocks noGrp="1"/>
          </p:cNvSpPr>
          <p:nvPr>
            <p:ph type="sldNum" sz="quarter" idx="12"/>
          </p:nvPr>
        </p:nvSpPr>
        <p:spPr/>
        <p:txBody>
          <a:bodyPr/>
          <a:lstStyle/>
          <a:p>
            <a:fld id="{58B7DACC-E4F9-C84E-9F82-4C0C87DE697E}" type="slidenum">
              <a:rPr lang="en-US" smtClean="0"/>
              <a:t>39</a:t>
            </a:fld>
            <a:endParaRPr lang="en-US"/>
          </a:p>
        </p:txBody>
      </p:sp>
      <p:pic>
        <p:nvPicPr>
          <p:cNvPr id="7" name="Picture 6" descr="A logo for a university&#10;&#10;Description automatically generated">
            <a:extLst>
              <a:ext uri="{FF2B5EF4-FFF2-40B4-BE49-F238E27FC236}">
                <a16:creationId xmlns:a16="http://schemas.microsoft.com/office/drawing/2014/main" id="{9B2C90C8-3E1C-F093-87E3-2C786D9569E1}"/>
              </a:ext>
            </a:extLst>
          </p:cNvPr>
          <p:cNvPicPr/>
          <p:nvPr/>
        </p:nvPicPr>
        <p:blipFill>
          <a:blip r:embed="rId2" cstate="print"/>
          <a:stretch/>
        </p:blipFill>
        <p:spPr>
          <a:xfrm>
            <a:off x="-1" y="15480"/>
            <a:ext cx="1171575" cy="1241820"/>
          </a:xfrm>
          <a:prstGeom prst="rect">
            <a:avLst/>
          </a:prstGeom>
          <a:ln>
            <a:noFill/>
          </a:ln>
        </p:spPr>
      </p:pic>
      <p:sp>
        <p:nvSpPr>
          <p:cNvPr id="8" name="TextBox 7">
            <a:extLst>
              <a:ext uri="{FF2B5EF4-FFF2-40B4-BE49-F238E27FC236}">
                <a16:creationId xmlns:a16="http://schemas.microsoft.com/office/drawing/2014/main" id="{96F656AE-8FC9-966F-13F3-54525963F994}"/>
              </a:ext>
            </a:extLst>
          </p:cNvPr>
          <p:cNvSpPr txBox="1"/>
          <p:nvPr/>
        </p:nvSpPr>
        <p:spPr>
          <a:xfrm>
            <a:off x="1494870" y="289770"/>
            <a:ext cx="9202257" cy="646331"/>
          </a:xfrm>
          <a:prstGeom prst="rect">
            <a:avLst/>
          </a:prstGeom>
          <a:noFill/>
        </p:spPr>
        <p:txBody>
          <a:bodyPr wrap="square" rtlCol="0">
            <a:spAutoFit/>
          </a:bodyPr>
          <a:lstStyle/>
          <a:p>
            <a:pPr algn="ctr"/>
            <a:r>
              <a:rPr lang="en-US" sz="3600" dirty="0"/>
              <a:t>Conclusion and Future Work </a:t>
            </a:r>
          </a:p>
        </p:txBody>
      </p:sp>
      <p:sp>
        <p:nvSpPr>
          <p:cNvPr id="9" name="TextBox 8">
            <a:extLst>
              <a:ext uri="{FF2B5EF4-FFF2-40B4-BE49-F238E27FC236}">
                <a16:creationId xmlns:a16="http://schemas.microsoft.com/office/drawing/2014/main" id="{64991232-6C40-C461-2B6F-CCE441B3EB59}"/>
              </a:ext>
            </a:extLst>
          </p:cNvPr>
          <p:cNvSpPr txBox="1"/>
          <p:nvPr/>
        </p:nvSpPr>
        <p:spPr>
          <a:xfrm>
            <a:off x="838200" y="1460310"/>
            <a:ext cx="10148248"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 Considered Service Migration and Resource allocation problem in vehicular edge networks. </a:t>
            </a:r>
          </a:p>
          <a:p>
            <a:pPr marL="285750" indent="-285750">
              <a:buFont typeface="Arial" panose="020B0604020202020204" pitchFamily="34" charset="0"/>
              <a:buChar char="•"/>
            </a:pPr>
            <a:r>
              <a:rPr lang="en-US" sz="2400" dirty="0"/>
              <a:t>We proposed a network - initiated user grouped service migration and allocation scheme and proved its efficiency in a mobile environment. </a:t>
            </a:r>
          </a:p>
          <a:p>
            <a:pPr marL="285750" indent="-285750">
              <a:buFont typeface="Arial" panose="020B0604020202020204" pitchFamily="34" charset="0"/>
              <a:buChar char="•"/>
            </a:pPr>
            <a:r>
              <a:rPr lang="en-US" sz="2400" dirty="0"/>
              <a:t> Formulated and solved a Markov Decision Process (MDP) using DDPG trained DRL Model. </a:t>
            </a:r>
          </a:p>
          <a:p>
            <a:pPr marL="285750" indent="-285750">
              <a:buFont typeface="Arial" panose="020B0604020202020204" pitchFamily="34" charset="0"/>
              <a:buChar char="•"/>
            </a:pPr>
            <a:r>
              <a:rPr lang="en-US" sz="2400" dirty="0"/>
              <a:t>Delivered comprehensive performance evaluation metrics to analyze the efficiency of the model.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aim to extend this work by introducing multi-agent scenario with complex road networks.  </a:t>
            </a:r>
          </a:p>
        </p:txBody>
      </p:sp>
    </p:spTree>
    <p:extLst>
      <p:ext uri="{BB962C8B-B14F-4D97-AF65-F5344CB8AC3E}">
        <p14:creationId xmlns:p14="http://schemas.microsoft.com/office/powerpoint/2010/main" val="3817253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85DF-7296-28B8-1B82-46983BB58EE5}"/>
              </a:ext>
            </a:extLst>
          </p:cNvPr>
          <p:cNvSpPr>
            <a:spLocks noGrp="1"/>
          </p:cNvSpPr>
          <p:nvPr>
            <p:ph type="title"/>
          </p:nvPr>
        </p:nvSpPr>
        <p:spPr>
          <a:xfrm>
            <a:off x="838200" y="15480"/>
            <a:ext cx="10515600" cy="1325563"/>
          </a:xfrm>
        </p:spPr>
        <p:txBody>
          <a:bodyPr>
            <a:normAutofit/>
          </a:bodyPr>
          <a:lstStyle/>
          <a:p>
            <a:pPr algn="ctr"/>
            <a:r>
              <a:rPr lang="en-US" sz="3600" b="1" dirty="0"/>
              <a:t>Introduction - Edge Computing </a:t>
            </a:r>
          </a:p>
        </p:txBody>
      </p:sp>
      <p:pic>
        <p:nvPicPr>
          <p:cNvPr id="7" name="Picture 6" descr="A logo for a university&#10;&#10;Description automatically generated">
            <a:extLst>
              <a:ext uri="{FF2B5EF4-FFF2-40B4-BE49-F238E27FC236}">
                <a16:creationId xmlns:a16="http://schemas.microsoft.com/office/drawing/2014/main" id="{198AC211-91A2-D680-B14B-689A390E01D2}"/>
              </a:ext>
            </a:extLst>
          </p:cNvPr>
          <p:cNvPicPr/>
          <p:nvPr/>
        </p:nvPicPr>
        <p:blipFill>
          <a:blip r:embed="rId2" cstate="print"/>
          <a:stretch/>
        </p:blipFill>
        <p:spPr>
          <a:xfrm>
            <a:off x="-1" y="15480"/>
            <a:ext cx="1171575" cy="1241820"/>
          </a:xfrm>
          <a:prstGeom prst="rect">
            <a:avLst/>
          </a:prstGeom>
          <a:ln>
            <a:noFill/>
          </a:ln>
        </p:spPr>
      </p:pic>
      <p:pic>
        <p:nvPicPr>
          <p:cNvPr id="1026" name="Picture 2" descr="Edge computing - Wikipedia">
            <a:extLst>
              <a:ext uri="{FF2B5EF4-FFF2-40B4-BE49-F238E27FC236}">
                <a16:creationId xmlns:a16="http://schemas.microsoft.com/office/drawing/2014/main" id="{1E16AA54-C5B0-7836-117F-B21E37CA8C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1230306"/>
            <a:ext cx="5280025" cy="47119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EAB203D-DBFF-5B9E-B8E7-9FF87AC77DD5}"/>
              </a:ext>
            </a:extLst>
          </p:cNvPr>
          <p:cNvSpPr/>
          <p:nvPr/>
        </p:nvSpPr>
        <p:spPr>
          <a:xfrm>
            <a:off x="958057" y="1257300"/>
            <a:ext cx="5414962" cy="4841882"/>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800" b="1" dirty="0">
                <a:solidFill>
                  <a:schemeClr val="bg1"/>
                </a:solidFill>
              </a:rPr>
              <a:t>Edge Computing method introduces computing resources at the edge of the network.</a:t>
            </a:r>
          </a:p>
          <a:p>
            <a:r>
              <a:rPr lang="en-US" sz="2800" b="1" dirty="0">
                <a:solidFill>
                  <a:schemeClr val="bg1"/>
                </a:solidFill>
              </a:rPr>
              <a:t> </a:t>
            </a:r>
          </a:p>
          <a:p>
            <a:pPr marL="342900" indent="-342900">
              <a:buFont typeface="Arial" panose="020B0604020202020204" pitchFamily="34" charset="0"/>
              <a:buChar char="•"/>
            </a:pPr>
            <a:r>
              <a:rPr lang="en-US" sz="2800" b="1" dirty="0">
                <a:solidFill>
                  <a:schemeClr val="bg1"/>
                </a:solidFill>
              </a:rPr>
              <a:t>This method reduces communication latency and local computing.</a:t>
            </a:r>
          </a:p>
          <a:p>
            <a:endParaRPr lang="en-US" sz="2800" b="1" dirty="0">
              <a:solidFill>
                <a:schemeClr val="bg1"/>
              </a:solidFill>
            </a:endParaRPr>
          </a:p>
          <a:p>
            <a:pPr marL="342900" indent="-342900">
              <a:buFont typeface="Arial" panose="020B0604020202020204" pitchFamily="34" charset="0"/>
              <a:buChar char="•"/>
            </a:pPr>
            <a:r>
              <a:rPr lang="en-US" sz="2800" b="1" dirty="0">
                <a:solidFill>
                  <a:schemeClr val="bg1"/>
                </a:solidFill>
              </a:rPr>
              <a:t>Minimizes load on the core network by computing data at the edge itself.  </a:t>
            </a:r>
          </a:p>
        </p:txBody>
      </p:sp>
      <p:sp>
        <p:nvSpPr>
          <p:cNvPr id="3" name="Date Placeholder 2">
            <a:extLst>
              <a:ext uri="{FF2B5EF4-FFF2-40B4-BE49-F238E27FC236}">
                <a16:creationId xmlns:a16="http://schemas.microsoft.com/office/drawing/2014/main" id="{9F8EEF3B-87E1-A7E8-3CD9-A9B1985B3ADF}"/>
              </a:ext>
            </a:extLst>
          </p:cNvPr>
          <p:cNvSpPr>
            <a:spLocks noGrp="1"/>
          </p:cNvSpPr>
          <p:nvPr>
            <p:ph type="dt" sz="half" idx="10"/>
          </p:nvPr>
        </p:nvSpPr>
        <p:spPr/>
        <p:txBody>
          <a:bodyPr/>
          <a:lstStyle/>
          <a:p>
            <a:fld id="{013EC3B0-8316-7C4B-B506-415CD9228284}" type="datetime1">
              <a:rPr lang="en-IN" smtClean="0"/>
              <a:t>02/12/23</a:t>
            </a:fld>
            <a:endParaRPr lang="en-US"/>
          </a:p>
        </p:txBody>
      </p:sp>
      <p:sp>
        <p:nvSpPr>
          <p:cNvPr id="9" name="Footer Placeholder 8">
            <a:extLst>
              <a:ext uri="{FF2B5EF4-FFF2-40B4-BE49-F238E27FC236}">
                <a16:creationId xmlns:a16="http://schemas.microsoft.com/office/drawing/2014/main" id="{57900C94-C971-8E1A-2BAD-01583C88FA5C}"/>
              </a:ext>
            </a:extLst>
          </p:cNvPr>
          <p:cNvSpPr>
            <a:spLocks noGrp="1"/>
          </p:cNvSpPr>
          <p:nvPr>
            <p:ph type="ftr" sz="quarter" idx="11"/>
          </p:nvPr>
        </p:nvSpPr>
        <p:spPr/>
        <p:txBody>
          <a:bodyPr/>
          <a:lstStyle/>
          <a:p>
            <a:r>
              <a:rPr lang="en-US"/>
              <a:t>Capstone Project B.Tech 2020-24 Phase-2 ESA</a:t>
            </a:r>
          </a:p>
        </p:txBody>
      </p:sp>
      <p:sp>
        <p:nvSpPr>
          <p:cNvPr id="11" name="Slide Number Placeholder 10">
            <a:extLst>
              <a:ext uri="{FF2B5EF4-FFF2-40B4-BE49-F238E27FC236}">
                <a16:creationId xmlns:a16="http://schemas.microsoft.com/office/drawing/2014/main" id="{5FAC252F-1121-9AE0-1641-FD06B4197E99}"/>
              </a:ext>
            </a:extLst>
          </p:cNvPr>
          <p:cNvSpPr>
            <a:spLocks noGrp="1"/>
          </p:cNvSpPr>
          <p:nvPr>
            <p:ph type="sldNum" sz="quarter" idx="12"/>
          </p:nvPr>
        </p:nvSpPr>
        <p:spPr/>
        <p:txBody>
          <a:bodyPr/>
          <a:lstStyle/>
          <a:p>
            <a:fld id="{58B7DACC-E4F9-C84E-9F82-4C0C87DE697E}" type="slidenum">
              <a:rPr lang="en-US" smtClean="0"/>
              <a:t>4</a:t>
            </a:fld>
            <a:endParaRPr lang="en-US"/>
          </a:p>
        </p:txBody>
      </p:sp>
    </p:spTree>
    <p:extLst>
      <p:ext uri="{BB962C8B-B14F-4D97-AF65-F5344CB8AC3E}">
        <p14:creationId xmlns:p14="http://schemas.microsoft.com/office/powerpoint/2010/main" val="3584282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27F3878-B4AE-F3B2-E172-368927211113}"/>
              </a:ext>
            </a:extLst>
          </p:cNvPr>
          <p:cNvSpPr>
            <a:spLocks noGrp="1"/>
          </p:cNvSpPr>
          <p:nvPr>
            <p:ph type="dt" sz="half" idx="10"/>
          </p:nvPr>
        </p:nvSpPr>
        <p:spPr/>
        <p:txBody>
          <a:bodyPr/>
          <a:lstStyle/>
          <a:p>
            <a:fld id="{47B4B8A7-D789-AD4A-820F-C35A3E1EF46C}" type="datetime1">
              <a:rPr lang="en-IN" smtClean="0"/>
              <a:t>02/12/23</a:t>
            </a:fld>
            <a:endParaRPr lang="en-US"/>
          </a:p>
        </p:txBody>
      </p:sp>
      <p:sp>
        <p:nvSpPr>
          <p:cNvPr id="5" name="Footer Placeholder 4">
            <a:extLst>
              <a:ext uri="{FF2B5EF4-FFF2-40B4-BE49-F238E27FC236}">
                <a16:creationId xmlns:a16="http://schemas.microsoft.com/office/drawing/2014/main" id="{CCAADE46-D93A-F591-54C8-B907456D825E}"/>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81180FBD-CCE1-EB00-BC3D-195DD1510E53}"/>
              </a:ext>
            </a:extLst>
          </p:cNvPr>
          <p:cNvSpPr>
            <a:spLocks noGrp="1"/>
          </p:cNvSpPr>
          <p:nvPr>
            <p:ph type="sldNum" sz="quarter" idx="12"/>
          </p:nvPr>
        </p:nvSpPr>
        <p:spPr/>
        <p:txBody>
          <a:bodyPr/>
          <a:lstStyle/>
          <a:p>
            <a:fld id="{58B7DACC-E4F9-C84E-9F82-4C0C87DE697E}" type="slidenum">
              <a:rPr lang="en-US" smtClean="0"/>
              <a:t>40</a:t>
            </a:fld>
            <a:endParaRPr lang="en-US"/>
          </a:p>
        </p:txBody>
      </p:sp>
      <p:pic>
        <p:nvPicPr>
          <p:cNvPr id="7" name="Picture 6" descr="A logo for a university&#10;&#10;Description automatically generated">
            <a:extLst>
              <a:ext uri="{FF2B5EF4-FFF2-40B4-BE49-F238E27FC236}">
                <a16:creationId xmlns:a16="http://schemas.microsoft.com/office/drawing/2014/main" id="{0A664325-5121-DB5A-EF74-93C62B137C00}"/>
              </a:ext>
            </a:extLst>
          </p:cNvPr>
          <p:cNvPicPr/>
          <p:nvPr/>
        </p:nvPicPr>
        <p:blipFill>
          <a:blip r:embed="rId2" cstate="print"/>
          <a:stretch/>
        </p:blipFill>
        <p:spPr>
          <a:xfrm>
            <a:off x="-1" y="15480"/>
            <a:ext cx="1171575" cy="1241820"/>
          </a:xfrm>
          <a:prstGeom prst="rect">
            <a:avLst/>
          </a:prstGeom>
          <a:ln>
            <a:noFill/>
          </a:ln>
        </p:spPr>
      </p:pic>
      <p:sp>
        <p:nvSpPr>
          <p:cNvPr id="8" name="TextBox 7">
            <a:extLst>
              <a:ext uri="{FF2B5EF4-FFF2-40B4-BE49-F238E27FC236}">
                <a16:creationId xmlns:a16="http://schemas.microsoft.com/office/drawing/2014/main" id="{D3043A6C-F00C-42C8-6460-B057EA2BE198}"/>
              </a:ext>
            </a:extLst>
          </p:cNvPr>
          <p:cNvSpPr txBox="1"/>
          <p:nvPr/>
        </p:nvSpPr>
        <p:spPr>
          <a:xfrm>
            <a:off x="1494870" y="289770"/>
            <a:ext cx="9202257" cy="646331"/>
          </a:xfrm>
          <a:prstGeom prst="rect">
            <a:avLst/>
          </a:prstGeom>
          <a:noFill/>
        </p:spPr>
        <p:txBody>
          <a:bodyPr wrap="square" rtlCol="0">
            <a:spAutoFit/>
          </a:bodyPr>
          <a:lstStyle/>
          <a:p>
            <a:pPr algn="ctr"/>
            <a:r>
              <a:rPr lang="en-US" sz="3600" dirty="0"/>
              <a:t>Individual Contributions</a:t>
            </a:r>
          </a:p>
        </p:txBody>
      </p:sp>
      <p:graphicFrame>
        <p:nvGraphicFramePr>
          <p:cNvPr id="9" name="Table 8">
            <a:extLst>
              <a:ext uri="{FF2B5EF4-FFF2-40B4-BE49-F238E27FC236}">
                <a16:creationId xmlns:a16="http://schemas.microsoft.com/office/drawing/2014/main" id="{16A93544-0D8B-CCE0-E270-6F68F5FC42D2}"/>
              </a:ext>
            </a:extLst>
          </p:cNvPr>
          <p:cNvGraphicFramePr>
            <a:graphicFrameLocks noGrp="1"/>
          </p:cNvGraphicFramePr>
          <p:nvPr>
            <p:extLst>
              <p:ext uri="{D42A27DB-BD31-4B8C-83A1-F6EECF244321}">
                <p14:modId xmlns:p14="http://schemas.microsoft.com/office/powerpoint/2010/main" val="2595276380"/>
              </p:ext>
            </p:extLst>
          </p:nvPr>
        </p:nvGraphicFramePr>
        <p:xfrm>
          <a:off x="1171574" y="936101"/>
          <a:ext cx="9787580" cy="5212080"/>
        </p:xfrm>
        <a:graphic>
          <a:graphicData uri="http://schemas.openxmlformats.org/drawingml/2006/table">
            <a:tbl>
              <a:tblPr firstRow="1" bandRow="1">
                <a:tableStyleId>{5C22544A-7EE6-4342-B048-85BDC9FD1C3A}</a:tableStyleId>
              </a:tblPr>
              <a:tblGrid>
                <a:gridCol w="4893790">
                  <a:extLst>
                    <a:ext uri="{9D8B030D-6E8A-4147-A177-3AD203B41FA5}">
                      <a16:colId xmlns:a16="http://schemas.microsoft.com/office/drawing/2014/main" val="1355869939"/>
                    </a:ext>
                  </a:extLst>
                </a:gridCol>
                <a:gridCol w="4893790">
                  <a:extLst>
                    <a:ext uri="{9D8B030D-6E8A-4147-A177-3AD203B41FA5}">
                      <a16:colId xmlns:a16="http://schemas.microsoft.com/office/drawing/2014/main" val="2617353610"/>
                    </a:ext>
                  </a:extLst>
                </a:gridCol>
              </a:tblGrid>
              <a:tr h="0">
                <a:tc>
                  <a:txBody>
                    <a:bodyPr/>
                    <a:lstStyle/>
                    <a:p>
                      <a:r>
                        <a:rPr lang="en-US" b="0" dirty="0">
                          <a:solidFill>
                            <a:schemeClr val="tx1"/>
                          </a:solidFill>
                        </a:rPr>
                        <a:t>Gautham Bolar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Role: </a:t>
                      </a:r>
                      <a:r>
                        <a:rPr lang="en-US" b="0" dirty="0">
                          <a:solidFill>
                            <a:schemeClr val="tx1"/>
                          </a:solidFill>
                        </a:rPr>
                        <a:t>Responsible for software design of the simulation platform. Also conducted research on DRL algorithms to improve system performance.</a:t>
                      </a:r>
                    </a:p>
                    <a:p>
                      <a:r>
                        <a:rPr lang="en-US" dirty="0">
                          <a:solidFill>
                            <a:schemeClr val="tx1"/>
                          </a:solidFill>
                        </a:rPr>
                        <a:t>Contribution: </a:t>
                      </a:r>
                      <a:r>
                        <a:rPr lang="en-US" b="0" dirty="0">
                          <a:solidFill>
                            <a:schemeClr val="tx1"/>
                          </a:solidFill>
                        </a:rPr>
                        <a:t>System Modeling, coding and algorithm study.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1796152"/>
                  </a:ext>
                </a:extLst>
              </a:tr>
              <a:tr h="331178">
                <a:tc>
                  <a:txBody>
                    <a:bodyPr/>
                    <a:lstStyle/>
                    <a:p>
                      <a:r>
                        <a:rPr lang="en-US" dirty="0"/>
                        <a:t>Chennamsetti Sai Pranay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t>Role</a:t>
                      </a:r>
                      <a:r>
                        <a:rPr lang="en-US" dirty="0"/>
                        <a:t>: In-charge for literature survey on service migration. Provided clear ideas on implementation of service migration in this scenario. Was also responsible for content curation for the project </a:t>
                      </a:r>
                    </a:p>
                    <a:p>
                      <a:r>
                        <a:rPr lang="en-US" b="1" dirty="0"/>
                        <a:t>Contribution</a:t>
                      </a:r>
                      <a:r>
                        <a:rPr lang="en-US" dirty="0"/>
                        <a:t>: Literature review summary notes, System Modeling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0658100"/>
                  </a:ext>
                </a:extLst>
              </a:tr>
              <a:tr h="1074846">
                <a:tc>
                  <a:txBody>
                    <a:bodyPr/>
                    <a:lstStyle/>
                    <a:p>
                      <a:r>
                        <a:rPr lang="en-US" dirty="0"/>
                        <a:t>Dheemanth Joshi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t>Role</a:t>
                      </a:r>
                      <a:r>
                        <a:rPr lang="en-US" dirty="0"/>
                        <a:t>: Team Leader, Responsible and second in-charge for software simulations and paper implementations. Contributor to the content curation and report writing. </a:t>
                      </a:r>
                    </a:p>
                    <a:p>
                      <a:r>
                        <a:rPr lang="en-US" b="1" dirty="0"/>
                        <a:t>Contribution</a:t>
                      </a:r>
                      <a:r>
                        <a:rPr lang="en-US" dirty="0"/>
                        <a:t>: System Modeling, algorithm study, coding and main contributor for slides used in assessments.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6111448"/>
                  </a:ext>
                </a:extLst>
              </a:tr>
            </a:tbl>
          </a:graphicData>
        </a:graphic>
      </p:graphicFrame>
    </p:spTree>
    <p:extLst>
      <p:ext uri="{BB962C8B-B14F-4D97-AF65-F5344CB8AC3E}">
        <p14:creationId xmlns:p14="http://schemas.microsoft.com/office/powerpoint/2010/main" val="827245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8D0DA-C76B-E154-43F7-8CC9E05E7FED}"/>
              </a:ext>
            </a:extLst>
          </p:cNvPr>
          <p:cNvSpPr>
            <a:spLocks noGrp="1"/>
          </p:cNvSpPr>
          <p:nvPr>
            <p:ph type="title"/>
          </p:nvPr>
        </p:nvSpPr>
        <p:spPr>
          <a:xfrm>
            <a:off x="838200" y="111124"/>
            <a:ext cx="10515600" cy="1325563"/>
          </a:xfrm>
        </p:spPr>
        <p:txBody>
          <a:bodyPr>
            <a:normAutofit/>
          </a:bodyPr>
          <a:lstStyle/>
          <a:p>
            <a:pPr algn="ctr"/>
            <a:r>
              <a:rPr lang="en-US" sz="3600" b="1" dirty="0"/>
              <a:t> Deliverables</a:t>
            </a:r>
          </a:p>
        </p:txBody>
      </p:sp>
      <p:pic>
        <p:nvPicPr>
          <p:cNvPr id="7" name="Picture 6" descr="A logo for a university&#10;&#10;Description automatically generated">
            <a:extLst>
              <a:ext uri="{FF2B5EF4-FFF2-40B4-BE49-F238E27FC236}">
                <a16:creationId xmlns:a16="http://schemas.microsoft.com/office/drawing/2014/main" id="{D1AD336F-79D7-40A5-2F00-6058B1C04CDD}"/>
              </a:ext>
            </a:extLst>
          </p:cNvPr>
          <p:cNvPicPr/>
          <p:nvPr/>
        </p:nvPicPr>
        <p:blipFill>
          <a:blip r:embed="rId2" cstate="print"/>
          <a:stretch/>
        </p:blipFill>
        <p:spPr>
          <a:xfrm>
            <a:off x="-1" y="15480"/>
            <a:ext cx="1171575" cy="1241820"/>
          </a:xfrm>
          <a:prstGeom prst="rect">
            <a:avLst/>
          </a:prstGeom>
          <a:ln>
            <a:noFill/>
          </a:ln>
        </p:spPr>
      </p:pic>
      <p:sp>
        <p:nvSpPr>
          <p:cNvPr id="9" name="Date Placeholder 8">
            <a:extLst>
              <a:ext uri="{FF2B5EF4-FFF2-40B4-BE49-F238E27FC236}">
                <a16:creationId xmlns:a16="http://schemas.microsoft.com/office/drawing/2014/main" id="{F8E789D2-F636-02D2-7510-7831D41C19BD}"/>
              </a:ext>
            </a:extLst>
          </p:cNvPr>
          <p:cNvSpPr>
            <a:spLocks noGrp="1"/>
          </p:cNvSpPr>
          <p:nvPr>
            <p:ph type="dt" sz="half" idx="10"/>
          </p:nvPr>
        </p:nvSpPr>
        <p:spPr/>
        <p:txBody>
          <a:bodyPr/>
          <a:lstStyle/>
          <a:p>
            <a:fld id="{8047FEAA-6BA8-0B46-A086-F451D129AE76}" type="datetime1">
              <a:rPr lang="en-IN" smtClean="0"/>
              <a:t>02/12/23</a:t>
            </a:fld>
            <a:endParaRPr lang="en-US"/>
          </a:p>
        </p:txBody>
      </p:sp>
      <p:sp>
        <p:nvSpPr>
          <p:cNvPr id="10" name="Footer Placeholder 9">
            <a:extLst>
              <a:ext uri="{FF2B5EF4-FFF2-40B4-BE49-F238E27FC236}">
                <a16:creationId xmlns:a16="http://schemas.microsoft.com/office/drawing/2014/main" id="{3BFEF992-6C97-2723-EAD6-5617AAD7DE2E}"/>
              </a:ext>
            </a:extLst>
          </p:cNvPr>
          <p:cNvSpPr>
            <a:spLocks noGrp="1"/>
          </p:cNvSpPr>
          <p:nvPr>
            <p:ph type="ftr" sz="quarter" idx="11"/>
          </p:nvPr>
        </p:nvSpPr>
        <p:spPr/>
        <p:txBody>
          <a:bodyPr/>
          <a:lstStyle/>
          <a:p>
            <a:r>
              <a:rPr lang="en-US"/>
              <a:t>Capstone Project B.Tech 2020-24 Phase-2 ESA</a:t>
            </a:r>
          </a:p>
        </p:txBody>
      </p:sp>
      <p:sp>
        <p:nvSpPr>
          <p:cNvPr id="11" name="Slide Number Placeholder 10">
            <a:extLst>
              <a:ext uri="{FF2B5EF4-FFF2-40B4-BE49-F238E27FC236}">
                <a16:creationId xmlns:a16="http://schemas.microsoft.com/office/drawing/2014/main" id="{A4975880-446C-D05E-3098-B2D6EFCF8537}"/>
              </a:ext>
            </a:extLst>
          </p:cNvPr>
          <p:cNvSpPr>
            <a:spLocks noGrp="1"/>
          </p:cNvSpPr>
          <p:nvPr>
            <p:ph type="sldNum" sz="quarter" idx="12"/>
          </p:nvPr>
        </p:nvSpPr>
        <p:spPr/>
        <p:txBody>
          <a:bodyPr/>
          <a:lstStyle/>
          <a:p>
            <a:fld id="{58B7DACC-E4F9-C84E-9F82-4C0C87DE697E}" type="slidenum">
              <a:rPr lang="en-US" smtClean="0"/>
              <a:t>41</a:t>
            </a:fld>
            <a:endParaRPr lang="en-US"/>
          </a:p>
        </p:txBody>
      </p:sp>
      <p:graphicFrame>
        <p:nvGraphicFramePr>
          <p:cNvPr id="6" name="Table 5">
            <a:extLst>
              <a:ext uri="{FF2B5EF4-FFF2-40B4-BE49-F238E27FC236}">
                <a16:creationId xmlns:a16="http://schemas.microsoft.com/office/drawing/2014/main" id="{F11FE017-0391-2529-EE18-F2A5454BAFBF}"/>
              </a:ext>
            </a:extLst>
          </p:cNvPr>
          <p:cNvGraphicFramePr>
            <a:graphicFrameLocks noGrp="1"/>
          </p:cNvGraphicFramePr>
          <p:nvPr>
            <p:extLst>
              <p:ext uri="{D42A27DB-BD31-4B8C-83A1-F6EECF244321}">
                <p14:modId xmlns:p14="http://schemas.microsoft.com/office/powerpoint/2010/main" val="2965577008"/>
              </p:ext>
            </p:extLst>
          </p:nvPr>
        </p:nvGraphicFramePr>
        <p:xfrm>
          <a:off x="1593484" y="2234652"/>
          <a:ext cx="9292467" cy="3616605"/>
        </p:xfrm>
        <a:graphic>
          <a:graphicData uri="http://schemas.openxmlformats.org/drawingml/2006/table">
            <a:tbl>
              <a:tblPr firstRow="1" bandRow="1">
                <a:tableStyleId>{5C22544A-7EE6-4342-B048-85BDC9FD1C3A}</a:tableStyleId>
              </a:tblPr>
              <a:tblGrid>
                <a:gridCol w="625854">
                  <a:extLst>
                    <a:ext uri="{9D8B030D-6E8A-4147-A177-3AD203B41FA5}">
                      <a16:colId xmlns:a16="http://schemas.microsoft.com/office/drawing/2014/main" val="2912919661"/>
                    </a:ext>
                  </a:extLst>
                </a:gridCol>
                <a:gridCol w="5569124">
                  <a:extLst>
                    <a:ext uri="{9D8B030D-6E8A-4147-A177-3AD203B41FA5}">
                      <a16:colId xmlns:a16="http://schemas.microsoft.com/office/drawing/2014/main" val="660073652"/>
                    </a:ext>
                  </a:extLst>
                </a:gridCol>
                <a:gridCol w="3097489">
                  <a:extLst>
                    <a:ext uri="{9D8B030D-6E8A-4147-A177-3AD203B41FA5}">
                      <a16:colId xmlns:a16="http://schemas.microsoft.com/office/drawing/2014/main" val="1777823710"/>
                    </a:ext>
                  </a:extLst>
                </a:gridCol>
              </a:tblGrid>
              <a:tr h="469268">
                <a:tc>
                  <a:txBody>
                    <a:bodyPr/>
                    <a:lstStyle/>
                    <a:p>
                      <a:r>
                        <a:rPr lang="en-US" dirty="0" err="1">
                          <a:solidFill>
                            <a:schemeClr val="tx1"/>
                          </a:solidFill>
                        </a:rPr>
                        <a:t>Sl</a:t>
                      </a:r>
                      <a:r>
                        <a:rPr lang="en-US" dirty="0">
                          <a:solidFill>
                            <a:schemeClr val="tx1"/>
                          </a:solidFill>
                        </a:rPr>
                        <a:t> 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Submission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Status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4049187"/>
                  </a:ext>
                </a:extLst>
              </a:tr>
              <a:tr h="595305">
                <a:tc>
                  <a:txBody>
                    <a:bodyPr/>
                    <a:lstStyle/>
                    <a:p>
                      <a:r>
                        <a:rPr lang="en-US" dirty="0"/>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t>Project Report + Draft IEEE conference paper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t>To be done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0958359"/>
                  </a:ext>
                </a:extLst>
              </a:tr>
              <a:tr h="595305">
                <a:tc>
                  <a:txBody>
                    <a:bodyPr/>
                    <a:lstStyle/>
                    <a:p>
                      <a:r>
                        <a:rPr lang="en-US" dirty="0"/>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t>Project Poster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t>done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9230199"/>
                  </a:ext>
                </a:extLst>
              </a:tr>
              <a:tr h="595305">
                <a:tc>
                  <a:txBody>
                    <a:bodyPr/>
                    <a:lstStyle/>
                    <a:p>
                      <a:r>
                        <a:rPr lang="en-US" dirty="0"/>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t>Project Video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t>done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068064"/>
                  </a:ext>
                </a:extLst>
              </a:tr>
              <a:tr h="595305">
                <a:tc>
                  <a:txBody>
                    <a:bodyPr/>
                    <a:lstStyle/>
                    <a:p>
                      <a:r>
                        <a:rPr lang="en-US" dirty="0"/>
                        <a:t>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t>Individual Contribution form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t>done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0769090"/>
                  </a:ext>
                </a:extLst>
              </a:tr>
              <a:tr h="595305">
                <a:tc>
                  <a:txBody>
                    <a:bodyPr/>
                    <a:lstStyle/>
                    <a:p>
                      <a:r>
                        <a:rPr lang="en-US" dirty="0"/>
                        <a:t>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t>Project Diary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a:t>done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1392249"/>
                  </a:ext>
                </a:extLst>
              </a:tr>
            </a:tbl>
          </a:graphicData>
        </a:graphic>
      </p:graphicFrame>
      <p:sp>
        <p:nvSpPr>
          <p:cNvPr id="3" name="TextBox 2">
            <a:extLst>
              <a:ext uri="{FF2B5EF4-FFF2-40B4-BE49-F238E27FC236}">
                <a16:creationId xmlns:a16="http://schemas.microsoft.com/office/drawing/2014/main" id="{A3FDE9B6-6F4A-95D6-50F8-80B490F24869}"/>
              </a:ext>
            </a:extLst>
          </p:cNvPr>
          <p:cNvSpPr txBox="1"/>
          <p:nvPr/>
        </p:nvSpPr>
        <p:spPr>
          <a:xfrm>
            <a:off x="4038600" y="1567543"/>
            <a:ext cx="4021183" cy="369332"/>
          </a:xfrm>
          <a:prstGeom prst="rect">
            <a:avLst/>
          </a:prstGeom>
          <a:noFill/>
        </p:spPr>
        <p:txBody>
          <a:bodyPr wrap="square" rtlCol="0">
            <a:spAutoFit/>
          </a:bodyPr>
          <a:lstStyle/>
          <a:p>
            <a:pPr algn="ctr"/>
            <a:r>
              <a:rPr lang="en-US" b="1" dirty="0"/>
              <a:t>Team ID: W1</a:t>
            </a:r>
          </a:p>
        </p:txBody>
      </p:sp>
    </p:spTree>
    <p:extLst>
      <p:ext uri="{BB962C8B-B14F-4D97-AF65-F5344CB8AC3E}">
        <p14:creationId xmlns:p14="http://schemas.microsoft.com/office/powerpoint/2010/main" val="1273207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AA35-488E-4A8F-D0C6-39031B1A0FAD}"/>
              </a:ext>
            </a:extLst>
          </p:cNvPr>
          <p:cNvSpPr>
            <a:spLocks noGrp="1"/>
          </p:cNvSpPr>
          <p:nvPr>
            <p:ph type="title"/>
          </p:nvPr>
        </p:nvSpPr>
        <p:spPr>
          <a:xfrm>
            <a:off x="833913" y="148430"/>
            <a:ext cx="10515600" cy="1325563"/>
          </a:xfrm>
        </p:spPr>
        <p:txBody>
          <a:bodyPr/>
          <a:lstStyle/>
          <a:p>
            <a:pPr algn="ctr"/>
            <a:r>
              <a:rPr lang="en-US" b="1" dirty="0"/>
              <a:t> References </a:t>
            </a:r>
          </a:p>
        </p:txBody>
      </p:sp>
      <p:pic>
        <p:nvPicPr>
          <p:cNvPr id="7" name="Picture 6" descr="A logo for a university&#10;&#10;Description automatically generated">
            <a:extLst>
              <a:ext uri="{FF2B5EF4-FFF2-40B4-BE49-F238E27FC236}">
                <a16:creationId xmlns:a16="http://schemas.microsoft.com/office/drawing/2014/main" id="{24BFB9C4-3D0F-CC37-F6F1-0A45135FDC7C}"/>
              </a:ext>
            </a:extLst>
          </p:cNvPr>
          <p:cNvPicPr/>
          <p:nvPr/>
        </p:nvPicPr>
        <p:blipFill>
          <a:blip r:embed="rId2" cstate="print"/>
          <a:stretch/>
        </p:blipFill>
        <p:spPr>
          <a:xfrm>
            <a:off x="-1" y="15480"/>
            <a:ext cx="1171575" cy="1241820"/>
          </a:xfrm>
          <a:prstGeom prst="rect">
            <a:avLst/>
          </a:prstGeom>
          <a:ln>
            <a:noFill/>
          </a:ln>
        </p:spPr>
      </p:pic>
      <p:sp>
        <p:nvSpPr>
          <p:cNvPr id="9" name="Title 11">
            <a:extLst>
              <a:ext uri="{FF2B5EF4-FFF2-40B4-BE49-F238E27FC236}">
                <a16:creationId xmlns:a16="http://schemas.microsoft.com/office/drawing/2014/main" id="{1DB95BB9-0367-EC31-3BE7-69722010C08C}"/>
              </a:ext>
            </a:extLst>
          </p:cNvPr>
          <p:cNvSpPr txBox="1">
            <a:spLocks/>
          </p:cNvSpPr>
          <p:nvPr/>
        </p:nvSpPr>
        <p:spPr>
          <a:xfrm>
            <a:off x="733697" y="1710134"/>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latin typeface="Calibri" panose="020F0502020204030204" pitchFamily="34" charset="0"/>
              </a:rPr>
              <a:t>[1] Q. Yuan, J. Li, H. Zhou, T. Lin, G. Luo and X. Shen, ”A Joint Service Migration and Mobility Optimization Approach for Vehicular Edge Computing,” in IEEE Transactions on Vehicular Technology, vol. 69, no. 8, pp. 9041-9052, Aug. 2020, </a:t>
            </a:r>
            <a:r>
              <a:rPr lang="en-IN" sz="2400" b="1" dirty="0" err="1">
                <a:latin typeface="Calibri" panose="020F0502020204030204" pitchFamily="34" charset="0"/>
              </a:rPr>
              <a:t>doi</a:t>
            </a:r>
            <a:r>
              <a:rPr lang="en-IN" sz="2400" b="1" dirty="0">
                <a:latin typeface="Calibri" panose="020F0502020204030204" pitchFamily="34" charset="0"/>
              </a:rPr>
              <a:t>: 10.1109/TVT.2020.2999617. (Base Paper) </a:t>
            </a:r>
            <a:br>
              <a:rPr lang="en-IN" sz="2400" b="1" dirty="0"/>
            </a:br>
            <a:endParaRPr lang="en-US" sz="2400" b="1" dirty="0"/>
          </a:p>
        </p:txBody>
      </p:sp>
      <p:sp>
        <p:nvSpPr>
          <p:cNvPr id="10" name="TextBox 9">
            <a:extLst>
              <a:ext uri="{FF2B5EF4-FFF2-40B4-BE49-F238E27FC236}">
                <a16:creationId xmlns:a16="http://schemas.microsoft.com/office/drawing/2014/main" id="{F18582D1-837B-338E-B82D-A212884E3E15}"/>
              </a:ext>
            </a:extLst>
          </p:cNvPr>
          <p:cNvSpPr txBox="1"/>
          <p:nvPr/>
        </p:nvSpPr>
        <p:spPr>
          <a:xfrm>
            <a:off x="904671" y="2680167"/>
            <a:ext cx="10173651" cy="1938992"/>
          </a:xfrm>
          <a:prstGeom prst="rect">
            <a:avLst/>
          </a:prstGeom>
          <a:noFill/>
        </p:spPr>
        <p:txBody>
          <a:bodyPr wrap="square">
            <a:spAutoFit/>
          </a:bodyPr>
          <a:lstStyle/>
          <a:p>
            <a:pPr algn="ctr"/>
            <a:endParaRPr lang="en-US" sz="2400" b="1" dirty="0"/>
          </a:p>
          <a:p>
            <a:pPr algn="ctr"/>
            <a:r>
              <a:rPr lang="en-US" sz="2400" b="1" dirty="0">
                <a:latin typeface="+mn-lt"/>
              </a:rPr>
              <a:t>[2</a:t>
            </a:r>
            <a:r>
              <a:rPr lang="en-US" sz="2400" b="1" dirty="0"/>
              <a:t>] </a:t>
            </a:r>
            <a:r>
              <a:rPr lang="en-IN" sz="2400" b="1" i="0" dirty="0">
                <a:solidFill>
                  <a:srgbClr val="333333"/>
                </a:solidFill>
                <a:effectLst/>
              </a:rPr>
              <a:t>W. Chen </a:t>
            </a:r>
            <a:r>
              <a:rPr lang="en-IN" sz="2400" b="1" i="1" dirty="0">
                <a:solidFill>
                  <a:srgbClr val="333333"/>
                </a:solidFill>
                <a:effectLst/>
              </a:rPr>
              <a:t>et al</a:t>
            </a:r>
            <a:r>
              <a:rPr lang="en-IN" sz="2400" b="1" i="0" dirty="0">
                <a:solidFill>
                  <a:srgbClr val="333333"/>
                </a:solidFill>
                <a:effectLst/>
              </a:rPr>
              <a:t>., "MSM: Mobility-Aware Service Migration for Seamless Provision: A Data-Driven Approach," in </a:t>
            </a:r>
            <a:r>
              <a:rPr lang="en-IN" sz="2400" b="1" i="1" dirty="0">
                <a:solidFill>
                  <a:srgbClr val="333333"/>
                </a:solidFill>
                <a:effectLst/>
              </a:rPr>
              <a:t>IEEE Internet of Things Journal</a:t>
            </a:r>
            <a:r>
              <a:rPr lang="en-IN" sz="2400" b="1" i="0" dirty="0">
                <a:solidFill>
                  <a:srgbClr val="333333"/>
                </a:solidFill>
                <a:effectLst/>
              </a:rPr>
              <a:t>, vol. 10, no. 17, pp. 15690-15704, 1 Sept.1, 2023, </a:t>
            </a:r>
            <a:r>
              <a:rPr lang="en-IN" sz="2400" b="1" i="0" dirty="0" err="1">
                <a:solidFill>
                  <a:srgbClr val="333333"/>
                </a:solidFill>
                <a:effectLst/>
              </a:rPr>
              <a:t>doi</a:t>
            </a:r>
            <a:r>
              <a:rPr lang="en-IN" sz="2400" b="1" i="0" dirty="0">
                <a:solidFill>
                  <a:srgbClr val="333333"/>
                </a:solidFill>
                <a:effectLst/>
              </a:rPr>
              <a:t>: 10.1109/JIOT.2023.3265434.</a:t>
            </a:r>
            <a:r>
              <a:rPr lang="en-IN" sz="2400" b="1" dirty="0">
                <a:effectLst/>
              </a:rPr>
              <a:t>. </a:t>
            </a:r>
          </a:p>
          <a:p>
            <a:pPr algn="ctr"/>
            <a:endParaRPr lang="en-IN" sz="2400" b="1" dirty="0"/>
          </a:p>
        </p:txBody>
      </p:sp>
      <p:sp>
        <p:nvSpPr>
          <p:cNvPr id="11" name="Title 11">
            <a:extLst>
              <a:ext uri="{FF2B5EF4-FFF2-40B4-BE49-F238E27FC236}">
                <a16:creationId xmlns:a16="http://schemas.microsoft.com/office/drawing/2014/main" id="{DB96A4FD-A9E3-F7F1-EE7C-C7C435324CA0}"/>
              </a:ext>
            </a:extLst>
          </p:cNvPr>
          <p:cNvSpPr txBox="1">
            <a:spLocks/>
          </p:cNvSpPr>
          <p:nvPr/>
        </p:nvSpPr>
        <p:spPr>
          <a:xfrm>
            <a:off x="833913" y="444301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latin typeface="+mn-lt"/>
              </a:rPr>
              <a:t>[3] </a:t>
            </a:r>
            <a:r>
              <a:rPr lang="en-IN" sz="2400" b="1" i="0" dirty="0">
                <a:solidFill>
                  <a:srgbClr val="333333"/>
                </a:solidFill>
                <a:effectLst/>
                <a:latin typeface="+mn-lt"/>
              </a:rPr>
              <a:t>H. </a:t>
            </a:r>
            <a:r>
              <a:rPr lang="en-IN" sz="2400" b="1" i="0" dirty="0" err="1">
                <a:solidFill>
                  <a:srgbClr val="333333"/>
                </a:solidFill>
                <a:effectLst/>
                <a:latin typeface="+mn-lt"/>
              </a:rPr>
              <a:t>Heitsch</a:t>
            </a:r>
            <a:r>
              <a:rPr lang="en-IN" sz="2400" b="1" i="0" dirty="0">
                <a:solidFill>
                  <a:srgbClr val="333333"/>
                </a:solidFill>
                <a:effectLst/>
                <a:latin typeface="+mn-lt"/>
              </a:rPr>
              <a:t> and W. </a:t>
            </a:r>
            <a:r>
              <a:rPr lang="en-IN" sz="2400" b="1" i="0" dirty="0" err="1">
                <a:solidFill>
                  <a:srgbClr val="333333"/>
                </a:solidFill>
                <a:effectLst/>
                <a:latin typeface="+mn-lt"/>
              </a:rPr>
              <a:t>Romisch</a:t>
            </a:r>
            <a:r>
              <a:rPr lang="en-IN" sz="2400" b="1" i="0" dirty="0">
                <a:solidFill>
                  <a:srgbClr val="333333"/>
                </a:solidFill>
                <a:effectLst/>
                <a:latin typeface="+mn-lt"/>
              </a:rPr>
              <a:t>, "Generation of multivariate scenario trees to model stochasticity in power management," </a:t>
            </a:r>
            <a:r>
              <a:rPr lang="en-IN" sz="2400" b="1" i="1" dirty="0">
                <a:solidFill>
                  <a:srgbClr val="333333"/>
                </a:solidFill>
                <a:effectLst/>
                <a:latin typeface="+mn-lt"/>
              </a:rPr>
              <a:t>2005 IEEE Russia Power Tech</a:t>
            </a:r>
            <a:r>
              <a:rPr lang="en-IN" sz="2400" b="1" i="0" dirty="0">
                <a:solidFill>
                  <a:srgbClr val="333333"/>
                </a:solidFill>
                <a:effectLst/>
                <a:latin typeface="+mn-lt"/>
              </a:rPr>
              <a:t>, St. Petersburg, Russia, 2005, pp. 1-7, </a:t>
            </a:r>
            <a:r>
              <a:rPr lang="en-IN" sz="2400" b="1" i="0" dirty="0" err="1">
                <a:solidFill>
                  <a:srgbClr val="333333"/>
                </a:solidFill>
                <a:effectLst/>
                <a:latin typeface="+mn-lt"/>
              </a:rPr>
              <a:t>doi</a:t>
            </a:r>
            <a:r>
              <a:rPr lang="en-IN" sz="2400" b="1" i="0" dirty="0">
                <a:solidFill>
                  <a:srgbClr val="333333"/>
                </a:solidFill>
                <a:effectLst/>
                <a:latin typeface="+mn-lt"/>
              </a:rPr>
              <a:t>: 10.1109/PTC.2005.4524696.</a:t>
            </a:r>
            <a:endParaRPr lang="en-US" sz="2400" b="1" dirty="0">
              <a:latin typeface="+mn-lt"/>
            </a:endParaRPr>
          </a:p>
        </p:txBody>
      </p:sp>
      <p:sp>
        <p:nvSpPr>
          <p:cNvPr id="3" name="Date Placeholder 2">
            <a:extLst>
              <a:ext uri="{FF2B5EF4-FFF2-40B4-BE49-F238E27FC236}">
                <a16:creationId xmlns:a16="http://schemas.microsoft.com/office/drawing/2014/main" id="{61E8EA80-B3B7-21D2-B80A-BADF5F9155D9}"/>
              </a:ext>
            </a:extLst>
          </p:cNvPr>
          <p:cNvSpPr>
            <a:spLocks noGrp="1"/>
          </p:cNvSpPr>
          <p:nvPr>
            <p:ph type="dt" sz="half" idx="10"/>
          </p:nvPr>
        </p:nvSpPr>
        <p:spPr/>
        <p:txBody>
          <a:bodyPr/>
          <a:lstStyle/>
          <a:p>
            <a:fld id="{5412EFAE-8DAB-9E4B-B353-CEC52EE3ADEA}" type="datetime1">
              <a:rPr lang="en-IN" smtClean="0"/>
              <a:t>02/12/23</a:t>
            </a:fld>
            <a:endParaRPr lang="en-US"/>
          </a:p>
        </p:txBody>
      </p:sp>
      <p:sp>
        <p:nvSpPr>
          <p:cNvPr id="12" name="Footer Placeholder 11">
            <a:extLst>
              <a:ext uri="{FF2B5EF4-FFF2-40B4-BE49-F238E27FC236}">
                <a16:creationId xmlns:a16="http://schemas.microsoft.com/office/drawing/2014/main" id="{D0135594-A22C-8D22-BC0B-A82F8D146BC9}"/>
              </a:ext>
            </a:extLst>
          </p:cNvPr>
          <p:cNvSpPr>
            <a:spLocks noGrp="1"/>
          </p:cNvSpPr>
          <p:nvPr>
            <p:ph type="ftr" sz="quarter" idx="11"/>
          </p:nvPr>
        </p:nvSpPr>
        <p:spPr/>
        <p:txBody>
          <a:bodyPr/>
          <a:lstStyle/>
          <a:p>
            <a:r>
              <a:rPr lang="en-US"/>
              <a:t>Capstone Project B.Tech 2020-24 Phase-2 ESA</a:t>
            </a:r>
          </a:p>
        </p:txBody>
      </p:sp>
      <p:sp>
        <p:nvSpPr>
          <p:cNvPr id="13" name="Slide Number Placeholder 12">
            <a:extLst>
              <a:ext uri="{FF2B5EF4-FFF2-40B4-BE49-F238E27FC236}">
                <a16:creationId xmlns:a16="http://schemas.microsoft.com/office/drawing/2014/main" id="{1AD2B156-E256-DC85-8D61-3CDF341C2D71}"/>
              </a:ext>
            </a:extLst>
          </p:cNvPr>
          <p:cNvSpPr>
            <a:spLocks noGrp="1"/>
          </p:cNvSpPr>
          <p:nvPr>
            <p:ph type="sldNum" sz="quarter" idx="12"/>
          </p:nvPr>
        </p:nvSpPr>
        <p:spPr/>
        <p:txBody>
          <a:bodyPr/>
          <a:lstStyle/>
          <a:p>
            <a:fld id="{58B7DACC-E4F9-C84E-9F82-4C0C87DE697E}" type="slidenum">
              <a:rPr lang="en-US" smtClean="0"/>
              <a:t>42</a:t>
            </a:fld>
            <a:endParaRPr lang="en-US"/>
          </a:p>
        </p:txBody>
      </p:sp>
    </p:spTree>
    <p:extLst>
      <p:ext uri="{BB962C8B-B14F-4D97-AF65-F5344CB8AC3E}">
        <p14:creationId xmlns:p14="http://schemas.microsoft.com/office/powerpoint/2010/main" val="169418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logo for a university&#10;&#10;Description automatically generated">
            <a:extLst>
              <a:ext uri="{FF2B5EF4-FFF2-40B4-BE49-F238E27FC236}">
                <a16:creationId xmlns:a16="http://schemas.microsoft.com/office/drawing/2014/main" id="{D372CA17-D975-9549-670F-D6BDF13FB367}"/>
              </a:ext>
            </a:extLst>
          </p:cNvPr>
          <p:cNvPicPr/>
          <p:nvPr/>
        </p:nvPicPr>
        <p:blipFill>
          <a:blip r:embed="rId2" cstate="print"/>
          <a:stretch/>
        </p:blipFill>
        <p:spPr>
          <a:xfrm>
            <a:off x="-1" y="15480"/>
            <a:ext cx="1171575" cy="1241820"/>
          </a:xfrm>
          <a:prstGeom prst="rect">
            <a:avLst/>
          </a:prstGeom>
          <a:ln>
            <a:noFill/>
          </a:ln>
        </p:spPr>
      </p:pic>
      <p:pic>
        <p:nvPicPr>
          <p:cNvPr id="10" name="Picture 9" descr="A graph with a number of months&#10;&#10;Description automatically generated with medium confidence">
            <a:extLst>
              <a:ext uri="{FF2B5EF4-FFF2-40B4-BE49-F238E27FC236}">
                <a16:creationId xmlns:a16="http://schemas.microsoft.com/office/drawing/2014/main" id="{27A14B56-8F83-2EF4-68DD-F1780704A694}"/>
              </a:ext>
            </a:extLst>
          </p:cNvPr>
          <p:cNvPicPr>
            <a:picLocks noChangeAspect="1"/>
          </p:cNvPicPr>
          <p:nvPr/>
        </p:nvPicPr>
        <p:blipFill>
          <a:blip r:embed="rId3"/>
          <a:stretch>
            <a:fillRect/>
          </a:stretch>
        </p:blipFill>
        <p:spPr>
          <a:xfrm>
            <a:off x="986681" y="544526"/>
            <a:ext cx="10025170" cy="5389503"/>
          </a:xfrm>
          <a:prstGeom prst="rect">
            <a:avLst/>
          </a:prstGeom>
        </p:spPr>
      </p:pic>
      <p:sp>
        <p:nvSpPr>
          <p:cNvPr id="2" name="Date Placeholder 1">
            <a:extLst>
              <a:ext uri="{FF2B5EF4-FFF2-40B4-BE49-F238E27FC236}">
                <a16:creationId xmlns:a16="http://schemas.microsoft.com/office/drawing/2014/main" id="{8010CC4C-4C8F-71FB-338F-2939B3033521}"/>
              </a:ext>
            </a:extLst>
          </p:cNvPr>
          <p:cNvSpPr>
            <a:spLocks noGrp="1"/>
          </p:cNvSpPr>
          <p:nvPr>
            <p:ph type="dt" sz="half" idx="10"/>
          </p:nvPr>
        </p:nvSpPr>
        <p:spPr/>
        <p:txBody>
          <a:bodyPr/>
          <a:lstStyle/>
          <a:p>
            <a:fld id="{8FC77586-2326-6541-836D-898E791A4EF0}" type="datetime1">
              <a:rPr lang="en-IN" smtClean="0"/>
              <a:t>02/12/23</a:t>
            </a:fld>
            <a:endParaRPr lang="en-US"/>
          </a:p>
        </p:txBody>
      </p:sp>
      <p:sp>
        <p:nvSpPr>
          <p:cNvPr id="3" name="Footer Placeholder 2">
            <a:extLst>
              <a:ext uri="{FF2B5EF4-FFF2-40B4-BE49-F238E27FC236}">
                <a16:creationId xmlns:a16="http://schemas.microsoft.com/office/drawing/2014/main" id="{47D8C641-FF3A-2296-1303-72290B2B6399}"/>
              </a:ext>
            </a:extLst>
          </p:cNvPr>
          <p:cNvSpPr>
            <a:spLocks noGrp="1"/>
          </p:cNvSpPr>
          <p:nvPr>
            <p:ph type="ftr" sz="quarter" idx="11"/>
          </p:nvPr>
        </p:nvSpPr>
        <p:spPr/>
        <p:txBody>
          <a:bodyPr/>
          <a:lstStyle/>
          <a:p>
            <a:r>
              <a:rPr lang="en-US"/>
              <a:t>Capstone Project B.Tech 2020-24 Phase-2 ESA</a:t>
            </a:r>
          </a:p>
        </p:txBody>
      </p:sp>
      <p:sp>
        <p:nvSpPr>
          <p:cNvPr id="9" name="Slide Number Placeholder 8">
            <a:extLst>
              <a:ext uri="{FF2B5EF4-FFF2-40B4-BE49-F238E27FC236}">
                <a16:creationId xmlns:a16="http://schemas.microsoft.com/office/drawing/2014/main" id="{C1265CF2-9F56-02A2-0ABA-173217DF119F}"/>
              </a:ext>
            </a:extLst>
          </p:cNvPr>
          <p:cNvSpPr>
            <a:spLocks noGrp="1"/>
          </p:cNvSpPr>
          <p:nvPr>
            <p:ph type="sldNum" sz="quarter" idx="12"/>
          </p:nvPr>
        </p:nvSpPr>
        <p:spPr/>
        <p:txBody>
          <a:bodyPr/>
          <a:lstStyle/>
          <a:p>
            <a:fld id="{58B7DACC-E4F9-C84E-9F82-4C0C87DE697E}" type="slidenum">
              <a:rPr lang="en-US" smtClean="0"/>
              <a:t>43</a:t>
            </a:fld>
            <a:endParaRPr lang="en-US"/>
          </a:p>
        </p:txBody>
      </p:sp>
    </p:spTree>
    <p:extLst>
      <p:ext uri="{BB962C8B-B14F-4D97-AF65-F5344CB8AC3E}">
        <p14:creationId xmlns:p14="http://schemas.microsoft.com/office/powerpoint/2010/main" val="404915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9E04379-7085-92A7-97A9-A46DC635DFA0}"/>
              </a:ext>
            </a:extLst>
          </p:cNvPr>
          <p:cNvSpPr txBox="1"/>
          <p:nvPr/>
        </p:nvSpPr>
        <p:spPr>
          <a:xfrm>
            <a:off x="1698172" y="2442754"/>
            <a:ext cx="8438605" cy="1754326"/>
          </a:xfrm>
          <a:prstGeom prst="rect">
            <a:avLst/>
          </a:prstGeom>
          <a:noFill/>
        </p:spPr>
        <p:txBody>
          <a:bodyPr wrap="square" rtlCol="0">
            <a:spAutoFit/>
          </a:bodyPr>
          <a:lstStyle/>
          <a:p>
            <a:pPr algn="ctr"/>
            <a:r>
              <a:rPr lang="en-US" sz="5400" dirty="0"/>
              <a:t>QNA</a:t>
            </a:r>
          </a:p>
          <a:p>
            <a:pPr algn="ctr"/>
            <a:r>
              <a:rPr lang="en-US" sz="5400" dirty="0"/>
              <a:t>Thank You</a:t>
            </a:r>
          </a:p>
        </p:txBody>
      </p:sp>
      <p:pic>
        <p:nvPicPr>
          <p:cNvPr id="9" name="Picture 8" descr="A logo for a university&#10;&#10;Description automatically generated">
            <a:extLst>
              <a:ext uri="{FF2B5EF4-FFF2-40B4-BE49-F238E27FC236}">
                <a16:creationId xmlns:a16="http://schemas.microsoft.com/office/drawing/2014/main" id="{5A6B4628-B5DA-B251-6A57-2A8D64DBD80F}"/>
              </a:ext>
            </a:extLst>
          </p:cNvPr>
          <p:cNvPicPr/>
          <p:nvPr/>
        </p:nvPicPr>
        <p:blipFill>
          <a:blip r:embed="rId2" cstate="print"/>
          <a:stretch/>
        </p:blipFill>
        <p:spPr>
          <a:xfrm>
            <a:off x="-1" y="15480"/>
            <a:ext cx="1171575" cy="1241820"/>
          </a:xfrm>
          <a:prstGeom prst="rect">
            <a:avLst/>
          </a:prstGeom>
          <a:ln>
            <a:noFill/>
          </a:ln>
        </p:spPr>
      </p:pic>
      <p:sp>
        <p:nvSpPr>
          <p:cNvPr id="2" name="Date Placeholder 1">
            <a:extLst>
              <a:ext uri="{FF2B5EF4-FFF2-40B4-BE49-F238E27FC236}">
                <a16:creationId xmlns:a16="http://schemas.microsoft.com/office/drawing/2014/main" id="{8E97A269-9DA4-358F-B304-3A5595807049}"/>
              </a:ext>
            </a:extLst>
          </p:cNvPr>
          <p:cNvSpPr>
            <a:spLocks noGrp="1"/>
          </p:cNvSpPr>
          <p:nvPr>
            <p:ph type="dt" sz="half" idx="10"/>
          </p:nvPr>
        </p:nvSpPr>
        <p:spPr/>
        <p:txBody>
          <a:bodyPr/>
          <a:lstStyle/>
          <a:p>
            <a:fld id="{58CC1BC5-47C8-8943-ACB6-9410265C7BE1}" type="datetime1">
              <a:rPr lang="en-IN" smtClean="0"/>
              <a:t>02/12/23</a:t>
            </a:fld>
            <a:endParaRPr lang="en-US"/>
          </a:p>
        </p:txBody>
      </p:sp>
      <p:sp>
        <p:nvSpPr>
          <p:cNvPr id="3" name="Footer Placeholder 2">
            <a:extLst>
              <a:ext uri="{FF2B5EF4-FFF2-40B4-BE49-F238E27FC236}">
                <a16:creationId xmlns:a16="http://schemas.microsoft.com/office/drawing/2014/main" id="{1002DC43-A691-E998-D3A5-AED7F8AD65AF}"/>
              </a:ext>
            </a:extLst>
          </p:cNvPr>
          <p:cNvSpPr>
            <a:spLocks noGrp="1"/>
          </p:cNvSpPr>
          <p:nvPr>
            <p:ph type="ftr" sz="quarter" idx="11"/>
          </p:nvPr>
        </p:nvSpPr>
        <p:spPr/>
        <p:txBody>
          <a:bodyPr/>
          <a:lstStyle/>
          <a:p>
            <a:r>
              <a:rPr lang="en-US"/>
              <a:t>Capstone Project B.Tech 2020-24 Phase-2 ESA</a:t>
            </a:r>
          </a:p>
        </p:txBody>
      </p:sp>
      <p:sp>
        <p:nvSpPr>
          <p:cNvPr id="7" name="Slide Number Placeholder 6">
            <a:extLst>
              <a:ext uri="{FF2B5EF4-FFF2-40B4-BE49-F238E27FC236}">
                <a16:creationId xmlns:a16="http://schemas.microsoft.com/office/drawing/2014/main" id="{AF3B70A1-35E6-8F07-DC96-FC0F8F062532}"/>
              </a:ext>
            </a:extLst>
          </p:cNvPr>
          <p:cNvSpPr>
            <a:spLocks noGrp="1"/>
          </p:cNvSpPr>
          <p:nvPr>
            <p:ph type="sldNum" sz="quarter" idx="12"/>
          </p:nvPr>
        </p:nvSpPr>
        <p:spPr/>
        <p:txBody>
          <a:bodyPr/>
          <a:lstStyle/>
          <a:p>
            <a:fld id="{58B7DACC-E4F9-C84E-9F82-4C0C87DE697E}" type="slidenum">
              <a:rPr lang="en-US" smtClean="0"/>
              <a:t>44</a:t>
            </a:fld>
            <a:endParaRPr lang="en-US"/>
          </a:p>
        </p:txBody>
      </p:sp>
    </p:spTree>
    <p:extLst>
      <p:ext uri="{BB962C8B-B14F-4D97-AF65-F5344CB8AC3E}">
        <p14:creationId xmlns:p14="http://schemas.microsoft.com/office/powerpoint/2010/main" val="194293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5AC58D8-5E1A-A76E-5718-532E583D8C28}"/>
              </a:ext>
            </a:extLst>
          </p:cNvPr>
          <p:cNvSpPr/>
          <p:nvPr/>
        </p:nvSpPr>
        <p:spPr>
          <a:xfrm>
            <a:off x="6831904" y="3406772"/>
            <a:ext cx="2642992" cy="8145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10" name="Picture 2" descr="Pin on Architecture Photos Perspective">
            <a:extLst>
              <a:ext uri="{FF2B5EF4-FFF2-40B4-BE49-F238E27FC236}">
                <a16:creationId xmlns:a16="http://schemas.microsoft.com/office/drawing/2014/main" id="{8786EA31-64CE-FE85-C39A-D51FCBCF72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1661" y="4343629"/>
            <a:ext cx="1325564" cy="1325564"/>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a:extLst>
              <a:ext uri="{FF2B5EF4-FFF2-40B4-BE49-F238E27FC236}">
                <a16:creationId xmlns:a16="http://schemas.microsoft.com/office/drawing/2014/main" id="{FB234DCF-D261-ED92-E781-BC10707C0BF4}"/>
              </a:ext>
            </a:extLst>
          </p:cNvPr>
          <p:cNvSpPr/>
          <p:nvPr/>
        </p:nvSpPr>
        <p:spPr>
          <a:xfrm>
            <a:off x="7139871" y="3568896"/>
            <a:ext cx="416849" cy="42811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20" name="Straight Connector 19">
            <a:extLst>
              <a:ext uri="{FF2B5EF4-FFF2-40B4-BE49-F238E27FC236}">
                <a16:creationId xmlns:a16="http://schemas.microsoft.com/office/drawing/2014/main" id="{D5F42AC4-C377-B0B8-E969-5ABCED1BAFB9}"/>
              </a:ext>
            </a:extLst>
          </p:cNvPr>
          <p:cNvCxnSpPr>
            <a:cxnSpLocks/>
            <a:stCxn id="16" idx="1"/>
            <a:endCxn id="16" idx="5"/>
          </p:cNvCxnSpPr>
          <p:nvPr/>
        </p:nvCxnSpPr>
        <p:spPr>
          <a:xfrm>
            <a:off x="7200917" y="3631592"/>
            <a:ext cx="294757" cy="302725"/>
          </a:xfrm>
          <a:prstGeom prst="line">
            <a:avLst/>
          </a:prstGeom>
        </p:spPr>
        <p:style>
          <a:lnRef idx="2">
            <a:schemeClr val="accent4"/>
          </a:lnRef>
          <a:fillRef idx="0">
            <a:schemeClr val="accent4"/>
          </a:fillRef>
          <a:effectRef idx="1">
            <a:schemeClr val="accent4"/>
          </a:effectRef>
          <a:fontRef idx="minor">
            <a:schemeClr val="tx1"/>
          </a:fontRef>
        </p:style>
      </p:cxnSp>
      <p:cxnSp>
        <p:nvCxnSpPr>
          <p:cNvPr id="21" name="Straight Connector 20">
            <a:extLst>
              <a:ext uri="{FF2B5EF4-FFF2-40B4-BE49-F238E27FC236}">
                <a16:creationId xmlns:a16="http://schemas.microsoft.com/office/drawing/2014/main" id="{5DE6BF13-51A4-F0BE-89F1-E18B0C9CBBA5}"/>
              </a:ext>
            </a:extLst>
          </p:cNvPr>
          <p:cNvCxnSpPr>
            <a:cxnSpLocks/>
            <a:stCxn id="16" idx="3"/>
            <a:endCxn id="16" idx="7"/>
          </p:cNvCxnSpPr>
          <p:nvPr/>
        </p:nvCxnSpPr>
        <p:spPr>
          <a:xfrm flipV="1">
            <a:off x="7200917" y="3631592"/>
            <a:ext cx="294757" cy="302725"/>
          </a:xfrm>
          <a:prstGeom prst="line">
            <a:avLst/>
          </a:prstGeom>
        </p:spPr>
        <p:style>
          <a:lnRef idx="2">
            <a:schemeClr val="accent4"/>
          </a:lnRef>
          <a:fillRef idx="0">
            <a:schemeClr val="accent4"/>
          </a:fillRef>
          <a:effectRef idx="1">
            <a:schemeClr val="accent4"/>
          </a:effectRef>
          <a:fontRef idx="minor">
            <a:schemeClr val="tx1"/>
          </a:fontRef>
        </p:style>
      </p:cxnSp>
      <p:sp>
        <p:nvSpPr>
          <p:cNvPr id="25" name="Oval 24">
            <a:extLst>
              <a:ext uri="{FF2B5EF4-FFF2-40B4-BE49-F238E27FC236}">
                <a16:creationId xmlns:a16="http://schemas.microsoft.com/office/drawing/2014/main" id="{B7B4C957-0BA8-D846-67A3-A5422FB04A4D}"/>
              </a:ext>
            </a:extLst>
          </p:cNvPr>
          <p:cNvSpPr/>
          <p:nvPr/>
        </p:nvSpPr>
        <p:spPr>
          <a:xfrm>
            <a:off x="7975298" y="3581228"/>
            <a:ext cx="416849" cy="450515"/>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26" name="Straight Connector 25">
            <a:extLst>
              <a:ext uri="{FF2B5EF4-FFF2-40B4-BE49-F238E27FC236}">
                <a16:creationId xmlns:a16="http://schemas.microsoft.com/office/drawing/2014/main" id="{2B7189F1-51A0-2010-2256-9C00602F9EDD}"/>
              </a:ext>
            </a:extLst>
          </p:cNvPr>
          <p:cNvCxnSpPr>
            <a:cxnSpLocks/>
            <a:stCxn id="25" idx="1"/>
            <a:endCxn id="25" idx="5"/>
          </p:cNvCxnSpPr>
          <p:nvPr/>
        </p:nvCxnSpPr>
        <p:spPr>
          <a:xfrm>
            <a:off x="8036344" y="3647204"/>
            <a:ext cx="294757" cy="318563"/>
          </a:xfrm>
          <a:prstGeom prst="line">
            <a:avLst/>
          </a:prstGeom>
        </p:spPr>
        <p:style>
          <a:lnRef idx="2">
            <a:schemeClr val="accent4"/>
          </a:lnRef>
          <a:fillRef idx="0">
            <a:schemeClr val="accent4"/>
          </a:fillRef>
          <a:effectRef idx="1">
            <a:schemeClr val="accent4"/>
          </a:effectRef>
          <a:fontRef idx="minor">
            <a:schemeClr val="tx1"/>
          </a:fontRef>
        </p:style>
      </p:cxnSp>
      <p:cxnSp>
        <p:nvCxnSpPr>
          <p:cNvPr id="27" name="Straight Connector 26">
            <a:extLst>
              <a:ext uri="{FF2B5EF4-FFF2-40B4-BE49-F238E27FC236}">
                <a16:creationId xmlns:a16="http://schemas.microsoft.com/office/drawing/2014/main" id="{4CC5C348-9A66-F252-6D17-5B4BB2C42A9B}"/>
              </a:ext>
            </a:extLst>
          </p:cNvPr>
          <p:cNvCxnSpPr>
            <a:cxnSpLocks/>
            <a:stCxn id="25" idx="3"/>
            <a:endCxn id="25" idx="7"/>
          </p:cNvCxnSpPr>
          <p:nvPr/>
        </p:nvCxnSpPr>
        <p:spPr>
          <a:xfrm flipV="1">
            <a:off x="8036344" y="3647204"/>
            <a:ext cx="294757" cy="318563"/>
          </a:xfrm>
          <a:prstGeom prst="line">
            <a:avLst/>
          </a:prstGeom>
        </p:spPr>
        <p:style>
          <a:lnRef idx="2">
            <a:schemeClr val="accent4"/>
          </a:lnRef>
          <a:fillRef idx="0">
            <a:schemeClr val="accent4"/>
          </a:fillRef>
          <a:effectRef idx="1">
            <a:schemeClr val="accent4"/>
          </a:effectRef>
          <a:fontRef idx="minor">
            <a:schemeClr val="tx1"/>
          </a:fontRef>
        </p:style>
      </p:cxnSp>
      <p:sp>
        <p:nvSpPr>
          <p:cNvPr id="28" name="Oval 27">
            <a:extLst>
              <a:ext uri="{FF2B5EF4-FFF2-40B4-BE49-F238E27FC236}">
                <a16:creationId xmlns:a16="http://schemas.microsoft.com/office/drawing/2014/main" id="{7C27F066-A898-1237-5F93-60CB0A038739}"/>
              </a:ext>
            </a:extLst>
          </p:cNvPr>
          <p:cNvSpPr/>
          <p:nvPr/>
        </p:nvSpPr>
        <p:spPr>
          <a:xfrm>
            <a:off x="8749679" y="3584508"/>
            <a:ext cx="416849" cy="42811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29" name="Straight Connector 28">
            <a:extLst>
              <a:ext uri="{FF2B5EF4-FFF2-40B4-BE49-F238E27FC236}">
                <a16:creationId xmlns:a16="http://schemas.microsoft.com/office/drawing/2014/main" id="{BED6A12F-05B6-81D2-46F0-56443E913727}"/>
              </a:ext>
            </a:extLst>
          </p:cNvPr>
          <p:cNvCxnSpPr>
            <a:cxnSpLocks/>
            <a:stCxn id="28" idx="1"/>
            <a:endCxn id="28" idx="5"/>
          </p:cNvCxnSpPr>
          <p:nvPr/>
        </p:nvCxnSpPr>
        <p:spPr>
          <a:xfrm>
            <a:off x="8810725" y="3647204"/>
            <a:ext cx="294757" cy="302725"/>
          </a:xfrm>
          <a:prstGeom prst="line">
            <a:avLst/>
          </a:prstGeom>
        </p:spPr>
        <p:style>
          <a:lnRef idx="2">
            <a:schemeClr val="accent4"/>
          </a:lnRef>
          <a:fillRef idx="0">
            <a:schemeClr val="accent4"/>
          </a:fillRef>
          <a:effectRef idx="1">
            <a:schemeClr val="accent4"/>
          </a:effectRef>
          <a:fontRef idx="minor">
            <a:schemeClr val="tx1"/>
          </a:fontRef>
        </p:style>
      </p:cxnSp>
      <p:cxnSp>
        <p:nvCxnSpPr>
          <p:cNvPr id="30" name="Straight Connector 29">
            <a:extLst>
              <a:ext uri="{FF2B5EF4-FFF2-40B4-BE49-F238E27FC236}">
                <a16:creationId xmlns:a16="http://schemas.microsoft.com/office/drawing/2014/main" id="{EDFFC7E2-5967-23CA-52B3-8216313512B0}"/>
              </a:ext>
            </a:extLst>
          </p:cNvPr>
          <p:cNvCxnSpPr>
            <a:cxnSpLocks/>
            <a:stCxn id="28" idx="3"/>
            <a:endCxn id="28" idx="7"/>
          </p:cNvCxnSpPr>
          <p:nvPr/>
        </p:nvCxnSpPr>
        <p:spPr>
          <a:xfrm flipV="1">
            <a:off x="8810725" y="3647204"/>
            <a:ext cx="294757" cy="302725"/>
          </a:xfrm>
          <a:prstGeom prst="line">
            <a:avLst/>
          </a:prstGeom>
        </p:spPr>
        <p:style>
          <a:lnRef idx="2">
            <a:schemeClr val="accent4"/>
          </a:lnRef>
          <a:fillRef idx="0">
            <a:schemeClr val="accent4"/>
          </a:fillRef>
          <a:effectRef idx="1">
            <a:schemeClr val="accent4"/>
          </a:effectRef>
          <a:fontRef idx="minor">
            <a:schemeClr val="tx1"/>
          </a:fontRef>
        </p:style>
      </p:cxnSp>
      <p:sp>
        <p:nvSpPr>
          <p:cNvPr id="14" name="Cloud 13">
            <a:extLst>
              <a:ext uri="{FF2B5EF4-FFF2-40B4-BE49-F238E27FC236}">
                <a16:creationId xmlns:a16="http://schemas.microsoft.com/office/drawing/2014/main" id="{AE1C9FAC-8DCE-14CA-4AC2-DDF742C67F6E}"/>
              </a:ext>
            </a:extLst>
          </p:cNvPr>
          <p:cNvSpPr/>
          <p:nvPr/>
        </p:nvSpPr>
        <p:spPr>
          <a:xfrm>
            <a:off x="7061544" y="972104"/>
            <a:ext cx="2217107" cy="2121879"/>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463E8CFE-5F81-AFBB-ACC3-DBF02D09C12B}"/>
              </a:ext>
            </a:extLst>
          </p:cNvPr>
          <p:cNvSpPr>
            <a:spLocks noGrp="1"/>
          </p:cNvSpPr>
          <p:nvPr>
            <p:ph type="title"/>
          </p:nvPr>
        </p:nvSpPr>
        <p:spPr>
          <a:xfrm>
            <a:off x="838200" y="-57380"/>
            <a:ext cx="10515600" cy="1325563"/>
          </a:xfrm>
        </p:spPr>
        <p:txBody>
          <a:bodyPr>
            <a:normAutofit/>
          </a:bodyPr>
          <a:lstStyle/>
          <a:p>
            <a:pPr algn="ctr"/>
            <a:r>
              <a:rPr lang="en-US" sz="3600" b="1" dirty="0"/>
              <a:t> Motivation: Why Vehicular Edge Computing (VEC)?</a:t>
            </a:r>
          </a:p>
        </p:txBody>
      </p:sp>
      <p:pic>
        <p:nvPicPr>
          <p:cNvPr id="7" name="Picture 6" descr="A logo for a university&#10;&#10;Description automatically generated">
            <a:extLst>
              <a:ext uri="{FF2B5EF4-FFF2-40B4-BE49-F238E27FC236}">
                <a16:creationId xmlns:a16="http://schemas.microsoft.com/office/drawing/2014/main" id="{A49042F2-BF56-0EEA-756E-86052334D543}"/>
              </a:ext>
            </a:extLst>
          </p:cNvPr>
          <p:cNvPicPr/>
          <p:nvPr/>
        </p:nvPicPr>
        <p:blipFill>
          <a:blip r:embed="rId3" cstate="print"/>
          <a:stretch/>
        </p:blipFill>
        <p:spPr>
          <a:xfrm>
            <a:off x="-1" y="15480"/>
            <a:ext cx="1171575" cy="1241820"/>
          </a:xfrm>
          <a:prstGeom prst="rect">
            <a:avLst/>
          </a:prstGeom>
          <a:ln>
            <a:noFill/>
          </a:ln>
        </p:spPr>
      </p:pic>
      <p:pic>
        <p:nvPicPr>
          <p:cNvPr id="12" name="Picture 14" descr="Server Vector Hd Images, Vector Server Icon, Server Icons, Icons Icons, Com  Con PNG Image For Free Download">
            <a:extLst>
              <a:ext uri="{FF2B5EF4-FFF2-40B4-BE49-F238E27FC236}">
                <a16:creationId xmlns:a16="http://schemas.microsoft.com/office/drawing/2014/main" id="{0CC5F9AC-8632-4D51-2975-1FB096C8F9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2694" y="1296624"/>
            <a:ext cx="1406265" cy="140626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Server Vector Hd Images, Vector Server Icon, Server Icons, Icons Icons, Com  Con PNG Image For Free Download">
            <a:extLst>
              <a:ext uri="{FF2B5EF4-FFF2-40B4-BE49-F238E27FC236}">
                <a16:creationId xmlns:a16="http://schemas.microsoft.com/office/drawing/2014/main" id="{30AFDC78-A729-4EF4-9E42-F51AB9C9CB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696" y="1403156"/>
            <a:ext cx="1406265" cy="140626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Pin on Architecture Photos Perspective">
            <a:extLst>
              <a:ext uri="{FF2B5EF4-FFF2-40B4-BE49-F238E27FC236}">
                <a16:creationId xmlns:a16="http://schemas.microsoft.com/office/drawing/2014/main" id="{9C3D2643-C387-5011-03F0-ED21E44C2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046" y="3962306"/>
            <a:ext cx="1325564" cy="13255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E1341BB-10D6-BD31-95EA-E3B57E9D9208}"/>
              </a:ext>
            </a:extLst>
          </p:cNvPr>
          <p:cNvSpPr txBox="1"/>
          <p:nvPr/>
        </p:nvSpPr>
        <p:spPr>
          <a:xfrm>
            <a:off x="4990682" y="2964111"/>
            <a:ext cx="847595" cy="646331"/>
          </a:xfrm>
          <a:prstGeom prst="rect">
            <a:avLst/>
          </a:prstGeom>
          <a:noFill/>
        </p:spPr>
        <p:txBody>
          <a:bodyPr wrap="square" rtlCol="0">
            <a:spAutoFit/>
          </a:bodyPr>
          <a:lstStyle/>
          <a:p>
            <a:r>
              <a:rPr lang="en-US" sz="3600" b="1" dirty="0"/>
              <a:t>V/S</a:t>
            </a:r>
          </a:p>
        </p:txBody>
      </p:sp>
      <p:cxnSp>
        <p:nvCxnSpPr>
          <p:cNvPr id="33" name="Straight Connector 32">
            <a:extLst>
              <a:ext uri="{FF2B5EF4-FFF2-40B4-BE49-F238E27FC236}">
                <a16:creationId xmlns:a16="http://schemas.microsoft.com/office/drawing/2014/main" id="{0C38DF49-37DD-0C33-416C-78BECEF79CA5}"/>
              </a:ext>
            </a:extLst>
          </p:cNvPr>
          <p:cNvCxnSpPr>
            <a:cxnSpLocks/>
            <a:stCxn id="16" idx="5"/>
          </p:cNvCxnSpPr>
          <p:nvPr/>
        </p:nvCxnSpPr>
        <p:spPr>
          <a:xfrm>
            <a:off x="7495674" y="3934317"/>
            <a:ext cx="670152" cy="271525"/>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D4EECEF9-BB6A-FB74-0160-9C97D6230AE9}"/>
              </a:ext>
            </a:extLst>
          </p:cNvPr>
          <p:cNvCxnSpPr>
            <a:cxnSpLocks/>
            <a:endCxn id="28" idx="3"/>
          </p:cNvCxnSpPr>
          <p:nvPr/>
        </p:nvCxnSpPr>
        <p:spPr>
          <a:xfrm flipV="1">
            <a:off x="8165826" y="3949929"/>
            <a:ext cx="644899" cy="255913"/>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1EF25B85-4544-62B9-46C5-9BA852C041BF}"/>
              </a:ext>
            </a:extLst>
          </p:cNvPr>
          <p:cNvCxnSpPr>
            <a:cxnSpLocks/>
          </p:cNvCxnSpPr>
          <p:nvPr/>
        </p:nvCxnSpPr>
        <p:spPr>
          <a:xfrm>
            <a:off x="8183722" y="4012625"/>
            <a:ext cx="0" cy="193217"/>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B2777DC9-46BD-24CD-8019-5DD185E085BA}"/>
              </a:ext>
            </a:extLst>
          </p:cNvPr>
          <p:cNvCxnSpPr>
            <a:cxnSpLocks/>
            <a:endCxn id="25" idx="2"/>
          </p:cNvCxnSpPr>
          <p:nvPr/>
        </p:nvCxnSpPr>
        <p:spPr>
          <a:xfrm>
            <a:off x="7556720" y="3782954"/>
            <a:ext cx="418578" cy="23532"/>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B9BF8FF7-214F-F437-8FA3-8AA5016052F0}"/>
              </a:ext>
            </a:extLst>
          </p:cNvPr>
          <p:cNvCxnSpPr>
            <a:cxnSpLocks/>
            <a:stCxn id="25" idx="6"/>
            <a:endCxn id="28" idx="2"/>
          </p:cNvCxnSpPr>
          <p:nvPr/>
        </p:nvCxnSpPr>
        <p:spPr>
          <a:xfrm flipV="1">
            <a:off x="8392147" y="3798567"/>
            <a:ext cx="357532" cy="7919"/>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a:extLst>
              <a:ext uri="{FF2B5EF4-FFF2-40B4-BE49-F238E27FC236}">
                <a16:creationId xmlns:a16="http://schemas.microsoft.com/office/drawing/2014/main" id="{FA8A4051-E71C-83F1-4927-8B13B5C47C0A}"/>
              </a:ext>
            </a:extLst>
          </p:cNvPr>
          <p:cNvCxnSpPr>
            <a:stCxn id="16" idx="7"/>
          </p:cNvCxnSpPr>
          <p:nvPr/>
        </p:nvCxnSpPr>
        <p:spPr>
          <a:xfrm flipV="1">
            <a:off x="7495674" y="3391289"/>
            <a:ext cx="688048" cy="24030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id="{2F766A2A-C74B-650F-5CD1-6EAEC360E081}"/>
              </a:ext>
            </a:extLst>
          </p:cNvPr>
          <p:cNvCxnSpPr>
            <a:cxnSpLocks/>
            <a:endCxn id="28" idx="1"/>
          </p:cNvCxnSpPr>
          <p:nvPr/>
        </p:nvCxnSpPr>
        <p:spPr>
          <a:xfrm>
            <a:off x="8183722" y="3391289"/>
            <a:ext cx="627003" cy="255915"/>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F01DF85C-470B-86D4-B700-12E4DA0751CE}"/>
              </a:ext>
            </a:extLst>
          </p:cNvPr>
          <p:cNvCxnSpPr>
            <a:cxnSpLocks/>
            <a:endCxn id="25" idx="0"/>
          </p:cNvCxnSpPr>
          <p:nvPr/>
        </p:nvCxnSpPr>
        <p:spPr>
          <a:xfrm>
            <a:off x="8175713" y="3391289"/>
            <a:ext cx="8010" cy="189939"/>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11C72648-E792-EBA7-BBE1-BE752790CA05}"/>
              </a:ext>
            </a:extLst>
          </p:cNvPr>
          <p:cNvCxnSpPr>
            <a:cxnSpLocks/>
          </p:cNvCxnSpPr>
          <p:nvPr/>
        </p:nvCxnSpPr>
        <p:spPr>
          <a:xfrm flipV="1">
            <a:off x="8183722" y="4205842"/>
            <a:ext cx="0" cy="5480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BEE594B0-61E1-7B77-3B48-BCE6210678BC}"/>
              </a:ext>
            </a:extLst>
          </p:cNvPr>
          <p:cNvCxnSpPr>
            <a:cxnSpLocks/>
          </p:cNvCxnSpPr>
          <p:nvPr/>
        </p:nvCxnSpPr>
        <p:spPr>
          <a:xfrm flipV="1">
            <a:off x="8183722" y="3093242"/>
            <a:ext cx="0" cy="335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2" name="Picture 10" descr="Download Tower Antenna Download Free Image HQ PNG Image | FreePNGImg">
            <a:extLst>
              <a:ext uri="{FF2B5EF4-FFF2-40B4-BE49-F238E27FC236}">
                <a16:creationId xmlns:a16="http://schemas.microsoft.com/office/drawing/2014/main" id="{D3F69CF2-1291-0CF9-1959-BA94AAB53D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890851" y="3006744"/>
            <a:ext cx="493953" cy="846441"/>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Arrow Connector 62">
            <a:extLst>
              <a:ext uri="{FF2B5EF4-FFF2-40B4-BE49-F238E27FC236}">
                <a16:creationId xmlns:a16="http://schemas.microsoft.com/office/drawing/2014/main" id="{4A9C6DF2-3A61-BD08-6DE5-B42F0816E948}"/>
              </a:ext>
            </a:extLst>
          </p:cNvPr>
          <p:cNvCxnSpPr>
            <a:cxnSpLocks/>
          </p:cNvCxnSpPr>
          <p:nvPr/>
        </p:nvCxnSpPr>
        <p:spPr>
          <a:xfrm flipV="1">
            <a:off x="3117292" y="3853185"/>
            <a:ext cx="0" cy="5480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BE205747-453F-DC8C-8D9E-122425D0D6E5}"/>
              </a:ext>
            </a:extLst>
          </p:cNvPr>
          <p:cNvCxnSpPr>
            <a:cxnSpLocks/>
          </p:cNvCxnSpPr>
          <p:nvPr/>
        </p:nvCxnSpPr>
        <p:spPr>
          <a:xfrm flipV="1">
            <a:off x="3117292" y="2671727"/>
            <a:ext cx="0" cy="335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Rectangle 64">
            <a:extLst>
              <a:ext uri="{FF2B5EF4-FFF2-40B4-BE49-F238E27FC236}">
                <a16:creationId xmlns:a16="http://schemas.microsoft.com/office/drawing/2014/main" id="{D2415882-770D-D5F7-58AA-EDD50ECA9972}"/>
              </a:ext>
            </a:extLst>
          </p:cNvPr>
          <p:cNvSpPr/>
          <p:nvPr/>
        </p:nvSpPr>
        <p:spPr>
          <a:xfrm>
            <a:off x="678014" y="3962306"/>
            <a:ext cx="1365914" cy="46647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Closer To the user</a:t>
            </a:r>
          </a:p>
        </p:txBody>
      </p:sp>
      <p:sp>
        <p:nvSpPr>
          <p:cNvPr id="67" name="Rectangle 66">
            <a:extLst>
              <a:ext uri="{FF2B5EF4-FFF2-40B4-BE49-F238E27FC236}">
                <a16:creationId xmlns:a16="http://schemas.microsoft.com/office/drawing/2014/main" id="{98DD84F0-C814-D96F-3329-C946C41CE636}"/>
              </a:ext>
            </a:extLst>
          </p:cNvPr>
          <p:cNvSpPr/>
          <p:nvPr/>
        </p:nvSpPr>
        <p:spPr>
          <a:xfrm>
            <a:off x="665160" y="4657647"/>
            <a:ext cx="1365914" cy="46647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Low Latency </a:t>
            </a:r>
          </a:p>
        </p:txBody>
      </p:sp>
      <p:sp>
        <p:nvSpPr>
          <p:cNvPr id="68" name="Rectangle 67">
            <a:extLst>
              <a:ext uri="{FF2B5EF4-FFF2-40B4-BE49-F238E27FC236}">
                <a16:creationId xmlns:a16="http://schemas.microsoft.com/office/drawing/2014/main" id="{305B079A-AD87-658B-9CBB-5334DAD37630}"/>
              </a:ext>
            </a:extLst>
          </p:cNvPr>
          <p:cNvSpPr/>
          <p:nvPr/>
        </p:nvSpPr>
        <p:spPr>
          <a:xfrm>
            <a:off x="674872" y="2793431"/>
            <a:ext cx="1365914" cy="88665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Reduces the Load on the Network</a:t>
            </a:r>
          </a:p>
        </p:txBody>
      </p:sp>
      <p:sp>
        <p:nvSpPr>
          <p:cNvPr id="78" name="Rectangle 77">
            <a:extLst>
              <a:ext uri="{FF2B5EF4-FFF2-40B4-BE49-F238E27FC236}">
                <a16:creationId xmlns:a16="http://schemas.microsoft.com/office/drawing/2014/main" id="{E894A098-224A-D611-3B3C-C1C5E8DB47CF}"/>
              </a:ext>
            </a:extLst>
          </p:cNvPr>
          <p:cNvSpPr/>
          <p:nvPr/>
        </p:nvSpPr>
        <p:spPr>
          <a:xfrm>
            <a:off x="9801917" y="3391289"/>
            <a:ext cx="1365914" cy="116211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Routing Overhead implies high latency</a:t>
            </a:r>
          </a:p>
        </p:txBody>
      </p:sp>
      <p:sp>
        <p:nvSpPr>
          <p:cNvPr id="79" name="Rectangle 78">
            <a:extLst>
              <a:ext uri="{FF2B5EF4-FFF2-40B4-BE49-F238E27FC236}">
                <a16:creationId xmlns:a16="http://schemas.microsoft.com/office/drawing/2014/main" id="{E80A05B5-68A8-F52E-989B-ED12872D1115}"/>
              </a:ext>
            </a:extLst>
          </p:cNvPr>
          <p:cNvSpPr/>
          <p:nvPr/>
        </p:nvSpPr>
        <p:spPr>
          <a:xfrm>
            <a:off x="655634" y="2087359"/>
            <a:ext cx="1646240" cy="52244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Decentralized </a:t>
            </a:r>
          </a:p>
        </p:txBody>
      </p:sp>
      <p:sp>
        <p:nvSpPr>
          <p:cNvPr id="80" name="Rectangle 79">
            <a:extLst>
              <a:ext uri="{FF2B5EF4-FFF2-40B4-BE49-F238E27FC236}">
                <a16:creationId xmlns:a16="http://schemas.microsoft.com/office/drawing/2014/main" id="{4920D4D4-F692-A13E-8E40-BA81D260D60E}"/>
              </a:ext>
            </a:extLst>
          </p:cNvPr>
          <p:cNvSpPr/>
          <p:nvPr/>
        </p:nvSpPr>
        <p:spPr>
          <a:xfrm>
            <a:off x="9521591" y="1956291"/>
            <a:ext cx="1646240" cy="52244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Centralized </a:t>
            </a:r>
          </a:p>
        </p:txBody>
      </p:sp>
      <p:sp>
        <p:nvSpPr>
          <p:cNvPr id="81" name="Rectangle 80">
            <a:extLst>
              <a:ext uri="{FF2B5EF4-FFF2-40B4-BE49-F238E27FC236}">
                <a16:creationId xmlns:a16="http://schemas.microsoft.com/office/drawing/2014/main" id="{EF68B574-AF5F-6F63-FA77-24500B54F812}"/>
              </a:ext>
            </a:extLst>
          </p:cNvPr>
          <p:cNvSpPr/>
          <p:nvPr/>
        </p:nvSpPr>
        <p:spPr>
          <a:xfrm>
            <a:off x="9580552" y="4670065"/>
            <a:ext cx="1646240" cy="52244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Far to the user</a:t>
            </a:r>
          </a:p>
        </p:txBody>
      </p:sp>
      <p:sp>
        <p:nvSpPr>
          <p:cNvPr id="82" name="Rectangle 81">
            <a:extLst>
              <a:ext uri="{FF2B5EF4-FFF2-40B4-BE49-F238E27FC236}">
                <a16:creationId xmlns:a16="http://schemas.microsoft.com/office/drawing/2014/main" id="{9CB92DEB-1BF8-3669-DB82-798B13526D6A}"/>
              </a:ext>
            </a:extLst>
          </p:cNvPr>
          <p:cNvSpPr/>
          <p:nvPr/>
        </p:nvSpPr>
        <p:spPr>
          <a:xfrm>
            <a:off x="9521591" y="2702889"/>
            <a:ext cx="1646240" cy="52244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High load on the network </a:t>
            </a:r>
          </a:p>
        </p:txBody>
      </p:sp>
      <p:sp>
        <p:nvSpPr>
          <p:cNvPr id="83" name="Rectangle 82">
            <a:extLst>
              <a:ext uri="{FF2B5EF4-FFF2-40B4-BE49-F238E27FC236}">
                <a16:creationId xmlns:a16="http://schemas.microsoft.com/office/drawing/2014/main" id="{8B202EA0-E687-8DBA-69D5-ED87C0EBCB23}"/>
              </a:ext>
            </a:extLst>
          </p:cNvPr>
          <p:cNvSpPr/>
          <p:nvPr/>
        </p:nvSpPr>
        <p:spPr>
          <a:xfrm>
            <a:off x="972574" y="5358727"/>
            <a:ext cx="9512300" cy="8128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000" b="1" dirty="0"/>
              <a:t>Applications of VEC include latency sensitive applications like AR/VR, Navigation and Vehicle Safety Applications  </a:t>
            </a:r>
          </a:p>
        </p:txBody>
      </p:sp>
      <p:sp>
        <p:nvSpPr>
          <p:cNvPr id="3" name="Date Placeholder 2">
            <a:extLst>
              <a:ext uri="{FF2B5EF4-FFF2-40B4-BE49-F238E27FC236}">
                <a16:creationId xmlns:a16="http://schemas.microsoft.com/office/drawing/2014/main" id="{4B57273E-73E0-5E46-2D51-B1D184B1F405}"/>
              </a:ext>
            </a:extLst>
          </p:cNvPr>
          <p:cNvSpPr>
            <a:spLocks noGrp="1"/>
          </p:cNvSpPr>
          <p:nvPr>
            <p:ph type="dt" sz="half" idx="10"/>
          </p:nvPr>
        </p:nvSpPr>
        <p:spPr/>
        <p:txBody>
          <a:bodyPr/>
          <a:lstStyle/>
          <a:p>
            <a:fld id="{C067631C-2EED-7A45-8D09-096AADF5B8AD}" type="datetime1">
              <a:rPr lang="en-IN" smtClean="0"/>
              <a:t>02/12/23</a:t>
            </a:fld>
            <a:endParaRPr lang="en-US"/>
          </a:p>
        </p:txBody>
      </p:sp>
      <p:sp>
        <p:nvSpPr>
          <p:cNvPr id="15" name="Footer Placeholder 14">
            <a:extLst>
              <a:ext uri="{FF2B5EF4-FFF2-40B4-BE49-F238E27FC236}">
                <a16:creationId xmlns:a16="http://schemas.microsoft.com/office/drawing/2014/main" id="{61876861-1EB3-D698-4C43-F3062870E36F}"/>
              </a:ext>
            </a:extLst>
          </p:cNvPr>
          <p:cNvSpPr>
            <a:spLocks noGrp="1"/>
          </p:cNvSpPr>
          <p:nvPr>
            <p:ph type="ftr" sz="quarter" idx="11"/>
          </p:nvPr>
        </p:nvSpPr>
        <p:spPr/>
        <p:txBody>
          <a:bodyPr/>
          <a:lstStyle/>
          <a:p>
            <a:r>
              <a:rPr lang="en-US"/>
              <a:t>Capstone Project B.Tech 2020-24 Phase-2 ESA</a:t>
            </a:r>
          </a:p>
        </p:txBody>
      </p:sp>
      <p:sp>
        <p:nvSpPr>
          <p:cNvPr id="17" name="Slide Number Placeholder 16">
            <a:extLst>
              <a:ext uri="{FF2B5EF4-FFF2-40B4-BE49-F238E27FC236}">
                <a16:creationId xmlns:a16="http://schemas.microsoft.com/office/drawing/2014/main" id="{DCAA99A3-D626-02E5-5061-3BC72816074D}"/>
              </a:ext>
            </a:extLst>
          </p:cNvPr>
          <p:cNvSpPr>
            <a:spLocks noGrp="1"/>
          </p:cNvSpPr>
          <p:nvPr>
            <p:ph type="sldNum" sz="quarter" idx="12"/>
          </p:nvPr>
        </p:nvSpPr>
        <p:spPr/>
        <p:txBody>
          <a:bodyPr/>
          <a:lstStyle/>
          <a:p>
            <a:fld id="{58B7DACC-E4F9-C84E-9F82-4C0C87DE697E}" type="slidenum">
              <a:rPr lang="en-US" smtClean="0"/>
              <a:t>5</a:t>
            </a:fld>
            <a:endParaRPr lang="en-US"/>
          </a:p>
        </p:txBody>
      </p:sp>
    </p:spTree>
    <p:extLst>
      <p:ext uri="{BB962C8B-B14F-4D97-AF65-F5344CB8AC3E}">
        <p14:creationId xmlns:p14="http://schemas.microsoft.com/office/powerpoint/2010/main" val="188037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A45BD-A5A8-0CF1-287F-7F8D12715536}"/>
              </a:ext>
            </a:extLst>
          </p:cNvPr>
          <p:cNvSpPr>
            <a:spLocks noGrp="1"/>
          </p:cNvSpPr>
          <p:nvPr>
            <p:ph type="title"/>
          </p:nvPr>
        </p:nvSpPr>
        <p:spPr/>
        <p:txBody>
          <a:bodyPr/>
          <a:lstStyle/>
          <a:p>
            <a:r>
              <a:rPr lang="en-US" dirty="0"/>
              <a:t> </a:t>
            </a:r>
          </a:p>
        </p:txBody>
      </p:sp>
      <p:pic>
        <p:nvPicPr>
          <p:cNvPr id="7" name="Picture 6" descr="A logo for a university&#10;&#10;Description automatically generated">
            <a:extLst>
              <a:ext uri="{FF2B5EF4-FFF2-40B4-BE49-F238E27FC236}">
                <a16:creationId xmlns:a16="http://schemas.microsoft.com/office/drawing/2014/main" id="{86A2E3D2-1B0D-7F37-A32A-78E875725E13}"/>
              </a:ext>
            </a:extLst>
          </p:cNvPr>
          <p:cNvPicPr/>
          <p:nvPr/>
        </p:nvPicPr>
        <p:blipFill>
          <a:blip r:embed="rId2" cstate="print"/>
          <a:stretch/>
        </p:blipFill>
        <p:spPr>
          <a:xfrm>
            <a:off x="-1" y="15480"/>
            <a:ext cx="1171575" cy="1241820"/>
          </a:xfrm>
          <a:prstGeom prst="rect">
            <a:avLst/>
          </a:prstGeom>
          <a:ln>
            <a:noFill/>
          </a:ln>
        </p:spPr>
      </p:pic>
      <p:sp>
        <p:nvSpPr>
          <p:cNvPr id="10" name="Date Placeholder 9">
            <a:extLst>
              <a:ext uri="{FF2B5EF4-FFF2-40B4-BE49-F238E27FC236}">
                <a16:creationId xmlns:a16="http://schemas.microsoft.com/office/drawing/2014/main" id="{6F76B0AA-4A38-2E2B-E457-07BD455B7B79}"/>
              </a:ext>
            </a:extLst>
          </p:cNvPr>
          <p:cNvSpPr>
            <a:spLocks noGrp="1"/>
          </p:cNvSpPr>
          <p:nvPr>
            <p:ph type="dt" sz="half" idx="10"/>
          </p:nvPr>
        </p:nvSpPr>
        <p:spPr/>
        <p:txBody>
          <a:bodyPr/>
          <a:lstStyle/>
          <a:p>
            <a:fld id="{D514269F-A535-C74B-8AFA-1B6BD614D3D9}" type="datetime1">
              <a:rPr lang="en-IN" smtClean="0"/>
              <a:t>02/12/23</a:t>
            </a:fld>
            <a:endParaRPr lang="en-US"/>
          </a:p>
        </p:txBody>
      </p:sp>
      <p:sp>
        <p:nvSpPr>
          <p:cNvPr id="11" name="Footer Placeholder 10">
            <a:extLst>
              <a:ext uri="{FF2B5EF4-FFF2-40B4-BE49-F238E27FC236}">
                <a16:creationId xmlns:a16="http://schemas.microsoft.com/office/drawing/2014/main" id="{36CF7EEB-4576-AF6F-2FE7-435194C178B5}"/>
              </a:ext>
            </a:extLst>
          </p:cNvPr>
          <p:cNvSpPr>
            <a:spLocks noGrp="1"/>
          </p:cNvSpPr>
          <p:nvPr>
            <p:ph type="ftr" sz="quarter" idx="11"/>
          </p:nvPr>
        </p:nvSpPr>
        <p:spPr/>
        <p:txBody>
          <a:bodyPr/>
          <a:lstStyle/>
          <a:p>
            <a:r>
              <a:rPr lang="en-US"/>
              <a:t>Capstone Project B.Tech 2020-24 Phase-2 ESA</a:t>
            </a:r>
          </a:p>
        </p:txBody>
      </p:sp>
      <p:sp>
        <p:nvSpPr>
          <p:cNvPr id="12" name="Slide Number Placeholder 11">
            <a:extLst>
              <a:ext uri="{FF2B5EF4-FFF2-40B4-BE49-F238E27FC236}">
                <a16:creationId xmlns:a16="http://schemas.microsoft.com/office/drawing/2014/main" id="{DE576A1A-AE28-3F63-A111-15F4A37E4E41}"/>
              </a:ext>
            </a:extLst>
          </p:cNvPr>
          <p:cNvSpPr>
            <a:spLocks noGrp="1"/>
          </p:cNvSpPr>
          <p:nvPr>
            <p:ph type="sldNum" sz="quarter" idx="12"/>
          </p:nvPr>
        </p:nvSpPr>
        <p:spPr/>
        <p:txBody>
          <a:bodyPr/>
          <a:lstStyle/>
          <a:p>
            <a:fld id="{58B7DACC-E4F9-C84E-9F82-4C0C87DE697E}" type="slidenum">
              <a:rPr lang="en-US" smtClean="0"/>
              <a:t>6</a:t>
            </a:fld>
            <a:endParaRPr lang="en-US"/>
          </a:p>
        </p:txBody>
      </p:sp>
      <p:sp>
        <p:nvSpPr>
          <p:cNvPr id="3" name="CustomShape 1">
            <a:extLst>
              <a:ext uri="{FF2B5EF4-FFF2-40B4-BE49-F238E27FC236}">
                <a16:creationId xmlns:a16="http://schemas.microsoft.com/office/drawing/2014/main" id="{AD81733E-EBB9-349D-44E9-78A67FA96D2F}"/>
              </a:ext>
            </a:extLst>
          </p:cNvPr>
          <p:cNvSpPr/>
          <p:nvPr/>
        </p:nvSpPr>
        <p:spPr>
          <a:xfrm>
            <a:off x="2084290" y="102482"/>
            <a:ext cx="7314480" cy="101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endParaRPr lang="en-IN" sz="1800" b="1" strike="noStrike" spc="-1" dirty="0">
              <a:solidFill>
                <a:srgbClr val="000000"/>
              </a:solidFill>
              <a:uFill>
                <a:solidFill>
                  <a:srgbClr val="FFFFFF"/>
                </a:solidFill>
              </a:uFill>
              <a:latin typeface="Arial"/>
            </a:endParaRPr>
          </a:p>
        </p:txBody>
      </p:sp>
      <p:sp>
        <p:nvSpPr>
          <p:cNvPr id="4" name="CustomShape 2">
            <a:extLst>
              <a:ext uri="{FF2B5EF4-FFF2-40B4-BE49-F238E27FC236}">
                <a16:creationId xmlns:a16="http://schemas.microsoft.com/office/drawing/2014/main" id="{24A3517D-E969-E097-5AF0-598654650A30}"/>
              </a:ext>
            </a:extLst>
          </p:cNvPr>
          <p:cNvSpPr/>
          <p:nvPr/>
        </p:nvSpPr>
        <p:spPr>
          <a:xfrm>
            <a:off x="1703410" y="1428002"/>
            <a:ext cx="8228880" cy="45252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5" name="Cloud 4">
            <a:extLst>
              <a:ext uri="{FF2B5EF4-FFF2-40B4-BE49-F238E27FC236}">
                <a16:creationId xmlns:a16="http://schemas.microsoft.com/office/drawing/2014/main" id="{37C1E21F-5F75-67D5-5350-7196DCAEB1E5}"/>
              </a:ext>
            </a:extLst>
          </p:cNvPr>
          <p:cNvSpPr/>
          <p:nvPr/>
        </p:nvSpPr>
        <p:spPr>
          <a:xfrm>
            <a:off x="4525835" y="2457464"/>
            <a:ext cx="3099023" cy="1700669"/>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0"/>
                <a:solidFill>
                  <a:schemeClr val="bg1"/>
                </a:solidFill>
                <a:effectLst>
                  <a:outerShdw blurRad="38100" dist="19050" dir="2700000" algn="tl" rotWithShape="0">
                    <a:schemeClr val="dk1">
                      <a:alpha val="40000"/>
                    </a:schemeClr>
                  </a:outerShdw>
                </a:effectLst>
              </a:rPr>
              <a:t>Literature Survey: Phase-1</a:t>
            </a:r>
          </a:p>
        </p:txBody>
      </p:sp>
      <p:cxnSp>
        <p:nvCxnSpPr>
          <p:cNvPr id="6" name="Straight Arrow Connector 5">
            <a:extLst>
              <a:ext uri="{FF2B5EF4-FFF2-40B4-BE49-F238E27FC236}">
                <a16:creationId xmlns:a16="http://schemas.microsoft.com/office/drawing/2014/main" id="{5177A564-4652-3245-5E37-7B9828187199}"/>
              </a:ext>
            </a:extLst>
          </p:cNvPr>
          <p:cNvCxnSpPr>
            <a:cxnSpLocks/>
          </p:cNvCxnSpPr>
          <p:nvPr/>
        </p:nvCxnSpPr>
        <p:spPr>
          <a:xfrm>
            <a:off x="7563129" y="3123425"/>
            <a:ext cx="507460" cy="0"/>
          </a:xfrm>
          <a:prstGeom prst="straightConnector1">
            <a:avLst/>
          </a:prstGeom>
          <a:ln>
            <a:solidFill>
              <a:schemeClr val="tx1">
                <a:lumMod val="95000"/>
                <a:lumOff val="5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a:extLst>
              <a:ext uri="{FF2B5EF4-FFF2-40B4-BE49-F238E27FC236}">
                <a16:creationId xmlns:a16="http://schemas.microsoft.com/office/drawing/2014/main" id="{0FC55A1F-5E9C-CD5D-DB78-B0BB751C1A3F}"/>
              </a:ext>
            </a:extLst>
          </p:cNvPr>
          <p:cNvCxnSpPr>
            <a:cxnSpLocks/>
          </p:cNvCxnSpPr>
          <p:nvPr/>
        </p:nvCxnSpPr>
        <p:spPr>
          <a:xfrm>
            <a:off x="6069040" y="4158133"/>
            <a:ext cx="0" cy="53340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a:extLst>
              <a:ext uri="{FF2B5EF4-FFF2-40B4-BE49-F238E27FC236}">
                <a16:creationId xmlns:a16="http://schemas.microsoft.com/office/drawing/2014/main" id="{7C50CAA1-A9DA-626B-B500-6D49D9AA8481}"/>
              </a:ext>
            </a:extLst>
          </p:cNvPr>
          <p:cNvCxnSpPr>
            <a:cxnSpLocks/>
          </p:cNvCxnSpPr>
          <p:nvPr/>
        </p:nvCxnSpPr>
        <p:spPr>
          <a:xfrm flipH="1">
            <a:off x="3828422" y="3280128"/>
            <a:ext cx="697413" cy="0"/>
          </a:xfrm>
          <a:prstGeom prst="straightConnector1">
            <a:avLst/>
          </a:prstGeom>
          <a:ln>
            <a:solidFill>
              <a:schemeClr val="bg2">
                <a:lumMod val="10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a:extLst>
              <a:ext uri="{FF2B5EF4-FFF2-40B4-BE49-F238E27FC236}">
                <a16:creationId xmlns:a16="http://schemas.microsoft.com/office/drawing/2014/main" id="{66A556B4-47D0-9E10-39DE-B7F282E69978}"/>
              </a:ext>
            </a:extLst>
          </p:cNvPr>
          <p:cNvCxnSpPr>
            <a:cxnSpLocks/>
          </p:cNvCxnSpPr>
          <p:nvPr/>
        </p:nvCxnSpPr>
        <p:spPr>
          <a:xfrm flipV="1">
            <a:off x="6122590" y="1942326"/>
            <a:ext cx="0" cy="616527"/>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5" name="Oval 14">
            <a:extLst>
              <a:ext uri="{FF2B5EF4-FFF2-40B4-BE49-F238E27FC236}">
                <a16:creationId xmlns:a16="http://schemas.microsoft.com/office/drawing/2014/main" id="{A6EB72F3-2F50-A608-4626-B045CE457294}"/>
              </a:ext>
            </a:extLst>
          </p:cNvPr>
          <p:cNvSpPr/>
          <p:nvPr/>
        </p:nvSpPr>
        <p:spPr>
          <a:xfrm>
            <a:off x="4898331" y="919334"/>
            <a:ext cx="2341418" cy="10164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rPr>
              <a:t>Multi Access Edge Computing</a:t>
            </a:r>
            <a:endParaRPr lang="en-US" b="1" dirty="0">
              <a:solidFill>
                <a:schemeClr val="bg1"/>
              </a:solidFill>
            </a:endParaRPr>
          </a:p>
        </p:txBody>
      </p:sp>
      <p:sp>
        <p:nvSpPr>
          <p:cNvPr id="16" name="Oval 15">
            <a:extLst>
              <a:ext uri="{FF2B5EF4-FFF2-40B4-BE49-F238E27FC236}">
                <a16:creationId xmlns:a16="http://schemas.microsoft.com/office/drawing/2014/main" id="{BAF500BD-7B5A-C8F9-0875-F14B80AAB1FB}"/>
              </a:ext>
            </a:extLst>
          </p:cNvPr>
          <p:cNvSpPr/>
          <p:nvPr/>
        </p:nvSpPr>
        <p:spPr>
          <a:xfrm>
            <a:off x="4898331" y="4704578"/>
            <a:ext cx="2341418" cy="101647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rPr>
              <a:t>Vehicular Edge Computing </a:t>
            </a:r>
          </a:p>
        </p:txBody>
      </p:sp>
      <p:sp>
        <p:nvSpPr>
          <p:cNvPr id="17" name="Oval 16">
            <a:extLst>
              <a:ext uri="{FF2B5EF4-FFF2-40B4-BE49-F238E27FC236}">
                <a16:creationId xmlns:a16="http://schemas.microsoft.com/office/drawing/2014/main" id="{C98E6A02-20C4-7F07-7FBF-3A317FBABB05}"/>
              </a:ext>
            </a:extLst>
          </p:cNvPr>
          <p:cNvSpPr/>
          <p:nvPr/>
        </p:nvSpPr>
        <p:spPr>
          <a:xfrm>
            <a:off x="8087717" y="2611407"/>
            <a:ext cx="2341418" cy="101647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rPr>
              <a:t>Federated Learning </a:t>
            </a:r>
            <a:endParaRPr lang="en-US" b="1" dirty="0">
              <a:solidFill>
                <a:schemeClr val="bg1"/>
              </a:solidFill>
            </a:endParaRPr>
          </a:p>
        </p:txBody>
      </p:sp>
      <p:sp>
        <p:nvSpPr>
          <p:cNvPr id="18" name="Oval 17">
            <a:extLst>
              <a:ext uri="{FF2B5EF4-FFF2-40B4-BE49-F238E27FC236}">
                <a16:creationId xmlns:a16="http://schemas.microsoft.com/office/drawing/2014/main" id="{C3372B2B-9285-DE8D-DE2E-F733D10E89EB}"/>
              </a:ext>
            </a:extLst>
          </p:cNvPr>
          <p:cNvSpPr/>
          <p:nvPr/>
        </p:nvSpPr>
        <p:spPr>
          <a:xfrm>
            <a:off x="1332970" y="2724203"/>
            <a:ext cx="2495452" cy="1064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rPr>
              <a:t>Deep Reinforcement Learning </a:t>
            </a:r>
            <a:endParaRPr lang="en-US" b="1" dirty="0">
              <a:solidFill>
                <a:schemeClr val="bg1"/>
              </a:solidFill>
            </a:endParaRPr>
          </a:p>
        </p:txBody>
      </p:sp>
      <p:cxnSp>
        <p:nvCxnSpPr>
          <p:cNvPr id="19" name="Straight Arrow Connector 18">
            <a:extLst>
              <a:ext uri="{FF2B5EF4-FFF2-40B4-BE49-F238E27FC236}">
                <a16:creationId xmlns:a16="http://schemas.microsoft.com/office/drawing/2014/main" id="{97E4135A-B5F7-3FBD-F311-3B527E772E35}"/>
              </a:ext>
            </a:extLst>
          </p:cNvPr>
          <p:cNvCxnSpPr>
            <a:stCxn id="15" idx="6"/>
          </p:cNvCxnSpPr>
          <p:nvPr/>
        </p:nvCxnSpPr>
        <p:spPr>
          <a:xfrm flipV="1">
            <a:off x="7239749" y="1218817"/>
            <a:ext cx="559541" cy="208752"/>
          </a:xfrm>
          <a:prstGeom prst="straightConnector1">
            <a:avLst/>
          </a:prstGeom>
          <a:ln>
            <a:solidFill>
              <a:schemeClr val="tx1"/>
            </a:solidFill>
            <a:tailEnd type="triangle"/>
          </a:ln>
        </p:spPr>
        <p:style>
          <a:lnRef idx="2">
            <a:schemeClr val="accent4"/>
          </a:lnRef>
          <a:fillRef idx="0">
            <a:schemeClr val="accent4"/>
          </a:fillRef>
          <a:effectRef idx="1">
            <a:schemeClr val="accent4"/>
          </a:effectRef>
          <a:fontRef idx="minor">
            <a:schemeClr val="tx1"/>
          </a:fontRef>
        </p:style>
      </p:cxnSp>
      <p:cxnSp>
        <p:nvCxnSpPr>
          <p:cNvPr id="20" name="Straight Arrow Connector 19">
            <a:extLst>
              <a:ext uri="{FF2B5EF4-FFF2-40B4-BE49-F238E27FC236}">
                <a16:creationId xmlns:a16="http://schemas.microsoft.com/office/drawing/2014/main" id="{4214C87A-68AC-FB6F-4668-A820AFC220C6}"/>
              </a:ext>
            </a:extLst>
          </p:cNvPr>
          <p:cNvCxnSpPr>
            <a:cxnSpLocks/>
          </p:cNvCxnSpPr>
          <p:nvPr/>
        </p:nvCxnSpPr>
        <p:spPr>
          <a:xfrm flipV="1">
            <a:off x="6122590" y="674750"/>
            <a:ext cx="0" cy="244584"/>
          </a:xfrm>
          <a:prstGeom prst="straightConnector1">
            <a:avLst/>
          </a:prstGeom>
          <a:ln>
            <a:solidFill>
              <a:schemeClr val="tx1"/>
            </a:solidFill>
            <a:tailEnd type="triangle"/>
          </a:ln>
        </p:spPr>
        <p:style>
          <a:lnRef idx="2">
            <a:schemeClr val="accent4"/>
          </a:lnRef>
          <a:fillRef idx="0">
            <a:schemeClr val="accent4"/>
          </a:fillRef>
          <a:effectRef idx="1">
            <a:schemeClr val="accent4"/>
          </a:effectRef>
          <a:fontRef idx="minor">
            <a:schemeClr val="tx1"/>
          </a:fontRef>
        </p:style>
      </p:cxnSp>
      <p:cxnSp>
        <p:nvCxnSpPr>
          <p:cNvPr id="21" name="Straight Arrow Connector 20">
            <a:extLst>
              <a:ext uri="{FF2B5EF4-FFF2-40B4-BE49-F238E27FC236}">
                <a16:creationId xmlns:a16="http://schemas.microsoft.com/office/drawing/2014/main" id="{E19230C2-E8B5-ADC7-E25A-0FEC4E975A7E}"/>
              </a:ext>
            </a:extLst>
          </p:cNvPr>
          <p:cNvCxnSpPr>
            <a:stCxn id="15" idx="2"/>
          </p:cNvCxnSpPr>
          <p:nvPr/>
        </p:nvCxnSpPr>
        <p:spPr>
          <a:xfrm flipH="1" flipV="1">
            <a:off x="4370290" y="1218817"/>
            <a:ext cx="528041" cy="208752"/>
          </a:xfrm>
          <a:prstGeom prst="straightConnector1">
            <a:avLst/>
          </a:prstGeom>
          <a:ln>
            <a:solidFill>
              <a:schemeClr val="tx1"/>
            </a:solidFill>
            <a:tailEnd type="triangle"/>
          </a:ln>
        </p:spPr>
        <p:style>
          <a:lnRef idx="2">
            <a:schemeClr val="accent4"/>
          </a:lnRef>
          <a:fillRef idx="0">
            <a:schemeClr val="accent4"/>
          </a:fillRef>
          <a:effectRef idx="1">
            <a:schemeClr val="accent4"/>
          </a:effectRef>
          <a:fontRef idx="minor">
            <a:schemeClr val="tx1"/>
          </a:fontRef>
        </p:style>
      </p:cxnSp>
      <p:sp>
        <p:nvSpPr>
          <p:cNvPr id="22" name="TextBox 21">
            <a:extLst>
              <a:ext uri="{FF2B5EF4-FFF2-40B4-BE49-F238E27FC236}">
                <a16:creationId xmlns:a16="http://schemas.microsoft.com/office/drawing/2014/main" id="{ACB051C3-E629-2625-7865-565FC8727EB9}"/>
              </a:ext>
            </a:extLst>
          </p:cNvPr>
          <p:cNvSpPr txBox="1"/>
          <p:nvPr/>
        </p:nvSpPr>
        <p:spPr>
          <a:xfrm>
            <a:off x="7767790" y="655935"/>
            <a:ext cx="2121781" cy="584775"/>
          </a:xfrm>
          <a:prstGeom prst="rect">
            <a:avLst/>
          </a:prstGeom>
          <a:noFill/>
        </p:spPr>
        <p:txBody>
          <a:bodyPr wrap="square" rtlCol="0">
            <a:spAutoFit/>
          </a:bodyPr>
          <a:lstStyle/>
          <a:p>
            <a:r>
              <a:rPr lang="en-US" sz="1600" b="1" dirty="0"/>
              <a:t>Task scheduling and Bandwidth allocation</a:t>
            </a:r>
          </a:p>
        </p:txBody>
      </p:sp>
      <p:sp>
        <p:nvSpPr>
          <p:cNvPr id="23" name="TextBox 22">
            <a:extLst>
              <a:ext uri="{FF2B5EF4-FFF2-40B4-BE49-F238E27FC236}">
                <a16:creationId xmlns:a16="http://schemas.microsoft.com/office/drawing/2014/main" id="{3BF186FB-8842-537D-6F37-CA1B483C8ED2}"/>
              </a:ext>
            </a:extLst>
          </p:cNvPr>
          <p:cNvSpPr txBox="1"/>
          <p:nvPr/>
        </p:nvSpPr>
        <p:spPr>
          <a:xfrm>
            <a:off x="5108301" y="80501"/>
            <a:ext cx="2028578" cy="584775"/>
          </a:xfrm>
          <a:prstGeom prst="rect">
            <a:avLst/>
          </a:prstGeom>
          <a:noFill/>
        </p:spPr>
        <p:txBody>
          <a:bodyPr wrap="square">
            <a:spAutoFit/>
          </a:bodyPr>
          <a:lstStyle/>
          <a:p>
            <a:pPr algn="ctr"/>
            <a:r>
              <a:rPr lang="en-US" sz="1600" b="1" dirty="0"/>
              <a:t>Delay Modeling in static environment</a:t>
            </a:r>
          </a:p>
        </p:txBody>
      </p:sp>
      <p:sp>
        <p:nvSpPr>
          <p:cNvPr id="24" name="TextBox 23">
            <a:extLst>
              <a:ext uri="{FF2B5EF4-FFF2-40B4-BE49-F238E27FC236}">
                <a16:creationId xmlns:a16="http://schemas.microsoft.com/office/drawing/2014/main" id="{C74E40F2-5D61-2B23-6DD7-717BE24FA17C}"/>
              </a:ext>
            </a:extLst>
          </p:cNvPr>
          <p:cNvSpPr txBox="1"/>
          <p:nvPr/>
        </p:nvSpPr>
        <p:spPr>
          <a:xfrm>
            <a:off x="2661325" y="628851"/>
            <a:ext cx="2141951" cy="584775"/>
          </a:xfrm>
          <a:prstGeom prst="rect">
            <a:avLst/>
          </a:prstGeom>
          <a:noFill/>
        </p:spPr>
        <p:txBody>
          <a:bodyPr wrap="square">
            <a:spAutoFit/>
          </a:bodyPr>
          <a:lstStyle/>
          <a:p>
            <a:r>
              <a:rPr lang="en-US" sz="1600" b="1" dirty="0"/>
              <a:t>Edge servers and Caching schemes</a:t>
            </a:r>
          </a:p>
        </p:txBody>
      </p:sp>
      <p:cxnSp>
        <p:nvCxnSpPr>
          <p:cNvPr id="25" name="Straight Arrow Connector 24">
            <a:extLst>
              <a:ext uri="{FF2B5EF4-FFF2-40B4-BE49-F238E27FC236}">
                <a16:creationId xmlns:a16="http://schemas.microsoft.com/office/drawing/2014/main" id="{EFE7221F-41CE-BF93-A083-7A7340E60344}"/>
              </a:ext>
            </a:extLst>
          </p:cNvPr>
          <p:cNvCxnSpPr>
            <a:cxnSpLocks/>
          </p:cNvCxnSpPr>
          <p:nvPr/>
        </p:nvCxnSpPr>
        <p:spPr>
          <a:xfrm>
            <a:off x="6055130" y="5721048"/>
            <a:ext cx="0" cy="332786"/>
          </a:xfrm>
          <a:prstGeom prst="straightConnector1">
            <a:avLst/>
          </a:prstGeom>
          <a:ln>
            <a:solidFill>
              <a:schemeClr val="tx1">
                <a:lumMod val="95000"/>
                <a:lumOff val="5000"/>
              </a:schemeClr>
            </a:solidFill>
            <a:tailEnd type="triangle"/>
          </a:ln>
        </p:spPr>
        <p:style>
          <a:lnRef idx="2">
            <a:schemeClr val="accent4"/>
          </a:lnRef>
          <a:fillRef idx="0">
            <a:schemeClr val="accent4"/>
          </a:fillRef>
          <a:effectRef idx="1">
            <a:schemeClr val="accent4"/>
          </a:effectRef>
          <a:fontRef idx="minor">
            <a:schemeClr val="tx1"/>
          </a:fontRef>
        </p:style>
      </p:cxnSp>
      <p:sp>
        <p:nvSpPr>
          <p:cNvPr id="26" name="TextBox 25">
            <a:extLst>
              <a:ext uri="{FF2B5EF4-FFF2-40B4-BE49-F238E27FC236}">
                <a16:creationId xmlns:a16="http://schemas.microsoft.com/office/drawing/2014/main" id="{B28380AE-7B43-40C7-B619-697F81E204C1}"/>
              </a:ext>
            </a:extLst>
          </p:cNvPr>
          <p:cNvSpPr txBox="1"/>
          <p:nvPr/>
        </p:nvSpPr>
        <p:spPr>
          <a:xfrm>
            <a:off x="4370290" y="6053851"/>
            <a:ext cx="4375783" cy="338554"/>
          </a:xfrm>
          <a:prstGeom prst="rect">
            <a:avLst/>
          </a:prstGeom>
          <a:noFill/>
        </p:spPr>
        <p:txBody>
          <a:bodyPr wrap="square" rtlCol="0">
            <a:spAutoFit/>
          </a:bodyPr>
          <a:lstStyle/>
          <a:p>
            <a:r>
              <a:rPr lang="en-US" sz="1600" b="1" dirty="0"/>
              <a:t>Delay Modeling in dynamic environment</a:t>
            </a:r>
          </a:p>
        </p:txBody>
      </p:sp>
      <p:cxnSp>
        <p:nvCxnSpPr>
          <p:cNvPr id="27" name="Straight Arrow Connector 26">
            <a:extLst>
              <a:ext uri="{FF2B5EF4-FFF2-40B4-BE49-F238E27FC236}">
                <a16:creationId xmlns:a16="http://schemas.microsoft.com/office/drawing/2014/main" id="{9282D587-E34C-85A5-57E8-8686E2B6C488}"/>
              </a:ext>
            </a:extLst>
          </p:cNvPr>
          <p:cNvCxnSpPr/>
          <p:nvPr/>
        </p:nvCxnSpPr>
        <p:spPr>
          <a:xfrm>
            <a:off x="7239749" y="5212813"/>
            <a:ext cx="323380" cy="0"/>
          </a:xfrm>
          <a:prstGeom prst="straightConnector1">
            <a:avLst/>
          </a:prstGeom>
          <a:ln>
            <a:solidFill>
              <a:schemeClr val="tx1">
                <a:lumMod val="95000"/>
                <a:lumOff val="5000"/>
              </a:schemeClr>
            </a:solidFill>
            <a:tailEnd type="triangle"/>
          </a:ln>
        </p:spPr>
        <p:style>
          <a:lnRef idx="2">
            <a:schemeClr val="accent4"/>
          </a:lnRef>
          <a:fillRef idx="0">
            <a:schemeClr val="accent4"/>
          </a:fillRef>
          <a:effectRef idx="1">
            <a:schemeClr val="accent4"/>
          </a:effectRef>
          <a:fontRef idx="minor">
            <a:schemeClr val="tx1"/>
          </a:fontRef>
        </p:style>
      </p:cxnSp>
      <p:sp>
        <p:nvSpPr>
          <p:cNvPr id="28" name="TextBox 27">
            <a:extLst>
              <a:ext uri="{FF2B5EF4-FFF2-40B4-BE49-F238E27FC236}">
                <a16:creationId xmlns:a16="http://schemas.microsoft.com/office/drawing/2014/main" id="{F4DC30B6-F78C-0739-A4FA-4B989290EC60}"/>
              </a:ext>
            </a:extLst>
          </p:cNvPr>
          <p:cNvSpPr txBox="1"/>
          <p:nvPr/>
        </p:nvSpPr>
        <p:spPr>
          <a:xfrm>
            <a:off x="7531028" y="4808040"/>
            <a:ext cx="2401262" cy="830997"/>
          </a:xfrm>
          <a:prstGeom prst="rect">
            <a:avLst/>
          </a:prstGeom>
          <a:noFill/>
        </p:spPr>
        <p:txBody>
          <a:bodyPr wrap="square">
            <a:spAutoFit/>
          </a:bodyPr>
          <a:lstStyle/>
          <a:p>
            <a:r>
              <a:rPr lang="en-US" sz="1600" b="1" dirty="0"/>
              <a:t>Bandwidth allocation schemes in dynamic environment</a:t>
            </a:r>
          </a:p>
        </p:txBody>
      </p:sp>
      <p:cxnSp>
        <p:nvCxnSpPr>
          <p:cNvPr id="29" name="Straight Arrow Connector 28">
            <a:extLst>
              <a:ext uri="{FF2B5EF4-FFF2-40B4-BE49-F238E27FC236}">
                <a16:creationId xmlns:a16="http://schemas.microsoft.com/office/drawing/2014/main" id="{5B33F05A-B201-2130-AEEB-58DA53A5C128}"/>
              </a:ext>
            </a:extLst>
          </p:cNvPr>
          <p:cNvCxnSpPr>
            <a:stCxn id="16" idx="2"/>
          </p:cNvCxnSpPr>
          <p:nvPr/>
        </p:nvCxnSpPr>
        <p:spPr>
          <a:xfrm flipH="1">
            <a:off x="4525835" y="5212813"/>
            <a:ext cx="372496" cy="0"/>
          </a:xfrm>
          <a:prstGeom prst="straightConnector1">
            <a:avLst/>
          </a:prstGeom>
          <a:ln>
            <a:solidFill>
              <a:schemeClr val="tx1">
                <a:lumMod val="95000"/>
                <a:lumOff val="5000"/>
              </a:schemeClr>
            </a:solidFill>
            <a:tailEnd type="triangle"/>
          </a:ln>
        </p:spPr>
        <p:style>
          <a:lnRef idx="2">
            <a:schemeClr val="accent4"/>
          </a:lnRef>
          <a:fillRef idx="0">
            <a:schemeClr val="accent4"/>
          </a:fillRef>
          <a:effectRef idx="1">
            <a:schemeClr val="accent4"/>
          </a:effectRef>
          <a:fontRef idx="minor">
            <a:schemeClr val="tx1"/>
          </a:fontRef>
        </p:style>
      </p:cxnSp>
      <p:sp>
        <p:nvSpPr>
          <p:cNvPr id="30" name="TextBox 29">
            <a:extLst>
              <a:ext uri="{FF2B5EF4-FFF2-40B4-BE49-F238E27FC236}">
                <a16:creationId xmlns:a16="http://schemas.microsoft.com/office/drawing/2014/main" id="{73E4DA14-B91A-A22A-5BA6-47AE32425EC2}"/>
              </a:ext>
            </a:extLst>
          </p:cNvPr>
          <p:cNvSpPr txBox="1"/>
          <p:nvPr/>
        </p:nvSpPr>
        <p:spPr>
          <a:xfrm>
            <a:off x="2924897" y="4953330"/>
            <a:ext cx="1807049" cy="1077218"/>
          </a:xfrm>
          <a:prstGeom prst="rect">
            <a:avLst/>
          </a:prstGeom>
          <a:noFill/>
        </p:spPr>
        <p:txBody>
          <a:bodyPr wrap="square">
            <a:spAutoFit/>
          </a:bodyPr>
          <a:lstStyle/>
          <a:p>
            <a:r>
              <a:rPr lang="en-US" sz="1600" b="1" dirty="0"/>
              <a:t>Road-Side Units (RSUs) and Service Migration Fundamentals</a:t>
            </a:r>
          </a:p>
        </p:txBody>
      </p:sp>
      <p:cxnSp>
        <p:nvCxnSpPr>
          <p:cNvPr id="31" name="Straight Arrow Connector 30">
            <a:extLst>
              <a:ext uri="{FF2B5EF4-FFF2-40B4-BE49-F238E27FC236}">
                <a16:creationId xmlns:a16="http://schemas.microsoft.com/office/drawing/2014/main" id="{96212997-B05B-6E67-92A4-658D8B7AA6F3}"/>
              </a:ext>
            </a:extLst>
          </p:cNvPr>
          <p:cNvCxnSpPr>
            <a:stCxn id="18" idx="4"/>
          </p:cNvCxnSpPr>
          <p:nvPr/>
        </p:nvCxnSpPr>
        <p:spPr>
          <a:xfrm>
            <a:off x="2580696" y="3788363"/>
            <a:ext cx="0" cy="369770"/>
          </a:xfrm>
          <a:prstGeom prst="straightConnector1">
            <a:avLst/>
          </a:prstGeom>
          <a:ln>
            <a:solidFill>
              <a:schemeClr val="tx1"/>
            </a:solidFill>
            <a:tailEnd type="triangle"/>
          </a:ln>
        </p:spPr>
        <p:style>
          <a:lnRef idx="2">
            <a:schemeClr val="accent4"/>
          </a:lnRef>
          <a:fillRef idx="0">
            <a:schemeClr val="accent4"/>
          </a:fillRef>
          <a:effectRef idx="1">
            <a:schemeClr val="accent4"/>
          </a:effectRef>
          <a:fontRef idx="minor">
            <a:schemeClr val="tx1"/>
          </a:fontRef>
        </p:style>
      </p:cxnSp>
      <p:sp>
        <p:nvSpPr>
          <p:cNvPr id="32" name="TextBox 31">
            <a:extLst>
              <a:ext uri="{FF2B5EF4-FFF2-40B4-BE49-F238E27FC236}">
                <a16:creationId xmlns:a16="http://schemas.microsoft.com/office/drawing/2014/main" id="{7006E1DA-ABD5-CFC3-4890-8618DA8AF751}"/>
              </a:ext>
            </a:extLst>
          </p:cNvPr>
          <p:cNvSpPr txBox="1"/>
          <p:nvPr/>
        </p:nvSpPr>
        <p:spPr>
          <a:xfrm>
            <a:off x="2022041" y="4048274"/>
            <a:ext cx="1278567" cy="830997"/>
          </a:xfrm>
          <a:prstGeom prst="rect">
            <a:avLst/>
          </a:prstGeom>
          <a:solidFill>
            <a:schemeClr val="bg1"/>
          </a:solidFill>
        </p:spPr>
        <p:txBody>
          <a:bodyPr wrap="square" rtlCol="0">
            <a:spAutoFit/>
          </a:bodyPr>
          <a:lstStyle/>
          <a:p>
            <a:r>
              <a:rPr lang="en-US" sz="1600" b="1" dirty="0"/>
              <a:t> Algorithms</a:t>
            </a:r>
          </a:p>
          <a:p>
            <a:r>
              <a:rPr lang="en-US" sz="1600" b="1" dirty="0"/>
              <a:t>MADRL, DDPG etc..</a:t>
            </a:r>
          </a:p>
        </p:txBody>
      </p:sp>
      <p:cxnSp>
        <p:nvCxnSpPr>
          <p:cNvPr id="33" name="Straight Arrow Connector 32">
            <a:extLst>
              <a:ext uri="{FF2B5EF4-FFF2-40B4-BE49-F238E27FC236}">
                <a16:creationId xmlns:a16="http://schemas.microsoft.com/office/drawing/2014/main" id="{0311319B-0603-D154-D2C4-DD88F4D4B8E5}"/>
              </a:ext>
            </a:extLst>
          </p:cNvPr>
          <p:cNvCxnSpPr>
            <a:stCxn id="18" idx="0"/>
          </p:cNvCxnSpPr>
          <p:nvPr/>
        </p:nvCxnSpPr>
        <p:spPr>
          <a:xfrm flipV="1">
            <a:off x="2580696" y="2358686"/>
            <a:ext cx="0" cy="365517"/>
          </a:xfrm>
          <a:prstGeom prst="straightConnector1">
            <a:avLst/>
          </a:prstGeom>
          <a:ln>
            <a:solidFill>
              <a:schemeClr val="tx1">
                <a:lumMod val="95000"/>
                <a:lumOff val="5000"/>
              </a:schemeClr>
            </a:solidFill>
            <a:tailEnd type="triangle"/>
          </a:ln>
        </p:spPr>
        <p:style>
          <a:lnRef idx="2">
            <a:schemeClr val="accent4"/>
          </a:lnRef>
          <a:fillRef idx="0">
            <a:schemeClr val="accent4"/>
          </a:fillRef>
          <a:effectRef idx="1">
            <a:schemeClr val="accent4"/>
          </a:effectRef>
          <a:fontRef idx="minor">
            <a:schemeClr val="tx1"/>
          </a:fontRef>
        </p:style>
      </p:cxnSp>
      <p:sp>
        <p:nvSpPr>
          <p:cNvPr id="34" name="TextBox 33">
            <a:extLst>
              <a:ext uri="{FF2B5EF4-FFF2-40B4-BE49-F238E27FC236}">
                <a16:creationId xmlns:a16="http://schemas.microsoft.com/office/drawing/2014/main" id="{688552EC-4F28-6741-E914-0FE9CB9D4229}"/>
              </a:ext>
            </a:extLst>
          </p:cNvPr>
          <p:cNvSpPr txBox="1"/>
          <p:nvPr/>
        </p:nvSpPr>
        <p:spPr>
          <a:xfrm>
            <a:off x="1599010" y="2033614"/>
            <a:ext cx="1963371" cy="338554"/>
          </a:xfrm>
          <a:prstGeom prst="rect">
            <a:avLst/>
          </a:prstGeom>
          <a:noFill/>
        </p:spPr>
        <p:txBody>
          <a:bodyPr wrap="square" rtlCol="0">
            <a:spAutoFit/>
          </a:bodyPr>
          <a:lstStyle/>
          <a:p>
            <a:pPr algn="ctr"/>
            <a:r>
              <a:rPr lang="en-US" sz="1600" b="1" dirty="0"/>
              <a:t>MDP Formulation </a:t>
            </a:r>
          </a:p>
        </p:txBody>
      </p:sp>
    </p:spTree>
    <p:extLst>
      <p:ext uri="{BB962C8B-B14F-4D97-AF65-F5344CB8AC3E}">
        <p14:creationId xmlns:p14="http://schemas.microsoft.com/office/powerpoint/2010/main" val="427080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97E85-A905-A35E-DC41-FA3278321668}"/>
              </a:ext>
            </a:extLst>
          </p:cNvPr>
          <p:cNvSpPr>
            <a:spLocks noGrp="1"/>
          </p:cNvSpPr>
          <p:nvPr>
            <p:ph type="dt" sz="half" idx="10"/>
          </p:nvPr>
        </p:nvSpPr>
        <p:spPr/>
        <p:txBody>
          <a:bodyPr/>
          <a:lstStyle/>
          <a:p>
            <a:fld id="{47B4B8A7-D789-AD4A-820F-C35A3E1EF46C}" type="datetime1">
              <a:rPr lang="en-IN" smtClean="0"/>
              <a:t>02/12/23</a:t>
            </a:fld>
            <a:endParaRPr lang="en-US"/>
          </a:p>
        </p:txBody>
      </p:sp>
      <p:sp>
        <p:nvSpPr>
          <p:cNvPr id="5" name="Footer Placeholder 4">
            <a:extLst>
              <a:ext uri="{FF2B5EF4-FFF2-40B4-BE49-F238E27FC236}">
                <a16:creationId xmlns:a16="http://schemas.microsoft.com/office/drawing/2014/main" id="{3F53C128-58A7-44E1-50BE-E8C93FF5DF33}"/>
              </a:ext>
            </a:extLst>
          </p:cNvPr>
          <p:cNvSpPr>
            <a:spLocks noGrp="1"/>
          </p:cNvSpPr>
          <p:nvPr>
            <p:ph type="ftr" sz="quarter" idx="11"/>
          </p:nvPr>
        </p:nvSpPr>
        <p:spPr/>
        <p:txBody>
          <a:bodyPr/>
          <a:lstStyle/>
          <a:p>
            <a:r>
              <a:rPr lang="en-US"/>
              <a:t>Capstone Project B.Tech 2020-24 Phase-2 ESA</a:t>
            </a:r>
          </a:p>
        </p:txBody>
      </p:sp>
      <p:sp>
        <p:nvSpPr>
          <p:cNvPr id="6" name="Slide Number Placeholder 5">
            <a:extLst>
              <a:ext uri="{FF2B5EF4-FFF2-40B4-BE49-F238E27FC236}">
                <a16:creationId xmlns:a16="http://schemas.microsoft.com/office/drawing/2014/main" id="{34195AA7-B10A-7AA2-494F-3561A170DF85}"/>
              </a:ext>
            </a:extLst>
          </p:cNvPr>
          <p:cNvSpPr>
            <a:spLocks noGrp="1"/>
          </p:cNvSpPr>
          <p:nvPr>
            <p:ph type="sldNum" sz="quarter" idx="12"/>
          </p:nvPr>
        </p:nvSpPr>
        <p:spPr/>
        <p:txBody>
          <a:bodyPr/>
          <a:lstStyle/>
          <a:p>
            <a:fld id="{58B7DACC-E4F9-C84E-9F82-4C0C87DE697E}" type="slidenum">
              <a:rPr lang="en-US" smtClean="0"/>
              <a:t>7</a:t>
            </a:fld>
            <a:endParaRPr lang="en-US"/>
          </a:p>
        </p:txBody>
      </p:sp>
      <p:pic>
        <p:nvPicPr>
          <p:cNvPr id="7" name="Picture 6" descr="A logo for a university&#10;&#10;Description automatically generated">
            <a:extLst>
              <a:ext uri="{FF2B5EF4-FFF2-40B4-BE49-F238E27FC236}">
                <a16:creationId xmlns:a16="http://schemas.microsoft.com/office/drawing/2014/main" id="{DD881E9A-9AB8-7AEA-B033-4D648532CD10}"/>
              </a:ext>
            </a:extLst>
          </p:cNvPr>
          <p:cNvPicPr/>
          <p:nvPr/>
        </p:nvPicPr>
        <p:blipFill>
          <a:blip r:embed="rId2" cstate="print"/>
          <a:stretch/>
        </p:blipFill>
        <p:spPr>
          <a:xfrm>
            <a:off x="-1" y="15480"/>
            <a:ext cx="1171575" cy="1241820"/>
          </a:xfrm>
          <a:prstGeom prst="rect">
            <a:avLst/>
          </a:prstGeom>
          <a:ln>
            <a:noFill/>
          </a:ln>
        </p:spPr>
      </p:pic>
      <p:sp>
        <p:nvSpPr>
          <p:cNvPr id="8" name="Cloud 7">
            <a:extLst>
              <a:ext uri="{FF2B5EF4-FFF2-40B4-BE49-F238E27FC236}">
                <a16:creationId xmlns:a16="http://schemas.microsoft.com/office/drawing/2014/main" id="{5AC49AE1-2F17-F460-C1E7-42627220317D}"/>
              </a:ext>
            </a:extLst>
          </p:cNvPr>
          <p:cNvSpPr/>
          <p:nvPr/>
        </p:nvSpPr>
        <p:spPr>
          <a:xfrm>
            <a:off x="4848274" y="4203511"/>
            <a:ext cx="2743200" cy="1828800"/>
          </a:xfrm>
          <a:prstGeom prst="cloud">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Literature Survey: </a:t>
            </a:r>
          </a:p>
          <a:p>
            <a:pPr algn="ctr"/>
            <a:r>
              <a:rPr lang="en-US" sz="2400" b="1" dirty="0"/>
              <a:t>Phase-2</a:t>
            </a:r>
          </a:p>
          <a:p>
            <a:pPr algn="ctr"/>
            <a:endParaRPr lang="en-US" sz="2400" b="1" dirty="0"/>
          </a:p>
        </p:txBody>
      </p:sp>
      <p:sp>
        <p:nvSpPr>
          <p:cNvPr id="9" name="Oval 8">
            <a:extLst>
              <a:ext uri="{FF2B5EF4-FFF2-40B4-BE49-F238E27FC236}">
                <a16:creationId xmlns:a16="http://schemas.microsoft.com/office/drawing/2014/main" id="{A55562C3-3D8B-DE1D-BECF-5015CF68B7C9}"/>
              </a:ext>
            </a:extLst>
          </p:cNvPr>
          <p:cNvSpPr/>
          <p:nvPr/>
        </p:nvSpPr>
        <p:spPr>
          <a:xfrm>
            <a:off x="4972148" y="2149705"/>
            <a:ext cx="2495452" cy="1064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Service Migration</a:t>
            </a:r>
          </a:p>
        </p:txBody>
      </p:sp>
      <p:sp>
        <p:nvSpPr>
          <p:cNvPr id="10" name="Oval 9">
            <a:extLst>
              <a:ext uri="{FF2B5EF4-FFF2-40B4-BE49-F238E27FC236}">
                <a16:creationId xmlns:a16="http://schemas.microsoft.com/office/drawing/2014/main" id="{3FDBC194-9AE1-D67B-A711-889BBC43FB2F}"/>
              </a:ext>
            </a:extLst>
          </p:cNvPr>
          <p:cNvSpPr/>
          <p:nvPr/>
        </p:nvSpPr>
        <p:spPr>
          <a:xfrm>
            <a:off x="8835695" y="3788363"/>
            <a:ext cx="2495452" cy="1064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User Grouping </a:t>
            </a:r>
          </a:p>
        </p:txBody>
      </p:sp>
      <p:sp>
        <p:nvSpPr>
          <p:cNvPr id="11" name="Oval 10">
            <a:extLst>
              <a:ext uri="{FF2B5EF4-FFF2-40B4-BE49-F238E27FC236}">
                <a16:creationId xmlns:a16="http://schemas.microsoft.com/office/drawing/2014/main" id="{DC20C5A7-B70E-6F3E-5384-1C28A996804E}"/>
              </a:ext>
            </a:extLst>
          </p:cNvPr>
          <p:cNvSpPr/>
          <p:nvPr/>
        </p:nvSpPr>
        <p:spPr>
          <a:xfrm>
            <a:off x="1420319" y="3788363"/>
            <a:ext cx="2495452" cy="1064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Resource Allocation </a:t>
            </a:r>
          </a:p>
        </p:txBody>
      </p:sp>
      <p:cxnSp>
        <p:nvCxnSpPr>
          <p:cNvPr id="13" name="Straight Arrow Connector 12">
            <a:extLst>
              <a:ext uri="{FF2B5EF4-FFF2-40B4-BE49-F238E27FC236}">
                <a16:creationId xmlns:a16="http://schemas.microsoft.com/office/drawing/2014/main" id="{C9F8FD54-C6C5-AD3C-C126-8EAA049B2BBE}"/>
              </a:ext>
            </a:extLst>
          </p:cNvPr>
          <p:cNvCxnSpPr>
            <a:stCxn id="8" idx="2"/>
            <a:endCxn id="11" idx="6"/>
          </p:cNvCxnSpPr>
          <p:nvPr/>
        </p:nvCxnSpPr>
        <p:spPr>
          <a:xfrm flipH="1" flipV="1">
            <a:off x="3915771" y="4320443"/>
            <a:ext cx="941012" cy="79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B3DA371-C948-2C29-D16D-EADC40F5B483}"/>
              </a:ext>
            </a:extLst>
          </p:cNvPr>
          <p:cNvCxnSpPr>
            <a:cxnSpLocks/>
            <a:stCxn id="8" idx="0"/>
            <a:endCxn id="10" idx="2"/>
          </p:cNvCxnSpPr>
          <p:nvPr/>
        </p:nvCxnSpPr>
        <p:spPr>
          <a:xfrm flipV="1">
            <a:off x="7589188" y="4320443"/>
            <a:ext cx="1246507" cy="79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D0AAAEC6-B15C-83DC-4DC9-91CAD6464371}"/>
              </a:ext>
            </a:extLst>
          </p:cNvPr>
          <p:cNvCxnSpPr>
            <a:cxnSpLocks/>
            <a:endCxn id="9" idx="4"/>
          </p:cNvCxnSpPr>
          <p:nvPr/>
        </p:nvCxnSpPr>
        <p:spPr>
          <a:xfrm flipV="1">
            <a:off x="6219874" y="3213865"/>
            <a:ext cx="0" cy="1064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4BBC54B6-4CC7-09FF-3F4E-700DF6CA1113}"/>
              </a:ext>
            </a:extLst>
          </p:cNvPr>
          <p:cNvCxnSpPr>
            <a:cxnSpLocks/>
          </p:cNvCxnSpPr>
          <p:nvPr/>
        </p:nvCxnSpPr>
        <p:spPr>
          <a:xfrm flipH="1" flipV="1">
            <a:off x="1171574" y="3069637"/>
            <a:ext cx="719251" cy="8520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5C8E8435-8272-FA8A-4936-26D55FD93B2D}"/>
              </a:ext>
            </a:extLst>
          </p:cNvPr>
          <p:cNvCxnSpPr>
            <a:cxnSpLocks/>
          </p:cNvCxnSpPr>
          <p:nvPr/>
        </p:nvCxnSpPr>
        <p:spPr>
          <a:xfrm flipV="1">
            <a:off x="3271327" y="3069637"/>
            <a:ext cx="800623" cy="8554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9E59E44E-F2B4-F7EE-56E7-441655E0F3B0}"/>
              </a:ext>
            </a:extLst>
          </p:cNvPr>
          <p:cNvSpPr txBox="1"/>
          <p:nvPr/>
        </p:nvSpPr>
        <p:spPr>
          <a:xfrm>
            <a:off x="170139" y="2149705"/>
            <a:ext cx="1720686" cy="923330"/>
          </a:xfrm>
          <a:prstGeom prst="rect">
            <a:avLst/>
          </a:prstGeom>
          <a:noFill/>
        </p:spPr>
        <p:txBody>
          <a:bodyPr wrap="square" rtlCol="0">
            <a:spAutoFit/>
          </a:bodyPr>
          <a:lstStyle/>
          <a:p>
            <a:pPr algn="ctr"/>
            <a:r>
              <a:rPr lang="en-US" b="1" dirty="0"/>
              <a:t>Communication Resource Allotment</a:t>
            </a:r>
          </a:p>
        </p:txBody>
      </p:sp>
      <p:sp>
        <p:nvSpPr>
          <p:cNvPr id="25" name="TextBox 24">
            <a:extLst>
              <a:ext uri="{FF2B5EF4-FFF2-40B4-BE49-F238E27FC236}">
                <a16:creationId xmlns:a16="http://schemas.microsoft.com/office/drawing/2014/main" id="{663FFB4D-85E2-8F8D-A582-4F4673E90F92}"/>
              </a:ext>
            </a:extLst>
          </p:cNvPr>
          <p:cNvSpPr txBox="1"/>
          <p:nvPr/>
        </p:nvSpPr>
        <p:spPr>
          <a:xfrm>
            <a:off x="3136097" y="2109378"/>
            <a:ext cx="1720686" cy="923330"/>
          </a:xfrm>
          <a:prstGeom prst="rect">
            <a:avLst/>
          </a:prstGeom>
          <a:noFill/>
        </p:spPr>
        <p:txBody>
          <a:bodyPr wrap="square" rtlCol="0">
            <a:spAutoFit/>
          </a:bodyPr>
          <a:lstStyle/>
          <a:p>
            <a:pPr algn="ctr"/>
            <a:r>
              <a:rPr lang="en-US" b="1" dirty="0"/>
              <a:t>Computing Resource Allotment</a:t>
            </a:r>
          </a:p>
        </p:txBody>
      </p:sp>
      <p:cxnSp>
        <p:nvCxnSpPr>
          <p:cNvPr id="26" name="Straight Arrow Connector 25">
            <a:extLst>
              <a:ext uri="{FF2B5EF4-FFF2-40B4-BE49-F238E27FC236}">
                <a16:creationId xmlns:a16="http://schemas.microsoft.com/office/drawing/2014/main" id="{7974EB3E-A260-76F9-17C3-C4B2D3A147A9}"/>
              </a:ext>
            </a:extLst>
          </p:cNvPr>
          <p:cNvCxnSpPr>
            <a:cxnSpLocks/>
          </p:cNvCxnSpPr>
          <p:nvPr/>
        </p:nvCxnSpPr>
        <p:spPr>
          <a:xfrm flipH="1" flipV="1">
            <a:off x="4972148" y="1473839"/>
            <a:ext cx="447103" cy="7883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52FD74E1-F877-575D-E707-8C0B54BD3EBF}"/>
              </a:ext>
            </a:extLst>
          </p:cNvPr>
          <p:cNvCxnSpPr>
            <a:cxnSpLocks/>
          </p:cNvCxnSpPr>
          <p:nvPr/>
        </p:nvCxnSpPr>
        <p:spPr>
          <a:xfrm flipV="1">
            <a:off x="7072337" y="1507386"/>
            <a:ext cx="519137" cy="815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52EC3A13-A314-86A6-F94B-3F9AC20368B5}"/>
              </a:ext>
            </a:extLst>
          </p:cNvPr>
          <p:cNvSpPr txBox="1"/>
          <p:nvPr/>
        </p:nvSpPr>
        <p:spPr>
          <a:xfrm>
            <a:off x="3895098" y="484193"/>
            <a:ext cx="1720686" cy="923330"/>
          </a:xfrm>
          <a:prstGeom prst="rect">
            <a:avLst/>
          </a:prstGeom>
          <a:noFill/>
        </p:spPr>
        <p:txBody>
          <a:bodyPr wrap="square" rtlCol="0">
            <a:spAutoFit/>
          </a:bodyPr>
          <a:lstStyle/>
          <a:p>
            <a:pPr algn="ctr"/>
            <a:r>
              <a:rPr lang="en-US" b="1" dirty="0"/>
              <a:t>Network Initiated Migration</a:t>
            </a:r>
          </a:p>
        </p:txBody>
      </p:sp>
      <p:sp>
        <p:nvSpPr>
          <p:cNvPr id="34" name="TextBox 33">
            <a:extLst>
              <a:ext uri="{FF2B5EF4-FFF2-40B4-BE49-F238E27FC236}">
                <a16:creationId xmlns:a16="http://schemas.microsoft.com/office/drawing/2014/main" id="{6ACE0186-9272-A2DB-E18B-7CD1F47F6C08}"/>
              </a:ext>
            </a:extLst>
          </p:cNvPr>
          <p:cNvSpPr txBox="1"/>
          <p:nvPr/>
        </p:nvSpPr>
        <p:spPr>
          <a:xfrm>
            <a:off x="6728845" y="484193"/>
            <a:ext cx="1720686" cy="923330"/>
          </a:xfrm>
          <a:prstGeom prst="rect">
            <a:avLst/>
          </a:prstGeom>
          <a:noFill/>
        </p:spPr>
        <p:txBody>
          <a:bodyPr wrap="square" rtlCol="0">
            <a:spAutoFit/>
          </a:bodyPr>
          <a:lstStyle/>
          <a:p>
            <a:pPr algn="ctr"/>
            <a:r>
              <a:rPr lang="en-US" b="1" dirty="0"/>
              <a:t>Vehicle </a:t>
            </a:r>
          </a:p>
          <a:p>
            <a:pPr algn="ctr"/>
            <a:r>
              <a:rPr lang="en-US" b="1" dirty="0"/>
              <a:t>Initiated Migration</a:t>
            </a:r>
          </a:p>
        </p:txBody>
      </p:sp>
      <p:cxnSp>
        <p:nvCxnSpPr>
          <p:cNvPr id="35" name="Straight Arrow Connector 34">
            <a:extLst>
              <a:ext uri="{FF2B5EF4-FFF2-40B4-BE49-F238E27FC236}">
                <a16:creationId xmlns:a16="http://schemas.microsoft.com/office/drawing/2014/main" id="{4121F44C-D5F7-4BDF-8244-0E81787453F9}"/>
              </a:ext>
            </a:extLst>
          </p:cNvPr>
          <p:cNvCxnSpPr>
            <a:cxnSpLocks/>
          </p:cNvCxnSpPr>
          <p:nvPr/>
        </p:nvCxnSpPr>
        <p:spPr>
          <a:xfrm flipH="1" flipV="1">
            <a:off x="9027808" y="3101488"/>
            <a:ext cx="447103" cy="7883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68691BE5-068A-4C9F-2B8F-1F80ACC962AC}"/>
              </a:ext>
            </a:extLst>
          </p:cNvPr>
          <p:cNvCxnSpPr>
            <a:cxnSpLocks/>
          </p:cNvCxnSpPr>
          <p:nvPr/>
        </p:nvCxnSpPr>
        <p:spPr>
          <a:xfrm flipV="1">
            <a:off x="10548923" y="3034945"/>
            <a:ext cx="519137" cy="815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C9B467BE-9D1B-72E9-59D0-70F3FD3A8460}"/>
              </a:ext>
            </a:extLst>
          </p:cNvPr>
          <p:cNvSpPr txBox="1"/>
          <p:nvPr/>
        </p:nvSpPr>
        <p:spPr>
          <a:xfrm>
            <a:off x="8147918" y="2288204"/>
            <a:ext cx="1720686" cy="646331"/>
          </a:xfrm>
          <a:prstGeom prst="rect">
            <a:avLst/>
          </a:prstGeom>
          <a:noFill/>
        </p:spPr>
        <p:txBody>
          <a:bodyPr wrap="square" rtlCol="0">
            <a:spAutoFit/>
          </a:bodyPr>
          <a:lstStyle/>
          <a:p>
            <a:pPr algn="ctr"/>
            <a:r>
              <a:rPr lang="en-US" b="1" dirty="0"/>
              <a:t>Based on Services Hosted </a:t>
            </a:r>
          </a:p>
        </p:txBody>
      </p:sp>
      <p:sp>
        <p:nvSpPr>
          <p:cNvPr id="38" name="TextBox 37">
            <a:extLst>
              <a:ext uri="{FF2B5EF4-FFF2-40B4-BE49-F238E27FC236}">
                <a16:creationId xmlns:a16="http://schemas.microsoft.com/office/drawing/2014/main" id="{9BC6AD94-091C-CB2B-809D-C3905BD3FCA2}"/>
              </a:ext>
            </a:extLst>
          </p:cNvPr>
          <p:cNvSpPr txBox="1"/>
          <p:nvPr/>
        </p:nvSpPr>
        <p:spPr>
          <a:xfrm>
            <a:off x="10207717" y="1584312"/>
            <a:ext cx="1720686" cy="1477328"/>
          </a:xfrm>
          <a:prstGeom prst="rect">
            <a:avLst/>
          </a:prstGeom>
          <a:noFill/>
        </p:spPr>
        <p:txBody>
          <a:bodyPr wrap="square" rtlCol="0">
            <a:spAutoFit/>
          </a:bodyPr>
          <a:lstStyle/>
          <a:p>
            <a:pPr algn="ctr"/>
            <a:r>
              <a:rPr lang="en-US" b="1" dirty="0"/>
              <a:t>Based on Vehicle attributes: Position, Velocity etc… </a:t>
            </a:r>
          </a:p>
        </p:txBody>
      </p:sp>
    </p:spTree>
    <p:extLst>
      <p:ext uri="{BB962C8B-B14F-4D97-AF65-F5344CB8AC3E}">
        <p14:creationId xmlns:p14="http://schemas.microsoft.com/office/powerpoint/2010/main" val="164117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3406-20FB-B48B-AC7C-0521D42F162D}"/>
              </a:ext>
            </a:extLst>
          </p:cNvPr>
          <p:cNvSpPr>
            <a:spLocks noGrp="1"/>
          </p:cNvSpPr>
          <p:nvPr>
            <p:ph type="title"/>
          </p:nvPr>
        </p:nvSpPr>
        <p:spPr/>
        <p:txBody>
          <a:bodyPr/>
          <a:lstStyle/>
          <a:p>
            <a:r>
              <a:rPr lang="en-US" dirty="0"/>
              <a:t> </a:t>
            </a:r>
          </a:p>
        </p:txBody>
      </p:sp>
      <p:pic>
        <p:nvPicPr>
          <p:cNvPr id="7" name="Picture 6" descr="A logo for a university&#10;&#10;Description automatically generated">
            <a:extLst>
              <a:ext uri="{FF2B5EF4-FFF2-40B4-BE49-F238E27FC236}">
                <a16:creationId xmlns:a16="http://schemas.microsoft.com/office/drawing/2014/main" id="{C8AD0C9B-24DE-0C94-E3E3-94B0418B9D33}"/>
              </a:ext>
            </a:extLst>
          </p:cNvPr>
          <p:cNvPicPr/>
          <p:nvPr/>
        </p:nvPicPr>
        <p:blipFill>
          <a:blip r:embed="rId2" cstate="print"/>
          <a:stretch/>
        </p:blipFill>
        <p:spPr>
          <a:xfrm>
            <a:off x="-1" y="15480"/>
            <a:ext cx="1171575" cy="1241820"/>
          </a:xfrm>
          <a:prstGeom prst="rect">
            <a:avLst/>
          </a:prstGeom>
          <a:ln>
            <a:noFill/>
          </a:ln>
        </p:spPr>
      </p:pic>
      <p:sp>
        <p:nvSpPr>
          <p:cNvPr id="9" name="Title 1">
            <a:extLst>
              <a:ext uri="{FF2B5EF4-FFF2-40B4-BE49-F238E27FC236}">
                <a16:creationId xmlns:a16="http://schemas.microsoft.com/office/drawing/2014/main" id="{D737C098-1227-5F42-B230-8CFFD2279CFA}"/>
              </a:ext>
            </a:extLst>
          </p:cNvPr>
          <p:cNvSpPr txBox="1">
            <a:spLocks/>
          </p:cNvSpPr>
          <p:nvPr/>
        </p:nvSpPr>
        <p:spPr>
          <a:xfrm>
            <a:off x="838200" y="-109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b="1" dirty="0"/>
              <a:t>What is Service Migration?</a:t>
            </a:r>
          </a:p>
        </p:txBody>
      </p:sp>
      <p:pic>
        <p:nvPicPr>
          <p:cNvPr id="10" name="Picture 14" descr="Server Vector Hd Images, Vector Server Icon, Server Icons, Icons Icons, Com  Con PNG Image For Free Download">
            <a:extLst>
              <a:ext uri="{FF2B5EF4-FFF2-40B4-BE49-F238E27FC236}">
                <a16:creationId xmlns:a16="http://schemas.microsoft.com/office/drawing/2014/main" id="{86142E6D-76DB-23EA-0B77-522DC19E0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868" y="1839913"/>
            <a:ext cx="1406265" cy="14062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Server Vector Hd Images, Vector Server Icon, Server Icons, Icons Icons, Com  Con PNG Image For Free Download">
            <a:extLst>
              <a:ext uri="{FF2B5EF4-FFF2-40B4-BE49-F238E27FC236}">
                <a16:creationId xmlns:a16="http://schemas.microsoft.com/office/drawing/2014/main" id="{DCEE4648-C1F4-0EA9-D4B9-B25D7F7C9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4736" y="1839913"/>
            <a:ext cx="1406265" cy="140626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Download Tower Antenna Download Free Image HQ PNG Image | FreePNGImg">
            <a:extLst>
              <a:ext uri="{FF2B5EF4-FFF2-40B4-BE49-F238E27FC236}">
                <a16:creationId xmlns:a16="http://schemas.microsoft.com/office/drawing/2014/main" id="{FC9C8889-11BA-0675-6C6F-6148FBA204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281432" y="3269639"/>
            <a:ext cx="692001" cy="11858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Download Tower Antenna Download Free Image HQ PNG Image | FreePNGImg">
            <a:extLst>
              <a:ext uri="{FF2B5EF4-FFF2-40B4-BE49-F238E27FC236}">
                <a16:creationId xmlns:a16="http://schemas.microsoft.com/office/drawing/2014/main" id="{D3D3B83C-7DF9-8936-9C68-554C9517C0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33001" y="3246178"/>
            <a:ext cx="692001" cy="118581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Download Tower Antenna Download Free Image HQ PNG Image | FreePNGImg">
            <a:extLst>
              <a:ext uri="{FF2B5EF4-FFF2-40B4-BE49-F238E27FC236}">
                <a16:creationId xmlns:a16="http://schemas.microsoft.com/office/drawing/2014/main" id="{D7180D76-CB77-BC16-8AE9-EE779028CA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362167" y="3269640"/>
            <a:ext cx="692001" cy="11858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Download Tower Antenna Download Free Image HQ PNG Image | FreePNGImg">
            <a:extLst>
              <a:ext uri="{FF2B5EF4-FFF2-40B4-BE49-F238E27FC236}">
                <a16:creationId xmlns:a16="http://schemas.microsoft.com/office/drawing/2014/main" id="{1EBABDFB-456D-14C6-4FF7-267AEB4AD2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214866" y="3282996"/>
            <a:ext cx="692001" cy="118581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Download Tower Antenna Download Free Image HQ PNG Image | FreePNGImg">
            <a:extLst>
              <a:ext uri="{FF2B5EF4-FFF2-40B4-BE49-F238E27FC236}">
                <a16:creationId xmlns:a16="http://schemas.microsoft.com/office/drawing/2014/main" id="{24586B5A-920C-4ABF-985D-AF7740D466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366898" y="3250601"/>
            <a:ext cx="692001" cy="118581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Download Tower Antenna Download Free Image HQ PNG Image | FreePNGImg">
            <a:extLst>
              <a:ext uri="{FF2B5EF4-FFF2-40B4-BE49-F238E27FC236}">
                <a16:creationId xmlns:a16="http://schemas.microsoft.com/office/drawing/2014/main" id="{48C498BF-DD57-8DEB-CC2D-283F4B635E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7401867" y="3262969"/>
            <a:ext cx="692001" cy="118581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B87B1DF3-8CFF-FEF6-755A-56E8129D4446}"/>
              </a:ext>
            </a:extLst>
          </p:cNvPr>
          <p:cNvCxnSpPr>
            <a:cxnSpLocks/>
          </p:cNvCxnSpPr>
          <p:nvPr/>
        </p:nvCxnSpPr>
        <p:spPr>
          <a:xfrm flipH="1">
            <a:off x="2890439" y="3025225"/>
            <a:ext cx="468909" cy="262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74F1340E-DA7F-884E-F3DA-7055CEEA887A}"/>
              </a:ext>
            </a:extLst>
          </p:cNvPr>
          <p:cNvCxnSpPr>
            <a:cxnSpLocks/>
          </p:cNvCxnSpPr>
          <p:nvPr/>
        </p:nvCxnSpPr>
        <p:spPr>
          <a:xfrm>
            <a:off x="3741000" y="3037114"/>
            <a:ext cx="0" cy="3582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05DF2C2E-281C-7639-573B-92C0AD205129}"/>
              </a:ext>
            </a:extLst>
          </p:cNvPr>
          <p:cNvCxnSpPr>
            <a:cxnSpLocks/>
          </p:cNvCxnSpPr>
          <p:nvPr/>
        </p:nvCxnSpPr>
        <p:spPr>
          <a:xfrm>
            <a:off x="4119834" y="3030154"/>
            <a:ext cx="365280" cy="2328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49A3F8DB-6885-D8F0-36F8-9B935287D77E}"/>
              </a:ext>
            </a:extLst>
          </p:cNvPr>
          <p:cNvCxnSpPr>
            <a:cxnSpLocks/>
          </p:cNvCxnSpPr>
          <p:nvPr/>
        </p:nvCxnSpPr>
        <p:spPr>
          <a:xfrm flipH="1">
            <a:off x="6906087" y="3016862"/>
            <a:ext cx="468909" cy="262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771236D-EA1A-2118-6E07-8D257E1533D7}"/>
              </a:ext>
            </a:extLst>
          </p:cNvPr>
          <p:cNvCxnSpPr>
            <a:cxnSpLocks/>
          </p:cNvCxnSpPr>
          <p:nvPr/>
        </p:nvCxnSpPr>
        <p:spPr>
          <a:xfrm>
            <a:off x="7738738" y="3037114"/>
            <a:ext cx="0" cy="3582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2618F2A4-BFCB-1A7B-D99E-0AE5645565A9}"/>
              </a:ext>
            </a:extLst>
          </p:cNvPr>
          <p:cNvCxnSpPr>
            <a:cxnSpLocks/>
          </p:cNvCxnSpPr>
          <p:nvPr/>
        </p:nvCxnSpPr>
        <p:spPr>
          <a:xfrm>
            <a:off x="8108322" y="3021758"/>
            <a:ext cx="365280" cy="2328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Curved Down Arrow 33">
            <a:extLst>
              <a:ext uri="{FF2B5EF4-FFF2-40B4-BE49-F238E27FC236}">
                <a16:creationId xmlns:a16="http://schemas.microsoft.com/office/drawing/2014/main" id="{F9662A11-A87A-6AB2-F8EA-132149A5455A}"/>
              </a:ext>
            </a:extLst>
          </p:cNvPr>
          <p:cNvSpPr/>
          <p:nvPr/>
        </p:nvSpPr>
        <p:spPr>
          <a:xfrm>
            <a:off x="3708167" y="1147694"/>
            <a:ext cx="4227519" cy="860719"/>
          </a:xfrm>
          <a:prstGeom prst="curvedDownArrow">
            <a:avLst>
              <a:gd name="adj1" fmla="val 0"/>
              <a:gd name="adj2" fmla="val 21414"/>
              <a:gd name="adj3" fmla="val 26665"/>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B97E4268-02D8-0E51-CC81-89EF87E8B370}"/>
              </a:ext>
            </a:extLst>
          </p:cNvPr>
          <p:cNvSpPr/>
          <p:nvPr/>
        </p:nvSpPr>
        <p:spPr>
          <a:xfrm>
            <a:off x="5497416" y="1238607"/>
            <a:ext cx="649020" cy="49865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VM</a:t>
            </a:r>
          </a:p>
        </p:txBody>
      </p:sp>
      <p:pic>
        <p:nvPicPr>
          <p:cNvPr id="38" name="Picture 2" descr="Pin on Architecture Photos Perspective">
            <a:extLst>
              <a:ext uri="{FF2B5EF4-FFF2-40B4-BE49-F238E27FC236}">
                <a16:creationId xmlns:a16="http://schemas.microsoft.com/office/drawing/2014/main" id="{2696744B-B81A-EA53-9055-C88EFC19F0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5868" y="4533961"/>
            <a:ext cx="1325564" cy="1325564"/>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Arrow Connector 39">
            <a:extLst>
              <a:ext uri="{FF2B5EF4-FFF2-40B4-BE49-F238E27FC236}">
                <a16:creationId xmlns:a16="http://schemas.microsoft.com/office/drawing/2014/main" id="{7538E00D-EFF0-0259-A487-2F3471D8857E}"/>
              </a:ext>
            </a:extLst>
          </p:cNvPr>
          <p:cNvCxnSpPr>
            <a:cxnSpLocks/>
            <a:endCxn id="38" idx="1"/>
          </p:cNvCxnSpPr>
          <p:nvPr/>
        </p:nvCxnSpPr>
        <p:spPr>
          <a:xfrm>
            <a:off x="2098623" y="5196743"/>
            <a:ext cx="28572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9D6F642C-6484-FFF2-3C62-0A1CCC89F767}"/>
              </a:ext>
            </a:extLst>
          </p:cNvPr>
          <p:cNvCxnSpPr>
            <a:cxnSpLocks/>
          </p:cNvCxnSpPr>
          <p:nvPr/>
        </p:nvCxnSpPr>
        <p:spPr>
          <a:xfrm>
            <a:off x="6281432" y="5196743"/>
            <a:ext cx="28572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244E4B21-2DAD-D0EF-4BF4-2B12554B4E93}"/>
              </a:ext>
            </a:extLst>
          </p:cNvPr>
          <p:cNvCxnSpPr>
            <a:cxnSpLocks/>
          </p:cNvCxnSpPr>
          <p:nvPr/>
        </p:nvCxnSpPr>
        <p:spPr>
          <a:xfrm flipH="1">
            <a:off x="2478938" y="2437499"/>
            <a:ext cx="823002" cy="52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Rectangle 44">
            <a:extLst>
              <a:ext uri="{FF2B5EF4-FFF2-40B4-BE49-F238E27FC236}">
                <a16:creationId xmlns:a16="http://schemas.microsoft.com/office/drawing/2014/main" id="{75223B9A-9666-69AE-28D7-255A68C560C5}"/>
              </a:ext>
            </a:extLst>
          </p:cNvPr>
          <p:cNvSpPr/>
          <p:nvPr/>
        </p:nvSpPr>
        <p:spPr>
          <a:xfrm>
            <a:off x="469466" y="1783837"/>
            <a:ext cx="2006132" cy="126613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400" b="1" dirty="0"/>
              <a:t>Initial Serving Edge Node </a:t>
            </a:r>
          </a:p>
        </p:txBody>
      </p:sp>
      <p:cxnSp>
        <p:nvCxnSpPr>
          <p:cNvPr id="47" name="Straight Arrow Connector 46">
            <a:extLst>
              <a:ext uri="{FF2B5EF4-FFF2-40B4-BE49-F238E27FC236}">
                <a16:creationId xmlns:a16="http://schemas.microsoft.com/office/drawing/2014/main" id="{506E176B-BDDE-B35D-E897-B5F8C80D15EB}"/>
              </a:ext>
            </a:extLst>
          </p:cNvPr>
          <p:cNvCxnSpPr/>
          <p:nvPr/>
        </p:nvCxnSpPr>
        <p:spPr>
          <a:xfrm>
            <a:off x="8153400" y="2437499"/>
            <a:ext cx="9852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9BB0A9A2-93F0-C70A-7F02-02928EA2C554}"/>
              </a:ext>
            </a:extLst>
          </p:cNvPr>
          <p:cNvSpPr/>
          <p:nvPr/>
        </p:nvSpPr>
        <p:spPr>
          <a:xfrm>
            <a:off x="9138677" y="1748194"/>
            <a:ext cx="2006132" cy="126613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400" b="1" dirty="0"/>
              <a:t>New Serving Edge Node </a:t>
            </a:r>
          </a:p>
        </p:txBody>
      </p:sp>
      <p:sp>
        <p:nvSpPr>
          <p:cNvPr id="49" name="Rectangle 48">
            <a:extLst>
              <a:ext uri="{FF2B5EF4-FFF2-40B4-BE49-F238E27FC236}">
                <a16:creationId xmlns:a16="http://schemas.microsoft.com/office/drawing/2014/main" id="{BA254F01-FB3D-20D0-D04F-9A0A5BC6C344}"/>
              </a:ext>
            </a:extLst>
          </p:cNvPr>
          <p:cNvSpPr/>
          <p:nvPr/>
        </p:nvSpPr>
        <p:spPr>
          <a:xfrm>
            <a:off x="469466" y="5495727"/>
            <a:ext cx="10884334" cy="8249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Service Migration is a scheme in which the Virtual Machine (VM) dedicated to a vehicle migrates from the source host edge node to another edge node through which serving latency is minimized. Service Migration decision is taken by the Agent based on mobility pattern of the vehicles.</a:t>
            </a:r>
          </a:p>
        </p:txBody>
      </p:sp>
      <p:sp>
        <p:nvSpPr>
          <p:cNvPr id="50" name="Rectangle 49">
            <a:extLst>
              <a:ext uri="{FF2B5EF4-FFF2-40B4-BE49-F238E27FC236}">
                <a16:creationId xmlns:a16="http://schemas.microsoft.com/office/drawing/2014/main" id="{645E77E1-CB61-08C0-5916-4653FA8A88F3}"/>
              </a:ext>
            </a:extLst>
          </p:cNvPr>
          <p:cNvSpPr/>
          <p:nvPr/>
        </p:nvSpPr>
        <p:spPr>
          <a:xfrm>
            <a:off x="4267052" y="2216907"/>
            <a:ext cx="649020" cy="498655"/>
          </a:xfrm>
          <a:prstGeom prst="rect">
            <a:avLst/>
          </a:prstGeom>
          <a:solidFill>
            <a:schemeClr val="bg2">
              <a:lumMod val="2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VM</a:t>
            </a:r>
          </a:p>
        </p:txBody>
      </p:sp>
      <p:sp>
        <p:nvSpPr>
          <p:cNvPr id="51" name="Rectangle 50">
            <a:extLst>
              <a:ext uri="{FF2B5EF4-FFF2-40B4-BE49-F238E27FC236}">
                <a16:creationId xmlns:a16="http://schemas.microsoft.com/office/drawing/2014/main" id="{B70EF1EE-7DF6-74E9-88A8-38D66C00D909}"/>
              </a:ext>
            </a:extLst>
          </p:cNvPr>
          <p:cNvSpPr/>
          <p:nvPr/>
        </p:nvSpPr>
        <p:spPr>
          <a:xfrm>
            <a:off x="6572797" y="2201685"/>
            <a:ext cx="649020" cy="498655"/>
          </a:xfrm>
          <a:prstGeom prst="rect">
            <a:avLst/>
          </a:prstGeom>
          <a:solidFill>
            <a:schemeClr val="bg2">
              <a:lumMod val="2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VM</a:t>
            </a:r>
          </a:p>
        </p:txBody>
      </p:sp>
      <p:sp>
        <p:nvSpPr>
          <p:cNvPr id="3" name="Date Placeholder 2">
            <a:extLst>
              <a:ext uri="{FF2B5EF4-FFF2-40B4-BE49-F238E27FC236}">
                <a16:creationId xmlns:a16="http://schemas.microsoft.com/office/drawing/2014/main" id="{5F944C92-9090-BD22-5519-0DDAC2A9A90D}"/>
              </a:ext>
            </a:extLst>
          </p:cNvPr>
          <p:cNvSpPr>
            <a:spLocks noGrp="1"/>
          </p:cNvSpPr>
          <p:nvPr>
            <p:ph type="dt" sz="half" idx="10"/>
          </p:nvPr>
        </p:nvSpPr>
        <p:spPr/>
        <p:txBody>
          <a:bodyPr/>
          <a:lstStyle/>
          <a:p>
            <a:fld id="{2A2BB71B-3EA3-8940-988B-5842CC4A7D3C}" type="datetime1">
              <a:rPr lang="en-IN" smtClean="0"/>
              <a:t>02/12/23</a:t>
            </a:fld>
            <a:endParaRPr lang="en-US"/>
          </a:p>
        </p:txBody>
      </p:sp>
      <p:sp>
        <p:nvSpPr>
          <p:cNvPr id="18" name="Footer Placeholder 17">
            <a:extLst>
              <a:ext uri="{FF2B5EF4-FFF2-40B4-BE49-F238E27FC236}">
                <a16:creationId xmlns:a16="http://schemas.microsoft.com/office/drawing/2014/main" id="{9B4C6995-DD1A-9E83-3433-240B71AE682F}"/>
              </a:ext>
            </a:extLst>
          </p:cNvPr>
          <p:cNvSpPr>
            <a:spLocks noGrp="1"/>
          </p:cNvSpPr>
          <p:nvPr>
            <p:ph type="ftr" sz="quarter" idx="11"/>
          </p:nvPr>
        </p:nvSpPr>
        <p:spPr/>
        <p:txBody>
          <a:bodyPr/>
          <a:lstStyle/>
          <a:p>
            <a:r>
              <a:rPr lang="en-US"/>
              <a:t>Capstone Project B.Tech 2020-24 Phase-2 ESA</a:t>
            </a:r>
          </a:p>
        </p:txBody>
      </p:sp>
      <p:sp>
        <p:nvSpPr>
          <p:cNvPr id="21" name="Slide Number Placeholder 20">
            <a:extLst>
              <a:ext uri="{FF2B5EF4-FFF2-40B4-BE49-F238E27FC236}">
                <a16:creationId xmlns:a16="http://schemas.microsoft.com/office/drawing/2014/main" id="{E25E9F7F-CE80-9B1F-4660-D6C04D8F2324}"/>
              </a:ext>
            </a:extLst>
          </p:cNvPr>
          <p:cNvSpPr>
            <a:spLocks noGrp="1"/>
          </p:cNvSpPr>
          <p:nvPr>
            <p:ph type="sldNum" sz="quarter" idx="12"/>
          </p:nvPr>
        </p:nvSpPr>
        <p:spPr/>
        <p:txBody>
          <a:bodyPr/>
          <a:lstStyle/>
          <a:p>
            <a:fld id="{58B7DACC-E4F9-C84E-9F82-4C0C87DE697E}" type="slidenum">
              <a:rPr lang="en-US" smtClean="0"/>
              <a:t>8</a:t>
            </a:fld>
            <a:endParaRPr lang="en-US"/>
          </a:p>
        </p:txBody>
      </p:sp>
    </p:spTree>
    <p:extLst>
      <p:ext uri="{BB962C8B-B14F-4D97-AF65-F5344CB8AC3E}">
        <p14:creationId xmlns:p14="http://schemas.microsoft.com/office/powerpoint/2010/main" val="3666316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logo for a university&#10;&#10;Description automatically generated">
            <a:extLst>
              <a:ext uri="{FF2B5EF4-FFF2-40B4-BE49-F238E27FC236}">
                <a16:creationId xmlns:a16="http://schemas.microsoft.com/office/drawing/2014/main" id="{C67D68DA-CBA0-FCDD-9BF9-13FC22E2E639}"/>
              </a:ext>
            </a:extLst>
          </p:cNvPr>
          <p:cNvPicPr/>
          <p:nvPr/>
        </p:nvPicPr>
        <p:blipFill>
          <a:blip r:embed="rId2" cstate="print"/>
          <a:stretch/>
        </p:blipFill>
        <p:spPr>
          <a:xfrm>
            <a:off x="-1" y="15480"/>
            <a:ext cx="1171575" cy="1241820"/>
          </a:xfrm>
          <a:prstGeom prst="rect">
            <a:avLst/>
          </a:prstGeom>
          <a:ln>
            <a:noFill/>
          </a:ln>
        </p:spPr>
      </p:pic>
      <p:pic>
        <p:nvPicPr>
          <p:cNvPr id="8" name="Picture 7" descr="A logo for a university&#10;&#10;Description automatically generated">
            <a:extLst>
              <a:ext uri="{FF2B5EF4-FFF2-40B4-BE49-F238E27FC236}">
                <a16:creationId xmlns:a16="http://schemas.microsoft.com/office/drawing/2014/main" id="{973DF8A2-429E-4280-7EE2-98803CC8F8FC}"/>
              </a:ext>
            </a:extLst>
          </p:cNvPr>
          <p:cNvPicPr/>
          <p:nvPr/>
        </p:nvPicPr>
        <p:blipFill>
          <a:blip r:embed="rId2" cstate="print"/>
          <a:stretch/>
        </p:blipFill>
        <p:spPr>
          <a:xfrm>
            <a:off x="152399" y="167880"/>
            <a:ext cx="1171575" cy="1241820"/>
          </a:xfrm>
          <a:prstGeom prst="rect">
            <a:avLst/>
          </a:prstGeom>
          <a:ln>
            <a:noFill/>
          </a:ln>
        </p:spPr>
      </p:pic>
      <p:sp>
        <p:nvSpPr>
          <p:cNvPr id="9" name="Rectangle 8">
            <a:extLst>
              <a:ext uri="{FF2B5EF4-FFF2-40B4-BE49-F238E27FC236}">
                <a16:creationId xmlns:a16="http://schemas.microsoft.com/office/drawing/2014/main" id="{43C29CD4-D1AA-63B1-A544-ECF77E7BE163}"/>
              </a:ext>
            </a:extLst>
          </p:cNvPr>
          <p:cNvSpPr/>
          <p:nvPr/>
        </p:nvSpPr>
        <p:spPr>
          <a:xfrm>
            <a:off x="1851832" y="1348930"/>
            <a:ext cx="2743200" cy="5035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Vehicle Initiated Migration</a:t>
            </a:r>
          </a:p>
        </p:txBody>
      </p:sp>
      <p:pic>
        <p:nvPicPr>
          <p:cNvPr id="10" name="Picture 2" descr="Pin on Architecture Photos Perspective">
            <a:extLst>
              <a:ext uri="{FF2B5EF4-FFF2-40B4-BE49-F238E27FC236}">
                <a16:creationId xmlns:a16="http://schemas.microsoft.com/office/drawing/2014/main" id="{AC670346-5B7A-261F-4174-D6B15AE85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364" y="4638542"/>
            <a:ext cx="1325564" cy="13255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in on Architecture Photos Perspective">
            <a:extLst>
              <a:ext uri="{FF2B5EF4-FFF2-40B4-BE49-F238E27FC236}">
                <a16:creationId xmlns:a16="http://schemas.microsoft.com/office/drawing/2014/main" id="{F763AAFD-DEAA-FE8B-00E7-93B292F11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2250" y="4638542"/>
            <a:ext cx="1325564" cy="13255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Server Vector Hd Images, Vector Server Icon, Server Icons, Icons Icons, Com  Con PNG Image For Free Download">
            <a:extLst>
              <a:ext uri="{FF2B5EF4-FFF2-40B4-BE49-F238E27FC236}">
                <a16:creationId xmlns:a16="http://schemas.microsoft.com/office/drawing/2014/main" id="{27A35A5A-8FAB-2F64-720C-82CC19D29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2250" y="2359685"/>
            <a:ext cx="1171577" cy="11715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Server Vector Hd Images, Vector Server Icon, Server Icons, Icons Icons, Com  Con PNG Image For Free Download">
            <a:extLst>
              <a:ext uri="{FF2B5EF4-FFF2-40B4-BE49-F238E27FC236}">
                <a16:creationId xmlns:a16="http://schemas.microsoft.com/office/drawing/2014/main" id="{ABBFC5C8-4118-98E5-49D3-E3854E0B38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14" y="2359685"/>
            <a:ext cx="1171576" cy="11715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Download Tower Antenna Download Free Image HQ PNG Image | FreePNGImg">
            <a:extLst>
              <a:ext uri="{FF2B5EF4-FFF2-40B4-BE49-F238E27FC236}">
                <a16:creationId xmlns:a16="http://schemas.microsoft.com/office/drawing/2014/main" id="{7AE61A5C-547E-5297-FF89-927462C41F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552436" y="3772946"/>
            <a:ext cx="505131" cy="86559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Download Tower Antenna Download Free Image HQ PNG Image | FreePNGImg">
            <a:extLst>
              <a:ext uri="{FF2B5EF4-FFF2-40B4-BE49-F238E27FC236}">
                <a16:creationId xmlns:a16="http://schemas.microsoft.com/office/drawing/2014/main" id="{21343165-8456-7715-DD7B-CE97ADDD9C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265472" y="3780055"/>
            <a:ext cx="505131" cy="865596"/>
          </a:xfrm>
          <a:prstGeom prst="rect">
            <a:avLst/>
          </a:prstGeom>
          <a:noFill/>
          <a:extLst>
            <a:ext uri="{909E8E84-426E-40DD-AFC4-6F175D3DCCD1}">
              <a14:hiddenFill xmlns:a14="http://schemas.microsoft.com/office/drawing/2010/main">
                <a:solidFill>
                  <a:srgbClr val="FFFFFF"/>
                </a:solidFill>
              </a14:hiddenFill>
            </a:ext>
          </a:extLst>
        </p:spPr>
      </p:pic>
      <p:sp>
        <p:nvSpPr>
          <p:cNvPr id="16" name="Curved Down Arrow 15">
            <a:extLst>
              <a:ext uri="{FF2B5EF4-FFF2-40B4-BE49-F238E27FC236}">
                <a16:creationId xmlns:a16="http://schemas.microsoft.com/office/drawing/2014/main" id="{5664FF95-7291-B1A8-F99F-B50582E76017}"/>
              </a:ext>
            </a:extLst>
          </p:cNvPr>
          <p:cNvSpPr/>
          <p:nvPr/>
        </p:nvSpPr>
        <p:spPr>
          <a:xfrm>
            <a:off x="1805001" y="1976910"/>
            <a:ext cx="2862470" cy="498418"/>
          </a:xfrm>
          <a:prstGeom prst="curvedDownArrow">
            <a:avLst>
              <a:gd name="adj1" fmla="val 0"/>
              <a:gd name="adj2" fmla="val 59897"/>
              <a:gd name="adj3" fmla="val 2500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b="1">
              <a:solidFill>
                <a:schemeClr val="tx1"/>
              </a:solidFill>
            </a:endParaRPr>
          </a:p>
        </p:txBody>
      </p:sp>
      <p:cxnSp>
        <p:nvCxnSpPr>
          <p:cNvPr id="17" name="Straight Connector 16">
            <a:extLst>
              <a:ext uri="{FF2B5EF4-FFF2-40B4-BE49-F238E27FC236}">
                <a16:creationId xmlns:a16="http://schemas.microsoft.com/office/drawing/2014/main" id="{DD792287-3875-0A6E-F192-20F4111B9C5B}"/>
              </a:ext>
            </a:extLst>
          </p:cNvPr>
          <p:cNvCxnSpPr>
            <a:endCxn id="14" idx="0"/>
          </p:cNvCxnSpPr>
          <p:nvPr/>
        </p:nvCxnSpPr>
        <p:spPr>
          <a:xfrm>
            <a:off x="1805001" y="3372926"/>
            <a:ext cx="0" cy="40002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CF4BC172-073A-E392-04FD-C5C14297CA55}"/>
              </a:ext>
            </a:extLst>
          </p:cNvPr>
          <p:cNvCxnSpPr/>
          <p:nvPr/>
        </p:nvCxnSpPr>
        <p:spPr>
          <a:xfrm>
            <a:off x="4518037" y="3380779"/>
            <a:ext cx="0" cy="400020"/>
          </a:xfrm>
          <a:prstGeom prst="line">
            <a:avLst/>
          </a:prstGeom>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id="{D43998E2-70B8-EF79-91C7-60BC66F2BCF7}"/>
              </a:ext>
            </a:extLst>
          </p:cNvPr>
          <p:cNvSpPr/>
          <p:nvPr/>
        </p:nvSpPr>
        <p:spPr>
          <a:xfrm>
            <a:off x="2861482" y="2164342"/>
            <a:ext cx="600075" cy="45661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VM</a:t>
            </a:r>
          </a:p>
        </p:txBody>
      </p:sp>
      <p:sp>
        <p:nvSpPr>
          <p:cNvPr id="20" name="Rectangle 19">
            <a:extLst>
              <a:ext uri="{FF2B5EF4-FFF2-40B4-BE49-F238E27FC236}">
                <a16:creationId xmlns:a16="http://schemas.microsoft.com/office/drawing/2014/main" id="{AA7D96FF-3D63-0020-252B-3FE076520A7F}"/>
              </a:ext>
            </a:extLst>
          </p:cNvPr>
          <p:cNvSpPr/>
          <p:nvPr/>
        </p:nvSpPr>
        <p:spPr>
          <a:xfrm>
            <a:off x="1110364" y="5586039"/>
            <a:ext cx="1280426" cy="37806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Agent </a:t>
            </a:r>
          </a:p>
        </p:txBody>
      </p:sp>
      <p:cxnSp>
        <p:nvCxnSpPr>
          <p:cNvPr id="21" name="Straight Arrow Connector 20">
            <a:extLst>
              <a:ext uri="{FF2B5EF4-FFF2-40B4-BE49-F238E27FC236}">
                <a16:creationId xmlns:a16="http://schemas.microsoft.com/office/drawing/2014/main" id="{8B924370-36B6-5D1D-AF07-4CB963FCFEEE}"/>
              </a:ext>
            </a:extLst>
          </p:cNvPr>
          <p:cNvCxnSpPr>
            <a:endCxn id="14" idx="2"/>
          </p:cNvCxnSpPr>
          <p:nvPr/>
        </p:nvCxnSpPr>
        <p:spPr>
          <a:xfrm flipV="1">
            <a:off x="1750577" y="4638542"/>
            <a:ext cx="54424" cy="4306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7485E640-64CC-8633-AEEA-CD2E6BF1034F}"/>
              </a:ext>
            </a:extLst>
          </p:cNvPr>
          <p:cNvSpPr/>
          <p:nvPr/>
        </p:nvSpPr>
        <p:spPr>
          <a:xfrm>
            <a:off x="7146362" y="1363687"/>
            <a:ext cx="3159313" cy="5035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Network Initiated Migration</a:t>
            </a:r>
          </a:p>
        </p:txBody>
      </p:sp>
      <p:pic>
        <p:nvPicPr>
          <p:cNvPr id="23" name="Picture 2" descr="Pin on Architecture Photos Perspective">
            <a:extLst>
              <a:ext uri="{FF2B5EF4-FFF2-40B4-BE49-F238E27FC236}">
                <a16:creationId xmlns:a16="http://schemas.microsoft.com/office/drawing/2014/main" id="{27317012-A553-2353-E6B6-932254B00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147" y="4756648"/>
            <a:ext cx="1325564" cy="132556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Pin on Architecture Photos Perspective">
            <a:extLst>
              <a:ext uri="{FF2B5EF4-FFF2-40B4-BE49-F238E27FC236}">
                <a16:creationId xmlns:a16="http://schemas.microsoft.com/office/drawing/2014/main" id="{C00CF837-4125-168D-7FDB-98AD2639C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2033" y="4756648"/>
            <a:ext cx="1325564" cy="132556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Server Vector Hd Images, Vector Server Icon, Server Icons, Icons Icons, Com  Con PNG Image For Free Download">
            <a:extLst>
              <a:ext uri="{FF2B5EF4-FFF2-40B4-BE49-F238E27FC236}">
                <a16:creationId xmlns:a16="http://schemas.microsoft.com/office/drawing/2014/main" id="{89EF9B91-C564-B4AB-0ECA-CF7BEC03A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2033" y="2477791"/>
            <a:ext cx="1171577" cy="117157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Server Vector Hd Images, Vector Server Icon, Server Icons, Icons Icons, Com  Con PNG Image For Free Download">
            <a:extLst>
              <a:ext uri="{FF2B5EF4-FFF2-40B4-BE49-F238E27FC236}">
                <a16:creationId xmlns:a16="http://schemas.microsoft.com/office/drawing/2014/main" id="{1DA12978-DB04-869B-72B5-96BF6E3127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997" y="2477791"/>
            <a:ext cx="1171576" cy="117157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Download Tower Antenna Download Free Image HQ PNG Image | FreePNGImg">
            <a:extLst>
              <a:ext uri="{FF2B5EF4-FFF2-40B4-BE49-F238E27FC236}">
                <a16:creationId xmlns:a16="http://schemas.microsoft.com/office/drawing/2014/main" id="{3279E85D-11E4-9C30-A6DE-B7FAABBF3C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042219" y="3891052"/>
            <a:ext cx="505131" cy="86559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Download Tower Antenna Download Free Image HQ PNG Image | FreePNGImg">
            <a:extLst>
              <a:ext uri="{FF2B5EF4-FFF2-40B4-BE49-F238E27FC236}">
                <a16:creationId xmlns:a16="http://schemas.microsoft.com/office/drawing/2014/main" id="{07525B87-458D-CECB-4CC8-8B8352B157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755255" y="3898161"/>
            <a:ext cx="505131" cy="865596"/>
          </a:xfrm>
          <a:prstGeom prst="rect">
            <a:avLst/>
          </a:prstGeom>
          <a:noFill/>
          <a:extLst>
            <a:ext uri="{909E8E84-426E-40DD-AFC4-6F175D3DCCD1}">
              <a14:hiddenFill xmlns:a14="http://schemas.microsoft.com/office/drawing/2010/main">
                <a:solidFill>
                  <a:srgbClr val="FFFFFF"/>
                </a:solidFill>
              </a14:hiddenFill>
            </a:ext>
          </a:extLst>
        </p:spPr>
      </p:pic>
      <p:sp>
        <p:nvSpPr>
          <p:cNvPr id="29" name="Curved Down Arrow 28">
            <a:extLst>
              <a:ext uri="{FF2B5EF4-FFF2-40B4-BE49-F238E27FC236}">
                <a16:creationId xmlns:a16="http://schemas.microsoft.com/office/drawing/2014/main" id="{DF90B9F6-92CA-BB60-EF25-7A7E017D8C87}"/>
              </a:ext>
            </a:extLst>
          </p:cNvPr>
          <p:cNvSpPr/>
          <p:nvPr/>
        </p:nvSpPr>
        <p:spPr>
          <a:xfrm>
            <a:off x="7294784" y="2095016"/>
            <a:ext cx="2862470" cy="498418"/>
          </a:xfrm>
          <a:prstGeom prst="curvedDownArrow">
            <a:avLst>
              <a:gd name="adj1" fmla="val 0"/>
              <a:gd name="adj2" fmla="val 59897"/>
              <a:gd name="adj3" fmla="val 2500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b="1">
              <a:solidFill>
                <a:schemeClr val="tx1"/>
              </a:solidFill>
            </a:endParaRPr>
          </a:p>
        </p:txBody>
      </p:sp>
      <p:cxnSp>
        <p:nvCxnSpPr>
          <p:cNvPr id="30" name="Straight Connector 29">
            <a:extLst>
              <a:ext uri="{FF2B5EF4-FFF2-40B4-BE49-F238E27FC236}">
                <a16:creationId xmlns:a16="http://schemas.microsoft.com/office/drawing/2014/main" id="{E092572B-647A-1A5C-D846-D40D10BBC34A}"/>
              </a:ext>
            </a:extLst>
          </p:cNvPr>
          <p:cNvCxnSpPr>
            <a:endCxn id="27" idx="0"/>
          </p:cNvCxnSpPr>
          <p:nvPr/>
        </p:nvCxnSpPr>
        <p:spPr>
          <a:xfrm>
            <a:off x="7294784" y="3491032"/>
            <a:ext cx="0" cy="40002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215D8E38-01A8-9D2B-8F03-63FDAEC77499}"/>
              </a:ext>
            </a:extLst>
          </p:cNvPr>
          <p:cNvCxnSpPr/>
          <p:nvPr/>
        </p:nvCxnSpPr>
        <p:spPr>
          <a:xfrm>
            <a:off x="10007820" y="3498885"/>
            <a:ext cx="0" cy="400020"/>
          </a:xfrm>
          <a:prstGeom prst="line">
            <a:avLst/>
          </a:prstGeom>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B8831CD8-E6A1-8ECC-AF2E-1C8A231C5F7A}"/>
              </a:ext>
            </a:extLst>
          </p:cNvPr>
          <p:cNvSpPr/>
          <p:nvPr/>
        </p:nvSpPr>
        <p:spPr>
          <a:xfrm>
            <a:off x="8351265" y="2282448"/>
            <a:ext cx="600075" cy="45661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VM</a:t>
            </a:r>
          </a:p>
        </p:txBody>
      </p:sp>
      <p:sp>
        <p:nvSpPr>
          <p:cNvPr id="33" name="Rectangle 32">
            <a:extLst>
              <a:ext uri="{FF2B5EF4-FFF2-40B4-BE49-F238E27FC236}">
                <a16:creationId xmlns:a16="http://schemas.microsoft.com/office/drawing/2014/main" id="{2AF7218C-4ECF-CCD4-810F-07866758887E}"/>
              </a:ext>
            </a:extLst>
          </p:cNvPr>
          <p:cNvSpPr/>
          <p:nvPr/>
        </p:nvSpPr>
        <p:spPr>
          <a:xfrm>
            <a:off x="7761266" y="2884821"/>
            <a:ext cx="1280426" cy="37806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Agent </a:t>
            </a:r>
          </a:p>
        </p:txBody>
      </p:sp>
      <p:cxnSp>
        <p:nvCxnSpPr>
          <p:cNvPr id="34" name="Straight Arrow Connector 33">
            <a:extLst>
              <a:ext uri="{FF2B5EF4-FFF2-40B4-BE49-F238E27FC236}">
                <a16:creationId xmlns:a16="http://schemas.microsoft.com/office/drawing/2014/main" id="{89113A61-CF31-8074-636A-3722F18EC795}"/>
              </a:ext>
            </a:extLst>
          </p:cNvPr>
          <p:cNvCxnSpPr>
            <a:endCxn id="27" idx="2"/>
          </p:cNvCxnSpPr>
          <p:nvPr/>
        </p:nvCxnSpPr>
        <p:spPr>
          <a:xfrm flipV="1">
            <a:off x="7240360" y="4756648"/>
            <a:ext cx="54424" cy="4306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641270D0-4265-79B8-2B23-25081056064B}"/>
              </a:ext>
            </a:extLst>
          </p:cNvPr>
          <p:cNvSpPr txBox="1"/>
          <p:nvPr/>
        </p:nvSpPr>
        <p:spPr>
          <a:xfrm>
            <a:off x="1552436" y="135442"/>
            <a:ext cx="9801364" cy="954107"/>
          </a:xfrm>
          <a:prstGeom prst="rect">
            <a:avLst/>
          </a:prstGeom>
          <a:noFill/>
        </p:spPr>
        <p:txBody>
          <a:bodyPr wrap="square" rtlCol="0">
            <a:spAutoFit/>
          </a:bodyPr>
          <a:lstStyle/>
          <a:p>
            <a:pPr algn="ctr"/>
            <a:r>
              <a:rPr lang="en-US" sz="2800" dirty="0"/>
              <a:t>Broad Classification of Literature: Vehicle Initiated Migration and Network Initiated Migration</a:t>
            </a:r>
          </a:p>
        </p:txBody>
      </p:sp>
      <p:sp>
        <p:nvSpPr>
          <p:cNvPr id="36" name="Date Placeholder 35">
            <a:extLst>
              <a:ext uri="{FF2B5EF4-FFF2-40B4-BE49-F238E27FC236}">
                <a16:creationId xmlns:a16="http://schemas.microsoft.com/office/drawing/2014/main" id="{67491E76-2848-73A4-26E4-9AABF40EFDB4}"/>
              </a:ext>
            </a:extLst>
          </p:cNvPr>
          <p:cNvSpPr>
            <a:spLocks noGrp="1"/>
          </p:cNvSpPr>
          <p:nvPr>
            <p:ph type="dt" sz="half" idx="10"/>
          </p:nvPr>
        </p:nvSpPr>
        <p:spPr/>
        <p:txBody>
          <a:bodyPr/>
          <a:lstStyle/>
          <a:p>
            <a:fld id="{CF158456-AFDE-A247-8789-B3D2789EDD77}" type="datetime1">
              <a:rPr lang="en-IN" smtClean="0"/>
              <a:t>02/12/23</a:t>
            </a:fld>
            <a:endParaRPr lang="en-US"/>
          </a:p>
        </p:txBody>
      </p:sp>
      <p:sp>
        <p:nvSpPr>
          <p:cNvPr id="37" name="Footer Placeholder 36">
            <a:extLst>
              <a:ext uri="{FF2B5EF4-FFF2-40B4-BE49-F238E27FC236}">
                <a16:creationId xmlns:a16="http://schemas.microsoft.com/office/drawing/2014/main" id="{8814B8B1-4E37-C7AC-F5F7-4816642E4ADF}"/>
              </a:ext>
            </a:extLst>
          </p:cNvPr>
          <p:cNvSpPr>
            <a:spLocks noGrp="1"/>
          </p:cNvSpPr>
          <p:nvPr>
            <p:ph type="ftr" sz="quarter" idx="11"/>
          </p:nvPr>
        </p:nvSpPr>
        <p:spPr/>
        <p:txBody>
          <a:bodyPr/>
          <a:lstStyle/>
          <a:p>
            <a:r>
              <a:rPr lang="en-US"/>
              <a:t>Capstone Project B.Tech 2020-24 Phase-2 ESA</a:t>
            </a:r>
          </a:p>
        </p:txBody>
      </p:sp>
      <p:sp>
        <p:nvSpPr>
          <p:cNvPr id="38" name="Slide Number Placeholder 37">
            <a:extLst>
              <a:ext uri="{FF2B5EF4-FFF2-40B4-BE49-F238E27FC236}">
                <a16:creationId xmlns:a16="http://schemas.microsoft.com/office/drawing/2014/main" id="{9E5DA37E-4963-3877-2656-0CB42DE258D4}"/>
              </a:ext>
            </a:extLst>
          </p:cNvPr>
          <p:cNvSpPr>
            <a:spLocks noGrp="1"/>
          </p:cNvSpPr>
          <p:nvPr>
            <p:ph type="sldNum" sz="quarter" idx="12"/>
          </p:nvPr>
        </p:nvSpPr>
        <p:spPr/>
        <p:txBody>
          <a:bodyPr/>
          <a:lstStyle/>
          <a:p>
            <a:fld id="{58B7DACC-E4F9-C84E-9F82-4C0C87DE697E}" type="slidenum">
              <a:rPr lang="en-US" smtClean="0"/>
              <a:t>9</a:t>
            </a:fld>
            <a:endParaRPr lang="en-US"/>
          </a:p>
        </p:txBody>
      </p:sp>
    </p:spTree>
    <p:extLst>
      <p:ext uri="{BB962C8B-B14F-4D97-AF65-F5344CB8AC3E}">
        <p14:creationId xmlns:p14="http://schemas.microsoft.com/office/powerpoint/2010/main" val="3917278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3066</TotalTime>
  <Words>2313</Words>
  <Application>Microsoft Macintosh PowerPoint</Application>
  <PresentationFormat>Widescreen</PresentationFormat>
  <Paragraphs>496</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Cambria Math</vt:lpstr>
      <vt:lpstr>CMMI10</vt:lpstr>
      <vt:lpstr>CMMI7</vt:lpstr>
      <vt:lpstr>CMR10</vt:lpstr>
      <vt:lpstr>Office Theme</vt:lpstr>
      <vt:lpstr>Computation Offloading in Dynamic Mobile Environment</vt:lpstr>
      <vt:lpstr> Team Composition </vt:lpstr>
      <vt:lpstr>  Table of Contents</vt:lpstr>
      <vt:lpstr>Introduction - Edge Computing </vt:lpstr>
      <vt:lpstr> Motivation: Why Vehicular Edge Computing (VEC)?</vt:lpstr>
      <vt:lpstr> </vt:lpstr>
      <vt:lpstr>PowerPoint Presentation</vt:lpstr>
      <vt:lpstr> </vt:lpstr>
      <vt:lpstr>PowerPoint Presentation</vt:lpstr>
      <vt:lpstr>PowerPoint Presentation</vt:lpstr>
      <vt:lpstr>  Problem Statement</vt:lpstr>
      <vt:lpstr> </vt:lpstr>
      <vt:lpstr>PowerPoint Presentation</vt:lpstr>
      <vt:lpstr> 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Simulation: creating multiple realizations with base time series using LHS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Deliverables</vt:lpstr>
      <vt:lpstr> References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 Offloading in Dynamic Mobile Environment</dc:title>
  <dc:creator>Ravindra Joshi</dc:creator>
  <cp:lastModifiedBy>Ravindra Joshi</cp:lastModifiedBy>
  <cp:revision>8</cp:revision>
  <dcterms:created xsi:type="dcterms:W3CDTF">2023-11-06T06:32:21Z</dcterms:created>
  <dcterms:modified xsi:type="dcterms:W3CDTF">2023-12-02T04:03:04Z</dcterms:modified>
</cp:coreProperties>
</file>