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1430000" cy="6489700"/>
  <p:notesSz cx="11430000" cy="648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8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0" i="0">
                <a:solidFill>
                  <a:schemeClr val="bg1"/>
                </a:solidFill>
                <a:latin typeface="Roboto Lt"/>
                <a:cs typeface="Roboto L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chemeClr val="bg1"/>
                </a:solidFill>
                <a:latin typeface="Roboto Lt"/>
                <a:cs typeface="Roboto L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chemeClr val="bg1"/>
                </a:solidFill>
                <a:latin typeface="Roboto Lt"/>
                <a:cs typeface="Roboto L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chemeClr val="bg1"/>
                </a:solidFill>
                <a:latin typeface="Roboto Lt"/>
                <a:cs typeface="Roboto L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525"/>
            <a:ext cx="11430000" cy="6429375"/>
          </a:xfrm>
          <a:custGeom>
            <a:avLst/>
            <a:gdLst/>
            <a:ahLst/>
            <a:cxnLst/>
            <a:rect l="l" t="t" r="r" b="b"/>
            <a:pathLst>
              <a:path w="11430000" h="6429375">
                <a:moveTo>
                  <a:pt x="11430000" y="0"/>
                </a:moveTo>
                <a:lnTo>
                  <a:pt x="0" y="0"/>
                </a:lnTo>
                <a:lnTo>
                  <a:pt x="0" y="6429375"/>
                </a:lnTo>
                <a:lnTo>
                  <a:pt x="11430000" y="6429375"/>
                </a:lnTo>
                <a:lnTo>
                  <a:pt x="11430000" y="0"/>
                </a:lnTo>
                <a:close/>
              </a:path>
            </a:pathLst>
          </a:custGeom>
          <a:solidFill>
            <a:srgbClr val="000017">
              <a:alpha val="9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7466" y="507650"/>
            <a:ext cx="10215067" cy="14853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0" i="0">
                <a:solidFill>
                  <a:schemeClr val="bg1"/>
                </a:solidFill>
                <a:latin typeface="Roboto Lt"/>
                <a:cs typeface="Roboto L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0550" y="1828799"/>
            <a:ext cx="10248900" cy="360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524"/>
            <a:ext cx="4286250" cy="64293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3716" y="2125567"/>
            <a:ext cx="5446395" cy="11099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ts val="4350"/>
              </a:lnSpc>
              <a:spcBef>
                <a:spcPts val="35"/>
              </a:spcBef>
            </a:pPr>
            <a:r>
              <a:rPr dirty="0"/>
              <a:t>Fraudulent</a:t>
            </a:r>
            <a:r>
              <a:rPr spc="-135" dirty="0"/>
              <a:t> </a:t>
            </a:r>
            <a:r>
              <a:rPr dirty="0"/>
              <a:t>Insurance</a:t>
            </a:r>
            <a:r>
              <a:rPr spc="-130" dirty="0"/>
              <a:t> </a:t>
            </a:r>
            <a:r>
              <a:rPr spc="-10" dirty="0"/>
              <a:t>Claim Detection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93716" y="3524884"/>
            <a:ext cx="5811520" cy="723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CFD0D8"/>
                </a:solidFill>
                <a:latin typeface="Roboto"/>
                <a:cs typeface="Roboto"/>
              </a:rPr>
              <a:t>A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CFD0D8"/>
                </a:solidFill>
                <a:latin typeface="Roboto"/>
                <a:cs typeface="Roboto"/>
              </a:rPr>
              <a:t>Data-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Driven Approach</a:t>
            </a:r>
            <a:r>
              <a:rPr sz="140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8"/>
                </a:solidFill>
                <a:latin typeface="Roboto"/>
                <a:cs typeface="Roboto"/>
              </a:rPr>
              <a:t>for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Global</a:t>
            </a:r>
            <a:r>
              <a:rPr sz="140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Insure</a:t>
            </a:r>
            <a:endParaRPr sz="14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14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Team</a:t>
            </a:r>
            <a:r>
              <a:rPr sz="140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Members:</a:t>
            </a:r>
            <a:r>
              <a:rPr sz="140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CFD0D8"/>
                </a:solidFill>
                <a:latin typeface="Roboto"/>
                <a:cs typeface="Roboto"/>
              </a:rPr>
              <a:t>Booragadda</a:t>
            </a:r>
            <a:r>
              <a:rPr sz="140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Dheeraj,</a:t>
            </a:r>
            <a:r>
              <a:rPr lang="en-US" sz="1400" spc="-20" dirty="0">
                <a:solidFill>
                  <a:srgbClr val="CFD0D8"/>
                </a:solidFill>
                <a:latin typeface="Roboto"/>
                <a:cs typeface="Roboto"/>
              </a:rPr>
              <a:t> Aishwarya</a:t>
            </a:r>
            <a:r>
              <a:rPr lang="en-US" sz="140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lang="en-US" sz="1400" spc="-20" dirty="0">
                <a:solidFill>
                  <a:srgbClr val="CFD0D8"/>
                </a:solidFill>
                <a:latin typeface="Roboto"/>
                <a:cs typeface="Roboto"/>
              </a:rPr>
              <a:t>Dwivedi,</a:t>
            </a:r>
            <a:r>
              <a:rPr sz="140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Harshal</a:t>
            </a:r>
            <a:r>
              <a:rPr sz="140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Shrivas</a:t>
            </a:r>
            <a:endParaRPr sz="14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6489699"/>
          </a:xfrm>
          <a:custGeom>
            <a:avLst/>
            <a:gdLst/>
            <a:ahLst/>
            <a:cxnLst/>
            <a:rect l="l" t="t" r="r" b="b"/>
            <a:pathLst>
              <a:path w="9501505" h="6436995">
                <a:moveTo>
                  <a:pt x="9501018" y="0"/>
                </a:moveTo>
                <a:lnTo>
                  <a:pt x="0" y="0"/>
                </a:lnTo>
                <a:lnTo>
                  <a:pt x="0" y="6436939"/>
                </a:lnTo>
                <a:lnTo>
                  <a:pt x="9501018" y="6436939"/>
                </a:lnTo>
                <a:lnTo>
                  <a:pt x="9501018" y="0"/>
                </a:lnTo>
                <a:close/>
              </a:path>
            </a:pathLst>
          </a:custGeom>
          <a:solidFill>
            <a:srgbClr val="000017">
              <a:alpha val="94898"/>
            </a:srgbClr>
          </a:solidFill>
        </p:spPr>
        <p:txBody>
          <a:bodyPr wrap="square" lIns="0" tIns="0" rIns="0" bIns="0" rtlCol="0"/>
          <a:lstStyle/>
          <a:p>
            <a:pPr marL="2805430">
              <a:lnSpc>
                <a:spcPct val="100000"/>
              </a:lnSpc>
            </a:pPr>
            <a:endParaRPr lang="en-US" sz="1200" dirty="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804" y="377475"/>
            <a:ext cx="472821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/>
              <a:t>Model</a:t>
            </a:r>
            <a:r>
              <a:rPr sz="2600" spc="-60" dirty="0"/>
              <a:t> </a:t>
            </a:r>
            <a:r>
              <a:rPr sz="2600" dirty="0"/>
              <a:t>Development</a:t>
            </a:r>
            <a:r>
              <a:rPr sz="2600" spc="-60" dirty="0"/>
              <a:t> </a:t>
            </a:r>
            <a:r>
              <a:rPr sz="2600" dirty="0"/>
              <a:t>&amp;</a:t>
            </a:r>
            <a:r>
              <a:rPr sz="2600" spc="-60" dirty="0"/>
              <a:t> </a:t>
            </a:r>
            <a:r>
              <a:rPr sz="2600" spc="-10" dirty="0"/>
              <a:t>Selection</a:t>
            </a:r>
            <a:endParaRPr sz="2600"/>
          </a:p>
        </p:txBody>
      </p:sp>
      <p:sp>
        <p:nvSpPr>
          <p:cNvPr id="5" name="object 5"/>
          <p:cNvSpPr/>
          <p:nvPr/>
        </p:nvSpPr>
        <p:spPr>
          <a:xfrm>
            <a:off x="3325356" y="2620697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5">
                <a:moveTo>
                  <a:pt x="22411" y="0"/>
                </a:moveTo>
                <a:lnTo>
                  <a:pt x="17165" y="0"/>
                </a:lnTo>
                <a:lnTo>
                  <a:pt x="14642" y="506"/>
                </a:lnTo>
                <a:lnTo>
                  <a:pt x="0" y="17165"/>
                </a:lnTo>
                <a:lnTo>
                  <a:pt x="0" y="22422"/>
                </a:lnTo>
                <a:lnTo>
                  <a:pt x="17165" y="39587"/>
                </a:lnTo>
                <a:lnTo>
                  <a:pt x="22411" y="39587"/>
                </a:lnTo>
                <a:lnTo>
                  <a:pt x="39587" y="22422"/>
                </a:lnTo>
                <a:lnTo>
                  <a:pt x="39587" y="19793"/>
                </a:lnTo>
                <a:lnTo>
                  <a:pt x="39587" y="17165"/>
                </a:lnTo>
                <a:lnTo>
                  <a:pt x="24945" y="506"/>
                </a:lnTo>
                <a:lnTo>
                  <a:pt x="22411" y="0"/>
                </a:lnTo>
                <a:close/>
              </a:path>
            </a:pathLst>
          </a:custGeom>
          <a:solidFill>
            <a:srgbClr val="CFD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5356" y="2850305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5">
                <a:moveTo>
                  <a:pt x="22411" y="0"/>
                </a:moveTo>
                <a:lnTo>
                  <a:pt x="17165" y="0"/>
                </a:lnTo>
                <a:lnTo>
                  <a:pt x="14642" y="506"/>
                </a:lnTo>
                <a:lnTo>
                  <a:pt x="0" y="17165"/>
                </a:lnTo>
                <a:lnTo>
                  <a:pt x="0" y="22422"/>
                </a:lnTo>
                <a:lnTo>
                  <a:pt x="17165" y="39587"/>
                </a:lnTo>
                <a:lnTo>
                  <a:pt x="22411" y="39587"/>
                </a:lnTo>
                <a:lnTo>
                  <a:pt x="39587" y="22422"/>
                </a:lnTo>
                <a:lnTo>
                  <a:pt x="39587" y="19793"/>
                </a:lnTo>
                <a:lnTo>
                  <a:pt x="39587" y="17165"/>
                </a:lnTo>
                <a:lnTo>
                  <a:pt x="24945" y="506"/>
                </a:lnTo>
                <a:lnTo>
                  <a:pt x="22411" y="0"/>
                </a:lnTo>
                <a:close/>
              </a:path>
            </a:pathLst>
          </a:custGeom>
          <a:solidFill>
            <a:srgbClr val="CFD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25356" y="3071996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5">
                <a:moveTo>
                  <a:pt x="22411" y="0"/>
                </a:moveTo>
                <a:lnTo>
                  <a:pt x="17165" y="0"/>
                </a:lnTo>
                <a:lnTo>
                  <a:pt x="14642" y="506"/>
                </a:lnTo>
                <a:lnTo>
                  <a:pt x="0" y="17165"/>
                </a:lnTo>
                <a:lnTo>
                  <a:pt x="0" y="22422"/>
                </a:lnTo>
                <a:lnTo>
                  <a:pt x="17165" y="39587"/>
                </a:lnTo>
                <a:lnTo>
                  <a:pt x="22411" y="39587"/>
                </a:lnTo>
                <a:lnTo>
                  <a:pt x="39587" y="22422"/>
                </a:lnTo>
                <a:lnTo>
                  <a:pt x="39587" y="19793"/>
                </a:lnTo>
                <a:lnTo>
                  <a:pt x="39587" y="17165"/>
                </a:lnTo>
                <a:lnTo>
                  <a:pt x="24945" y="506"/>
                </a:lnTo>
                <a:lnTo>
                  <a:pt x="22411" y="0"/>
                </a:lnTo>
                <a:close/>
              </a:path>
            </a:pathLst>
          </a:custGeom>
          <a:solidFill>
            <a:srgbClr val="CFD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2804" y="1236842"/>
            <a:ext cx="10241396" cy="1046312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3899"/>
              </a:lnSpc>
              <a:spcBef>
                <a:spcPts val="35"/>
              </a:spcBef>
            </a:pPr>
            <a:r>
              <a:rPr lang="en-GB" sz="1500" dirty="0">
                <a:solidFill>
                  <a:srgbClr val="FFFFFF"/>
                </a:solidFill>
                <a:latin typeface="Roboto Lt"/>
                <a:cs typeface="Roboto Lt"/>
              </a:rPr>
              <a:t>We</a:t>
            </a:r>
            <a:r>
              <a:rPr lang="en-GB" sz="1500" spc="-3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lang="en-GB" sz="1500" spc="-10" dirty="0">
                <a:solidFill>
                  <a:srgbClr val="FFFFFF"/>
                </a:solidFill>
                <a:latin typeface="Roboto Lt"/>
                <a:cs typeface="Roboto Lt"/>
              </a:rPr>
              <a:t>rigorously</a:t>
            </a:r>
            <a:r>
              <a:rPr lang="en-GB" sz="150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lang="en-GB" sz="1500" dirty="0">
                <a:solidFill>
                  <a:srgbClr val="FFFFFF"/>
                </a:solidFill>
                <a:latin typeface="Roboto Lt"/>
                <a:cs typeface="Roboto Lt"/>
              </a:rPr>
              <a:t>evaluated</a:t>
            </a:r>
            <a:r>
              <a:rPr lang="en-GB" sz="150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lang="en-GB" sz="1500" dirty="0">
                <a:solidFill>
                  <a:srgbClr val="FFFFFF"/>
                </a:solidFill>
                <a:latin typeface="Roboto Lt"/>
                <a:cs typeface="Roboto Lt"/>
              </a:rPr>
              <a:t>several</a:t>
            </a:r>
            <a:r>
              <a:rPr lang="en-GB" sz="150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lang="en-GB" sz="1500" dirty="0">
                <a:solidFill>
                  <a:srgbClr val="FFFFFF"/>
                </a:solidFill>
                <a:latin typeface="Roboto Lt"/>
                <a:cs typeface="Roboto Lt"/>
              </a:rPr>
              <a:t>models</a:t>
            </a:r>
            <a:r>
              <a:rPr lang="en-GB" sz="1500" spc="-3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lang="en-GB" sz="1500" dirty="0">
                <a:solidFill>
                  <a:srgbClr val="FFFFFF"/>
                </a:solidFill>
                <a:latin typeface="Roboto Lt"/>
                <a:cs typeface="Roboto Lt"/>
              </a:rPr>
              <a:t>for</a:t>
            </a:r>
            <a:r>
              <a:rPr lang="en-GB" sz="150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lang="en-GB" sz="1500" dirty="0">
                <a:solidFill>
                  <a:srgbClr val="FFFFFF"/>
                </a:solidFill>
                <a:latin typeface="Roboto Lt"/>
                <a:cs typeface="Roboto Lt"/>
              </a:rPr>
              <a:t>optimal</a:t>
            </a:r>
            <a:r>
              <a:rPr lang="en-GB" sz="150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lang="en-GB" sz="1500" dirty="0">
                <a:solidFill>
                  <a:srgbClr val="FFFFFF"/>
                </a:solidFill>
                <a:latin typeface="Roboto Lt"/>
                <a:cs typeface="Roboto Lt"/>
              </a:rPr>
              <a:t>fraud</a:t>
            </a:r>
            <a:r>
              <a:rPr lang="en-GB" sz="150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lang="en-GB" sz="1500" dirty="0">
                <a:solidFill>
                  <a:srgbClr val="FFFFFF"/>
                </a:solidFill>
                <a:latin typeface="Roboto Lt"/>
                <a:cs typeface="Roboto Lt"/>
              </a:rPr>
              <a:t>detection.</a:t>
            </a:r>
            <a:r>
              <a:rPr lang="en-GB" sz="1500" spc="-3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lang="en-GB" sz="1500" dirty="0">
                <a:solidFill>
                  <a:srgbClr val="FFFFFF"/>
                </a:solidFill>
                <a:latin typeface="Roboto Lt"/>
                <a:cs typeface="Roboto Lt"/>
              </a:rPr>
              <a:t>Each</a:t>
            </a:r>
            <a:r>
              <a:rPr lang="en-GB" sz="150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lang="en-GB" sz="1500" dirty="0">
                <a:solidFill>
                  <a:srgbClr val="FFFFFF"/>
                </a:solidFill>
                <a:latin typeface="Roboto Lt"/>
                <a:cs typeface="Roboto Lt"/>
              </a:rPr>
              <a:t>model</a:t>
            </a:r>
            <a:r>
              <a:rPr lang="en-GB" sz="150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lang="en-GB" sz="1500" dirty="0">
                <a:solidFill>
                  <a:srgbClr val="FFFFFF"/>
                </a:solidFill>
                <a:latin typeface="Roboto Lt"/>
                <a:cs typeface="Roboto Lt"/>
              </a:rPr>
              <a:t>was</a:t>
            </a:r>
            <a:r>
              <a:rPr lang="en-GB" sz="150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lang="en-GB" sz="1500" spc="-10" dirty="0">
                <a:solidFill>
                  <a:srgbClr val="FFFFFF"/>
                </a:solidFill>
                <a:latin typeface="Roboto Lt"/>
                <a:cs typeface="Roboto Lt"/>
              </a:rPr>
              <a:t>selected </a:t>
            </a:r>
            <a:r>
              <a:rPr lang="en-GB" sz="1500" dirty="0">
                <a:solidFill>
                  <a:srgbClr val="FFFFFF"/>
                </a:solidFill>
                <a:latin typeface="Roboto Lt"/>
                <a:cs typeface="Roboto Lt"/>
              </a:rPr>
              <a:t>based</a:t>
            </a:r>
            <a:r>
              <a:rPr lang="en-GB" sz="150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lang="en-GB" sz="1500" dirty="0">
                <a:solidFill>
                  <a:srgbClr val="FFFFFF"/>
                </a:solidFill>
                <a:latin typeface="Roboto Lt"/>
                <a:cs typeface="Roboto Lt"/>
              </a:rPr>
              <a:t>on</a:t>
            </a:r>
            <a:r>
              <a:rPr lang="en-GB" sz="150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lang="en-GB" sz="1500" dirty="0">
                <a:solidFill>
                  <a:srgbClr val="FFFFFF"/>
                </a:solidFill>
                <a:latin typeface="Roboto Lt"/>
                <a:cs typeface="Roboto Lt"/>
              </a:rPr>
              <a:t>its</a:t>
            </a:r>
            <a:r>
              <a:rPr lang="en-GB" sz="150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lang="en-GB" sz="1500" dirty="0">
                <a:solidFill>
                  <a:srgbClr val="FFFFFF"/>
                </a:solidFill>
                <a:latin typeface="Roboto Lt"/>
                <a:cs typeface="Roboto Lt"/>
              </a:rPr>
              <a:t>performance</a:t>
            </a:r>
            <a:r>
              <a:rPr lang="en-GB" sz="150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lang="en-GB" sz="1500" dirty="0">
                <a:solidFill>
                  <a:srgbClr val="FFFFFF"/>
                </a:solidFill>
                <a:latin typeface="Roboto Lt"/>
                <a:cs typeface="Roboto Lt"/>
              </a:rPr>
              <a:t>metrics</a:t>
            </a:r>
            <a:r>
              <a:rPr lang="en-GB" sz="150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lang="en-GB" sz="1500" dirty="0">
                <a:solidFill>
                  <a:srgbClr val="FFFFFF"/>
                </a:solidFill>
                <a:latin typeface="Roboto Lt"/>
                <a:cs typeface="Roboto Lt"/>
              </a:rPr>
              <a:t>and</a:t>
            </a:r>
            <a:r>
              <a:rPr lang="en-GB" sz="150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lang="en-GB" sz="1500" spc="-10" dirty="0">
                <a:solidFill>
                  <a:srgbClr val="FFFFFF"/>
                </a:solidFill>
                <a:latin typeface="Roboto Lt"/>
                <a:cs typeface="Roboto Lt"/>
              </a:rPr>
              <a:t>suitability</a:t>
            </a:r>
            <a:r>
              <a:rPr lang="en-GB" sz="150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lang="en-GB" sz="1500" dirty="0">
                <a:solidFill>
                  <a:srgbClr val="FFFFFF"/>
                </a:solidFill>
                <a:latin typeface="Roboto Lt"/>
                <a:cs typeface="Roboto Lt"/>
              </a:rPr>
              <a:t>for</a:t>
            </a:r>
            <a:r>
              <a:rPr lang="en-GB" sz="150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lang="en-GB" sz="1500" dirty="0">
                <a:solidFill>
                  <a:srgbClr val="FFFFFF"/>
                </a:solidFill>
                <a:latin typeface="Roboto Lt"/>
                <a:cs typeface="Roboto Lt"/>
              </a:rPr>
              <a:t>our</a:t>
            </a:r>
            <a:r>
              <a:rPr lang="en-GB" sz="150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lang="en-GB" sz="1500" spc="-10" dirty="0">
                <a:solidFill>
                  <a:srgbClr val="FFFFFF"/>
                </a:solidFill>
                <a:latin typeface="Roboto Lt"/>
                <a:cs typeface="Roboto Lt"/>
              </a:rPr>
              <a:t>dataset.</a:t>
            </a:r>
            <a:endParaRPr lang="en-GB" sz="1500" dirty="0">
              <a:latin typeface="Roboto Lt"/>
              <a:cs typeface="Roboto Lt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950" dirty="0">
                <a:solidFill>
                  <a:srgbClr val="FFFFFF"/>
                </a:solidFill>
                <a:latin typeface="Roboto Lt"/>
                <a:cs typeface="Roboto Lt"/>
              </a:rPr>
              <a:t>Model</a:t>
            </a:r>
            <a:r>
              <a:rPr sz="950" spc="-3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950" dirty="0">
                <a:solidFill>
                  <a:srgbClr val="FFFFFF"/>
                </a:solidFill>
                <a:latin typeface="Roboto Lt"/>
                <a:cs typeface="Roboto Lt"/>
              </a:rPr>
              <a:t>1</a:t>
            </a:r>
            <a:r>
              <a:rPr sz="95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950" spc="-110" dirty="0">
                <a:solidFill>
                  <a:srgbClr val="FFFFFF"/>
                </a:solidFill>
                <a:latin typeface="Roboto Lt"/>
                <a:cs typeface="Roboto Lt"/>
              </a:rPr>
              <a:t>-</a:t>
            </a:r>
            <a:r>
              <a:rPr sz="950" spc="-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Roboto Lt"/>
                <a:cs typeface="Roboto Lt"/>
              </a:rPr>
              <a:t>Logistic</a:t>
            </a:r>
            <a:r>
              <a:rPr sz="95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Roboto Lt"/>
                <a:cs typeface="Roboto Lt"/>
              </a:rPr>
              <a:t>Regression</a:t>
            </a:r>
            <a:r>
              <a:rPr sz="95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Roboto Lt"/>
                <a:cs typeface="Roboto Lt"/>
              </a:rPr>
              <a:t>Development</a:t>
            </a:r>
            <a:endParaRPr sz="950" dirty="0">
              <a:latin typeface="Roboto Lt"/>
              <a:cs typeface="Roboto Lt"/>
            </a:endParaRPr>
          </a:p>
          <a:p>
            <a:pPr>
              <a:lnSpc>
                <a:spcPct val="100000"/>
              </a:lnSpc>
              <a:spcBef>
                <a:spcPts val="875"/>
              </a:spcBef>
            </a:pPr>
            <a:endParaRPr sz="950" dirty="0">
              <a:latin typeface="Roboto Lt"/>
              <a:cs typeface="Roboto 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25356" y="441797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22411" y="0"/>
                </a:moveTo>
                <a:lnTo>
                  <a:pt x="17165" y="0"/>
                </a:lnTo>
                <a:lnTo>
                  <a:pt x="14642" y="506"/>
                </a:lnTo>
                <a:lnTo>
                  <a:pt x="0" y="17165"/>
                </a:lnTo>
                <a:lnTo>
                  <a:pt x="0" y="22422"/>
                </a:lnTo>
                <a:lnTo>
                  <a:pt x="17165" y="39587"/>
                </a:lnTo>
                <a:lnTo>
                  <a:pt x="22411" y="39587"/>
                </a:lnTo>
                <a:lnTo>
                  <a:pt x="39587" y="22422"/>
                </a:lnTo>
                <a:lnTo>
                  <a:pt x="39587" y="19793"/>
                </a:lnTo>
                <a:lnTo>
                  <a:pt x="39587" y="17165"/>
                </a:lnTo>
                <a:lnTo>
                  <a:pt x="24945" y="506"/>
                </a:lnTo>
                <a:lnTo>
                  <a:pt x="22411" y="0"/>
                </a:lnTo>
                <a:close/>
              </a:path>
            </a:pathLst>
          </a:custGeom>
          <a:solidFill>
            <a:srgbClr val="CFD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25356" y="4639664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22411" y="0"/>
                </a:moveTo>
                <a:lnTo>
                  <a:pt x="17165" y="0"/>
                </a:lnTo>
                <a:lnTo>
                  <a:pt x="14642" y="506"/>
                </a:lnTo>
                <a:lnTo>
                  <a:pt x="0" y="17165"/>
                </a:lnTo>
                <a:lnTo>
                  <a:pt x="0" y="22422"/>
                </a:lnTo>
                <a:lnTo>
                  <a:pt x="17165" y="39587"/>
                </a:lnTo>
                <a:lnTo>
                  <a:pt x="22411" y="39587"/>
                </a:lnTo>
                <a:lnTo>
                  <a:pt x="39587" y="22422"/>
                </a:lnTo>
                <a:lnTo>
                  <a:pt x="39587" y="19793"/>
                </a:lnTo>
                <a:lnTo>
                  <a:pt x="39587" y="17165"/>
                </a:lnTo>
                <a:lnTo>
                  <a:pt x="24945" y="506"/>
                </a:lnTo>
                <a:lnTo>
                  <a:pt x="22411" y="0"/>
                </a:lnTo>
                <a:close/>
              </a:path>
            </a:pathLst>
          </a:custGeom>
          <a:solidFill>
            <a:srgbClr val="CFD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1236" y="2264201"/>
            <a:ext cx="4071383" cy="161559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3325356" y="486927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22411" y="0"/>
                </a:moveTo>
                <a:lnTo>
                  <a:pt x="17165" y="0"/>
                </a:lnTo>
                <a:lnTo>
                  <a:pt x="14642" y="506"/>
                </a:lnTo>
                <a:lnTo>
                  <a:pt x="0" y="17165"/>
                </a:lnTo>
                <a:lnTo>
                  <a:pt x="0" y="22422"/>
                </a:lnTo>
                <a:lnTo>
                  <a:pt x="17165" y="39587"/>
                </a:lnTo>
                <a:lnTo>
                  <a:pt x="22411" y="39587"/>
                </a:lnTo>
                <a:lnTo>
                  <a:pt x="39587" y="22422"/>
                </a:lnTo>
                <a:lnTo>
                  <a:pt x="39587" y="19793"/>
                </a:lnTo>
                <a:lnTo>
                  <a:pt x="39587" y="17165"/>
                </a:lnTo>
                <a:lnTo>
                  <a:pt x="24945" y="506"/>
                </a:lnTo>
                <a:lnTo>
                  <a:pt x="22411" y="0"/>
                </a:lnTo>
                <a:close/>
              </a:path>
            </a:pathLst>
          </a:custGeom>
          <a:solidFill>
            <a:srgbClr val="CFD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73855" y="4006671"/>
            <a:ext cx="6381571" cy="18402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dirty="0">
                <a:solidFill>
                  <a:srgbClr val="FFFFFF"/>
                </a:solidFill>
                <a:latin typeface="Roboto"/>
                <a:cs typeface="Roboto"/>
              </a:rPr>
              <a:t>Precision-Recall</a:t>
            </a:r>
            <a:r>
              <a:rPr sz="2000" b="1" spc="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Roboto"/>
                <a:cs typeface="Roboto"/>
              </a:rPr>
              <a:t>Curve</a:t>
            </a:r>
            <a:r>
              <a:rPr sz="2000" b="1" spc="3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At</a:t>
            </a:r>
            <a:r>
              <a:rPr sz="2000" spc="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the</a:t>
            </a:r>
            <a:r>
              <a:rPr sz="2000" spc="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optimal</a:t>
            </a:r>
            <a:r>
              <a:rPr sz="2000" spc="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cutoff</a:t>
            </a:r>
            <a:r>
              <a:rPr sz="2000" spc="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of</a:t>
            </a:r>
            <a:r>
              <a:rPr sz="2000" spc="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b="1" dirty="0">
                <a:solidFill>
                  <a:srgbClr val="FFFFFF"/>
                </a:solidFill>
                <a:latin typeface="Roboto"/>
                <a:cs typeface="Roboto"/>
              </a:rPr>
              <a:t>0.49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,</a:t>
            </a:r>
            <a:r>
              <a:rPr sz="2000" spc="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the</a:t>
            </a:r>
            <a:r>
              <a:rPr sz="2000" spc="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model</a:t>
            </a:r>
            <a:r>
              <a:rPr sz="2000" spc="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achieves:</a:t>
            </a:r>
            <a:endParaRPr sz="2000" dirty="0">
              <a:latin typeface="Roboto Lt"/>
              <a:cs typeface="Roboto Lt"/>
            </a:endParaRPr>
          </a:p>
          <a:p>
            <a:pPr marL="203835">
              <a:lnSpc>
                <a:spcPct val="100000"/>
              </a:lnSpc>
              <a:spcBef>
                <a:spcPts val="1010"/>
              </a:spcBef>
            </a:pPr>
            <a:r>
              <a:rPr sz="1400" b="1" dirty="0">
                <a:solidFill>
                  <a:srgbClr val="CFD0D8"/>
                </a:solidFill>
                <a:latin typeface="Roboto"/>
                <a:cs typeface="Roboto"/>
              </a:rPr>
              <a:t>Precision</a:t>
            </a:r>
            <a:r>
              <a:rPr sz="1400" dirty="0">
                <a:solidFill>
                  <a:srgbClr val="CFD0D8"/>
                </a:solidFill>
                <a:latin typeface="Roboto"/>
                <a:cs typeface="Roboto"/>
              </a:rPr>
              <a:t>:</a:t>
            </a:r>
            <a:r>
              <a:rPr sz="140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CFD0D8"/>
                </a:solidFill>
                <a:latin typeface="Roboto"/>
                <a:cs typeface="Roboto"/>
              </a:rPr>
              <a:t>89%</a:t>
            </a:r>
            <a:endParaRPr sz="1400" dirty="0">
              <a:latin typeface="Roboto"/>
              <a:cs typeface="Roboto"/>
            </a:endParaRPr>
          </a:p>
          <a:p>
            <a:pPr marL="203835">
              <a:lnSpc>
                <a:spcPct val="100000"/>
              </a:lnSpc>
              <a:spcBef>
                <a:spcPts val="605"/>
              </a:spcBef>
            </a:pPr>
            <a:r>
              <a:rPr sz="1400" b="1" dirty="0">
                <a:solidFill>
                  <a:srgbClr val="CFD0D8"/>
                </a:solidFill>
                <a:latin typeface="Roboto"/>
                <a:cs typeface="Roboto"/>
              </a:rPr>
              <a:t>Recall</a:t>
            </a:r>
            <a:r>
              <a:rPr sz="1400" dirty="0">
                <a:solidFill>
                  <a:srgbClr val="CFD0D8"/>
                </a:solidFill>
                <a:latin typeface="Roboto"/>
                <a:cs typeface="Roboto"/>
              </a:rPr>
              <a:t>:</a:t>
            </a:r>
            <a:r>
              <a:rPr sz="140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CFD0D8"/>
                </a:solidFill>
                <a:latin typeface="Roboto"/>
                <a:cs typeface="Roboto"/>
              </a:rPr>
              <a:t>94%</a:t>
            </a:r>
            <a:endParaRPr sz="1400" dirty="0">
              <a:latin typeface="Roboto"/>
              <a:cs typeface="Roboto"/>
            </a:endParaRPr>
          </a:p>
          <a:p>
            <a:pPr marL="203835">
              <a:lnSpc>
                <a:spcPct val="100000"/>
              </a:lnSpc>
              <a:spcBef>
                <a:spcPts val="670"/>
              </a:spcBef>
            </a:pPr>
            <a:r>
              <a:rPr sz="1400" b="1" dirty="0">
                <a:solidFill>
                  <a:srgbClr val="CFD0D8"/>
                </a:solidFill>
                <a:latin typeface="Roboto"/>
                <a:cs typeface="Roboto"/>
              </a:rPr>
              <a:t>AUPRC</a:t>
            </a:r>
            <a:r>
              <a:rPr sz="1400" dirty="0">
                <a:solidFill>
                  <a:srgbClr val="CFD0D8"/>
                </a:solidFill>
                <a:latin typeface="Roboto"/>
                <a:cs typeface="Roboto"/>
              </a:rPr>
              <a:t>: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 0.9238</a:t>
            </a:r>
            <a:endParaRPr sz="1400" dirty="0">
              <a:latin typeface="Roboto"/>
              <a:cs typeface="Roboto"/>
            </a:endParaRPr>
          </a:p>
          <a:p>
            <a:pPr marL="203835">
              <a:lnSpc>
                <a:spcPct val="100000"/>
              </a:lnSpc>
              <a:spcBef>
                <a:spcPts val="355"/>
              </a:spcBef>
            </a:pPr>
            <a:r>
              <a:rPr sz="1400" dirty="0">
                <a:solidFill>
                  <a:srgbClr val="CFD0D8"/>
                </a:solidFill>
                <a:latin typeface="Roboto"/>
                <a:cs typeface="Roboto"/>
              </a:rPr>
              <a:t>This</a:t>
            </a:r>
            <a:r>
              <a:rPr sz="140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indicates</a:t>
            </a:r>
            <a:r>
              <a:rPr sz="140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strong</a:t>
            </a:r>
            <a:r>
              <a:rPr sz="140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ability</a:t>
            </a:r>
            <a:r>
              <a:rPr sz="140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8"/>
                </a:solidFill>
                <a:latin typeface="Roboto"/>
                <a:cs typeface="Roboto"/>
              </a:rPr>
              <a:t>to</a:t>
            </a:r>
            <a:r>
              <a:rPr sz="140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detect</a:t>
            </a:r>
            <a:r>
              <a:rPr sz="140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fraud</a:t>
            </a:r>
            <a:r>
              <a:rPr sz="140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while</a:t>
            </a:r>
            <a:r>
              <a:rPr sz="140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minimizing</a:t>
            </a:r>
            <a:r>
              <a:rPr sz="140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8"/>
                </a:solidFill>
                <a:latin typeface="Roboto"/>
                <a:cs typeface="Roboto"/>
              </a:rPr>
              <a:t>false</a:t>
            </a:r>
            <a:r>
              <a:rPr sz="140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positives."</a:t>
            </a:r>
            <a:endParaRPr sz="1400" dirty="0">
              <a:latin typeface="Roboto"/>
              <a:cs typeface="Roboto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D713BFF-666B-6D6E-8ADC-8F7A054E6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150010"/>
            <a:ext cx="5613017" cy="173167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1236" y="4008077"/>
            <a:ext cx="4071383" cy="210414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125" y="666749"/>
            <a:ext cx="4781549" cy="36766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9518" rIns="0" bIns="0" rtlCol="0">
            <a:spAutoFit/>
          </a:bodyPr>
          <a:lstStyle/>
          <a:p>
            <a:pPr marL="5300345" marR="5080">
              <a:lnSpc>
                <a:spcPct val="105900"/>
              </a:lnSpc>
              <a:spcBef>
                <a:spcPts val="95"/>
              </a:spcBef>
            </a:pPr>
            <a:r>
              <a:rPr sz="2950" dirty="0"/>
              <a:t>Logistic</a:t>
            </a:r>
            <a:r>
              <a:rPr sz="2950" spc="-110" dirty="0"/>
              <a:t> </a:t>
            </a:r>
            <a:r>
              <a:rPr sz="2950" dirty="0"/>
              <a:t>Regression</a:t>
            </a:r>
            <a:r>
              <a:rPr sz="2950" spc="-110" dirty="0"/>
              <a:t> </a:t>
            </a:r>
            <a:r>
              <a:rPr sz="2950" spc="165" dirty="0"/>
              <a:t>3 </a:t>
            </a:r>
            <a:r>
              <a:rPr sz="2950" spc="-10" dirty="0"/>
              <a:t>Training</a:t>
            </a:r>
            <a:r>
              <a:rPr sz="2950" spc="-145" dirty="0"/>
              <a:t> </a:t>
            </a:r>
            <a:r>
              <a:rPr sz="2950" spc="-10" dirty="0"/>
              <a:t>Performance</a:t>
            </a:r>
            <a:endParaRPr sz="2950"/>
          </a:p>
        </p:txBody>
      </p:sp>
      <p:sp>
        <p:nvSpPr>
          <p:cNvPr id="4" name="object 4"/>
          <p:cNvSpPr/>
          <p:nvPr/>
        </p:nvSpPr>
        <p:spPr>
          <a:xfrm>
            <a:off x="5924550" y="262889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62" y="0"/>
                </a:moveTo>
                <a:lnTo>
                  <a:pt x="20650" y="0"/>
                </a:lnTo>
                <a:lnTo>
                  <a:pt x="17614" y="596"/>
                </a:lnTo>
                <a:lnTo>
                  <a:pt x="0" y="20650"/>
                </a:lnTo>
                <a:lnTo>
                  <a:pt x="0" y="26974"/>
                </a:lnTo>
                <a:lnTo>
                  <a:pt x="20650" y="47625"/>
                </a:lnTo>
                <a:lnTo>
                  <a:pt x="26962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50"/>
                </a:lnTo>
                <a:lnTo>
                  <a:pt x="30010" y="596"/>
                </a:lnTo>
                <a:lnTo>
                  <a:pt x="26962" y="0"/>
                </a:lnTo>
                <a:close/>
              </a:path>
            </a:pathLst>
          </a:custGeom>
          <a:solidFill>
            <a:srgbClr val="CFD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24550" y="292417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62" y="0"/>
                </a:moveTo>
                <a:lnTo>
                  <a:pt x="20650" y="0"/>
                </a:lnTo>
                <a:lnTo>
                  <a:pt x="17614" y="596"/>
                </a:lnTo>
                <a:lnTo>
                  <a:pt x="0" y="20650"/>
                </a:lnTo>
                <a:lnTo>
                  <a:pt x="0" y="26974"/>
                </a:lnTo>
                <a:lnTo>
                  <a:pt x="20650" y="47625"/>
                </a:lnTo>
                <a:lnTo>
                  <a:pt x="26962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50"/>
                </a:lnTo>
                <a:lnTo>
                  <a:pt x="30010" y="596"/>
                </a:lnTo>
                <a:lnTo>
                  <a:pt x="26962" y="0"/>
                </a:lnTo>
                <a:close/>
              </a:path>
            </a:pathLst>
          </a:custGeom>
          <a:solidFill>
            <a:srgbClr val="CFD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24550" y="321944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62" y="0"/>
                </a:moveTo>
                <a:lnTo>
                  <a:pt x="20650" y="0"/>
                </a:lnTo>
                <a:lnTo>
                  <a:pt x="17614" y="596"/>
                </a:lnTo>
                <a:lnTo>
                  <a:pt x="0" y="20650"/>
                </a:lnTo>
                <a:lnTo>
                  <a:pt x="0" y="26974"/>
                </a:lnTo>
                <a:lnTo>
                  <a:pt x="20650" y="47625"/>
                </a:lnTo>
                <a:lnTo>
                  <a:pt x="26962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50"/>
                </a:lnTo>
                <a:lnTo>
                  <a:pt x="30010" y="596"/>
                </a:lnTo>
                <a:lnTo>
                  <a:pt x="26962" y="0"/>
                </a:lnTo>
                <a:close/>
              </a:path>
            </a:pathLst>
          </a:custGeom>
          <a:solidFill>
            <a:srgbClr val="CFD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24550" y="35147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62" y="0"/>
                </a:moveTo>
                <a:lnTo>
                  <a:pt x="20650" y="0"/>
                </a:lnTo>
                <a:lnTo>
                  <a:pt x="17614" y="596"/>
                </a:lnTo>
                <a:lnTo>
                  <a:pt x="0" y="20650"/>
                </a:lnTo>
                <a:lnTo>
                  <a:pt x="0" y="26974"/>
                </a:lnTo>
                <a:lnTo>
                  <a:pt x="20650" y="47625"/>
                </a:lnTo>
                <a:lnTo>
                  <a:pt x="26962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50"/>
                </a:lnTo>
                <a:lnTo>
                  <a:pt x="30010" y="596"/>
                </a:lnTo>
                <a:lnTo>
                  <a:pt x="26962" y="0"/>
                </a:lnTo>
                <a:close/>
              </a:path>
            </a:pathLst>
          </a:custGeom>
          <a:solidFill>
            <a:srgbClr val="CFD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24550" y="38100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62" y="0"/>
                </a:moveTo>
                <a:lnTo>
                  <a:pt x="20650" y="0"/>
                </a:lnTo>
                <a:lnTo>
                  <a:pt x="17614" y="596"/>
                </a:lnTo>
                <a:lnTo>
                  <a:pt x="0" y="20650"/>
                </a:lnTo>
                <a:lnTo>
                  <a:pt x="0" y="26974"/>
                </a:lnTo>
                <a:lnTo>
                  <a:pt x="20650" y="47625"/>
                </a:lnTo>
                <a:lnTo>
                  <a:pt x="26962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50"/>
                </a:lnTo>
                <a:lnTo>
                  <a:pt x="30010" y="596"/>
                </a:lnTo>
                <a:lnTo>
                  <a:pt x="26962" y="0"/>
                </a:lnTo>
                <a:close/>
              </a:path>
            </a:pathLst>
          </a:custGeom>
          <a:solidFill>
            <a:srgbClr val="CFD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95479" y="2170334"/>
            <a:ext cx="1990725" cy="17589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492125" algn="r">
              <a:lnSpc>
                <a:spcPct val="100000"/>
              </a:lnSpc>
              <a:spcBef>
                <a:spcPts val="135"/>
              </a:spcBef>
            </a:pPr>
            <a:r>
              <a:rPr sz="1150" b="1" dirty="0">
                <a:solidFill>
                  <a:srgbClr val="CFD0D8"/>
                </a:solidFill>
                <a:latin typeface="Roboto"/>
                <a:cs typeface="Roboto"/>
              </a:rPr>
              <a:t>Results</a:t>
            </a:r>
            <a:r>
              <a:rPr sz="1150" b="1" spc="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50" b="1" dirty="0">
                <a:solidFill>
                  <a:srgbClr val="CFD0D8"/>
                </a:solidFill>
                <a:latin typeface="Roboto"/>
                <a:cs typeface="Roboto"/>
              </a:rPr>
              <a:t>at</a:t>
            </a:r>
            <a:r>
              <a:rPr sz="1150" b="1" spc="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50" b="1" dirty="0">
                <a:solidFill>
                  <a:srgbClr val="CFD0D8"/>
                </a:solidFill>
                <a:latin typeface="Roboto"/>
                <a:cs typeface="Roboto"/>
              </a:rPr>
              <a:t>0.49</a:t>
            </a:r>
            <a:r>
              <a:rPr sz="1150" b="1" spc="4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50" b="1" spc="-10" dirty="0">
                <a:solidFill>
                  <a:srgbClr val="CFD0D8"/>
                </a:solidFill>
                <a:latin typeface="Roboto"/>
                <a:cs typeface="Roboto"/>
              </a:rPr>
              <a:t>Cutoff</a:t>
            </a:r>
            <a:endParaRPr sz="11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150">
              <a:latin typeface="Roboto"/>
              <a:cs typeface="Roboto"/>
            </a:endParaRPr>
          </a:p>
          <a:p>
            <a:pPr marR="537845" algn="r">
              <a:lnSpc>
                <a:spcPct val="100000"/>
              </a:lnSpc>
            </a:pPr>
            <a:r>
              <a:rPr sz="1150" b="1" dirty="0">
                <a:solidFill>
                  <a:srgbClr val="CFD0D8"/>
                </a:solidFill>
                <a:latin typeface="Roboto"/>
                <a:cs typeface="Roboto"/>
              </a:rPr>
              <a:t>Accuracy</a:t>
            </a:r>
            <a:r>
              <a:rPr sz="1150" dirty="0">
                <a:solidFill>
                  <a:srgbClr val="CFD0D8"/>
                </a:solidFill>
                <a:latin typeface="Roboto"/>
                <a:cs typeface="Roboto"/>
              </a:rPr>
              <a:t>:</a:t>
            </a:r>
            <a:r>
              <a:rPr sz="1150" spc="16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CFD0D8"/>
                </a:solidFill>
                <a:latin typeface="Roboto"/>
                <a:cs typeface="Roboto"/>
              </a:rPr>
              <a:t>91.54%</a:t>
            </a:r>
            <a:endParaRPr sz="1150">
              <a:latin typeface="Roboto"/>
              <a:cs typeface="Roboto"/>
            </a:endParaRPr>
          </a:p>
          <a:p>
            <a:pPr marL="253365">
              <a:lnSpc>
                <a:spcPct val="100000"/>
              </a:lnSpc>
              <a:spcBef>
                <a:spcPts val="944"/>
              </a:spcBef>
            </a:pPr>
            <a:r>
              <a:rPr sz="1150" b="1" dirty="0">
                <a:solidFill>
                  <a:srgbClr val="CFD0D8"/>
                </a:solidFill>
                <a:latin typeface="Roboto"/>
                <a:cs typeface="Roboto"/>
              </a:rPr>
              <a:t>Recall</a:t>
            </a:r>
            <a:r>
              <a:rPr sz="1150" b="1" spc="6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50" b="1" dirty="0">
                <a:solidFill>
                  <a:srgbClr val="CFD0D8"/>
                </a:solidFill>
                <a:latin typeface="Roboto"/>
                <a:cs typeface="Roboto"/>
              </a:rPr>
              <a:t>(Fraud)</a:t>
            </a:r>
            <a:r>
              <a:rPr sz="1150" dirty="0">
                <a:solidFill>
                  <a:srgbClr val="CFD0D8"/>
                </a:solidFill>
                <a:latin typeface="Roboto"/>
                <a:cs typeface="Roboto"/>
              </a:rPr>
              <a:t>:</a:t>
            </a:r>
            <a:r>
              <a:rPr sz="1150" spc="7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CFD0D8"/>
                </a:solidFill>
                <a:latin typeface="Roboto"/>
                <a:cs typeface="Roboto"/>
              </a:rPr>
              <a:t>94.11%</a:t>
            </a:r>
            <a:endParaRPr sz="1150">
              <a:latin typeface="Roboto"/>
              <a:cs typeface="Roboto"/>
            </a:endParaRPr>
          </a:p>
          <a:p>
            <a:pPr marL="253365">
              <a:lnSpc>
                <a:spcPct val="100000"/>
              </a:lnSpc>
              <a:spcBef>
                <a:spcPts val="944"/>
              </a:spcBef>
            </a:pPr>
            <a:r>
              <a:rPr sz="1150" b="1" dirty="0">
                <a:solidFill>
                  <a:srgbClr val="CFD0D8"/>
                </a:solidFill>
                <a:latin typeface="Roboto"/>
                <a:cs typeface="Roboto"/>
              </a:rPr>
              <a:t>Precision</a:t>
            </a:r>
            <a:r>
              <a:rPr sz="1150" b="1" spc="8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50" b="1" dirty="0">
                <a:solidFill>
                  <a:srgbClr val="CFD0D8"/>
                </a:solidFill>
                <a:latin typeface="Roboto"/>
                <a:cs typeface="Roboto"/>
              </a:rPr>
              <a:t>(Fraud)</a:t>
            </a:r>
            <a:r>
              <a:rPr sz="1150" dirty="0">
                <a:solidFill>
                  <a:srgbClr val="CFD0D8"/>
                </a:solidFill>
                <a:latin typeface="Roboto"/>
                <a:cs typeface="Roboto"/>
              </a:rPr>
              <a:t>:</a:t>
            </a:r>
            <a:r>
              <a:rPr sz="1150" spc="9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CFD0D8"/>
                </a:solidFill>
                <a:latin typeface="Roboto"/>
                <a:cs typeface="Roboto"/>
              </a:rPr>
              <a:t>89.51%</a:t>
            </a:r>
            <a:endParaRPr sz="1150">
              <a:latin typeface="Roboto"/>
              <a:cs typeface="Roboto"/>
            </a:endParaRPr>
          </a:p>
          <a:p>
            <a:pPr marL="253365">
              <a:lnSpc>
                <a:spcPct val="100000"/>
              </a:lnSpc>
              <a:spcBef>
                <a:spcPts val="944"/>
              </a:spcBef>
            </a:pPr>
            <a:r>
              <a:rPr sz="1150" b="1" dirty="0">
                <a:solidFill>
                  <a:srgbClr val="CFD0D8"/>
                </a:solidFill>
                <a:latin typeface="Roboto"/>
                <a:cs typeface="Roboto"/>
              </a:rPr>
              <a:t>F1</a:t>
            </a:r>
            <a:r>
              <a:rPr sz="1150" b="1" spc="6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50" b="1" dirty="0">
                <a:solidFill>
                  <a:srgbClr val="CFD0D8"/>
                </a:solidFill>
                <a:latin typeface="Roboto"/>
                <a:cs typeface="Roboto"/>
              </a:rPr>
              <a:t>Score</a:t>
            </a:r>
            <a:r>
              <a:rPr sz="1150" dirty="0">
                <a:solidFill>
                  <a:srgbClr val="CFD0D8"/>
                </a:solidFill>
                <a:latin typeface="Roboto"/>
                <a:cs typeface="Roboto"/>
              </a:rPr>
              <a:t>:</a:t>
            </a:r>
            <a:r>
              <a:rPr sz="1150" spc="6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CFD0D8"/>
                </a:solidFill>
                <a:latin typeface="Roboto"/>
                <a:cs typeface="Roboto"/>
              </a:rPr>
              <a:t>0.9175</a:t>
            </a:r>
            <a:endParaRPr sz="1150">
              <a:latin typeface="Roboto"/>
              <a:cs typeface="Roboto"/>
            </a:endParaRPr>
          </a:p>
          <a:p>
            <a:pPr marL="253365">
              <a:lnSpc>
                <a:spcPct val="100000"/>
              </a:lnSpc>
              <a:spcBef>
                <a:spcPts val="944"/>
              </a:spcBef>
            </a:pPr>
            <a:r>
              <a:rPr sz="1150" b="1" dirty="0">
                <a:solidFill>
                  <a:srgbClr val="CFD0D8"/>
                </a:solidFill>
                <a:latin typeface="Roboto"/>
                <a:cs typeface="Roboto"/>
              </a:rPr>
              <a:t>Specificity</a:t>
            </a:r>
            <a:r>
              <a:rPr sz="1150" dirty="0">
                <a:solidFill>
                  <a:srgbClr val="CFD0D8"/>
                </a:solidFill>
                <a:latin typeface="Roboto"/>
                <a:cs typeface="Roboto"/>
              </a:rPr>
              <a:t>:</a:t>
            </a:r>
            <a:r>
              <a:rPr sz="1150" spc="10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CFD0D8"/>
                </a:solidFill>
                <a:latin typeface="Roboto"/>
                <a:cs typeface="Roboto"/>
              </a:rPr>
              <a:t>88.97%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19125" y="5057775"/>
            <a:ext cx="3295650" cy="885825"/>
            <a:chOff x="619125" y="5057775"/>
            <a:chExt cx="3295650" cy="885825"/>
          </a:xfrm>
        </p:grpSpPr>
        <p:sp>
          <p:nvSpPr>
            <p:cNvPr id="11" name="object 11"/>
            <p:cNvSpPr/>
            <p:nvPr/>
          </p:nvSpPr>
          <p:spPr>
            <a:xfrm>
              <a:off x="623887" y="5062537"/>
              <a:ext cx="3286125" cy="876300"/>
            </a:xfrm>
            <a:custGeom>
              <a:avLst/>
              <a:gdLst/>
              <a:ahLst/>
              <a:cxnLst/>
              <a:rect l="l" t="t" r="r" b="b"/>
              <a:pathLst>
                <a:path w="3286125" h="876300">
                  <a:moveTo>
                    <a:pt x="3244532" y="0"/>
                  </a:moveTo>
                  <a:lnTo>
                    <a:pt x="41597" y="0"/>
                  </a:lnTo>
                  <a:lnTo>
                    <a:pt x="35481" y="1219"/>
                  </a:lnTo>
                  <a:lnTo>
                    <a:pt x="1215" y="35483"/>
                  </a:lnTo>
                  <a:lnTo>
                    <a:pt x="0" y="41592"/>
                  </a:lnTo>
                  <a:lnTo>
                    <a:pt x="0" y="828343"/>
                  </a:lnTo>
                  <a:lnTo>
                    <a:pt x="0" y="834698"/>
                  </a:lnTo>
                  <a:lnTo>
                    <a:pt x="23728" y="870214"/>
                  </a:lnTo>
                  <a:lnTo>
                    <a:pt x="41597" y="876296"/>
                  </a:lnTo>
                  <a:lnTo>
                    <a:pt x="3244532" y="876296"/>
                  </a:lnTo>
                  <a:lnTo>
                    <a:pt x="3280041" y="852567"/>
                  </a:lnTo>
                  <a:lnTo>
                    <a:pt x="3286125" y="834698"/>
                  </a:lnTo>
                  <a:lnTo>
                    <a:pt x="3286125" y="41592"/>
                  </a:lnTo>
                  <a:lnTo>
                    <a:pt x="3262401" y="6083"/>
                  </a:lnTo>
                  <a:lnTo>
                    <a:pt x="3250641" y="1219"/>
                  </a:lnTo>
                  <a:lnTo>
                    <a:pt x="3244532" y="0"/>
                  </a:lnTo>
                  <a:close/>
                </a:path>
              </a:pathLst>
            </a:custGeom>
            <a:solidFill>
              <a:srgbClr val="1724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3887" y="5062537"/>
              <a:ext cx="3286125" cy="876300"/>
            </a:xfrm>
            <a:custGeom>
              <a:avLst/>
              <a:gdLst/>
              <a:ahLst/>
              <a:cxnLst/>
              <a:rect l="l" t="t" r="r" b="b"/>
              <a:pathLst>
                <a:path w="3286125" h="876300">
                  <a:moveTo>
                    <a:pt x="0" y="828343"/>
                  </a:moveTo>
                  <a:lnTo>
                    <a:pt x="0" y="47955"/>
                  </a:lnTo>
                  <a:lnTo>
                    <a:pt x="0" y="41592"/>
                  </a:lnTo>
                  <a:lnTo>
                    <a:pt x="1215" y="35483"/>
                  </a:lnTo>
                  <a:lnTo>
                    <a:pt x="3651" y="29603"/>
                  </a:lnTo>
                  <a:lnTo>
                    <a:pt x="6082" y="23723"/>
                  </a:lnTo>
                  <a:lnTo>
                    <a:pt x="9550" y="18542"/>
                  </a:lnTo>
                  <a:lnTo>
                    <a:pt x="41597" y="0"/>
                  </a:lnTo>
                  <a:lnTo>
                    <a:pt x="47957" y="0"/>
                  </a:lnTo>
                  <a:lnTo>
                    <a:pt x="3238169" y="0"/>
                  </a:lnTo>
                  <a:lnTo>
                    <a:pt x="3244532" y="0"/>
                  </a:lnTo>
                  <a:lnTo>
                    <a:pt x="3250641" y="1219"/>
                  </a:lnTo>
                  <a:lnTo>
                    <a:pt x="3282480" y="29603"/>
                  </a:lnTo>
                  <a:lnTo>
                    <a:pt x="3286125" y="41592"/>
                  </a:lnTo>
                  <a:lnTo>
                    <a:pt x="3286125" y="47955"/>
                  </a:lnTo>
                  <a:lnTo>
                    <a:pt x="3286125" y="828343"/>
                  </a:lnTo>
                  <a:lnTo>
                    <a:pt x="3286125" y="834698"/>
                  </a:lnTo>
                  <a:lnTo>
                    <a:pt x="3284905" y="840814"/>
                  </a:lnTo>
                  <a:lnTo>
                    <a:pt x="3282480" y="846693"/>
                  </a:lnTo>
                  <a:lnTo>
                    <a:pt x="3280041" y="852567"/>
                  </a:lnTo>
                  <a:lnTo>
                    <a:pt x="3276574" y="857756"/>
                  </a:lnTo>
                  <a:lnTo>
                    <a:pt x="3272078" y="862251"/>
                  </a:lnTo>
                  <a:lnTo>
                    <a:pt x="3267583" y="866750"/>
                  </a:lnTo>
                  <a:lnTo>
                    <a:pt x="3238169" y="876301"/>
                  </a:lnTo>
                  <a:lnTo>
                    <a:pt x="47957" y="876301"/>
                  </a:lnTo>
                  <a:lnTo>
                    <a:pt x="14044" y="862251"/>
                  </a:lnTo>
                  <a:lnTo>
                    <a:pt x="9550" y="857756"/>
                  </a:lnTo>
                  <a:lnTo>
                    <a:pt x="6082" y="852567"/>
                  </a:lnTo>
                  <a:lnTo>
                    <a:pt x="3651" y="846693"/>
                  </a:lnTo>
                  <a:lnTo>
                    <a:pt x="1215" y="840814"/>
                  </a:lnTo>
                  <a:lnTo>
                    <a:pt x="0" y="834698"/>
                  </a:lnTo>
                  <a:lnTo>
                    <a:pt x="0" y="828343"/>
                  </a:lnTo>
                  <a:close/>
                </a:path>
              </a:pathLst>
            </a:custGeom>
            <a:ln w="9525">
              <a:solidFill>
                <a:srgbClr val="303E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67605" y="5180712"/>
            <a:ext cx="2496185" cy="5772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dirty="0">
                <a:solidFill>
                  <a:srgbClr val="CFD0D8"/>
                </a:solidFill>
                <a:latin typeface="Roboto Lt"/>
                <a:cs typeface="Roboto Lt"/>
              </a:rPr>
              <a:t>High</a:t>
            </a:r>
            <a:r>
              <a:rPr sz="1450" spc="-10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450" dirty="0">
                <a:solidFill>
                  <a:srgbClr val="CFD0D8"/>
                </a:solidFill>
                <a:latin typeface="Roboto Lt"/>
                <a:cs typeface="Roboto Lt"/>
              </a:rPr>
              <a:t>Fraud</a:t>
            </a:r>
            <a:r>
              <a:rPr sz="1450" spc="-5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450" spc="-10" dirty="0">
                <a:solidFill>
                  <a:srgbClr val="CFD0D8"/>
                </a:solidFill>
                <a:latin typeface="Roboto Lt"/>
                <a:cs typeface="Roboto Lt"/>
              </a:rPr>
              <a:t>Recall</a:t>
            </a:r>
            <a:endParaRPr sz="1450">
              <a:latin typeface="Roboto Lt"/>
              <a:cs typeface="Roboto Lt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150" dirty="0">
                <a:solidFill>
                  <a:srgbClr val="CFD0D8"/>
                </a:solidFill>
                <a:latin typeface="Roboto"/>
                <a:cs typeface="Roboto"/>
              </a:rPr>
              <a:t>Detecting</a:t>
            </a:r>
            <a:r>
              <a:rPr sz="1150" spc="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50" dirty="0">
                <a:solidFill>
                  <a:srgbClr val="CFD0D8"/>
                </a:solidFill>
                <a:latin typeface="Roboto"/>
                <a:cs typeface="Roboto"/>
              </a:rPr>
              <a:t>the</a:t>
            </a:r>
            <a:r>
              <a:rPr sz="1150" spc="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50" dirty="0">
                <a:solidFill>
                  <a:srgbClr val="CFD0D8"/>
                </a:solidFill>
                <a:latin typeface="Roboto"/>
                <a:cs typeface="Roboto"/>
              </a:rPr>
              <a:t>most</a:t>
            </a:r>
            <a:r>
              <a:rPr sz="1150" spc="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50" dirty="0">
                <a:solidFill>
                  <a:srgbClr val="CFD0D8"/>
                </a:solidFill>
                <a:latin typeface="Roboto"/>
                <a:cs typeface="Roboto"/>
              </a:rPr>
              <a:t>fraudulent</a:t>
            </a:r>
            <a:r>
              <a:rPr sz="1150" spc="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CFD0D8"/>
                </a:solidFill>
                <a:latin typeface="Roboto"/>
                <a:cs typeface="Roboto"/>
              </a:rPr>
              <a:t>claims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067175" y="5057775"/>
            <a:ext cx="3295650" cy="885825"/>
            <a:chOff x="4067175" y="5057775"/>
            <a:chExt cx="3295650" cy="885825"/>
          </a:xfrm>
        </p:grpSpPr>
        <p:sp>
          <p:nvSpPr>
            <p:cNvPr id="15" name="object 15"/>
            <p:cNvSpPr/>
            <p:nvPr/>
          </p:nvSpPr>
          <p:spPr>
            <a:xfrm>
              <a:off x="4071937" y="5062537"/>
              <a:ext cx="3286125" cy="876300"/>
            </a:xfrm>
            <a:custGeom>
              <a:avLst/>
              <a:gdLst/>
              <a:ahLst/>
              <a:cxnLst/>
              <a:rect l="l" t="t" r="r" b="b"/>
              <a:pathLst>
                <a:path w="3286125" h="876300">
                  <a:moveTo>
                    <a:pt x="3244532" y="0"/>
                  </a:moveTo>
                  <a:lnTo>
                    <a:pt x="41592" y="0"/>
                  </a:lnTo>
                  <a:lnTo>
                    <a:pt x="35483" y="1219"/>
                  </a:lnTo>
                  <a:lnTo>
                    <a:pt x="1219" y="35483"/>
                  </a:lnTo>
                  <a:lnTo>
                    <a:pt x="0" y="41592"/>
                  </a:lnTo>
                  <a:lnTo>
                    <a:pt x="0" y="828343"/>
                  </a:lnTo>
                  <a:lnTo>
                    <a:pt x="0" y="834698"/>
                  </a:lnTo>
                  <a:lnTo>
                    <a:pt x="23723" y="870214"/>
                  </a:lnTo>
                  <a:lnTo>
                    <a:pt x="41592" y="876296"/>
                  </a:lnTo>
                  <a:lnTo>
                    <a:pt x="3244532" y="876296"/>
                  </a:lnTo>
                  <a:lnTo>
                    <a:pt x="3280041" y="852567"/>
                  </a:lnTo>
                  <a:lnTo>
                    <a:pt x="3286125" y="834698"/>
                  </a:lnTo>
                  <a:lnTo>
                    <a:pt x="3286125" y="41592"/>
                  </a:lnTo>
                  <a:lnTo>
                    <a:pt x="3262388" y="6083"/>
                  </a:lnTo>
                  <a:lnTo>
                    <a:pt x="3250641" y="1219"/>
                  </a:lnTo>
                  <a:lnTo>
                    <a:pt x="3244532" y="0"/>
                  </a:lnTo>
                  <a:close/>
                </a:path>
              </a:pathLst>
            </a:custGeom>
            <a:solidFill>
              <a:srgbClr val="1724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71937" y="5062537"/>
              <a:ext cx="3286125" cy="876300"/>
            </a:xfrm>
            <a:custGeom>
              <a:avLst/>
              <a:gdLst/>
              <a:ahLst/>
              <a:cxnLst/>
              <a:rect l="l" t="t" r="r" b="b"/>
              <a:pathLst>
                <a:path w="3286125" h="876300">
                  <a:moveTo>
                    <a:pt x="0" y="828343"/>
                  </a:moveTo>
                  <a:lnTo>
                    <a:pt x="0" y="47955"/>
                  </a:lnTo>
                  <a:lnTo>
                    <a:pt x="0" y="41592"/>
                  </a:lnTo>
                  <a:lnTo>
                    <a:pt x="1219" y="35483"/>
                  </a:lnTo>
                  <a:lnTo>
                    <a:pt x="3657" y="29603"/>
                  </a:lnTo>
                  <a:lnTo>
                    <a:pt x="6083" y="23723"/>
                  </a:lnTo>
                  <a:lnTo>
                    <a:pt x="9550" y="18542"/>
                  </a:lnTo>
                  <a:lnTo>
                    <a:pt x="41592" y="0"/>
                  </a:lnTo>
                  <a:lnTo>
                    <a:pt x="47955" y="0"/>
                  </a:lnTo>
                  <a:lnTo>
                    <a:pt x="3238169" y="0"/>
                  </a:lnTo>
                  <a:lnTo>
                    <a:pt x="3244532" y="0"/>
                  </a:lnTo>
                  <a:lnTo>
                    <a:pt x="3250641" y="1219"/>
                  </a:lnTo>
                  <a:lnTo>
                    <a:pt x="3282480" y="29603"/>
                  </a:lnTo>
                  <a:lnTo>
                    <a:pt x="3286125" y="41592"/>
                  </a:lnTo>
                  <a:lnTo>
                    <a:pt x="3286125" y="47955"/>
                  </a:lnTo>
                  <a:lnTo>
                    <a:pt x="3286125" y="828343"/>
                  </a:lnTo>
                  <a:lnTo>
                    <a:pt x="3286125" y="834698"/>
                  </a:lnTo>
                  <a:lnTo>
                    <a:pt x="3284905" y="840814"/>
                  </a:lnTo>
                  <a:lnTo>
                    <a:pt x="3282480" y="846693"/>
                  </a:lnTo>
                  <a:lnTo>
                    <a:pt x="3280041" y="852567"/>
                  </a:lnTo>
                  <a:lnTo>
                    <a:pt x="3276574" y="857756"/>
                  </a:lnTo>
                  <a:lnTo>
                    <a:pt x="3272078" y="862251"/>
                  </a:lnTo>
                  <a:lnTo>
                    <a:pt x="3267583" y="866750"/>
                  </a:lnTo>
                  <a:lnTo>
                    <a:pt x="3238169" y="876301"/>
                  </a:lnTo>
                  <a:lnTo>
                    <a:pt x="47955" y="876301"/>
                  </a:lnTo>
                  <a:lnTo>
                    <a:pt x="14046" y="862251"/>
                  </a:lnTo>
                  <a:lnTo>
                    <a:pt x="9550" y="857756"/>
                  </a:lnTo>
                  <a:lnTo>
                    <a:pt x="6083" y="852567"/>
                  </a:lnTo>
                  <a:lnTo>
                    <a:pt x="3657" y="846693"/>
                  </a:lnTo>
                  <a:lnTo>
                    <a:pt x="1219" y="840814"/>
                  </a:lnTo>
                  <a:lnTo>
                    <a:pt x="0" y="834698"/>
                  </a:lnTo>
                  <a:lnTo>
                    <a:pt x="0" y="828343"/>
                  </a:lnTo>
                  <a:close/>
                </a:path>
              </a:pathLst>
            </a:custGeom>
            <a:ln w="9525">
              <a:solidFill>
                <a:srgbClr val="303E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214317" y="5180712"/>
            <a:ext cx="1763395" cy="5772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dirty="0">
                <a:solidFill>
                  <a:srgbClr val="CFD0D8"/>
                </a:solidFill>
                <a:latin typeface="Roboto Lt"/>
                <a:cs typeface="Roboto Lt"/>
              </a:rPr>
              <a:t>Balanced</a:t>
            </a:r>
            <a:r>
              <a:rPr sz="1450" spc="45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450" spc="-10" dirty="0">
                <a:solidFill>
                  <a:srgbClr val="CFD0D8"/>
                </a:solidFill>
                <a:latin typeface="Roboto Lt"/>
                <a:cs typeface="Roboto Lt"/>
              </a:rPr>
              <a:t>Precision</a:t>
            </a:r>
            <a:endParaRPr sz="1450">
              <a:latin typeface="Roboto Lt"/>
              <a:cs typeface="Roboto Lt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150" dirty="0">
                <a:solidFill>
                  <a:srgbClr val="CFD0D8"/>
                </a:solidFill>
                <a:latin typeface="Roboto"/>
                <a:cs typeface="Roboto"/>
              </a:rPr>
              <a:t>Minimizing</a:t>
            </a:r>
            <a:r>
              <a:rPr sz="1150" spc="4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50" dirty="0">
                <a:solidFill>
                  <a:srgbClr val="CFD0D8"/>
                </a:solidFill>
                <a:latin typeface="Roboto"/>
                <a:cs typeface="Roboto"/>
              </a:rPr>
              <a:t>false</a:t>
            </a:r>
            <a:r>
              <a:rPr sz="1150" spc="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CFD0D8"/>
                </a:solidFill>
                <a:latin typeface="Roboto"/>
                <a:cs typeface="Roboto"/>
              </a:rPr>
              <a:t>positives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515225" y="5057775"/>
            <a:ext cx="3295650" cy="885825"/>
            <a:chOff x="7515225" y="5057775"/>
            <a:chExt cx="3295650" cy="885825"/>
          </a:xfrm>
        </p:grpSpPr>
        <p:sp>
          <p:nvSpPr>
            <p:cNvPr id="19" name="object 19"/>
            <p:cNvSpPr/>
            <p:nvPr/>
          </p:nvSpPr>
          <p:spPr>
            <a:xfrm>
              <a:off x="7519987" y="5062537"/>
              <a:ext cx="3286125" cy="876300"/>
            </a:xfrm>
            <a:custGeom>
              <a:avLst/>
              <a:gdLst/>
              <a:ahLst/>
              <a:cxnLst/>
              <a:rect l="l" t="t" r="r" b="b"/>
              <a:pathLst>
                <a:path w="3286125" h="876300">
                  <a:moveTo>
                    <a:pt x="3244532" y="0"/>
                  </a:moveTo>
                  <a:lnTo>
                    <a:pt x="41592" y="0"/>
                  </a:lnTo>
                  <a:lnTo>
                    <a:pt x="35483" y="1219"/>
                  </a:lnTo>
                  <a:lnTo>
                    <a:pt x="1219" y="35483"/>
                  </a:lnTo>
                  <a:lnTo>
                    <a:pt x="0" y="41592"/>
                  </a:lnTo>
                  <a:lnTo>
                    <a:pt x="0" y="828343"/>
                  </a:lnTo>
                  <a:lnTo>
                    <a:pt x="0" y="834698"/>
                  </a:lnTo>
                  <a:lnTo>
                    <a:pt x="23723" y="870214"/>
                  </a:lnTo>
                  <a:lnTo>
                    <a:pt x="41592" y="876296"/>
                  </a:lnTo>
                  <a:lnTo>
                    <a:pt x="3244532" y="876296"/>
                  </a:lnTo>
                  <a:lnTo>
                    <a:pt x="3280041" y="852567"/>
                  </a:lnTo>
                  <a:lnTo>
                    <a:pt x="3286125" y="834698"/>
                  </a:lnTo>
                  <a:lnTo>
                    <a:pt x="3286125" y="41592"/>
                  </a:lnTo>
                  <a:lnTo>
                    <a:pt x="3262388" y="6083"/>
                  </a:lnTo>
                  <a:lnTo>
                    <a:pt x="3250641" y="1219"/>
                  </a:lnTo>
                  <a:lnTo>
                    <a:pt x="3244532" y="0"/>
                  </a:lnTo>
                  <a:close/>
                </a:path>
              </a:pathLst>
            </a:custGeom>
            <a:solidFill>
              <a:srgbClr val="1724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19987" y="5062537"/>
              <a:ext cx="3286125" cy="876300"/>
            </a:xfrm>
            <a:custGeom>
              <a:avLst/>
              <a:gdLst/>
              <a:ahLst/>
              <a:cxnLst/>
              <a:rect l="l" t="t" r="r" b="b"/>
              <a:pathLst>
                <a:path w="3286125" h="876300">
                  <a:moveTo>
                    <a:pt x="0" y="828343"/>
                  </a:moveTo>
                  <a:lnTo>
                    <a:pt x="0" y="47955"/>
                  </a:lnTo>
                  <a:lnTo>
                    <a:pt x="0" y="41592"/>
                  </a:lnTo>
                  <a:lnTo>
                    <a:pt x="1219" y="35483"/>
                  </a:lnTo>
                  <a:lnTo>
                    <a:pt x="3657" y="29603"/>
                  </a:lnTo>
                  <a:lnTo>
                    <a:pt x="6083" y="23723"/>
                  </a:lnTo>
                  <a:lnTo>
                    <a:pt x="9550" y="18542"/>
                  </a:lnTo>
                  <a:lnTo>
                    <a:pt x="41592" y="0"/>
                  </a:lnTo>
                  <a:lnTo>
                    <a:pt x="47955" y="0"/>
                  </a:lnTo>
                  <a:lnTo>
                    <a:pt x="3238169" y="0"/>
                  </a:lnTo>
                  <a:lnTo>
                    <a:pt x="3244532" y="0"/>
                  </a:lnTo>
                  <a:lnTo>
                    <a:pt x="3250641" y="1219"/>
                  </a:lnTo>
                  <a:lnTo>
                    <a:pt x="3282480" y="29603"/>
                  </a:lnTo>
                  <a:lnTo>
                    <a:pt x="3286125" y="41592"/>
                  </a:lnTo>
                  <a:lnTo>
                    <a:pt x="3286125" y="47955"/>
                  </a:lnTo>
                  <a:lnTo>
                    <a:pt x="3286125" y="828343"/>
                  </a:lnTo>
                  <a:lnTo>
                    <a:pt x="3286125" y="834698"/>
                  </a:lnTo>
                  <a:lnTo>
                    <a:pt x="3284905" y="840814"/>
                  </a:lnTo>
                  <a:lnTo>
                    <a:pt x="3282480" y="846693"/>
                  </a:lnTo>
                  <a:lnTo>
                    <a:pt x="3280041" y="852567"/>
                  </a:lnTo>
                  <a:lnTo>
                    <a:pt x="3276574" y="857756"/>
                  </a:lnTo>
                  <a:lnTo>
                    <a:pt x="3272078" y="862251"/>
                  </a:lnTo>
                  <a:lnTo>
                    <a:pt x="3267583" y="866750"/>
                  </a:lnTo>
                  <a:lnTo>
                    <a:pt x="3238169" y="876301"/>
                  </a:lnTo>
                  <a:lnTo>
                    <a:pt x="47955" y="876301"/>
                  </a:lnTo>
                  <a:lnTo>
                    <a:pt x="14046" y="862251"/>
                  </a:lnTo>
                  <a:lnTo>
                    <a:pt x="9550" y="857756"/>
                  </a:lnTo>
                  <a:lnTo>
                    <a:pt x="6083" y="852567"/>
                  </a:lnTo>
                  <a:lnTo>
                    <a:pt x="3657" y="846693"/>
                  </a:lnTo>
                  <a:lnTo>
                    <a:pt x="1219" y="840814"/>
                  </a:lnTo>
                  <a:lnTo>
                    <a:pt x="0" y="834698"/>
                  </a:lnTo>
                  <a:lnTo>
                    <a:pt x="0" y="828343"/>
                  </a:lnTo>
                  <a:close/>
                </a:path>
              </a:pathLst>
            </a:custGeom>
            <a:ln w="9525">
              <a:solidFill>
                <a:srgbClr val="303E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661020" y="5180712"/>
            <a:ext cx="2108200" cy="5772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dirty="0">
                <a:solidFill>
                  <a:srgbClr val="CFD0D8"/>
                </a:solidFill>
                <a:latin typeface="Roboto Lt"/>
                <a:cs typeface="Roboto Lt"/>
              </a:rPr>
              <a:t>Robust</a:t>
            </a:r>
            <a:r>
              <a:rPr sz="1450" spc="-5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450" dirty="0">
                <a:solidFill>
                  <a:srgbClr val="CFD0D8"/>
                </a:solidFill>
                <a:latin typeface="Roboto Lt"/>
                <a:cs typeface="Roboto Lt"/>
              </a:rPr>
              <a:t>F1</a:t>
            </a:r>
            <a:r>
              <a:rPr sz="1450" spc="5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450" spc="-20" dirty="0">
                <a:solidFill>
                  <a:srgbClr val="CFD0D8"/>
                </a:solidFill>
                <a:latin typeface="Roboto Lt"/>
                <a:cs typeface="Roboto Lt"/>
              </a:rPr>
              <a:t>Score</a:t>
            </a:r>
            <a:endParaRPr sz="1450">
              <a:latin typeface="Roboto Lt"/>
              <a:cs typeface="Roboto Lt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150" dirty="0">
                <a:solidFill>
                  <a:srgbClr val="CFD0D8"/>
                </a:solidFill>
                <a:latin typeface="Roboto"/>
                <a:cs typeface="Roboto"/>
              </a:rPr>
              <a:t>Demonstrating</a:t>
            </a:r>
            <a:r>
              <a:rPr sz="1150" spc="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50" dirty="0">
                <a:solidFill>
                  <a:srgbClr val="CFD0D8"/>
                </a:solidFill>
                <a:latin typeface="Roboto"/>
                <a:cs typeface="Roboto"/>
              </a:rPr>
              <a:t>model</a:t>
            </a:r>
            <a:r>
              <a:rPr sz="1150" spc="5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CFD0D8"/>
                </a:solidFill>
                <a:latin typeface="Roboto"/>
                <a:cs typeface="Roboto"/>
              </a:rPr>
              <a:t>reliability</a:t>
            </a:r>
            <a:endParaRPr sz="11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53"/>
            <a:ext cx="11430000" cy="6360794"/>
          </a:xfrm>
          <a:custGeom>
            <a:avLst/>
            <a:gdLst/>
            <a:ahLst/>
            <a:cxnLst/>
            <a:rect l="l" t="t" r="r" b="b"/>
            <a:pathLst>
              <a:path w="9906635" h="6423025">
                <a:moveTo>
                  <a:pt x="9906312" y="0"/>
                </a:moveTo>
                <a:lnTo>
                  <a:pt x="0" y="0"/>
                </a:lnTo>
                <a:lnTo>
                  <a:pt x="0" y="6422592"/>
                </a:lnTo>
                <a:lnTo>
                  <a:pt x="9906312" y="6422592"/>
                </a:lnTo>
                <a:lnTo>
                  <a:pt x="9906312" y="0"/>
                </a:lnTo>
                <a:close/>
              </a:path>
            </a:pathLst>
          </a:custGeom>
          <a:solidFill>
            <a:srgbClr val="000017">
              <a:alpha val="9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4794" y="406419"/>
            <a:ext cx="4441190" cy="3251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dirty="0"/>
              <a:t>Model</a:t>
            </a:r>
            <a:r>
              <a:rPr sz="1950" spc="-15" dirty="0"/>
              <a:t> </a:t>
            </a:r>
            <a:r>
              <a:rPr sz="1950" dirty="0"/>
              <a:t>2</a:t>
            </a:r>
            <a:r>
              <a:rPr sz="1950" spc="-10" dirty="0"/>
              <a:t> </a:t>
            </a:r>
            <a:r>
              <a:rPr sz="1950" spc="140" dirty="0"/>
              <a:t>3</a:t>
            </a:r>
            <a:r>
              <a:rPr sz="1950" spc="-15" dirty="0"/>
              <a:t> </a:t>
            </a:r>
            <a:r>
              <a:rPr sz="1950" dirty="0"/>
              <a:t>Random</a:t>
            </a:r>
            <a:r>
              <a:rPr sz="1950" spc="-10" dirty="0"/>
              <a:t> </a:t>
            </a:r>
            <a:r>
              <a:rPr sz="1950" dirty="0"/>
              <a:t>Forest</a:t>
            </a:r>
            <a:r>
              <a:rPr sz="1950" spc="-10" dirty="0"/>
              <a:t> Development</a:t>
            </a:r>
            <a:endParaRPr sz="1950"/>
          </a:p>
        </p:txBody>
      </p:sp>
      <p:sp>
        <p:nvSpPr>
          <p:cNvPr id="4" name="object 4"/>
          <p:cNvSpPr txBox="1"/>
          <p:nvPr/>
        </p:nvSpPr>
        <p:spPr>
          <a:xfrm>
            <a:off x="524794" y="968602"/>
            <a:ext cx="4441190" cy="5597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dirty="0">
                <a:solidFill>
                  <a:srgbClr val="FFFFFF"/>
                </a:solidFill>
                <a:latin typeface="Roboto Lt"/>
                <a:cs typeface="Roboto Lt"/>
              </a:rPr>
              <a:t>Top</a:t>
            </a:r>
            <a:r>
              <a:rPr sz="1600" spc="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600" dirty="0">
                <a:solidFill>
                  <a:srgbClr val="FFFFFF"/>
                </a:solidFill>
                <a:latin typeface="Roboto Lt"/>
                <a:cs typeface="Roboto Lt"/>
              </a:rPr>
              <a:t>10</a:t>
            </a:r>
            <a:r>
              <a:rPr sz="1600" spc="3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600" dirty="0">
                <a:solidFill>
                  <a:srgbClr val="FFFFFF"/>
                </a:solidFill>
                <a:latin typeface="Roboto Lt"/>
                <a:cs typeface="Roboto Lt"/>
              </a:rPr>
              <a:t>Important</a:t>
            </a:r>
            <a:r>
              <a:rPr sz="1600" spc="3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 Lt"/>
                <a:cs typeface="Roboto Lt"/>
              </a:rPr>
              <a:t>Features</a:t>
            </a:r>
            <a:endParaRPr sz="1600" dirty="0">
              <a:latin typeface="Roboto Lt"/>
              <a:cs typeface="Roboto Lt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100" spc="-35" dirty="0">
                <a:solidFill>
                  <a:srgbClr val="CFD0D8"/>
                </a:solidFill>
                <a:latin typeface="Roboto"/>
                <a:cs typeface="Roboto"/>
              </a:rPr>
              <a:t>Gini-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based</a:t>
            </a:r>
            <a:r>
              <a:rPr sz="1100" spc="7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feature</a:t>
            </a:r>
            <a:r>
              <a:rPr sz="1100" spc="7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importance</a:t>
            </a:r>
            <a:r>
              <a:rPr sz="1100" spc="7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from</a:t>
            </a:r>
            <a:r>
              <a:rPr sz="1100" spc="7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Random</a:t>
            </a:r>
            <a:r>
              <a:rPr sz="1100" spc="7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Forest</a:t>
            </a:r>
            <a:r>
              <a:rPr sz="1100" spc="7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CFD0D8"/>
                </a:solidFill>
                <a:latin typeface="Roboto"/>
                <a:cs typeface="Roboto"/>
              </a:rPr>
              <a:t>analysis.</a:t>
            </a:r>
            <a:endParaRPr sz="1100" dirty="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121" y="1783823"/>
            <a:ext cx="4705670" cy="224479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43600" y="957745"/>
            <a:ext cx="3771900" cy="4806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-25" dirty="0">
                <a:solidFill>
                  <a:srgbClr val="FFFFFF"/>
                </a:solidFill>
                <a:latin typeface="Roboto Lt"/>
                <a:cs typeface="Roboto Lt"/>
              </a:rPr>
              <a:t>Grid-</a:t>
            </a:r>
            <a:r>
              <a:rPr sz="1150" dirty="0">
                <a:solidFill>
                  <a:srgbClr val="FFFFFF"/>
                </a:solidFill>
                <a:latin typeface="Roboto Lt"/>
                <a:cs typeface="Roboto Lt"/>
              </a:rPr>
              <a:t>Search</a:t>
            </a:r>
            <a:r>
              <a:rPr sz="1150" spc="6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150" dirty="0">
                <a:solidFill>
                  <a:srgbClr val="FFFFFF"/>
                </a:solidFill>
                <a:latin typeface="Roboto Lt"/>
                <a:cs typeface="Roboto Lt"/>
              </a:rPr>
              <a:t>CV</a:t>
            </a:r>
            <a:r>
              <a:rPr sz="1150" spc="6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150" dirty="0">
                <a:solidFill>
                  <a:srgbClr val="FFFFFF"/>
                </a:solidFill>
                <a:latin typeface="Roboto Lt"/>
                <a:cs typeface="Roboto Lt"/>
              </a:rPr>
              <a:t>ROC</a:t>
            </a:r>
            <a:r>
              <a:rPr sz="1150" spc="7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150" dirty="0">
                <a:solidFill>
                  <a:srgbClr val="FFFFFF"/>
                </a:solidFill>
                <a:latin typeface="Roboto Lt"/>
                <a:cs typeface="Roboto Lt"/>
              </a:rPr>
              <a:t>AUC</a:t>
            </a:r>
            <a:r>
              <a:rPr sz="1150" spc="6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150" spc="-10" dirty="0">
                <a:solidFill>
                  <a:srgbClr val="FFFFFF"/>
                </a:solidFill>
                <a:latin typeface="Roboto Lt"/>
                <a:cs typeface="Roboto Lt"/>
              </a:rPr>
              <a:t>Heatmap</a:t>
            </a:r>
            <a:endParaRPr sz="1150" dirty="0">
              <a:latin typeface="Roboto Lt"/>
              <a:cs typeface="Roboto Lt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950" spc="-25" dirty="0">
                <a:solidFill>
                  <a:srgbClr val="CFD0D8"/>
                </a:solidFill>
                <a:latin typeface="Roboto"/>
                <a:cs typeface="Roboto"/>
              </a:rPr>
              <a:t>Cross-</a:t>
            </a:r>
            <a:r>
              <a:rPr sz="950" dirty="0">
                <a:solidFill>
                  <a:srgbClr val="CFD0D8"/>
                </a:solidFill>
                <a:latin typeface="Roboto"/>
                <a:cs typeface="Roboto"/>
              </a:rPr>
              <a:t>validation</a:t>
            </a:r>
            <a:r>
              <a:rPr sz="950" spc="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950" dirty="0">
                <a:solidFill>
                  <a:srgbClr val="CFD0D8"/>
                </a:solidFill>
                <a:latin typeface="Roboto"/>
                <a:cs typeface="Roboto"/>
              </a:rPr>
              <a:t>results</a:t>
            </a:r>
            <a:r>
              <a:rPr sz="950" spc="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950" dirty="0">
                <a:solidFill>
                  <a:srgbClr val="CFD0D8"/>
                </a:solidFill>
                <a:latin typeface="Roboto"/>
                <a:cs typeface="Roboto"/>
              </a:rPr>
              <a:t>show</a:t>
            </a:r>
            <a:r>
              <a:rPr sz="950" spc="5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950" dirty="0">
                <a:solidFill>
                  <a:srgbClr val="CFD0D8"/>
                </a:solidFill>
                <a:latin typeface="Roboto"/>
                <a:cs typeface="Roboto"/>
              </a:rPr>
              <a:t>optimal</a:t>
            </a:r>
            <a:r>
              <a:rPr sz="950" spc="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950" dirty="0">
                <a:solidFill>
                  <a:srgbClr val="CFD0D8"/>
                </a:solidFill>
                <a:latin typeface="Roboto"/>
                <a:cs typeface="Roboto"/>
              </a:rPr>
              <a:t>max_depth</a:t>
            </a:r>
            <a:r>
              <a:rPr sz="950" spc="5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950" dirty="0">
                <a:solidFill>
                  <a:srgbClr val="CFD0D8"/>
                </a:solidFill>
                <a:latin typeface="Roboto"/>
                <a:cs typeface="Roboto"/>
              </a:rPr>
              <a:t>and</a:t>
            </a:r>
            <a:r>
              <a:rPr sz="950" spc="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950" spc="-10" dirty="0">
                <a:solidFill>
                  <a:srgbClr val="CFD0D8"/>
                </a:solidFill>
                <a:latin typeface="Roboto"/>
                <a:cs typeface="Roboto"/>
              </a:rPr>
              <a:t>n_estimators.</a:t>
            </a:r>
            <a:endParaRPr sz="950" dirty="0">
              <a:latin typeface="Roboto"/>
              <a:cs typeface="Roboto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62330" y="1779694"/>
            <a:ext cx="4705670" cy="218764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7E45A43-DDF2-FC14-A65F-BBCFD961FC96}"/>
              </a:ext>
            </a:extLst>
          </p:cNvPr>
          <p:cNvGrpSpPr/>
          <p:nvPr/>
        </p:nvGrpSpPr>
        <p:grpSpPr>
          <a:xfrm>
            <a:off x="1298892" y="4271918"/>
            <a:ext cx="8825230" cy="1684655"/>
            <a:chOff x="540719" y="4321628"/>
            <a:chExt cx="8825230" cy="168465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D233118-35D8-2C1E-4778-E2A2418B7114}"/>
                </a:ext>
              </a:extLst>
            </p:cNvPr>
            <p:cNvGrpSpPr/>
            <p:nvPr/>
          </p:nvGrpSpPr>
          <p:grpSpPr>
            <a:xfrm>
              <a:off x="540719" y="4321628"/>
              <a:ext cx="8825230" cy="1684655"/>
              <a:chOff x="540719" y="4321628"/>
              <a:chExt cx="8825230" cy="1684655"/>
            </a:xfrm>
          </p:grpSpPr>
          <p:sp>
            <p:nvSpPr>
              <p:cNvPr id="9" name="object 9"/>
              <p:cNvSpPr/>
              <p:nvPr/>
            </p:nvSpPr>
            <p:spPr>
              <a:xfrm>
                <a:off x="540719" y="4321628"/>
                <a:ext cx="8825230" cy="1684655"/>
              </a:xfrm>
              <a:custGeom>
                <a:avLst/>
                <a:gdLst/>
                <a:ahLst/>
                <a:cxnLst/>
                <a:rect l="l" t="t" r="r" b="b"/>
                <a:pathLst>
                  <a:path w="8825230" h="1684654">
                    <a:moveTo>
                      <a:pt x="0" y="1653258"/>
                    </a:moveTo>
                    <a:lnTo>
                      <a:pt x="0" y="30808"/>
                    </a:lnTo>
                    <a:lnTo>
                      <a:pt x="0" y="26725"/>
                    </a:lnTo>
                    <a:lnTo>
                      <a:pt x="782" y="22795"/>
                    </a:lnTo>
                    <a:lnTo>
                      <a:pt x="2343" y="19020"/>
                    </a:lnTo>
                    <a:lnTo>
                      <a:pt x="3908" y="15244"/>
                    </a:lnTo>
                    <a:lnTo>
                      <a:pt x="6135" y="11909"/>
                    </a:lnTo>
                    <a:lnTo>
                      <a:pt x="9024" y="9025"/>
                    </a:lnTo>
                    <a:lnTo>
                      <a:pt x="11913" y="6130"/>
                    </a:lnTo>
                    <a:lnTo>
                      <a:pt x="15246" y="3907"/>
                    </a:lnTo>
                    <a:lnTo>
                      <a:pt x="19021" y="2344"/>
                    </a:lnTo>
                    <a:lnTo>
                      <a:pt x="22796" y="781"/>
                    </a:lnTo>
                    <a:lnTo>
                      <a:pt x="26726" y="0"/>
                    </a:lnTo>
                    <a:lnTo>
                      <a:pt x="30815" y="0"/>
                    </a:lnTo>
                    <a:lnTo>
                      <a:pt x="8794064" y="0"/>
                    </a:lnTo>
                    <a:lnTo>
                      <a:pt x="8798148" y="0"/>
                    </a:lnTo>
                    <a:lnTo>
                      <a:pt x="8802077" y="781"/>
                    </a:lnTo>
                    <a:lnTo>
                      <a:pt x="8805853" y="2344"/>
                    </a:lnTo>
                    <a:lnTo>
                      <a:pt x="8809628" y="3907"/>
                    </a:lnTo>
                    <a:lnTo>
                      <a:pt x="8812963" y="6130"/>
                    </a:lnTo>
                    <a:lnTo>
                      <a:pt x="8815847" y="9025"/>
                    </a:lnTo>
                    <a:lnTo>
                      <a:pt x="8818742" y="11909"/>
                    </a:lnTo>
                    <a:lnTo>
                      <a:pt x="8820965" y="15244"/>
                    </a:lnTo>
                    <a:lnTo>
                      <a:pt x="8822528" y="19020"/>
                    </a:lnTo>
                    <a:lnTo>
                      <a:pt x="8824091" y="22795"/>
                    </a:lnTo>
                    <a:lnTo>
                      <a:pt x="8824873" y="26725"/>
                    </a:lnTo>
                    <a:lnTo>
                      <a:pt x="8824873" y="30808"/>
                    </a:lnTo>
                    <a:lnTo>
                      <a:pt x="8824873" y="1653258"/>
                    </a:lnTo>
                    <a:lnTo>
                      <a:pt x="8824873" y="1657343"/>
                    </a:lnTo>
                    <a:lnTo>
                      <a:pt x="8824091" y="1661273"/>
                    </a:lnTo>
                    <a:lnTo>
                      <a:pt x="8822528" y="1665052"/>
                    </a:lnTo>
                    <a:lnTo>
                      <a:pt x="8820965" y="1668822"/>
                    </a:lnTo>
                    <a:lnTo>
                      <a:pt x="8818742" y="1672155"/>
                    </a:lnTo>
                    <a:lnTo>
                      <a:pt x="8815847" y="1675049"/>
                    </a:lnTo>
                    <a:lnTo>
                      <a:pt x="8812963" y="1677934"/>
                    </a:lnTo>
                    <a:lnTo>
                      <a:pt x="8809628" y="1680161"/>
                    </a:lnTo>
                    <a:lnTo>
                      <a:pt x="8805853" y="1681726"/>
                    </a:lnTo>
                    <a:lnTo>
                      <a:pt x="8802077" y="1683291"/>
                    </a:lnTo>
                    <a:lnTo>
                      <a:pt x="8798148" y="1684069"/>
                    </a:lnTo>
                    <a:lnTo>
                      <a:pt x="8794064" y="1684074"/>
                    </a:lnTo>
                    <a:lnTo>
                      <a:pt x="30815" y="1684074"/>
                    </a:lnTo>
                    <a:lnTo>
                      <a:pt x="0" y="1657343"/>
                    </a:lnTo>
                    <a:lnTo>
                      <a:pt x="0" y="1653258"/>
                    </a:lnTo>
                    <a:close/>
                  </a:path>
                </a:pathLst>
              </a:custGeom>
              <a:ln w="825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7421478" y="4647712"/>
                <a:ext cx="1940560" cy="1354455"/>
              </a:xfrm>
              <a:custGeom>
                <a:avLst/>
                <a:gdLst/>
                <a:ahLst/>
                <a:cxnLst/>
                <a:rect l="l" t="t" r="r" b="b"/>
                <a:pathLst>
                  <a:path w="1940559" h="1354454">
                    <a:moveTo>
                      <a:pt x="1939986" y="0"/>
                    </a:moveTo>
                    <a:lnTo>
                      <a:pt x="0" y="0"/>
                    </a:lnTo>
                    <a:lnTo>
                      <a:pt x="0" y="1353862"/>
                    </a:lnTo>
                    <a:lnTo>
                      <a:pt x="1939986" y="1353862"/>
                    </a:lnTo>
                    <a:lnTo>
                      <a:pt x="1939986" y="0"/>
                    </a:lnTo>
                    <a:close/>
                  </a:path>
                </a:pathLst>
              </a:custGeom>
              <a:solidFill>
                <a:srgbClr val="000000">
                  <a:alpha val="3919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7677391" y="5407202"/>
                <a:ext cx="1016000" cy="537210"/>
              </a:xfrm>
              <a:custGeom>
                <a:avLst/>
                <a:gdLst/>
                <a:ahLst/>
                <a:cxnLst/>
                <a:rect l="l" t="t" r="r" b="b"/>
                <a:pathLst>
                  <a:path w="1016000" h="537210">
                    <a:moveTo>
                      <a:pt x="751217" y="10820"/>
                    </a:moveTo>
                    <a:lnTo>
                      <a:pt x="740397" y="0"/>
                    </a:lnTo>
                    <a:lnTo>
                      <a:pt x="10820" y="0"/>
                    </a:lnTo>
                    <a:lnTo>
                      <a:pt x="0" y="10820"/>
                    </a:lnTo>
                    <a:lnTo>
                      <a:pt x="0" y="127863"/>
                    </a:lnTo>
                    <a:lnTo>
                      <a:pt x="0" y="129514"/>
                    </a:lnTo>
                    <a:lnTo>
                      <a:pt x="10820" y="140335"/>
                    </a:lnTo>
                    <a:lnTo>
                      <a:pt x="740397" y="140335"/>
                    </a:lnTo>
                    <a:lnTo>
                      <a:pt x="751217" y="129514"/>
                    </a:lnTo>
                    <a:lnTo>
                      <a:pt x="751217" y="10820"/>
                    </a:lnTo>
                    <a:close/>
                  </a:path>
                  <a:path w="1016000" h="537210">
                    <a:moveTo>
                      <a:pt x="891565" y="208953"/>
                    </a:moveTo>
                    <a:lnTo>
                      <a:pt x="880732" y="198132"/>
                    </a:lnTo>
                    <a:lnTo>
                      <a:pt x="10820" y="198132"/>
                    </a:lnTo>
                    <a:lnTo>
                      <a:pt x="0" y="208953"/>
                    </a:lnTo>
                    <a:lnTo>
                      <a:pt x="0" y="325983"/>
                    </a:lnTo>
                    <a:lnTo>
                      <a:pt x="0" y="327634"/>
                    </a:lnTo>
                    <a:lnTo>
                      <a:pt x="10820" y="338467"/>
                    </a:lnTo>
                    <a:lnTo>
                      <a:pt x="880732" y="338467"/>
                    </a:lnTo>
                    <a:lnTo>
                      <a:pt x="891565" y="327634"/>
                    </a:lnTo>
                    <a:lnTo>
                      <a:pt x="891565" y="208953"/>
                    </a:lnTo>
                    <a:close/>
                  </a:path>
                  <a:path w="1016000" h="537210">
                    <a:moveTo>
                      <a:pt x="1015390" y="407073"/>
                    </a:moveTo>
                    <a:lnTo>
                      <a:pt x="1004557" y="396252"/>
                    </a:lnTo>
                    <a:lnTo>
                      <a:pt x="10820" y="396252"/>
                    </a:lnTo>
                    <a:lnTo>
                      <a:pt x="0" y="407073"/>
                    </a:lnTo>
                    <a:lnTo>
                      <a:pt x="0" y="524116"/>
                    </a:lnTo>
                    <a:lnTo>
                      <a:pt x="0" y="525767"/>
                    </a:lnTo>
                    <a:lnTo>
                      <a:pt x="10820" y="536587"/>
                    </a:lnTo>
                    <a:lnTo>
                      <a:pt x="1004557" y="536587"/>
                    </a:lnTo>
                    <a:lnTo>
                      <a:pt x="1015390" y="525767"/>
                    </a:lnTo>
                    <a:lnTo>
                      <a:pt x="1015390" y="407073"/>
                    </a:lnTo>
                    <a:close/>
                  </a:path>
                </a:pathLst>
              </a:custGeom>
              <a:solidFill>
                <a:srgbClr val="0E153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3" name="object 13"/>
            <p:cNvSpPr/>
            <p:nvPr/>
          </p:nvSpPr>
          <p:spPr>
            <a:xfrm>
              <a:off x="660420" y="4763285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23376" y="0"/>
                  </a:moveTo>
                  <a:lnTo>
                    <a:pt x="17899" y="0"/>
                  </a:lnTo>
                  <a:lnTo>
                    <a:pt x="15267" y="517"/>
                  </a:lnTo>
                  <a:lnTo>
                    <a:pt x="0" y="17897"/>
                  </a:lnTo>
                  <a:lnTo>
                    <a:pt x="0" y="23378"/>
                  </a:lnTo>
                  <a:lnTo>
                    <a:pt x="17899" y="41276"/>
                  </a:lnTo>
                  <a:lnTo>
                    <a:pt x="23376" y="41276"/>
                  </a:lnTo>
                  <a:lnTo>
                    <a:pt x="41276" y="23378"/>
                  </a:lnTo>
                  <a:lnTo>
                    <a:pt x="41276" y="20638"/>
                  </a:lnTo>
                  <a:lnTo>
                    <a:pt x="41276" y="17897"/>
                  </a:lnTo>
                  <a:lnTo>
                    <a:pt x="26008" y="517"/>
                  </a:lnTo>
                  <a:lnTo>
                    <a:pt x="233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0420" y="4994432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23376" y="0"/>
                  </a:moveTo>
                  <a:lnTo>
                    <a:pt x="17899" y="0"/>
                  </a:lnTo>
                  <a:lnTo>
                    <a:pt x="15267" y="517"/>
                  </a:lnTo>
                  <a:lnTo>
                    <a:pt x="0" y="17897"/>
                  </a:lnTo>
                  <a:lnTo>
                    <a:pt x="0" y="23378"/>
                  </a:lnTo>
                  <a:lnTo>
                    <a:pt x="17899" y="41276"/>
                  </a:lnTo>
                  <a:lnTo>
                    <a:pt x="23376" y="41276"/>
                  </a:lnTo>
                  <a:lnTo>
                    <a:pt x="41276" y="23378"/>
                  </a:lnTo>
                  <a:lnTo>
                    <a:pt x="41276" y="20638"/>
                  </a:lnTo>
                  <a:lnTo>
                    <a:pt x="41276" y="17897"/>
                  </a:lnTo>
                  <a:lnTo>
                    <a:pt x="26008" y="517"/>
                  </a:lnTo>
                  <a:lnTo>
                    <a:pt x="233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31961" y="4763285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23367" y="0"/>
                  </a:moveTo>
                  <a:lnTo>
                    <a:pt x="17897" y="0"/>
                  </a:lnTo>
                  <a:lnTo>
                    <a:pt x="15266" y="517"/>
                  </a:lnTo>
                  <a:lnTo>
                    <a:pt x="0" y="17897"/>
                  </a:lnTo>
                  <a:lnTo>
                    <a:pt x="0" y="23378"/>
                  </a:lnTo>
                  <a:lnTo>
                    <a:pt x="17897" y="41276"/>
                  </a:lnTo>
                  <a:lnTo>
                    <a:pt x="23367" y="41276"/>
                  </a:lnTo>
                  <a:lnTo>
                    <a:pt x="41276" y="23378"/>
                  </a:lnTo>
                  <a:lnTo>
                    <a:pt x="41276" y="20638"/>
                  </a:lnTo>
                  <a:lnTo>
                    <a:pt x="41276" y="17897"/>
                  </a:lnTo>
                  <a:lnTo>
                    <a:pt x="26009" y="517"/>
                  </a:lnTo>
                  <a:lnTo>
                    <a:pt x="233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31961" y="4994432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23367" y="0"/>
                  </a:moveTo>
                  <a:lnTo>
                    <a:pt x="17897" y="0"/>
                  </a:lnTo>
                  <a:lnTo>
                    <a:pt x="15266" y="517"/>
                  </a:lnTo>
                  <a:lnTo>
                    <a:pt x="0" y="17897"/>
                  </a:lnTo>
                  <a:lnTo>
                    <a:pt x="0" y="23378"/>
                  </a:lnTo>
                  <a:lnTo>
                    <a:pt x="17897" y="41276"/>
                  </a:lnTo>
                  <a:lnTo>
                    <a:pt x="23367" y="41276"/>
                  </a:lnTo>
                  <a:lnTo>
                    <a:pt x="41276" y="23378"/>
                  </a:lnTo>
                  <a:lnTo>
                    <a:pt x="41276" y="20638"/>
                  </a:lnTo>
                  <a:lnTo>
                    <a:pt x="41276" y="17897"/>
                  </a:lnTo>
                  <a:lnTo>
                    <a:pt x="26009" y="517"/>
                  </a:lnTo>
                  <a:lnTo>
                    <a:pt x="233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37052" y="4763285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23367" y="0"/>
                  </a:moveTo>
                  <a:lnTo>
                    <a:pt x="17897" y="0"/>
                  </a:lnTo>
                  <a:lnTo>
                    <a:pt x="15266" y="517"/>
                  </a:lnTo>
                  <a:lnTo>
                    <a:pt x="0" y="17897"/>
                  </a:lnTo>
                  <a:lnTo>
                    <a:pt x="0" y="23378"/>
                  </a:lnTo>
                  <a:lnTo>
                    <a:pt x="17897" y="41276"/>
                  </a:lnTo>
                  <a:lnTo>
                    <a:pt x="23367" y="41276"/>
                  </a:lnTo>
                  <a:lnTo>
                    <a:pt x="41276" y="23378"/>
                  </a:lnTo>
                  <a:lnTo>
                    <a:pt x="41276" y="20638"/>
                  </a:lnTo>
                  <a:lnTo>
                    <a:pt x="41276" y="17897"/>
                  </a:lnTo>
                  <a:lnTo>
                    <a:pt x="26009" y="517"/>
                  </a:lnTo>
                  <a:lnTo>
                    <a:pt x="233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20542" y="5473238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20">
                  <a:moveTo>
                    <a:pt x="18700" y="0"/>
                  </a:moveTo>
                  <a:lnTo>
                    <a:pt x="14320" y="0"/>
                  </a:lnTo>
                  <a:lnTo>
                    <a:pt x="12217" y="417"/>
                  </a:lnTo>
                  <a:lnTo>
                    <a:pt x="0" y="14317"/>
                  </a:lnTo>
                  <a:lnTo>
                    <a:pt x="0" y="18698"/>
                  </a:lnTo>
                  <a:lnTo>
                    <a:pt x="14320" y="33016"/>
                  </a:lnTo>
                  <a:lnTo>
                    <a:pt x="18700" y="33016"/>
                  </a:lnTo>
                  <a:lnTo>
                    <a:pt x="33021" y="18698"/>
                  </a:lnTo>
                  <a:lnTo>
                    <a:pt x="33021" y="16510"/>
                  </a:lnTo>
                  <a:lnTo>
                    <a:pt x="33021" y="14317"/>
                  </a:lnTo>
                  <a:lnTo>
                    <a:pt x="20803" y="417"/>
                  </a:lnTo>
                  <a:lnTo>
                    <a:pt x="18700" y="0"/>
                  </a:lnTo>
                  <a:close/>
                </a:path>
              </a:pathLst>
            </a:custGeom>
            <a:solidFill>
              <a:srgbClr val="CFD0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20542" y="5671365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20">
                  <a:moveTo>
                    <a:pt x="18700" y="0"/>
                  </a:moveTo>
                  <a:lnTo>
                    <a:pt x="14320" y="0"/>
                  </a:lnTo>
                  <a:lnTo>
                    <a:pt x="12217" y="417"/>
                  </a:lnTo>
                  <a:lnTo>
                    <a:pt x="0" y="14317"/>
                  </a:lnTo>
                  <a:lnTo>
                    <a:pt x="0" y="18698"/>
                  </a:lnTo>
                  <a:lnTo>
                    <a:pt x="14320" y="33016"/>
                  </a:lnTo>
                  <a:lnTo>
                    <a:pt x="18700" y="33016"/>
                  </a:lnTo>
                  <a:lnTo>
                    <a:pt x="33021" y="18698"/>
                  </a:lnTo>
                  <a:lnTo>
                    <a:pt x="33021" y="16510"/>
                  </a:lnTo>
                  <a:lnTo>
                    <a:pt x="33021" y="14317"/>
                  </a:lnTo>
                  <a:lnTo>
                    <a:pt x="20803" y="417"/>
                  </a:lnTo>
                  <a:lnTo>
                    <a:pt x="18700" y="0"/>
                  </a:lnTo>
                  <a:close/>
                </a:path>
              </a:pathLst>
            </a:custGeom>
            <a:solidFill>
              <a:srgbClr val="CFD0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20542" y="5869491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20">
                  <a:moveTo>
                    <a:pt x="18700" y="0"/>
                  </a:moveTo>
                  <a:lnTo>
                    <a:pt x="14320" y="0"/>
                  </a:lnTo>
                  <a:lnTo>
                    <a:pt x="12217" y="417"/>
                  </a:lnTo>
                  <a:lnTo>
                    <a:pt x="0" y="14317"/>
                  </a:lnTo>
                  <a:lnTo>
                    <a:pt x="0" y="18698"/>
                  </a:lnTo>
                  <a:lnTo>
                    <a:pt x="14320" y="33016"/>
                  </a:lnTo>
                  <a:lnTo>
                    <a:pt x="18700" y="33016"/>
                  </a:lnTo>
                  <a:lnTo>
                    <a:pt x="33021" y="18698"/>
                  </a:lnTo>
                  <a:lnTo>
                    <a:pt x="33021" y="16510"/>
                  </a:lnTo>
                  <a:lnTo>
                    <a:pt x="33021" y="14317"/>
                  </a:lnTo>
                  <a:lnTo>
                    <a:pt x="20803" y="417"/>
                  </a:lnTo>
                  <a:lnTo>
                    <a:pt x="18700" y="0"/>
                  </a:lnTo>
                  <a:close/>
                </a:path>
              </a:pathLst>
            </a:custGeom>
            <a:solidFill>
              <a:srgbClr val="CFD0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083426"/>
              </p:ext>
            </p:extLst>
          </p:nvPr>
        </p:nvGraphicFramePr>
        <p:xfrm>
          <a:off x="1305878" y="4263863"/>
          <a:ext cx="8818244" cy="1675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3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4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5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945">
                <a:tc>
                  <a:txBody>
                    <a:bodyPr/>
                    <a:lstStyle/>
                    <a:p>
                      <a:pPr marL="52768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50" b="1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Modeling</a:t>
                      </a:r>
                      <a:r>
                        <a:rPr sz="1150" b="1" spc="8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150" b="1" spc="-1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Approach</a:t>
                      </a:r>
                      <a:endParaRPr sz="1150" dirty="0">
                        <a:latin typeface="Roboto"/>
                        <a:cs typeface="Roboto"/>
                      </a:endParaRPr>
                    </a:p>
                  </a:txBody>
                  <a:tcPr marL="0" marR="0" marT="60325" marB="0">
                    <a:lnR w="9525">
                      <a:solidFill>
                        <a:srgbClr val="0D0D22"/>
                      </a:solidFill>
                      <a:prstDash val="solid"/>
                    </a:lnR>
                    <a:solidFill>
                      <a:srgbClr val="FFFFFF">
                        <a:alpha val="39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6164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50" b="1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Training</a:t>
                      </a:r>
                      <a:r>
                        <a:rPr sz="1150" b="1" spc="5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150" b="1" spc="-1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Performance</a:t>
                      </a:r>
                      <a:endParaRPr sz="1150">
                        <a:latin typeface="Roboto"/>
                        <a:cs typeface="Roboto"/>
                      </a:endParaRPr>
                    </a:p>
                  </a:txBody>
                  <a:tcPr marL="0" marR="0" marT="60325" marB="0">
                    <a:lnL w="9525">
                      <a:solidFill>
                        <a:srgbClr val="0D0D22"/>
                      </a:solidFill>
                      <a:prstDash val="solid"/>
                    </a:lnL>
                    <a:lnR w="9525">
                      <a:solidFill>
                        <a:srgbClr val="0D0D22"/>
                      </a:solidFill>
                      <a:prstDash val="solid"/>
                    </a:lnR>
                    <a:solidFill>
                      <a:srgbClr val="FFFFFF">
                        <a:alpha val="39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50" b="1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Cross-Validation</a:t>
                      </a:r>
                      <a:r>
                        <a:rPr sz="1150" b="1" spc="3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150" b="1" spc="-1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Results</a:t>
                      </a:r>
                      <a:endParaRPr sz="1150">
                        <a:latin typeface="Roboto"/>
                        <a:cs typeface="Roboto"/>
                      </a:endParaRPr>
                    </a:p>
                  </a:txBody>
                  <a:tcPr marL="0" marR="0" marT="60325" marB="0">
                    <a:lnL w="9525">
                      <a:solidFill>
                        <a:srgbClr val="0D0D22"/>
                      </a:solidFill>
                      <a:prstDash val="solid"/>
                    </a:lnL>
                    <a:lnR w="9525">
                      <a:solidFill>
                        <a:srgbClr val="0D0D22"/>
                      </a:solidFill>
                      <a:prstDash val="solid"/>
                    </a:lnR>
                    <a:solidFill>
                      <a:srgbClr val="FFFFFF">
                        <a:alpha val="39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50" b="1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Hyperparameter</a:t>
                      </a:r>
                      <a:r>
                        <a:rPr sz="1150" b="1" spc="16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150" b="1" spc="-1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Tuning</a:t>
                      </a:r>
                      <a:endParaRPr sz="1150">
                        <a:latin typeface="Roboto"/>
                        <a:cs typeface="Roboto"/>
                      </a:endParaRPr>
                    </a:p>
                  </a:txBody>
                  <a:tcPr marL="0" marR="0" marT="60325" marB="0">
                    <a:lnL w="9525">
                      <a:solidFill>
                        <a:srgbClr val="0D0D22"/>
                      </a:solidFill>
                      <a:prstDash val="solid"/>
                    </a:lnL>
                    <a:solidFill>
                      <a:srgbClr val="FFFFFF">
                        <a:alpha val="391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3820"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950" b="1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Initial</a:t>
                      </a:r>
                      <a:r>
                        <a:rPr sz="950" b="1" spc="7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950" b="1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Features</a:t>
                      </a:r>
                      <a:r>
                        <a:rPr sz="95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:</a:t>
                      </a:r>
                      <a:r>
                        <a:rPr sz="950" spc="7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950" spc="-2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134</a:t>
                      </a:r>
                      <a:endParaRPr sz="950">
                        <a:latin typeface="Roboto"/>
                        <a:cs typeface="Roboto"/>
                      </a:endParaRPr>
                    </a:p>
                    <a:p>
                      <a:pPr marL="299720" marR="546100">
                        <a:lnSpc>
                          <a:spcPct val="136800"/>
                        </a:lnSpc>
                        <a:spcBef>
                          <a:spcPts val="260"/>
                        </a:spcBef>
                      </a:pPr>
                      <a:r>
                        <a:rPr sz="950" b="1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Final</a:t>
                      </a:r>
                      <a:r>
                        <a:rPr sz="950" b="1" spc="5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950" b="1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Selected</a:t>
                      </a:r>
                      <a:r>
                        <a:rPr sz="95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:</a:t>
                      </a:r>
                      <a:r>
                        <a:rPr sz="950" spc="3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95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Top</a:t>
                      </a:r>
                      <a:r>
                        <a:rPr sz="950" spc="5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95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42</a:t>
                      </a:r>
                      <a:r>
                        <a:rPr sz="950" spc="6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950" spc="-2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(Gini </a:t>
                      </a:r>
                      <a:r>
                        <a:rPr sz="95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importance</a:t>
                      </a:r>
                      <a:r>
                        <a:rPr sz="950" spc="6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95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&gt;</a:t>
                      </a:r>
                      <a:r>
                        <a:rPr sz="950" spc="6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950" spc="-1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0.005)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52705" marB="0">
                    <a:lnR w="9525">
                      <a:solidFill>
                        <a:srgbClr val="0D0D22"/>
                      </a:solidFill>
                      <a:prstDash val="solid"/>
                    </a:lnR>
                    <a:solidFill>
                      <a:srgbClr val="000000">
                        <a:alpha val="39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113664">
                        <a:lnSpc>
                          <a:spcPct val="136800"/>
                        </a:lnSpc>
                        <a:spcBef>
                          <a:spcPts val="254"/>
                        </a:spcBef>
                      </a:pPr>
                      <a:r>
                        <a:rPr sz="950" b="1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Accuracy</a:t>
                      </a:r>
                      <a:r>
                        <a:rPr sz="95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:</a:t>
                      </a:r>
                      <a:r>
                        <a:rPr sz="950" spc="6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95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100%</a:t>
                      </a:r>
                      <a:r>
                        <a:rPr sz="950" spc="7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950" spc="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950" spc="-26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Likely</a:t>
                      </a:r>
                      <a:r>
                        <a:rPr sz="950" spc="7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950" b="1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overfitting</a:t>
                      </a:r>
                      <a:r>
                        <a:rPr sz="950" b="1" spc="7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950" spc="-2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on </a:t>
                      </a:r>
                      <a:r>
                        <a:rPr sz="95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training</a:t>
                      </a:r>
                      <a:r>
                        <a:rPr sz="950" spc="-1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950" spc="-2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data</a:t>
                      </a:r>
                      <a:endParaRPr sz="950" dirty="0">
                        <a:latin typeface="Roboto"/>
                        <a:cs typeface="Roboto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D0D22"/>
                      </a:solidFill>
                      <a:prstDash val="solid"/>
                    </a:lnL>
                    <a:lnR w="9525">
                      <a:solidFill>
                        <a:srgbClr val="0D0D22"/>
                      </a:solidFill>
                      <a:prstDash val="solid"/>
                    </a:lnR>
                    <a:solidFill>
                      <a:srgbClr val="000000">
                        <a:alpha val="39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89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950" b="1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ROC</a:t>
                      </a:r>
                      <a:r>
                        <a:rPr sz="950" b="1" spc="9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950" b="1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AUC</a:t>
                      </a:r>
                      <a:r>
                        <a:rPr sz="95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:</a:t>
                      </a:r>
                      <a:r>
                        <a:rPr sz="950" spc="9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950" spc="-1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0.9835</a:t>
                      </a:r>
                      <a:endParaRPr sz="950">
                        <a:latin typeface="Roboto"/>
                        <a:cs typeface="Roboto"/>
                      </a:endParaRPr>
                    </a:p>
                    <a:p>
                      <a:pPr marL="30289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950" b="1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F1</a:t>
                      </a:r>
                      <a:r>
                        <a:rPr sz="950" b="1" spc="5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950" b="1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Macro</a:t>
                      </a:r>
                      <a:r>
                        <a:rPr sz="95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:</a:t>
                      </a:r>
                      <a:r>
                        <a:rPr sz="950" spc="5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950" spc="-1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0.9286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52705" marB="0">
                    <a:lnL w="9525">
                      <a:solidFill>
                        <a:srgbClr val="0D0D22"/>
                      </a:solidFill>
                      <a:prstDash val="solid"/>
                    </a:lnL>
                    <a:lnR w="9525">
                      <a:solidFill>
                        <a:srgbClr val="0D0D22"/>
                      </a:solidFill>
                      <a:prstDash val="solid"/>
                    </a:lnR>
                    <a:solidFill>
                      <a:srgbClr val="000000">
                        <a:alpha val="39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54710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95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Performed</a:t>
                      </a:r>
                      <a:r>
                        <a:rPr sz="950" spc="14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950" spc="-2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via</a:t>
                      </a:r>
                      <a:endParaRPr sz="950" dirty="0">
                        <a:latin typeface="Roboto"/>
                        <a:cs typeface="Roboto"/>
                      </a:endParaRPr>
                    </a:p>
                    <a:p>
                      <a:pPr marL="30162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950" b="1" spc="-1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GridSearchCV</a:t>
                      </a:r>
                      <a:endParaRPr sz="950" dirty="0">
                        <a:latin typeface="Roboto"/>
                        <a:cs typeface="Roboto"/>
                      </a:endParaRPr>
                    </a:p>
                    <a:p>
                      <a:pPr marR="862965" algn="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950" b="1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Best</a:t>
                      </a:r>
                      <a:r>
                        <a:rPr sz="950" b="1" spc="7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950" b="1" spc="-1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Parameters:</a:t>
                      </a:r>
                      <a:endParaRPr sz="950" dirty="0">
                        <a:latin typeface="Roboto"/>
                        <a:cs typeface="Roboto"/>
                      </a:endParaRPr>
                    </a:p>
                    <a:p>
                      <a:pPr marL="26162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750" spc="20" dirty="0">
                          <a:solidFill>
                            <a:srgbClr val="CFD0D8"/>
                          </a:solidFill>
                          <a:latin typeface="Arial MT"/>
                          <a:cs typeface="Arial MT"/>
                        </a:rPr>
                        <a:t>max_depth</a:t>
                      </a:r>
                      <a:r>
                        <a:rPr sz="750" spc="65" dirty="0">
                          <a:solidFill>
                            <a:srgbClr val="CFD0D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20" dirty="0">
                          <a:solidFill>
                            <a:srgbClr val="CFD0D8"/>
                          </a:solidFill>
                          <a:latin typeface="Arial MT"/>
                          <a:cs typeface="Arial MT"/>
                        </a:rPr>
                        <a:t>=</a:t>
                      </a:r>
                      <a:r>
                        <a:rPr sz="750" spc="70" dirty="0">
                          <a:solidFill>
                            <a:srgbClr val="CFD0D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25" dirty="0">
                          <a:solidFill>
                            <a:srgbClr val="CFD0D8"/>
                          </a:solidFill>
                          <a:latin typeface="Arial MT"/>
                          <a:cs typeface="Arial MT"/>
                        </a:rPr>
                        <a:t>20</a:t>
                      </a:r>
                      <a:endParaRPr sz="750" dirty="0">
                        <a:latin typeface="Arial MT"/>
                        <a:cs typeface="Arial MT"/>
                      </a:endParaRPr>
                    </a:p>
                    <a:p>
                      <a:pPr marL="2616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750" spc="20" dirty="0">
                          <a:solidFill>
                            <a:srgbClr val="CFD0D8"/>
                          </a:solidFill>
                          <a:latin typeface="Arial MT"/>
                          <a:cs typeface="Arial MT"/>
                        </a:rPr>
                        <a:t>n_estimators</a:t>
                      </a:r>
                      <a:r>
                        <a:rPr sz="750" spc="55" dirty="0">
                          <a:solidFill>
                            <a:srgbClr val="CFD0D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20" dirty="0">
                          <a:solidFill>
                            <a:srgbClr val="CFD0D8"/>
                          </a:solidFill>
                          <a:latin typeface="Arial MT"/>
                          <a:cs typeface="Arial MT"/>
                        </a:rPr>
                        <a:t>=</a:t>
                      </a:r>
                      <a:r>
                        <a:rPr sz="750" spc="60" dirty="0">
                          <a:solidFill>
                            <a:srgbClr val="CFD0D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25" dirty="0">
                          <a:solidFill>
                            <a:srgbClr val="CFD0D8"/>
                          </a:solidFill>
                          <a:latin typeface="Arial MT"/>
                          <a:cs typeface="Arial MT"/>
                        </a:rPr>
                        <a:t>200</a:t>
                      </a:r>
                      <a:endParaRPr sz="750" dirty="0">
                        <a:latin typeface="Arial MT"/>
                        <a:cs typeface="Arial MT"/>
                      </a:endParaRPr>
                    </a:p>
                    <a:p>
                      <a:pPr marL="2616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750" spc="20" dirty="0">
                          <a:solidFill>
                            <a:srgbClr val="CFD0D8"/>
                          </a:solidFill>
                          <a:latin typeface="Arial MT"/>
                          <a:cs typeface="Arial MT"/>
                        </a:rPr>
                        <a:t>min_samples_split</a:t>
                      </a:r>
                      <a:r>
                        <a:rPr sz="750" spc="30" dirty="0">
                          <a:solidFill>
                            <a:srgbClr val="CFD0D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20" dirty="0">
                          <a:solidFill>
                            <a:srgbClr val="CFD0D8"/>
                          </a:solidFill>
                          <a:latin typeface="Arial MT"/>
                          <a:cs typeface="Arial MT"/>
                        </a:rPr>
                        <a:t>=</a:t>
                      </a:r>
                      <a:r>
                        <a:rPr sz="750" spc="35" dirty="0">
                          <a:solidFill>
                            <a:srgbClr val="CFD0D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50" dirty="0">
                          <a:solidFill>
                            <a:srgbClr val="CFD0D8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750" dirty="0">
                        <a:latin typeface="Arial MT"/>
                        <a:cs typeface="Arial MT"/>
                      </a:endParaRPr>
                    </a:p>
                  </a:txBody>
                  <a:tcPr marL="0" marR="0" marT="52705" marB="0">
                    <a:lnL w="9525">
                      <a:solidFill>
                        <a:srgbClr val="0D0D22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525" y="0"/>
            <a:ext cx="11430000" cy="6489699"/>
          </a:xfrm>
          <a:custGeom>
            <a:avLst/>
            <a:gdLst/>
            <a:ahLst/>
            <a:cxnLst/>
            <a:rect l="l" t="t" r="r" b="b"/>
            <a:pathLst>
              <a:path w="10519410" h="6434455">
                <a:moveTo>
                  <a:pt x="10518985" y="0"/>
                </a:moveTo>
                <a:lnTo>
                  <a:pt x="0" y="0"/>
                </a:lnTo>
                <a:lnTo>
                  <a:pt x="0" y="6434112"/>
                </a:lnTo>
                <a:lnTo>
                  <a:pt x="10518985" y="6434112"/>
                </a:lnTo>
                <a:lnTo>
                  <a:pt x="10518985" y="0"/>
                </a:lnTo>
                <a:close/>
              </a:path>
            </a:pathLst>
          </a:custGeom>
          <a:solidFill>
            <a:srgbClr val="000017">
              <a:alpha val="9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8036" y="423574"/>
            <a:ext cx="5488305" cy="343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dirty="0"/>
              <a:t>Model</a:t>
            </a:r>
            <a:r>
              <a:rPr sz="2050" spc="45" dirty="0"/>
              <a:t> </a:t>
            </a:r>
            <a:r>
              <a:rPr sz="2050" dirty="0"/>
              <a:t>Validation</a:t>
            </a:r>
            <a:r>
              <a:rPr sz="2050" spc="40" dirty="0"/>
              <a:t> </a:t>
            </a:r>
            <a:r>
              <a:rPr sz="2050" spc="170" dirty="0"/>
              <a:t>3</a:t>
            </a:r>
            <a:r>
              <a:rPr sz="2050" spc="45" dirty="0"/>
              <a:t> </a:t>
            </a:r>
            <a:r>
              <a:rPr sz="2050" spc="-40" dirty="0"/>
              <a:t>Head-</a:t>
            </a:r>
            <a:r>
              <a:rPr sz="2050" spc="-90" dirty="0"/>
              <a:t>to-</a:t>
            </a:r>
            <a:r>
              <a:rPr sz="2050" dirty="0"/>
              <a:t>Head</a:t>
            </a:r>
            <a:r>
              <a:rPr sz="2050" spc="45" dirty="0"/>
              <a:t> </a:t>
            </a:r>
            <a:r>
              <a:rPr sz="2050" spc="-10" dirty="0"/>
              <a:t>Comparison</a:t>
            </a:r>
            <a:endParaRPr sz="2050"/>
          </a:p>
        </p:txBody>
      </p:sp>
      <p:sp>
        <p:nvSpPr>
          <p:cNvPr id="4" name="object 4"/>
          <p:cNvSpPr txBox="1"/>
          <p:nvPr/>
        </p:nvSpPr>
        <p:spPr>
          <a:xfrm>
            <a:off x="1426949" y="1020526"/>
            <a:ext cx="284734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b="1" dirty="0">
                <a:solidFill>
                  <a:srgbClr val="FFFFFF"/>
                </a:solidFill>
                <a:latin typeface="Roboto"/>
                <a:cs typeface="Roboto"/>
              </a:rPr>
              <a:t>Confusion</a:t>
            </a:r>
            <a:r>
              <a:rPr sz="1250" b="1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50" b="1" dirty="0">
                <a:solidFill>
                  <a:srgbClr val="FFFFFF"/>
                </a:solidFill>
                <a:latin typeface="Roboto"/>
                <a:cs typeface="Roboto"/>
              </a:rPr>
              <a:t>Matrix</a:t>
            </a:r>
            <a:r>
              <a:rPr sz="1250" b="1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50" b="1" spc="70" dirty="0">
                <a:solidFill>
                  <a:srgbClr val="FFFFFF"/>
                </a:solidFill>
                <a:latin typeface="Roboto"/>
                <a:cs typeface="Roboto"/>
              </a:rPr>
              <a:t>3</a:t>
            </a:r>
            <a:r>
              <a:rPr sz="1250" b="1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50" b="1" spc="-10" dirty="0">
                <a:solidFill>
                  <a:srgbClr val="FFFFFF"/>
                </a:solidFill>
                <a:latin typeface="Roboto"/>
                <a:cs typeface="Roboto"/>
              </a:rPr>
              <a:t>Logistic</a:t>
            </a:r>
            <a:r>
              <a:rPr sz="1250" b="1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50" b="1" spc="-10" dirty="0">
                <a:solidFill>
                  <a:srgbClr val="FFFFFF"/>
                </a:solidFill>
                <a:latin typeface="Roboto"/>
                <a:cs typeface="Roboto"/>
              </a:rPr>
              <a:t>Regression</a:t>
            </a:r>
            <a:endParaRPr sz="125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4366" y="1358702"/>
            <a:ext cx="3637815" cy="253332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70416617-FF38-B96E-ABBA-053CAE146B9C}"/>
              </a:ext>
            </a:extLst>
          </p:cNvPr>
          <p:cNvGrpSpPr/>
          <p:nvPr/>
        </p:nvGrpSpPr>
        <p:grpSpPr>
          <a:xfrm>
            <a:off x="1183258" y="4020838"/>
            <a:ext cx="1835150" cy="1420766"/>
            <a:chOff x="558036" y="4009847"/>
            <a:chExt cx="1835150" cy="1420766"/>
          </a:xfrm>
        </p:grpSpPr>
        <p:sp>
          <p:nvSpPr>
            <p:cNvPr id="6" name="object 6"/>
            <p:cNvSpPr txBox="1"/>
            <p:nvPr/>
          </p:nvSpPr>
          <p:spPr>
            <a:xfrm>
              <a:off x="558036" y="4009847"/>
              <a:ext cx="1064895" cy="18478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050" spc="-10" dirty="0">
                  <a:solidFill>
                    <a:srgbClr val="FFFFFF"/>
                  </a:solidFill>
                  <a:latin typeface="Roboto"/>
                  <a:cs typeface="Roboto"/>
                </a:rPr>
                <a:t>Accuracy:</a:t>
              </a:r>
              <a:r>
                <a:rPr sz="1050" spc="-50" dirty="0">
                  <a:solidFill>
                    <a:srgbClr val="FFFFFF"/>
                  </a:solidFill>
                  <a:latin typeface="Roboto"/>
                  <a:cs typeface="Roboto"/>
                </a:rPr>
                <a:t> </a:t>
              </a:r>
              <a:r>
                <a:rPr sz="1050" spc="-10" dirty="0">
                  <a:solidFill>
                    <a:srgbClr val="FFFFFF"/>
                  </a:solidFill>
                  <a:latin typeface="Roboto"/>
                  <a:cs typeface="Roboto"/>
                </a:rPr>
                <a:t>82.00%</a:t>
              </a:r>
              <a:endParaRPr sz="1050" dirty="0">
                <a:latin typeface="Roboto"/>
                <a:cs typeface="Roboto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58036" y="4316651"/>
              <a:ext cx="1336040" cy="18478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050" spc="-10" dirty="0">
                  <a:solidFill>
                    <a:srgbClr val="FFFFFF"/>
                  </a:solidFill>
                  <a:latin typeface="Roboto"/>
                  <a:cs typeface="Roboto"/>
                </a:rPr>
                <a:t>Recall</a:t>
              </a:r>
              <a:r>
                <a:rPr sz="1050" spc="-20" dirty="0">
                  <a:solidFill>
                    <a:srgbClr val="FFFFFF"/>
                  </a:solidFill>
                  <a:latin typeface="Roboto"/>
                  <a:cs typeface="Roboto"/>
                </a:rPr>
                <a:t> </a:t>
              </a:r>
              <a:r>
                <a:rPr sz="1050" spc="-10" dirty="0">
                  <a:solidFill>
                    <a:srgbClr val="FFFFFF"/>
                  </a:solidFill>
                  <a:latin typeface="Roboto"/>
                  <a:cs typeface="Roboto"/>
                </a:rPr>
                <a:t>(Fraud):</a:t>
              </a:r>
              <a:r>
                <a:rPr sz="1050" spc="-20" dirty="0">
                  <a:solidFill>
                    <a:srgbClr val="FFFFFF"/>
                  </a:solidFill>
                  <a:latin typeface="Roboto"/>
                  <a:cs typeface="Roboto"/>
                </a:rPr>
                <a:t> </a:t>
              </a:r>
              <a:r>
                <a:rPr sz="1050" spc="-10" dirty="0">
                  <a:solidFill>
                    <a:srgbClr val="FFFFFF"/>
                  </a:solidFill>
                  <a:latin typeface="Roboto"/>
                  <a:cs typeface="Roboto"/>
                </a:rPr>
                <a:t>71.62%</a:t>
              </a:r>
              <a:endParaRPr sz="1050">
                <a:latin typeface="Roboto"/>
                <a:cs typeface="Roboto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558036" y="4623454"/>
              <a:ext cx="1526540" cy="18478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050" spc="-10" dirty="0">
                  <a:solidFill>
                    <a:srgbClr val="FFFFFF"/>
                  </a:solidFill>
                  <a:latin typeface="Roboto"/>
                  <a:cs typeface="Roboto"/>
                </a:rPr>
                <a:t>Precision</a:t>
              </a:r>
              <a:r>
                <a:rPr sz="1050" spc="-30" dirty="0">
                  <a:solidFill>
                    <a:srgbClr val="FFFFFF"/>
                  </a:solidFill>
                  <a:latin typeface="Roboto"/>
                  <a:cs typeface="Roboto"/>
                </a:rPr>
                <a:t> </a:t>
              </a:r>
              <a:r>
                <a:rPr sz="1050" spc="-10" dirty="0">
                  <a:solidFill>
                    <a:srgbClr val="FFFFFF"/>
                  </a:solidFill>
                  <a:latin typeface="Roboto"/>
                  <a:cs typeface="Roboto"/>
                </a:rPr>
                <a:t>(Fraud):</a:t>
              </a:r>
              <a:r>
                <a:rPr sz="1050" spc="-25" dirty="0">
                  <a:solidFill>
                    <a:srgbClr val="FFFFFF"/>
                  </a:solidFill>
                  <a:latin typeface="Roboto"/>
                  <a:cs typeface="Roboto"/>
                </a:rPr>
                <a:t> </a:t>
              </a:r>
              <a:r>
                <a:rPr sz="1050" spc="-10" dirty="0">
                  <a:solidFill>
                    <a:srgbClr val="FFFFFF"/>
                  </a:solidFill>
                  <a:latin typeface="Roboto"/>
                  <a:cs typeface="Roboto"/>
                </a:rPr>
                <a:t>61.63%</a:t>
              </a:r>
              <a:endParaRPr sz="1050" dirty="0">
                <a:latin typeface="Roboto"/>
                <a:cs typeface="Roboto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558036" y="4939024"/>
              <a:ext cx="1473835" cy="18478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050" dirty="0">
                  <a:solidFill>
                    <a:srgbClr val="FFFFFF"/>
                  </a:solidFill>
                  <a:latin typeface="Roboto"/>
                  <a:cs typeface="Roboto"/>
                </a:rPr>
                <a:t>F1</a:t>
              </a:r>
              <a:r>
                <a:rPr sz="1050" spc="-35" dirty="0">
                  <a:solidFill>
                    <a:srgbClr val="FFFFFF"/>
                  </a:solidFill>
                  <a:latin typeface="Roboto"/>
                  <a:cs typeface="Roboto"/>
                </a:rPr>
                <a:t> </a:t>
              </a:r>
              <a:r>
                <a:rPr sz="1050" dirty="0">
                  <a:solidFill>
                    <a:srgbClr val="FFFFFF"/>
                  </a:solidFill>
                  <a:latin typeface="Roboto"/>
                  <a:cs typeface="Roboto"/>
                </a:rPr>
                <a:t>Score</a:t>
              </a:r>
              <a:r>
                <a:rPr sz="1050" spc="-35" dirty="0">
                  <a:solidFill>
                    <a:srgbClr val="FFFFFF"/>
                  </a:solidFill>
                  <a:latin typeface="Roboto"/>
                  <a:cs typeface="Roboto"/>
                </a:rPr>
                <a:t> </a:t>
              </a:r>
              <a:r>
                <a:rPr sz="1050" spc="-10" dirty="0">
                  <a:solidFill>
                    <a:srgbClr val="FFFFFF"/>
                  </a:solidFill>
                  <a:latin typeface="Roboto"/>
                  <a:cs typeface="Roboto"/>
                </a:rPr>
                <a:t>(Fraud):</a:t>
              </a:r>
              <a:r>
                <a:rPr sz="1050" spc="-35" dirty="0">
                  <a:solidFill>
                    <a:srgbClr val="FFFFFF"/>
                  </a:solidFill>
                  <a:latin typeface="Roboto"/>
                  <a:cs typeface="Roboto"/>
                </a:rPr>
                <a:t> </a:t>
              </a:r>
              <a:r>
                <a:rPr sz="1050" spc="-10" dirty="0">
                  <a:solidFill>
                    <a:srgbClr val="FFFFFF"/>
                  </a:solidFill>
                  <a:latin typeface="Roboto"/>
                  <a:cs typeface="Roboto"/>
                </a:rPr>
                <a:t>0.6625</a:t>
              </a:r>
              <a:endParaRPr sz="1050">
                <a:latin typeface="Roboto"/>
                <a:cs typeface="Roboto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558036" y="5245828"/>
              <a:ext cx="1835150" cy="18478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050" spc="-10" dirty="0">
                  <a:solidFill>
                    <a:srgbClr val="FFFFFF"/>
                  </a:solidFill>
                  <a:latin typeface="Roboto"/>
                  <a:cs typeface="Roboto"/>
                </a:rPr>
                <a:t>Specificity</a:t>
              </a:r>
              <a:r>
                <a:rPr sz="1050" spc="-30" dirty="0">
                  <a:solidFill>
                    <a:srgbClr val="FFFFFF"/>
                  </a:solidFill>
                  <a:latin typeface="Roboto"/>
                  <a:cs typeface="Roboto"/>
                </a:rPr>
                <a:t> </a:t>
              </a:r>
              <a:r>
                <a:rPr sz="1050" dirty="0">
                  <a:solidFill>
                    <a:srgbClr val="FFFFFF"/>
                  </a:solidFill>
                  <a:latin typeface="Roboto"/>
                  <a:cs typeface="Roboto"/>
                </a:rPr>
                <a:t>(Not</a:t>
              </a:r>
              <a:r>
                <a:rPr sz="1050" spc="-25" dirty="0">
                  <a:solidFill>
                    <a:srgbClr val="FFFFFF"/>
                  </a:solidFill>
                  <a:latin typeface="Roboto"/>
                  <a:cs typeface="Roboto"/>
                </a:rPr>
                <a:t> </a:t>
              </a:r>
              <a:r>
                <a:rPr sz="1050" spc="-10" dirty="0">
                  <a:solidFill>
                    <a:srgbClr val="FFFFFF"/>
                  </a:solidFill>
                  <a:latin typeface="Roboto"/>
                  <a:cs typeface="Roboto"/>
                </a:rPr>
                <a:t>Fraud):</a:t>
              </a:r>
              <a:r>
                <a:rPr sz="1050" spc="-25" dirty="0">
                  <a:solidFill>
                    <a:srgbClr val="FFFFFF"/>
                  </a:solidFill>
                  <a:latin typeface="Roboto"/>
                  <a:cs typeface="Roboto"/>
                </a:rPr>
                <a:t> </a:t>
              </a:r>
              <a:r>
                <a:rPr sz="1050" spc="-10" dirty="0">
                  <a:solidFill>
                    <a:srgbClr val="FFFFFF"/>
                  </a:solidFill>
                  <a:latin typeface="Roboto"/>
                  <a:cs typeface="Roboto"/>
                </a:rPr>
                <a:t>85.40%</a:t>
              </a:r>
              <a:endParaRPr sz="1050">
                <a:latin typeface="Roboto"/>
                <a:cs typeface="Roboto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422371" y="1020526"/>
            <a:ext cx="2510155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10" dirty="0">
                <a:solidFill>
                  <a:srgbClr val="FFFFFF"/>
                </a:solidFill>
                <a:latin typeface="Roboto Lt"/>
                <a:cs typeface="Roboto Lt"/>
              </a:rPr>
              <a:t>Confusion</a:t>
            </a:r>
            <a:r>
              <a:rPr sz="1250" spc="-3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250" dirty="0">
                <a:solidFill>
                  <a:srgbClr val="FFFFFF"/>
                </a:solidFill>
                <a:latin typeface="Roboto Lt"/>
                <a:cs typeface="Roboto Lt"/>
              </a:rPr>
              <a:t>Matrix</a:t>
            </a:r>
            <a:r>
              <a:rPr sz="125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250" spc="85" dirty="0">
                <a:solidFill>
                  <a:srgbClr val="FFFFFF"/>
                </a:solidFill>
                <a:latin typeface="Roboto Lt"/>
                <a:cs typeface="Roboto Lt"/>
              </a:rPr>
              <a:t>3</a:t>
            </a:r>
            <a:r>
              <a:rPr sz="125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Roboto Lt"/>
                <a:cs typeface="Roboto Lt"/>
              </a:rPr>
              <a:t>Random</a:t>
            </a:r>
            <a:r>
              <a:rPr sz="125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Roboto Lt"/>
                <a:cs typeface="Roboto Lt"/>
              </a:rPr>
              <a:t>Forest</a:t>
            </a:r>
            <a:endParaRPr sz="1250">
              <a:latin typeface="Roboto Lt"/>
              <a:cs typeface="Roboto L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73100" y="1358702"/>
            <a:ext cx="3611518" cy="255085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11611AC-9C24-BBFA-B29B-66419F804CC6}"/>
              </a:ext>
            </a:extLst>
          </p:cNvPr>
          <p:cNvGrpSpPr/>
          <p:nvPr/>
        </p:nvGrpSpPr>
        <p:grpSpPr>
          <a:xfrm>
            <a:off x="6046341" y="4031196"/>
            <a:ext cx="1835150" cy="1411999"/>
            <a:chOff x="5384860" y="4036145"/>
            <a:chExt cx="1835150" cy="1411999"/>
          </a:xfrm>
        </p:grpSpPr>
        <p:sp>
          <p:nvSpPr>
            <p:cNvPr id="13" name="object 13"/>
            <p:cNvSpPr txBox="1"/>
            <p:nvPr/>
          </p:nvSpPr>
          <p:spPr>
            <a:xfrm>
              <a:off x="5384860" y="4036145"/>
              <a:ext cx="1064895" cy="18478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050" spc="-10" dirty="0">
                  <a:solidFill>
                    <a:srgbClr val="FFFFFF"/>
                  </a:solidFill>
                  <a:latin typeface="Roboto"/>
                  <a:cs typeface="Roboto"/>
                </a:rPr>
                <a:t>Accuracy:</a:t>
              </a:r>
              <a:r>
                <a:rPr sz="1050" spc="-50" dirty="0">
                  <a:solidFill>
                    <a:srgbClr val="FFFFFF"/>
                  </a:solidFill>
                  <a:latin typeface="Roboto"/>
                  <a:cs typeface="Roboto"/>
                </a:rPr>
                <a:t> </a:t>
              </a:r>
              <a:r>
                <a:rPr sz="1050" spc="-10" dirty="0">
                  <a:solidFill>
                    <a:srgbClr val="FFFFFF"/>
                  </a:solidFill>
                  <a:latin typeface="Roboto"/>
                  <a:cs typeface="Roboto"/>
                </a:rPr>
                <a:t>76.67%</a:t>
              </a:r>
              <a:endParaRPr sz="1050" dirty="0">
                <a:latin typeface="Roboto"/>
                <a:cs typeface="Roboto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5384860" y="4342948"/>
              <a:ext cx="1336040" cy="18478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050" dirty="0">
                  <a:solidFill>
                    <a:srgbClr val="FFFFFF"/>
                  </a:solidFill>
                  <a:latin typeface="Roboto"/>
                  <a:cs typeface="Roboto"/>
                </a:rPr>
                <a:t>Recall</a:t>
              </a:r>
              <a:r>
                <a:rPr sz="1050" spc="-45" dirty="0">
                  <a:solidFill>
                    <a:srgbClr val="FFFFFF"/>
                  </a:solidFill>
                  <a:latin typeface="Roboto"/>
                  <a:cs typeface="Roboto"/>
                </a:rPr>
                <a:t> </a:t>
              </a:r>
              <a:r>
                <a:rPr sz="1050" spc="-10" dirty="0">
                  <a:solidFill>
                    <a:srgbClr val="FFFFFF"/>
                  </a:solidFill>
                  <a:latin typeface="Roboto"/>
                  <a:cs typeface="Roboto"/>
                </a:rPr>
                <a:t>(Fraud):</a:t>
              </a:r>
              <a:r>
                <a:rPr sz="1050" spc="-45" dirty="0">
                  <a:solidFill>
                    <a:srgbClr val="FFFFFF"/>
                  </a:solidFill>
                  <a:latin typeface="Roboto"/>
                  <a:cs typeface="Roboto"/>
                </a:rPr>
                <a:t> </a:t>
              </a:r>
              <a:r>
                <a:rPr sz="1050" spc="-10" dirty="0">
                  <a:solidFill>
                    <a:srgbClr val="FFFFFF"/>
                  </a:solidFill>
                  <a:latin typeface="Roboto"/>
                  <a:cs typeface="Roboto"/>
                </a:rPr>
                <a:t>37.84%</a:t>
              </a:r>
              <a:endParaRPr sz="1050" dirty="0">
                <a:latin typeface="Roboto"/>
                <a:cs typeface="Roboto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5384860" y="4649752"/>
              <a:ext cx="1526540" cy="18478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050" spc="-10" dirty="0">
                  <a:solidFill>
                    <a:srgbClr val="FFFFFF"/>
                  </a:solidFill>
                  <a:latin typeface="Roboto"/>
                  <a:cs typeface="Roboto"/>
                </a:rPr>
                <a:t>Precision</a:t>
              </a:r>
              <a:r>
                <a:rPr sz="1050" spc="-30" dirty="0">
                  <a:solidFill>
                    <a:srgbClr val="FFFFFF"/>
                  </a:solidFill>
                  <a:latin typeface="Roboto"/>
                  <a:cs typeface="Roboto"/>
                </a:rPr>
                <a:t> </a:t>
              </a:r>
              <a:r>
                <a:rPr sz="1050" spc="-10" dirty="0">
                  <a:solidFill>
                    <a:srgbClr val="FFFFFF"/>
                  </a:solidFill>
                  <a:latin typeface="Roboto"/>
                  <a:cs typeface="Roboto"/>
                </a:rPr>
                <a:t>(Fraud):</a:t>
              </a:r>
              <a:r>
                <a:rPr sz="1050" spc="-25" dirty="0">
                  <a:solidFill>
                    <a:srgbClr val="FFFFFF"/>
                  </a:solidFill>
                  <a:latin typeface="Roboto"/>
                  <a:cs typeface="Roboto"/>
                </a:rPr>
                <a:t> </a:t>
              </a:r>
              <a:r>
                <a:rPr sz="1050" spc="-10" dirty="0">
                  <a:solidFill>
                    <a:srgbClr val="FFFFFF"/>
                  </a:solidFill>
                  <a:latin typeface="Roboto"/>
                  <a:cs typeface="Roboto"/>
                </a:rPr>
                <a:t>53.85%</a:t>
              </a:r>
              <a:endParaRPr sz="1050">
                <a:latin typeface="Roboto"/>
                <a:cs typeface="Roboto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5384860" y="4956555"/>
              <a:ext cx="1473835" cy="18478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050" dirty="0">
                  <a:solidFill>
                    <a:srgbClr val="FFFFFF"/>
                  </a:solidFill>
                  <a:latin typeface="Roboto"/>
                  <a:cs typeface="Roboto"/>
                </a:rPr>
                <a:t>F1</a:t>
              </a:r>
              <a:r>
                <a:rPr sz="1050" spc="-35" dirty="0">
                  <a:solidFill>
                    <a:srgbClr val="FFFFFF"/>
                  </a:solidFill>
                  <a:latin typeface="Roboto"/>
                  <a:cs typeface="Roboto"/>
                </a:rPr>
                <a:t> </a:t>
              </a:r>
              <a:r>
                <a:rPr sz="1050" dirty="0">
                  <a:solidFill>
                    <a:srgbClr val="FFFFFF"/>
                  </a:solidFill>
                  <a:latin typeface="Roboto"/>
                  <a:cs typeface="Roboto"/>
                </a:rPr>
                <a:t>Score</a:t>
              </a:r>
              <a:r>
                <a:rPr sz="1050" spc="-35" dirty="0">
                  <a:solidFill>
                    <a:srgbClr val="FFFFFF"/>
                  </a:solidFill>
                  <a:latin typeface="Roboto"/>
                  <a:cs typeface="Roboto"/>
                </a:rPr>
                <a:t> </a:t>
              </a:r>
              <a:r>
                <a:rPr sz="1050" spc="-10" dirty="0">
                  <a:solidFill>
                    <a:srgbClr val="FFFFFF"/>
                  </a:solidFill>
                  <a:latin typeface="Roboto"/>
                  <a:cs typeface="Roboto"/>
                </a:rPr>
                <a:t>(Fraud):</a:t>
              </a:r>
              <a:r>
                <a:rPr sz="1050" spc="-30" dirty="0">
                  <a:solidFill>
                    <a:srgbClr val="FFFFFF"/>
                  </a:solidFill>
                  <a:latin typeface="Roboto"/>
                  <a:cs typeface="Roboto"/>
                </a:rPr>
                <a:t> </a:t>
              </a:r>
              <a:r>
                <a:rPr sz="1050" spc="-10" dirty="0">
                  <a:solidFill>
                    <a:srgbClr val="FFFFFF"/>
                  </a:solidFill>
                  <a:latin typeface="Roboto"/>
                  <a:cs typeface="Roboto"/>
                </a:rPr>
                <a:t>0.4444</a:t>
              </a:r>
              <a:endParaRPr sz="1050" dirty="0">
                <a:latin typeface="Roboto"/>
                <a:cs typeface="Roboto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5384860" y="5263359"/>
              <a:ext cx="1835150" cy="18478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050" spc="-10" dirty="0">
                  <a:solidFill>
                    <a:srgbClr val="FFFFFF"/>
                  </a:solidFill>
                  <a:latin typeface="Roboto"/>
                  <a:cs typeface="Roboto"/>
                </a:rPr>
                <a:t>Specificity</a:t>
              </a:r>
              <a:r>
                <a:rPr sz="1050" spc="-30" dirty="0">
                  <a:solidFill>
                    <a:srgbClr val="FFFFFF"/>
                  </a:solidFill>
                  <a:latin typeface="Roboto"/>
                  <a:cs typeface="Roboto"/>
                </a:rPr>
                <a:t> </a:t>
              </a:r>
              <a:r>
                <a:rPr sz="1050" dirty="0">
                  <a:solidFill>
                    <a:srgbClr val="FFFFFF"/>
                  </a:solidFill>
                  <a:latin typeface="Roboto"/>
                  <a:cs typeface="Roboto"/>
                </a:rPr>
                <a:t>(Not</a:t>
              </a:r>
              <a:r>
                <a:rPr sz="1050" spc="-25" dirty="0">
                  <a:solidFill>
                    <a:srgbClr val="FFFFFF"/>
                  </a:solidFill>
                  <a:latin typeface="Roboto"/>
                  <a:cs typeface="Roboto"/>
                </a:rPr>
                <a:t> </a:t>
              </a:r>
              <a:r>
                <a:rPr sz="1050" spc="-10" dirty="0">
                  <a:solidFill>
                    <a:srgbClr val="FFFFFF"/>
                  </a:solidFill>
                  <a:latin typeface="Roboto"/>
                  <a:cs typeface="Roboto"/>
                </a:rPr>
                <a:t>Fraud):</a:t>
              </a:r>
              <a:r>
                <a:rPr sz="1050" spc="-25" dirty="0">
                  <a:solidFill>
                    <a:srgbClr val="FFFFFF"/>
                  </a:solidFill>
                  <a:latin typeface="Roboto"/>
                  <a:cs typeface="Roboto"/>
                </a:rPr>
                <a:t> </a:t>
              </a:r>
              <a:r>
                <a:rPr sz="1050" spc="-10" dirty="0">
                  <a:solidFill>
                    <a:srgbClr val="FFFFFF"/>
                  </a:solidFill>
                  <a:latin typeface="Roboto"/>
                  <a:cs typeface="Roboto"/>
                </a:rPr>
                <a:t>89.38%</a:t>
              </a:r>
              <a:endParaRPr sz="1050">
                <a:latin typeface="Roboto"/>
                <a:cs typeface="Roboto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93520" y="5701037"/>
            <a:ext cx="9332595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dirty="0">
                <a:solidFill>
                  <a:srgbClr val="FFFFFF"/>
                </a:solidFill>
                <a:latin typeface="Roboto Lt"/>
                <a:cs typeface="Roboto Lt"/>
              </a:rPr>
              <a:t>Logistic</a:t>
            </a:r>
            <a:r>
              <a:rPr sz="165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650" dirty="0">
                <a:solidFill>
                  <a:srgbClr val="FFFFFF"/>
                </a:solidFill>
                <a:latin typeface="Roboto Lt"/>
                <a:cs typeface="Roboto Lt"/>
              </a:rPr>
              <a:t>Regression</a:t>
            </a:r>
            <a:r>
              <a:rPr sz="165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650" dirty="0">
                <a:solidFill>
                  <a:srgbClr val="FFFFFF"/>
                </a:solidFill>
                <a:latin typeface="Roboto Lt"/>
                <a:cs typeface="Roboto Lt"/>
              </a:rPr>
              <a:t>outperforms</a:t>
            </a:r>
            <a:r>
              <a:rPr sz="165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650" dirty="0">
                <a:solidFill>
                  <a:srgbClr val="FFFFFF"/>
                </a:solidFill>
                <a:latin typeface="Roboto Lt"/>
                <a:cs typeface="Roboto Lt"/>
              </a:rPr>
              <a:t>Random</a:t>
            </a:r>
            <a:r>
              <a:rPr sz="165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650" dirty="0">
                <a:solidFill>
                  <a:srgbClr val="FFFFFF"/>
                </a:solidFill>
                <a:latin typeface="Roboto Lt"/>
                <a:cs typeface="Roboto Lt"/>
              </a:rPr>
              <a:t>Forest</a:t>
            </a:r>
            <a:r>
              <a:rPr sz="165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650" dirty="0">
                <a:solidFill>
                  <a:srgbClr val="FFFFFF"/>
                </a:solidFill>
                <a:latin typeface="Roboto Lt"/>
                <a:cs typeface="Roboto Lt"/>
              </a:rPr>
              <a:t>in</a:t>
            </a:r>
            <a:r>
              <a:rPr sz="165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650" dirty="0">
                <a:solidFill>
                  <a:srgbClr val="FFFFFF"/>
                </a:solidFill>
                <a:latin typeface="Roboto Lt"/>
                <a:cs typeface="Roboto Lt"/>
              </a:rPr>
              <a:t>fraud</a:t>
            </a:r>
            <a:r>
              <a:rPr sz="165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650" dirty="0">
                <a:solidFill>
                  <a:srgbClr val="FFFFFF"/>
                </a:solidFill>
                <a:latin typeface="Roboto Lt"/>
                <a:cs typeface="Roboto Lt"/>
              </a:rPr>
              <a:t>recall</a:t>
            </a:r>
            <a:r>
              <a:rPr sz="165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650" dirty="0">
                <a:solidFill>
                  <a:srgbClr val="FFFFFF"/>
                </a:solidFill>
                <a:latin typeface="Roboto Lt"/>
                <a:cs typeface="Roboto Lt"/>
              </a:rPr>
              <a:t>and</a:t>
            </a:r>
            <a:r>
              <a:rPr sz="165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650" dirty="0">
                <a:solidFill>
                  <a:srgbClr val="FFFFFF"/>
                </a:solidFill>
                <a:latin typeface="Roboto Lt"/>
                <a:cs typeface="Roboto Lt"/>
              </a:rPr>
              <a:t>overall</a:t>
            </a:r>
            <a:r>
              <a:rPr sz="165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650" dirty="0">
                <a:solidFill>
                  <a:srgbClr val="FFFFFF"/>
                </a:solidFill>
                <a:latin typeface="Roboto Lt"/>
                <a:cs typeface="Roboto Lt"/>
              </a:rPr>
              <a:t>detection</a:t>
            </a:r>
            <a:r>
              <a:rPr sz="165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Roboto Lt"/>
                <a:cs typeface="Roboto Lt"/>
              </a:rPr>
              <a:t>performance.</a:t>
            </a:r>
            <a:endParaRPr sz="1650">
              <a:latin typeface="Roboto Lt"/>
              <a:cs typeface="Roboto 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524"/>
            <a:ext cx="11430000" cy="642937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9525"/>
            <a:ext cx="11430000" cy="6429375"/>
          </a:xfrm>
          <a:custGeom>
            <a:avLst/>
            <a:gdLst/>
            <a:ahLst/>
            <a:cxnLst/>
            <a:rect l="l" t="t" r="r" b="b"/>
            <a:pathLst>
              <a:path w="11430000" h="6429375">
                <a:moveTo>
                  <a:pt x="11430000" y="0"/>
                </a:moveTo>
                <a:lnTo>
                  <a:pt x="0" y="0"/>
                </a:lnTo>
                <a:lnTo>
                  <a:pt x="0" y="6429375"/>
                </a:lnTo>
                <a:lnTo>
                  <a:pt x="11430000" y="6429375"/>
                </a:lnTo>
                <a:lnTo>
                  <a:pt x="11430000" y="0"/>
                </a:lnTo>
                <a:close/>
              </a:path>
            </a:pathLst>
          </a:custGeom>
          <a:solidFill>
            <a:srgbClr val="000017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353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Answering</a:t>
            </a:r>
            <a:r>
              <a:rPr spc="-20" dirty="0"/>
              <a:t> </a:t>
            </a:r>
            <a:r>
              <a:rPr dirty="0"/>
              <a:t>Business</a:t>
            </a:r>
            <a:r>
              <a:rPr spc="-15" dirty="0"/>
              <a:t> </a:t>
            </a:r>
            <a:r>
              <a:rPr spc="-10" dirty="0"/>
              <a:t>Questions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19125" y="2200274"/>
            <a:ext cx="400050" cy="400050"/>
            <a:chOff x="619125" y="2200274"/>
            <a:chExt cx="400050" cy="400050"/>
          </a:xfrm>
        </p:grpSpPr>
        <p:sp>
          <p:nvSpPr>
            <p:cNvPr id="6" name="object 6"/>
            <p:cNvSpPr/>
            <p:nvPr/>
          </p:nvSpPr>
          <p:spPr>
            <a:xfrm>
              <a:off x="623887" y="2205037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37026" y="0"/>
                  </a:moveTo>
                  <a:lnTo>
                    <a:pt x="53498" y="0"/>
                  </a:lnTo>
                  <a:lnTo>
                    <a:pt x="49777" y="368"/>
                  </a:lnTo>
                  <a:lnTo>
                    <a:pt x="14113" y="19431"/>
                  </a:lnTo>
                  <a:lnTo>
                    <a:pt x="0" y="53505"/>
                  </a:lnTo>
                  <a:lnTo>
                    <a:pt x="0" y="333260"/>
                  </a:lnTo>
                  <a:lnTo>
                    <a:pt x="0" y="337019"/>
                  </a:lnTo>
                  <a:lnTo>
                    <a:pt x="19432" y="376415"/>
                  </a:lnTo>
                  <a:lnTo>
                    <a:pt x="53498" y="390525"/>
                  </a:lnTo>
                  <a:lnTo>
                    <a:pt x="337026" y="390525"/>
                  </a:lnTo>
                  <a:lnTo>
                    <a:pt x="376411" y="371094"/>
                  </a:lnTo>
                  <a:lnTo>
                    <a:pt x="390525" y="337019"/>
                  </a:lnTo>
                  <a:lnTo>
                    <a:pt x="390525" y="53505"/>
                  </a:lnTo>
                  <a:lnTo>
                    <a:pt x="371092" y="14109"/>
                  </a:lnTo>
                  <a:lnTo>
                    <a:pt x="340747" y="368"/>
                  </a:lnTo>
                  <a:lnTo>
                    <a:pt x="337026" y="0"/>
                  </a:lnTo>
                  <a:close/>
                </a:path>
              </a:pathLst>
            </a:custGeom>
            <a:solidFill>
              <a:srgbClr val="1724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3887" y="2205037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0" y="333260"/>
                  </a:moveTo>
                  <a:lnTo>
                    <a:pt x="0" y="57264"/>
                  </a:lnTo>
                  <a:lnTo>
                    <a:pt x="0" y="53505"/>
                  </a:lnTo>
                  <a:lnTo>
                    <a:pt x="367" y="49771"/>
                  </a:lnTo>
                  <a:lnTo>
                    <a:pt x="1101" y="46088"/>
                  </a:lnTo>
                  <a:lnTo>
                    <a:pt x="1835" y="42405"/>
                  </a:lnTo>
                  <a:lnTo>
                    <a:pt x="2922" y="38823"/>
                  </a:lnTo>
                  <a:lnTo>
                    <a:pt x="4361" y="35344"/>
                  </a:lnTo>
                  <a:lnTo>
                    <a:pt x="5798" y="31877"/>
                  </a:lnTo>
                  <a:lnTo>
                    <a:pt x="7560" y="28575"/>
                  </a:lnTo>
                  <a:lnTo>
                    <a:pt x="9649" y="25450"/>
                  </a:lnTo>
                  <a:lnTo>
                    <a:pt x="11737" y="22313"/>
                  </a:lnTo>
                  <a:lnTo>
                    <a:pt x="25449" y="9652"/>
                  </a:lnTo>
                  <a:lnTo>
                    <a:pt x="28575" y="7556"/>
                  </a:lnTo>
                  <a:lnTo>
                    <a:pt x="31874" y="5791"/>
                  </a:lnTo>
                  <a:lnTo>
                    <a:pt x="35346" y="4356"/>
                  </a:lnTo>
                  <a:lnTo>
                    <a:pt x="38818" y="2921"/>
                  </a:lnTo>
                  <a:lnTo>
                    <a:pt x="42401" y="1828"/>
                  </a:lnTo>
                  <a:lnTo>
                    <a:pt x="46092" y="1092"/>
                  </a:lnTo>
                  <a:lnTo>
                    <a:pt x="49777" y="368"/>
                  </a:lnTo>
                  <a:lnTo>
                    <a:pt x="53498" y="0"/>
                  </a:lnTo>
                  <a:lnTo>
                    <a:pt x="57259" y="0"/>
                  </a:lnTo>
                  <a:lnTo>
                    <a:pt x="333265" y="0"/>
                  </a:lnTo>
                  <a:lnTo>
                    <a:pt x="337026" y="0"/>
                  </a:lnTo>
                  <a:lnTo>
                    <a:pt x="340747" y="368"/>
                  </a:lnTo>
                  <a:lnTo>
                    <a:pt x="344432" y="1092"/>
                  </a:lnTo>
                  <a:lnTo>
                    <a:pt x="348123" y="1828"/>
                  </a:lnTo>
                  <a:lnTo>
                    <a:pt x="351706" y="2921"/>
                  </a:lnTo>
                  <a:lnTo>
                    <a:pt x="355178" y="4356"/>
                  </a:lnTo>
                  <a:lnTo>
                    <a:pt x="358650" y="5791"/>
                  </a:lnTo>
                  <a:lnTo>
                    <a:pt x="361950" y="7556"/>
                  </a:lnTo>
                  <a:lnTo>
                    <a:pt x="365075" y="9652"/>
                  </a:lnTo>
                  <a:lnTo>
                    <a:pt x="368200" y="11734"/>
                  </a:lnTo>
                  <a:lnTo>
                    <a:pt x="380875" y="25450"/>
                  </a:lnTo>
                  <a:lnTo>
                    <a:pt x="382964" y="28575"/>
                  </a:lnTo>
                  <a:lnTo>
                    <a:pt x="389423" y="46088"/>
                  </a:lnTo>
                  <a:lnTo>
                    <a:pt x="390157" y="49771"/>
                  </a:lnTo>
                  <a:lnTo>
                    <a:pt x="390525" y="53505"/>
                  </a:lnTo>
                  <a:lnTo>
                    <a:pt x="390525" y="57264"/>
                  </a:lnTo>
                  <a:lnTo>
                    <a:pt x="390525" y="333260"/>
                  </a:lnTo>
                  <a:lnTo>
                    <a:pt x="390525" y="337019"/>
                  </a:lnTo>
                  <a:lnTo>
                    <a:pt x="390157" y="340753"/>
                  </a:lnTo>
                  <a:lnTo>
                    <a:pt x="389423" y="344436"/>
                  </a:lnTo>
                  <a:lnTo>
                    <a:pt x="388689" y="348119"/>
                  </a:lnTo>
                  <a:lnTo>
                    <a:pt x="387602" y="351701"/>
                  </a:lnTo>
                  <a:lnTo>
                    <a:pt x="386163" y="355168"/>
                  </a:lnTo>
                  <a:lnTo>
                    <a:pt x="384726" y="358648"/>
                  </a:lnTo>
                  <a:lnTo>
                    <a:pt x="382964" y="361950"/>
                  </a:lnTo>
                  <a:lnTo>
                    <a:pt x="380875" y="365074"/>
                  </a:lnTo>
                  <a:lnTo>
                    <a:pt x="378787" y="368198"/>
                  </a:lnTo>
                  <a:lnTo>
                    <a:pt x="376411" y="371094"/>
                  </a:lnTo>
                  <a:lnTo>
                    <a:pt x="373752" y="373748"/>
                  </a:lnTo>
                  <a:lnTo>
                    <a:pt x="371092" y="376415"/>
                  </a:lnTo>
                  <a:lnTo>
                    <a:pt x="344432" y="389420"/>
                  </a:lnTo>
                  <a:lnTo>
                    <a:pt x="340747" y="390156"/>
                  </a:lnTo>
                  <a:lnTo>
                    <a:pt x="337026" y="390525"/>
                  </a:lnTo>
                  <a:lnTo>
                    <a:pt x="333265" y="390525"/>
                  </a:lnTo>
                  <a:lnTo>
                    <a:pt x="57259" y="390525"/>
                  </a:lnTo>
                  <a:lnTo>
                    <a:pt x="53498" y="390525"/>
                  </a:lnTo>
                  <a:lnTo>
                    <a:pt x="49777" y="390156"/>
                  </a:lnTo>
                  <a:lnTo>
                    <a:pt x="46092" y="389420"/>
                  </a:lnTo>
                  <a:lnTo>
                    <a:pt x="42401" y="388696"/>
                  </a:lnTo>
                  <a:lnTo>
                    <a:pt x="16772" y="373748"/>
                  </a:lnTo>
                  <a:lnTo>
                    <a:pt x="14113" y="371094"/>
                  </a:lnTo>
                  <a:lnTo>
                    <a:pt x="11737" y="368198"/>
                  </a:lnTo>
                  <a:lnTo>
                    <a:pt x="9649" y="365074"/>
                  </a:lnTo>
                  <a:lnTo>
                    <a:pt x="7560" y="361950"/>
                  </a:lnTo>
                  <a:lnTo>
                    <a:pt x="5798" y="358648"/>
                  </a:lnTo>
                  <a:lnTo>
                    <a:pt x="4361" y="355168"/>
                  </a:lnTo>
                  <a:lnTo>
                    <a:pt x="2922" y="351701"/>
                  </a:lnTo>
                  <a:lnTo>
                    <a:pt x="1835" y="348119"/>
                  </a:lnTo>
                  <a:lnTo>
                    <a:pt x="1101" y="344436"/>
                  </a:lnTo>
                  <a:lnTo>
                    <a:pt x="367" y="340753"/>
                  </a:lnTo>
                  <a:lnTo>
                    <a:pt x="0" y="337019"/>
                  </a:lnTo>
                  <a:lnTo>
                    <a:pt x="0" y="333260"/>
                  </a:lnTo>
                  <a:close/>
                </a:path>
              </a:pathLst>
            </a:custGeom>
            <a:ln w="9525">
              <a:solidFill>
                <a:srgbClr val="303E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9744" y="2279548"/>
              <a:ext cx="239381" cy="23922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183283" y="2232818"/>
            <a:ext cx="4096385" cy="930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dirty="0">
                <a:solidFill>
                  <a:srgbClr val="CFD0D8"/>
                </a:solidFill>
                <a:latin typeface="Roboto Lt"/>
                <a:cs typeface="Roboto Lt"/>
              </a:rPr>
              <a:t>Detect</a:t>
            </a:r>
            <a:r>
              <a:rPr sz="1750" spc="-60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750" spc="-10" dirty="0">
                <a:solidFill>
                  <a:srgbClr val="CFD0D8"/>
                </a:solidFill>
                <a:latin typeface="Roboto Lt"/>
                <a:cs typeface="Roboto Lt"/>
              </a:rPr>
              <a:t>Fraud?</a:t>
            </a:r>
            <a:endParaRPr sz="1750">
              <a:latin typeface="Roboto Lt"/>
              <a:cs typeface="Roboto Lt"/>
            </a:endParaRPr>
          </a:p>
          <a:p>
            <a:pPr marL="12700" marR="5080">
              <a:lnSpc>
                <a:spcPct val="129500"/>
              </a:lnSpc>
              <a:spcBef>
                <a:spcPts val="680"/>
              </a:spcBef>
            </a:pPr>
            <a:r>
              <a:rPr sz="1400" dirty="0">
                <a:solidFill>
                  <a:srgbClr val="CFD0D8"/>
                </a:solidFill>
                <a:latin typeface="Roboto"/>
                <a:cs typeface="Roboto"/>
              </a:rPr>
              <a:t>EDA</a:t>
            </a:r>
            <a:r>
              <a:rPr sz="140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revealed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clear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CFD0D8"/>
                </a:solidFill>
                <a:latin typeface="Roboto"/>
                <a:cs typeface="Roboto"/>
              </a:rPr>
              <a:t>patterns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8"/>
                </a:solidFill>
                <a:latin typeface="Roboto"/>
                <a:cs typeface="Roboto"/>
              </a:rPr>
              <a:t>in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30" dirty="0">
                <a:solidFill>
                  <a:srgbClr val="CFD0D8"/>
                </a:solidFill>
                <a:latin typeface="Roboto"/>
                <a:cs typeface="Roboto"/>
              </a:rPr>
              <a:t>severity,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 hobbies, </a:t>
            </a:r>
            <a:r>
              <a:rPr sz="1400" spc="-25" dirty="0">
                <a:solidFill>
                  <a:srgbClr val="CFD0D8"/>
                </a:solidFill>
                <a:latin typeface="Roboto"/>
                <a:cs typeface="Roboto"/>
              </a:rPr>
              <a:t>and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deductibles.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829300" y="2200274"/>
            <a:ext cx="390525" cy="400050"/>
            <a:chOff x="5829300" y="2200274"/>
            <a:chExt cx="390525" cy="400050"/>
          </a:xfrm>
        </p:grpSpPr>
        <p:sp>
          <p:nvSpPr>
            <p:cNvPr id="11" name="object 11"/>
            <p:cNvSpPr/>
            <p:nvPr/>
          </p:nvSpPr>
          <p:spPr>
            <a:xfrm>
              <a:off x="5834062" y="2205037"/>
              <a:ext cx="381000" cy="390525"/>
            </a:xfrm>
            <a:custGeom>
              <a:avLst/>
              <a:gdLst/>
              <a:ahLst/>
              <a:cxnLst/>
              <a:rect l="l" t="t" r="r" b="b"/>
              <a:pathLst>
                <a:path w="381000" h="390525">
                  <a:moveTo>
                    <a:pt x="327494" y="0"/>
                  </a:moveTo>
                  <a:lnTo>
                    <a:pt x="53505" y="0"/>
                  </a:lnTo>
                  <a:lnTo>
                    <a:pt x="49784" y="368"/>
                  </a:lnTo>
                  <a:lnTo>
                    <a:pt x="14109" y="19431"/>
                  </a:lnTo>
                  <a:lnTo>
                    <a:pt x="0" y="53505"/>
                  </a:lnTo>
                  <a:lnTo>
                    <a:pt x="0" y="333260"/>
                  </a:lnTo>
                  <a:lnTo>
                    <a:pt x="0" y="337019"/>
                  </a:lnTo>
                  <a:lnTo>
                    <a:pt x="19431" y="376415"/>
                  </a:lnTo>
                  <a:lnTo>
                    <a:pt x="53505" y="390525"/>
                  </a:lnTo>
                  <a:lnTo>
                    <a:pt x="327494" y="390525"/>
                  </a:lnTo>
                  <a:lnTo>
                    <a:pt x="366890" y="371094"/>
                  </a:lnTo>
                  <a:lnTo>
                    <a:pt x="381000" y="337019"/>
                  </a:lnTo>
                  <a:lnTo>
                    <a:pt x="381000" y="53505"/>
                  </a:lnTo>
                  <a:lnTo>
                    <a:pt x="361569" y="14109"/>
                  </a:lnTo>
                  <a:lnTo>
                    <a:pt x="331216" y="368"/>
                  </a:lnTo>
                  <a:lnTo>
                    <a:pt x="327494" y="0"/>
                  </a:lnTo>
                  <a:close/>
                </a:path>
              </a:pathLst>
            </a:custGeom>
            <a:solidFill>
              <a:srgbClr val="1724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34062" y="2205037"/>
              <a:ext cx="381000" cy="390525"/>
            </a:xfrm>
            <a:custGeom>
              <a:avLst/>
              <a:gdLst/>
              <a:ahLst/>
              <a:cxnLst/>
              <a:rect l="l" t="t" r="r" b="b"/>
              <a:pathLst>
                <a:path w="381000" h="390525">
                  <a:moveTo>
                    <a:pt x="0" y="333260"/>
                  </a:moveTo>
                  <a:lnTo>
                    <a:pt x="0" y="57264"/>
                  </a:lnTo>
                  <a:lnTo>
                    <a:pt x="0" y="53505"/>
                  </a:lnTo>
                  <a:lnTo>
                    <a:pt x="368" y="49771"/>
                  </a:lnTo>
                  <a:lnTo>
                    <a:pt x="1104" y="46088"/>
                  </a:lnTo>
                  <a:lnTo>
                    <a:pt x="1828" y="42405"/>
                  </a:lnTo>
                  <a:lnTo>
                    <a:pt x="2921" y="38823"/>
                  </a:lnTo>
                  <a:lnTo>
                    <a:pt x="4356" y="35344"/>
                  </a:lnTo>
                  <a:lnTo>
                    <a:pt x="5803" y="31877"/>
                  </a:lnTo>
                  <a:lnTo>
                    <a:pt x="7556" y="28575"/>
                  </a:lnTo>
                  <a:lnTo>
                    <a:pt x="9652" y="25450"/>
                  </a:lnTo>
                  <a:lnTo>
                    <a:pt x="11734" y="22313"/>
                  </a:lnTo>
                  <a:lnTo>
                    <a:pt x="14109" y="19431"/>
                  </a:lnTo>
                  <a:lnTo>
                    <a:pt x="16776" y="16764"/>
                  </a:lnTo>
                  <a:lnTo>
                    <a:pt x="19431" y="14109"/>
                  </a:lnTo>
                  <a:lnTo>
                    <a:pt x="22313" y="11734"/>
                  </a:lnTo>
                  <a:lnTo>
                    <a:pt x="25450" y="9652"/>
                  </a:lnTo>
                  <a:lnTo>
                    <a:pt x="28575" y="7556"/>
                  </a:lnTo>
                  <a:lnTo>
                    <a:pt x="53505" y="0"/>
                  </a:lnTo>
                  <a:lnTo>
                    <a:pt x="57264" y="0"/>
                  </a:lnTo>
                  <a:lnTo>
                    <a:pt x="323735" y="0"/>
                  </a:lnTo>
                  <a:lnTo>
                    <a:pt x="327494" y="0"/>
                  </a:lnTo>
                  <a:lnTo>
                    <a:pt x="331216" y="368"/>
                  </a:lnTo>
                  <a:lnTo>
                    <a:pt x="355549" y="9652"/>
                  </a:lnTo>
                  <a:lnTo>
                    <a:pt x="358673" y="11734"/>
                  </a:lnTo>
                  <a:lnTo>
                    <a:pt x="361569" y="14109"/>
                  </a:lnTo>
                  <a:lnTo>
                    <a:pt x="364223" y="16764"/>
                  </a:lnTo>
                  <a:lnTo>
                    <a:pt x="366890" y="19431"/>
                  </a:lnTo>
                  <a:lnTo>
                    <a:pt x="369265" y="22313"/>
                  </a:lnTo>
                  <a:lnTo>
                    <a:pt x="371348" y="25450"/>
                  </a:lnTo>
                  <a:lnTo>
                    <a:pt x="373443" y="28575"/>
                  </a:lnTo>
                  <a:lnTo>
                    <a:pt x="379895" y="46088"/>
                  </a:lnTo>
                  <a:lnTo>
                    <a:pt x="380631" y="49771"/>
                  </a:lnTo>
                  <a:lnTo>
                    <a:pt x="381000" y="53505"/>
                  </a:lnTo>
                  <a:lnTo>
                    <a:pt x="381000" y="57264"/>
                  </a:lnTo>
                  <a:lnTo>
                    <a:pt x="381000" y="333260"/>
                  </a:lnTo>
                  <a:lnTo>
                    <a:pt x="381000" y="337019"/>
                  </a:lnTo>
                  <a:lnTo>
                    <a:pt x="380631" y="340753"/>
                  </a:lnTo>
                  <a:lnTo>
                    <a:pt x="379895" y="344436"/>
                  </a:lnTo>
                  <a:lnTo>
                    <a:pt x="379158" y="348119"/>
                  </a:lnTo>
                  <a:lnTo>
                    <a:pt x="371348" y="365074"/>
                  </a:lnTo>
                  <a:lnTo>
                    <a:pt x="369265" y="368198"/>
                  </a:lnTo>
                  <a:lnTo>
                    <a:pt x="366890" y="371094"/>
                  </a:lnTo>
                  <a:lnTo>
                    <a:pt x="364223" y="373748"/>
                  </a:lnTo>
                  <a:lnTo>
                    <a:pt x="361569" y="376415"/>
                  </a:lnTo>
                  <a:lnTo>
                    <a:pt x="334911" y="389420"/>
                  </a:lnTo>
                  <a:lnTo>
                    <a:pt x="331216" y="390156"/>
                  </a:lnTo>
                  <a:lnTo>
                    <a:pt x="327494" y="390525"/>
                  </a:lnTo>
                  <a:lnTo>
                    <a:pt x="323735" y="390525"/>
                  </a:lnTo>
                  <a:lnTo>
                    <a:pt x="57264" y="390525"/>
                  </a:lnTo>
                  <a:lnTo>
                    <a:pt x="53505" y="390525"/>
                  </a:lnTo>
                  <a:lnTo>
                    <a:pt x="49784" y="390156"/>
                  </a:lnTo>
                  <a:lnTo>
                    <a:pt x="46088" y="389420"/>
                  </a:lnTo>
                  <a:lnTo>
                    <a:pt x="42405" y="388696"/>
                  </a:lnTo>
                  <a:lnTo>
                    <a:pt x="16776" y="373748"/>
                  </a:lnTo>
                  <a:lnTo>
                    <a:pt x="14109" y="371094"/>
                  </a:lnTo>
                  <a:lnTo>
                    <a:pt x="11734" y="368198"/>
                  </a:lnTo>
                  <a:lnTo>
                    <a:pt x="9652" y="365074"/>
                  </a:lnTo>
                  <a:lnTo>
                    <a:pt x="7556" y="361950"/>
                  </a:lnTo>
                  <a:lnTo>
                    <a:pt x="1104" y="344436"/>
                  </a:lnTo>
                  <a:lnTo>
                    <a:pt x="368" y="340753"/>
                  </a:lnTo>
                  <a:lnTo>
                    <a:pt x="0" y="337019"/>
                  </a:lnTo>
                  <a:lnTo>
                    <a:pt x="0" y="333260"/>
                  </a:lnTo>
                  <a:close/>
                </a:path>
              </a:pathLst>
            </a:custGeom>
            <a:ln w="9525">
              <a:solidFill>
                <a:srgbClr val="303E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37948" y="2262784"/>
              <a:ext cx="182880" cy="266065"/>
            </a:xfrm>
            <a:custGeom>
              <a:avLst/>
              <a:gdLst/>
              <a:ahLst/>
              <a:cxnLst/>
              <a:rect l="l" t="t" r="r" b="b"/>
              <a:pathLst>
                <a:path w="182879" h="266064">
                  <a:moveTo>
                    <a:pt x="91376" y="0"/>
                  </a:moveTo>
                  <a:lnTo>
                    <a:pt x="55812" y="7180"/>
                  </a:lnTo>
                  <a:lnTo>
                    <a:pt x="26766" y="26760"/>
                  </a:lnTo>
                  <a:lnTo>
                    <a:pt x="7182" y="55801"/>
                  </a:lnTo>
                  <a:lnTo>
                    <a:pt x="0" y="91363"/>
                  </a:lnTo>
                  <a:lnTo>
                    <a:pt x="1102" y="105599"/>
                  </a:lnTo>
                  <a:lnTo>
                    <a:pt x="16256" y="143497"/>
                  </a:lnTo>
                  <a:lnTo>
                    <a:pt x="24244" y="154597"/>
                  </a:lnTo>
                  <a:lnTo>
                    <a:pt x="29015" y="161187"/>
                  </a:lnTo>
                  <a:lnTo>
                    <a:pt x="47059" y="192906"/>
                  </a:lnTo>
                  <a:lnTo>
                    <a:pt x="47142" y="193167"/>
                  </a:lnTo>
                  <a:lnTo>
                    <a:pt x="48285" y="199402"/>
                  </a:lnTo>
                  <a:lnTo>
                    <a:pt x="65163" y="199402"/>
                  </a:lnTo>
                  <a:lnTo>
                    <a:pt x="47234" y="158211"/>
                  </a:lnTo>
                  <a:lnTo>
                    <a:pt x="37020" y="143852"/>
                  </a:lnTo>
                  <a:lnTo>
                    <a:pt x="34531" y="140373"/>
                  </a:lnTo>
                  <a:lnTo>
                    <a:pt x="17525" y="103025"/>
                  </a:lnTo>
                  <a:lnTo>
                    <a:pt x="16624" y="91363"/>
                  </a:lnTo>
                  <a:lnTo>
                    <a:pt x="22500" y="62270"/>
                  </a:lnTo>
                  <a:lnTo>
                    <a:pt x="38522" y="38509"/>
                  </a:lnTo>
                  <a:lnTo>
                    <a:pt x="62283" y="22487"/>
                  </a:lnTo>
                  <a:lnTo>
                    <a:pt x="91376" y="16611"/>
                  </a:lnTo>
                  <a:lnTo>
                    <a:pt x="140931" y="16611"/>
                  </a:lnTo>
                  <a:lnTo>
                    <a:pt x="126940" y="7180"/>
                  </a:lnTo>
                  <a:lnTo>
                    <a:pt x="91376" y="0"/>
                  </a:lnTo>
                  <a:close/>
                </a:path>
                <a:path w="182879" h="266064">
                  <a:moveTo>
                    <a:pt x="140931" y="16611"/>
                  </a:moveTo>
                  <a:lnTo>
                    <a:pt x="91376" y="16611"/>
                  </a:lnTo>
                  <a:lnTo>
                    <a:pt x="120469" y="22487"/>
                  </a:lnTo>
                  <a:lnTo>
                    <a:pt x="144230" y="38509"/>
                  </a:lnTo>
                  <a:lnTo>
                    <a:pt x="160252" y="62270"/>
                  </a:lnTo>
                  <a:lnTo>
                    <a:pt x="166128" y="91363"/>
                  </a:lnTo>
                  <a:lnTo>
                    <a:pt x="165227" y="103025"/>
                  </a:lnTo>
                  <a:lnTo>
                    <a:pt x="140605" y="150868"/>
                  </a:lnTo>
                  <a:lnTo>
                    <a:pt x="135457" y="158211"/>
                  </a:lnTo>
                  <a:lnTo>
                    <a:pt x="118791" y="192906"/>
                  </a:lnTo>
                  <a:lnTo>
                    <a:pt x="117579" y="199402"/>
                  </a:lnTo>
                  <a:lnTo>
                    <a:pt x="134407" y="199402"/>
                  </a:lnTo>
                  <a:lnTo>
                    <a:pt x="135552" y="193167"/>
                  </a:lnTo>
                  <a:lnTo>
                    <a:pt x="137461" y="187096"/>
                  </a:lnTo>
                  <a:lnTo>
                    <a:pt x="158420" y="154597"/>
                  </a:lnTo>
                  <a:lnTo>
                    <a:pt x="163818" y="147231"/>
                  </a:lnTo>
                  <a:lnTo>
                    <a:pt x="166402" y="143497"/>
                  </a:lnTo>
                  <a:lnTo>
                    <a:pt x="173312" y="131833"/>
                  </a:lnTo>
                  <a:lnTo>
                    <a:pt x="178449" y="119145"/>
                  </a:lnTo>
                  <a:lnTo>
                    <a:pt x="181649" y="105599"/>
                  </a:lnTo>
                  <a:lnTo>
                    <a:pt x="182753" y="91363"/>
                  </a:lnTo>
                  <a:lnTo>
                    <a:pt x="175570" y="55801"/>
                  </a:lnTo>
                  <a:lnTo>
                    <a:pt x="155986" y="26760"/>
                  </a:lnTo>
                  <a:lnTo>
                    <a:pt x="140931" y="16611"/>
                  </a:lnTo>
                  <a:close/>
                </a:path>
                <a:path w="182879" h="266064">
                  <a:moveTo>
                    <a:pt x="95948" y="33223"/>
                  </a:moveTo>
                  <a:lnTo>
                    <a:pt x="91376" y="33223"/>
                  </a:lnTo>
                  <a:lnTo>
                    <a:pt x="68734" y="37789"/>
                  </a:lnTo>
                  <a:lnTo>
                    <a:pt x="50250" y="50244"/>
                  </a:lnTo>
                  <a:lnTo>
                    <a:pt x="37791" y="68724"/>
                  </a:lnTo>
                  <a:lnTo>
                    <a:pt x="33223" y="91363"/>
                  </a:lnTo>
                  <a:lnTo>
                    <a:pt x="33223" y="95935"/>
                  </a:lnTo>
                  <a:lnTo>
                    <a:pt x="36969" y="99669"/>
                  </a:lnTo>
                  <a:lnTo>
                    <a:pt x="46113" y="99669"/>
                  </a:lnTo>
                  <a:lnTo>
                    <a:pt x="49847" y="95935"/>
                  </a:lnTo>
                  <a:lnTo>
                    <a:pt x="49847" y="91363"/>
                  </a:lnTo>
                  <a:lnTo>
                    <a:pt x="53109" y="75193"/>
                  </a:lnTo>
                  <a:lnTo>
                    <a:pt x="62006" y="61993"/>
                  </a:lnTo>
                  <a:lnTo>
                    <a:pt x="75206" y="53096"/>
                  </a:lnTo>
                  <a:lnTo>
                    <a:pt x="91376" y="49834"/>
                  </a:lnTo>
                  <a:lnTo>
                    <a:pt x="95948" y="49834"/>
                  </a:lnTo>
                  <a:lnTo>
                    <a:pt x="99682" y="46101"/>
                  </a:lnTo>
                  <a:lnTo>
                    <a:pt x="99682" y="36957"/>
                  </a:lnTo>
                  <a:lnTo>
                    <a:pt x="95948" y="33223"/>
                  </a:lnTo>
                  <a:close/>
                </a:path>
                <a:path w="182879" h="266064">
                  <a:moveTo>
                    <a:pt x="130416" y="215963"/>
                  </a:moveTo>
                  <a:lnTo>
                    <a:pt x="52336" y="215963"/>
                  </a:lnTo>
                  <a:lnTo>
                    <a:pt x="49847" y="218465"/>
                  </a:lnTo>
                  <a:lnTo>
                    <a:pt x="49847" y="224269"/>
                  </a:lnTo>
                  <a:lnTo>
                    <a:pt x="53109" y="240441"/>
                  </a:lnTo>
                  <a:lnTo>
                    <a:pt x="62006" y="253645"/>
                  </a:lnTo>
                  <a:lnTo>
                    <a:pt x="75206" y="262547"/>
                  </a:lnTo>
                  <a:lnTo>
                    <a:pt x="91376" y="265811"/>
                  </a:lnTo>
                  <a:lnTo>
                    <a:pt x="107546" y="262547"/>
                  </a:lnTo>
                  <a:lnTo>
                    <a:pt x="120746" y="253645"/>
                  </a:lnTo>
                  <a:lnTo>
                    <a:pt x="123751" y="249186"/>
                  </a:lnTo>
                  <a:lnTo>
                    <a:pt x="91376" y="249186"/>
                  </a:lnTo>
                  <a:lnTo>
                    <a:pt x="83608" y="247950"/>
                  </a:lnTo>
                  <a:lnTo>
                    <a:pt x="76835" y="244505"/>
                  </a:lnTo>
                  <a:lnTo>
                    <a:pt x="71452" y="239247"/>
                  </a:lnTo>
                  <a:lnTo>
                    <a:pt x="67856" y="232575"/>
                  </a:lnTo>
                  <a:lnTo>
                    <a:pt x="131230" y="232575"/>
                  </a:lnTo>
                  <a:lnTo>
                    <a:pt x="132905" y="224269"/>
                  </a:lnTo>
                  <a:lnTo>
                    <a:pt x="132905" y="218465"/>
                  </a:lnTo>
                  <a:lnTo>
                    <a:pt x="130416" y="215963"/>
                  </a:lnTo>
                  <a:close/>
                </a:path>
                <a:path w="182879" h="266064">
                  <a:moveTo>
                    <a:pt x="131230" y="232575"/>
                  </a:moveTo>
                  <a:lnTo>
                    <a:pt x="114896" y="232575"/>
                  </a:lnTo>
                  <a:lnTo>
                    <a:pt x="111300" y="239247"/>
                  </a:lnTo>
                  <a:lnTo>
                    <a:pt x="105918" y="244505"/>
                  </a:lnTo>
                  <a:lnTo>
                    <a:pt x="99144" y="247950"/>
                  </a:lnTo>
                  <a:lnTo>
                    <a:pt x="91376" y="249186"/>
                  </a:lnTo>
                  <a:lnTo>
                    <a:pt x="123751" y="249186"/>
                  </a:lnTo>
                  <a:lnTo>
                    <a:pt x="129643" y="240441"/>
                  </a:lnTo>
                  <a:lnTo>
                    <a:pt x="131230" y="232575"/>
                  </a:lnTo>
                  <a:close/>
                </a:path>
              </a:pathLst>
            </a:custGeom>
            <a:solidFill>
              <a:srgbClr val="CFD0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388849" y="2232818"/>
            <a:ext cx="3975735" cy="930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spc="-20" dirty="0">
                <a:solidFill>
                  <a:srgbClr val="CFD0D8"/>
                </a:solidFill>
                <a:latin typeface="Roboto Lt"/>
                <a:cs typeface="Roboto Lt"/>
              </a:rPr>
              <a:t>Fraud</a:t>
            </a:r>
            <a:r>
              <a:rPr sz="1750" spc="-55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750" spc="-10" dirty="0">
                <a:solidFill>
                  <a:srgbClr val="CFD0D8"/>
                </a:solidFill>
                <a:latin typeface="Roboto Lt"/>
                <a:cs typeface="Roboto Lt"/>
              </a:rPr>
              <a:t>Features?</a:t>
            </a:r>
            <a:endParaRPr sz="1750">
              <a:latin typeface="Roboto Lt"/>
              <a:cs typeface="Roboto Lt"/>
            </a:endParaRPr>
          </a:p>
          <a:p>
            <a:pPr marL="12700" marR="5080">
              <a:lnSpc>
                <a:spcPct val="129500"/>
              </a:lnSpc>
              <a:spcBef>
                <a:spcPts val="680"/>
              </a:spcBef>
            </a:pPr>
            <a:r>
              <a:rPr sz="1400" spc="-30" dirty="0">
                <a:solidFill>
                  <a:srgbClr val="CFD0D8"/>
                </a:solidFill>
                <a:latin typeface="Roboto"/>
                <a:cs typeface="Roboto"/>
              </a:rPr>
              <a:t>Severity, 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hobbies,</a:t>
            </a:r>
            <a:r>
              <a:rPr sz="140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claim</a:t>
            </a:r>
            <a:r>
              <a:rPr sz="140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amount,</a:t>
            </a:r>
            <a:r>
              <a:rPr sz="140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witnesses</a:t>
            </a:r>
            <a:r>
              <a:rPr sz="140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8"/>
                </a:solidFill>
                <a:latin typeface="Roboto"/>
                <a:cs typeface="Roboto"/>
              </a:rPr>
              <a:t>are</a:t>
            </a:r>
            <a:r>
              <a:rPr sz="140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CFD0D8"/>
                </a:solidFill>
                <a:latin typeface="Roboto"/>
                <a:cs typeface="Roboto"/>
              </a:rPr>
              <a:t>key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indicators.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19125" y="3562350"/>
            <a:ext cx="400050" cy="400050"/>
            <a:chOff x="619125" y="3562350"/>
            <a:chExt cx="400050" cy="400050"/>
          </a:xfrm>
        </p:grpSpPr>
        <p:sp>
          <p:nvSpPr>
            <p:cNvPr id="16" name="object 16"/>
            <p:cNvSpPr/>
            <p:nvPr/>
          </p:nvSpPr>
          <p:spPr>
            <a:xfrm>
              <a:off x="623887" y="3567112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37026" y="0"/>
                  </a:moveTo>
                  <a:lnTo>
                    <a:pt x="53498" y="0"/>
                  </a:lnTo>
                  <a:lnTo>
                    <a:pt x="49777" y="368"/>
                  </a:lnTo>
                  <a:lnTo>
                    <a:pt x="14113" y="19431"/>
                  </a:lnTo>
                  <a:lnTo>
                    <a:pt x="0" y="53505"/>
                  </a:lnTo>
                  <a:lnTo>
                    <a:pt x="0" y="333260"/>
                  </a:lnTo>
                  <a:lnTo>
                    <a:pt x="0" y="337019"/>
                  </a:lnTo>
                  <a:lnTo>
                    <a:pt x="19432" y="376415"/>
                  </a:lnTo>
                  <a:lnTo>
                    <a:pt x="53498" y="390525"/>
                  </a:lnTo>
                  <a:lnTo>
                    <a:pt x="337026" y="390525"/>
                  </a:lnTo>
                  <a:lnTo>
                    <a:pt x="376411" y="371094"/>
                  </a:lnTo>
                  <a:lnTo>
                    <a:pt x="390525" y="337019"/>
                  </a:lnTo>
                  <a:lnTo>
                    <a:pt x="390525" y="53505"/>
                  </a:lnTo>
                  <a:lnTo>
                    <a:pt x="371092" y="14109"/>
                  </a:lnTo>
                  <a:lnTo>
                    <a:pt x="340747" y="368"/>
                  </a:lnTo>
                  <a:lnTo>
                    <a:pt x="337026" y="0"/>
                  </a:lnTo>
                  <a:close/>
                </a:path>
              </a:pathLst>
            </a:custGeom>
            <a:solidFill>
              <a:srgbClr val="1724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3887" y="3567112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0" y="333260"/>
                  </a:moveTo>
                  <a:lnTo>
                    <a:pt x="0" y="57264"/>
                  </a:lnTo>
                  <a:lnTo>
                    <a:pt x="0" y="53505"/>
                  </a:lnTo>
                  <a:lnTo>
                    <a:pt x="367" y="49784"/>
                  </a:lnTo>
                  <a:lnTo>
                    <a:pt x="9649" y="25450"/>
                  </a:lnTo>
                  <a:lnTo>
                    <a:pt x="11737" y="22313"/>
                  </a:lnTo>
                  <a:lnTo>
                    <a:pt x="25449" y="9652"/>
                  </a:lnTo>
                  <a:lnTo>
                    <a:pt x="28575" y="7556"/>
                  </a:lnTo>
                  <a:lnTo>
                    <a:pt x="53498" y="0"/>
                  </a:lnTo>
                  <a:lnTo>
                    <a:pt x="57259" y="0"/>
                  </a:lnTo>
                  <a:lnTo>
                    <a:pt x="333265" y="0"/>
                  </a:lnTo>
                  <a:lnTo>
                    <a:pt x="337026" y="0"/>
                  </a:lnTo>
                  <a:lnTo>
                    <a:pt x="340747" y="368"/>
                  </a:lnTo>
                  <a:lnTo>
                    <a:pt x="344432" y="1092"/>
                  </a:lnTo>
                  <a:lnTo>
                    <a:pt x="348123" y="1828"/>
                  </a:lnTo>
                  <a:lnTo>
                    <a:pt x="351706" y="2921"/>
                  </a:lnTo>
                  <a:lnTo>
                    <a:pt x="355178" y="4356"/>
                  </a:lnTo>
                  <a:lnTo>
                    <a:pt x="358650" y="5791"/>
                  </a:lnTo>
                  <a:lnTo>
                    <a:pt x="361950" y="7556"/>
                  </a:lnTo>
                  <a:lnTo>
                    <a:pt x="365075" y="9652"/>
                  </a:lnTo>
                  <a:lnTo>
                    <a:pt x="368200" y="11734"/>
                  </a:lnTo>
                  <a:lnTo>
                    <a:pt x="380875" y="25450"/>
                  </a:lnTo>
                  <a:lnTo>
                    <a:pt x="382964" y="28575"/>
                  </a:lnTo>
                  <a:lnTo>
                    <a:pt x="390525" y="53505"/>
                  </a:lnTo>
                  <a:lnTo>
                    <a:pt x="390525" y="57264"/>
                  </a:lnTo>
                  <a:lnTo>
                    <a:pt x="390525" y="333260"/>
                  </a:lnTo>
                  <a:lnTo>
                    <a:pt x="390525" y="337019"/>
                  </a:lnTo>
                  <a:lnTo>
                    <a:pt x="390157" y="340753"/>
                  </a:lnTo>
                  <a:lnTo>
                    <a:pt x="389423" y="344436"/>
                  </a:lnTo>
                  <a:lnTo>
                    <a:pt x="388689" y="348119"/>
                  </a:lnTo>
                  <a:lnTo>
                    <a:pt x="387602" y="351701"/>
                  </a:lnTo>
                  <a:lnTo>
                    <a:pt x="386163" y="355168"/>
                  </a:lnTo>
                  <a:lnTo>
                    <a:pt x="384726" y="358648"/>
                  </a:lnTo>
                  <a:lnTo>
                    <a:pt x="382964" y="361950"/>
                  </a:lnTo>
                  <a:lnTo>
                    <a:pt x="380875" y="365074"/>
                  </a:lnTo>
                  <a:lnTo>
                    <a:pt x="378787" y="368198"/>
                  </a:lnTo>
                  <a:lnTo>
                    <a:pt x="376411" y="371094"/>
                  </a:lnTo>
                  <a:lnTo>
                    <a:pt x="373752" y="373748"/>
                  </a:lnTo>
                  <a:lnTo>
                    <a:pt x="371092" y="376415"/>
                  </a:lnTo>
                  <a:lnTo>
                    <a:pt x="344432" y="389420"/>
                  </a:lnTo>
                  <a:lnTo>
                    <a:pt x="340747" y="390156"/>
                  </a:lnTo>
                  <a:lnTo>
                    <a:pt x="337026" y="390525"/>
                  </a:lnTo>
                  <a:lnTo>
                    <a:pt x="333265" y="390525"/>
                  </a:lnTo>
                  <a:lnTo>
                    <a:pt x="57259" y="390525"/>
                  </a:lnTo>
                  <a:lnTo>
                    <a:pt x="53498" y="390525"/>
                  </a:lnTo>
                  <a:lnTo>
                    <a:pt x="49777" y="390156"/>
                  </a:lnTo>
                  <a:lnTo>
                    <a:pt x="46092" y="389420"/>
                  </a:lnTo>
                  <a:lnTo>
                    <a:pt x="42401" y="388696"/>
                  </a:lnTo>
                  <a:lnTo>
                    <a:pt x="16772" y="373748"/>
                  </a:lnTo>
                  <a:lnTo>
                    <a:pt x="14113" y="371094"/>
                  </a:lnTo>
                  <a:lnTo>
                    <a:pt x="11737" y="368198"/>
                  </a:lnTo>
                  <a:lnTo>
                    <a:pt x="9649" y="365074"/>
                  </a:lnTo>
                  <a:lnTo>
                    <a:pt x="7560" y="361950"/>
                  </a:lnTo>
                  <a:lnTo>
                    <a:pt x="5798" y="358648"/>
                  </a:lnTo>
                  <a:lnTo>
                    <a:pt x="4361" y="355168"/>
                  </a:lnTo>
                  <a:lnTo>
                    <a:pt x="2922" y="351701"/>
                  </a:lnTo>
                  <a:lnTo>
                    <a:pt x="1835" y="348119"/>
                  </a:lnTo>
                  <a:lnTo>
                    <a:pt x="1101" y="344436"/>
                  </a:lnTo>
                  <a:lnTo>
                    <a:pt x="367" y="340753"/>
                  </a:lnTo>
                  <a:lnTo>
                    <a:pt x="0" y="337019"/>
                  </a:lnTo>
                  <a:lnTo>
                    <a:pt x="0" y="333260"/>
                  </a:lnTo>
                  <a:close/>
                </a:path>
              </a:pathLst>
            </a:custGeom>
            <a:ln w="9525">
              <a:solidFill>
                <a:srgbClr val="303E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6247" y="3650995"/>
              <a:ext cx="266065" cy="233045"/>
            </a:xfrm>
            <a:custGeom>
              <a:avLst/>
              <a:gdLst/>
              <a:ahLst/>
              <a:cxnLst/>
              <a:rect l="l" t="t" r="r" b="b"/>
              <a:pathLst>
                <a:path w="266065" h="233045">
                  <a:moveTo>
                    <a:pt x="12872" y="0"/>
                  </a:moveTo>
                  <a:lnTo>
                    <a:pt x="3735" y="0"/>
                  </a:lnTo>
                  <a:lnTo>
                    <a:pt x="0" y="3733"/>
                  </a:lnTo>
                  <a:lnTo>
                    <a:pt x="0" y="191046"/>
                  </a:lnTo>
                  <a:lnTo>
                    <a:pt x="3262" y="207216"/>
                  </a:lnTo>
                  <a:lnTo>
                    <a:pt x="12160" y="220416"/>
                  </a:lnTo>
                  <a:lnTo>
                    <a:pt x="25361" y="229313"/>
                  </a:lnTo>
                  <a:lnTo>
                    <a:pt x="41532" y="232575"/>
                  </a:lnTo>
                  <a:lnTo>
                    <a:pt x="262070" y="232575"/>
                  </a:lnTo>
                  <a:lnTo>
                    <a:pt x="265805" y="228841"/>
                  </a:lnTo>
                  <a:lnTo>
                    <a:pt x="265805" y="219710"/>
                  </a:lnTo>
                  <a:lnTo>
                    <a:pt x="262070" y="215963"/>
                  </a:lnTo>
                  <a:lnTo>
                    <a:pt x="41532" y="215963"/>
                  </a:lnTo>
                  <a:lnTo>
                    <a:pt x="31835" y="214004"/>
                  </a:lnTo>
                  <a:lnTo>
                    <a:pt x="23914" y="208662"/>
                  </a:lnTo>
                  <a:lnTo>
                    <a:pt x="18573" y="200741"/>
                  </a:lnTo>
                  <a:lnTo>
                    <a:pt x="16614" y="191046"/>
                  </a:lnTo>
                  <a:lnTo>
                    <a:pt x="16614" y="3733"/>
                  </a:lnTo>
                  <a:lnTo>
                    <a:pt x="12872" y="0"/>
                  </a:lnTo>
                  <a:close/>
                </a:path>
                <a:path w="266065" h="233045">
                  <a:moveTo>
                    <a:pt x="196913" y="118732"/>
                  </a:moveTo>
                  <a:lnTo>
                    <a:pt x="185181" y="130467"/>
                  </a:lnTo>
                  <a:lnTo>
                    <a:pt x="220845" y="166128"/>
                  </a:lnTo>
                  <a:lnTo>
                    <a:pt x="186481" y="166128"/>
                  </a:lnTo>
                  <a:lnTo>
                    <a:pt x="182740" y="169862"/>
                  </a:lnTo>
                  <a:lnTo>
                    <a:pt x="182740" y="179006"/>
                  </a:lnTo>
                  <a:lnTo>
                    <a:pt x="186481" y="182740"/>
                  </a:lnTo>
                  <a:lnTo>
                    <a:pt x="245456" y="182740"/>
                  </a:lnTo>
                  <a:lnTo>
                    <a:pt x="249191" y="179006"/>
                  </a:lnTo>
                  <a:lnTo>
                    <a:pt x="249191" y="154393"/>
                  </a:lnTo>
                  <a:lnTo>
                    <a:pt x="232577" y="154393"/>
                  </a:lnTo>
                  <a:lnTo>
                    <a:pt x="196913" y="118732"/>
                  </a:lnTo>
                  <a:close/>
                </a:path>
                <a:path w="266065" h="233045">
                  <a:moveTo>
                    <a:pt x="245456" y="116293"/>
                  </a:moveTo>
                  <a:lnTo>
                    <a:pt x="236319" y="116293"/>
                  </a:lnTo>
                  <a:lnTo>
                    <a:pt x="232577" y="120027"/>
                  </a:lnTo>
                  <a:lnTo>
                    <a:pt x="232577" y="154393"/>
                  </a:lnTo>
                  <a:lnTo>
                    <a:pt x="249191" y="154393"/>
                  </a:lnTo>
                  <a:lnTo>
                    <a:pt x="249191" y="120027"/>
                  </a:lnTo>
                  <a:lnTo>
                    <a:pt x="245456" y="116293"/>
                  </a:lnTo>
                  <a:close/>
                </a:path>
                <a:path w="266065" h="233045">
                  <a:moveTo>
                    <a:pt x="110162" y="66446"/>
                  </a:moveTo>
                  <a:lnTo>
                    <a:pt x="105801" y="66446"/>
                  </a:lnTo>
                  <a:lnTo>
                    <a:pt x="103672" y="67335"/>
                  </a:lnTo>
                  <a:lnTo>
                    <a:pt x="49057" y="121945"/>
                  </a:lnTo>
                  <a:lnTo>
                    <a:pt x="49057" y="127241"/>
                  </a:lnTo>
                  <a:lnTo>
                    <a:pt x="55497" y="133680"/>
                  </a:lnTo>
                  <a:lnTo>
                    <a:pt x="60791" y="133680"/>
                  </a:lnTo>
                  <a:lnTo>
                    <a:pt x="107984" y="86487"/>
                  </a:lnTo>
                  <a:lnTo>
                    <a:pt x="131443" y="86487"/>
                  </a:lnTo>
                  <a:lnTo>
                    <a:pt x="112290" y="67335"/>
                  </a:lnTo>
                  <a:lnTo>
                    <a:pt x="110162" y="66446"/>
                  </a:lnTo>
                  <a:close/>
                </a:path>
                <a:path w="266065" h="233045">
                  <a:moveTo>
                    <a:pt x="131443" y="86487"/>
                  </a:moveTo>
                  <a:lnTo>
                    <a:pt x="107984" y="86487"/>
                  </a:lnTo>
                  <a:lnTo>
                    <a:pt x="146867" y="125374"/>
                  </a:lnTo>
                  <a:lnTo>
                    <a:pt x="152161" y="125374"/>
                  </a:lnTo>
                  <a:lnTo>
                    <a:pt x="172976" y="104559"/>
                  </a:lnTo>
                  <a:lnTo>
                    <a:pt x="149517" y="104559"/>
                  </a:lnTo>
                  <a:lnTo>
                    <a:pt x="131443" y="86487"/>
                  </a:lnTo>
                  <a:close/>
                </a:path>
                <a:path w="266065" h="233045">
                  <a:moveTo>
                    <a:pt x="245456" y="16611"/>
                  </a:moveTo>
                  <a:lnTo>
                    <a:pt x="186481" y="16611"/>
                  </a:lnTo>
                  <a:lnTo>
                    <a:pt x="182740" y="20345"/>
                  </a:lnTo>
                  <a:lnTo>
                    <a:pt x="182740" y="29489"/>
                  </a:lnTo>
                  <a:lnTo>
                    <a:pt x="186481" y="33223"/>
                  </a:lnTo>
                  <a:lnTo>
                    <a:pt x="220845" y="33223"/>
                  </a:lnTo>
                  <a:lnTo>
                    <a:pt x="149517" y="104559"/>
                  </a:lnTo>
                  <a:lnTo>
                    <a:pt x="172976" y="104559"/>
                  </a:lnTo>
                  <a:lnTo>
                    <a:pt x="232577" y="44958"/>
                  </a:lnTo>
                  <a:lnTo>
                    <a:pt x="249191" y="44958"/>
                  </a:lnTo>
                  <a:lnTo>
                    <a:pt x="249191" y="20345"/>
                  </a:lnTo>
                  <a:lnTo>
                    <a:pt x="245456" y="16611"/>
                  </a:lnTo>
                  <a:close/>
                </a:path>
                <a:path w="266065" h="233045">
                  <a:moveTo>
                    <a:pt x="249191" y="44958"/>
                  </a:moveTo>
                  <a:lnTo>
                    <a:pt x="232577" y="44958"/>
                  </a:lnTo>
                  <a:lnTo>
                    <a:pt x="232577" y="79324"/>
                  </a:lnTo>
                  <a:lnTo>
                    <a:pt x="236319" y="83058"/>
                  </a:lnTo>
                  <a:lnTo>
                    <a:pt x="245456" y="83058"/>
                  </a:lnTo>
                  <a:lnTo>
                    <a:pt x="249191" y="79324"/>
                  </a:lnTo>
                  <a:lnTo>
                    <a:pt x="249191" y="44958"/>
                  </a:lnTo>
                  <a:close/>
                </a:path>
              </a:pathLst>
            </a:custGeom>
            <a:solidFill>
              <a:srgbClr val="CFD0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83283" y="3604418"/>
            <a:ext cx="4323080" cy="930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dirty="0">
                <a:solidFill>
                  <a:srgbClr val="CFD0D8"/>
                </a:solidFill>
                <a:latin typeface="Roboto Lt"/>
                <a:cs typeface="Roboto Lt"/>
              </a:rPr>
              <a:t>Predict</a:t>
            </a:r>
            <a:r>
              <a:rPr sz="1750" spc="-65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750" spc="-10" dirty="0">
                <a:solidFill>
                  <a:srgbClr val="CFD0D8"/>
                </a:solidFill>
                <a:latin typeface="Roboto Lt"/>
                <a:cs typeface="Roboto Lt"/>
              </a:rPr>
              <a:t>Reliability?</a:t>
            </a:r>
            <a:endParaRPr sz="1750">
              <a:latin typeface="Roboto Lt"/>
              <a:cs typeface="Roboto Lt"/>
            </a:endParaRPr>
          </a:p>
          <a:p>
            <a:pPr marL="12700" marR="5080">
              <a:lnSpc>
                <a:spcPct val="133900"/>
              </a:lnSpc>
              <a:spcBef>
                <a:spcPts val="535"/>
              </a:spcBef>
            </a:pP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Logistic</a:t>
            </a:r>
            <a:r>
              <a:rPr sz="1400" spc="-4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Regression</a:t>
            </a:r>
            <a:r>
              <a:rPr sz="140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recalled</a:t>
            </a:r>
            <a:r>
              <a:rPr sz="140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8"/>
                </a:solidFill>
                <a:latin typeface="Roboto"/>
                <a:cs typeface="Roboto"/>
              </a:rPr>
              <a:t>72%</a:t>
            </a:r>
            <a:r>
              <a:rPr sz="140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8"/>
                </a:solidFill>
                <a:latin typeface="Roboto"/>
                <a:cs typeface="Roboto"/>
              </a:rPr>
              <a:t>of</a:t>
            </a:r>
            <a:r>
              <a:rPr sz="140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fraud</a:t>
            </a:r>
            <a:r>
              <a:rPr sz="140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8"/>
                </a:solidFill>
                <a:latin typeface="Roboto"/>
                <a:cs typeface="Roboto"/>
              </a:rPr>
              <a:t>on</a:t>
            </a:r>
            <a:r>
              <a:rPr sz="140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validation data.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829300" y="3562350"/>
            <a:ext cx="390525" cy="400050"/>
            <a:chOff x="5829300" y="3562350"/>
            <a:chExt cx="390525" cy="400050"/>
          </a:xfrm>
        </p:grpSpPr>
        <p:sp>
          <p:nvSpPr>
            <p:cNvPr id="21" name="object 21"/>
            <p:cNvSpPr/>
            <p:nvPr/>
          </p:nvSpPr>
          <p:spPr>
            <a:xfrm>
              <a:off x="5834062" y="3567112"/>
              <a:ext cx="381000" cy="390525"/>
            </a:xfrm>
            <a:custGeom>
              <a:avLst/>
              <a:gdLst/>
              <a:ahLst/>
              <a:cxnLst/>
              <a:rect l="l" t="t" r="r" b="b"/>
              <a:pathLst>
                <a:path w="381000" h="390525">
                  <a:moveTo>
                    <a:pt x="327494" y="0"/>
                  </a:moveTo>
                  <a:lnTo>
                    <a:pt x="53505" y="0"/>
                  </a:lnTo>
                  <a:lnTo>
                    <a:pt x="49784" y="368"/>
                  </a:lnTo>
                  <a:lnTo>
                    <a:pt x="14109" y="19431"/>
                  </a:lnTo>
                  <a:lnTo>
                    <a:pt x="0" y="53505"/>
                  </a:lnTo>
                  <a:lnTo>
                    <a:pt x="0" y="333260"/>
                  </a:lnTo>
                  <a:lnTo>
                    <a:pt x="0" y="337019"/>
                  </a:lnTo>
                  <a:lnTo>
                    <a:pt x="19431" y="376415"/>
                  </a:lnTo>
                  <a:lnTo>
                    <a:pt x="53505" y="390525"/>
                  </a:lnTo>
                  <a:lnTo>
                    <a:pt x="327494" y="390525"/>
                  </a:lnTo>
                  <a:lnTo>
                    <a:pt x="366890" y="371094"/>
                  </a:lnTo>
                  <a:lnTo>
                    <a:pt x="381000" y="337019"/>
                  </a:lnTo>
                  <a:lnTo>
                    <a:pt x="381000" y="53505"/>
                  </a:lnTo>
                  <a:lnTo>
                    <a:pt x="361569" y="14109"/>
                  </a:lnTo>
                  <a:lnTo>
                    <a:pt x="331216" y="368"/>
                  </a:lnTo>
                  <a:lnTo>
                    <a:pt x="327494" y="0"/>
                  </a:lnTo>
                  <a:close/>
                </a:path>
              </a:pathLst>
            </a:custGeom>
            <a:solidFill>
              <a:srgbClr val="1724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34062" y="3567112"/>
              <a:ext cx="381000" cy="390525"/>
            </a:xfrm>
            <a:custGeom>
              <a:avLst/>
              <a:gdLst/>
              <a:ahLst/>
              <a:cxnLst/>
              <a:rect l="l" t="t" r="r" b="b"/>
              <a:pathLst>
                <a:path w="381000" h="390525">
                  <a:moveTo>
                    <a:pt x="0" y="333260"/>
                  </a:moveTo>
                  <a:lnTo>
                    <a:pt x="0" y="57264"/>
                  </a:lnTo>
                  <a:lnTo>
                    <a:pt x="0" y="53505"/>
                  </a:lnTo>
                  <a:lnTo>
                    <a:pt x="368" y="49784"/>
                  </a:lnTo>
                  <a:lnTo>
                    <a:pt x="1104" y="46088"/>
                  </a:lnTo>
                  <a:lnTo>
                    <a:pt x="1828" y="42405"/>
                  </a:lnTo>
                  <a:lnTo>
                    <a:pt x="2921" y="38823"/>
                  </a:lnTo>
                  <a:lnTo>
                    <a:pt x="4356" y="35344"/>
                  </a:lnTo>
                  <a:lnTo>
                    <a:pt x="5803" y="31877"/>
                  </a:lnTo>
                  <a:lnTo>
                    <a:pt x="7556" y="28575"/>
                  </a:lnTo>
                  <a:lnTo>
                    <a:pt x="9652" y="25450"/>
                  </a:lnTo>
                  <a:lnTo>
                    <a:pt x="11734" y="22313"/>
                  </a:lnTo>
                  <a:lnTo>
                    <a:pt x="14109" y="19431"/>
                  </a:lnTo>
                  <a:lnTo>
                    <a:pt x="16776" y="16764"/>
                  </a:lnTo>
                  <a:lnTo>
                    <a:pt x="19431" y="14109"/>
                  </a:lnTo>
                  <a:lnTo>
                    <a:pt x="22313" y="11734"/>
                  </a:lnTo>
                  <a:lnTo>
                    <a:pt x="25450" y="9652"/>
                  </a:lnTo>
                  <a:lnTo>
                    <a:pt x="28575" y="7556"/>
                  </a:lnTo>
                  <a:lnTo>
                    <a:pt x="53505" y="0"/>
                  </a:lnTo>
                  <a:lnTo>
                    <a:pt x="57264" y="0"/>
                  </a:lnTo>
                  <a:lnTo>
                    <a:pt x="323735" y="0"/>
                  </a:lnTo>
                  <a:lnTo>
                    <a:pt x="327494" y="0"/>
                  </a:lnTo>
                  <a:lnTo>
                    <a:pt x="331216" y="368"/>
                  </a:lnTo>
                  <a:lnTo>
                    <a:pt x="355549" y="9652"/>
                  </a:lnTo>
                  <a:lnTo>
                    <a:pt x="358673" y="11734"/>
                  </a:lnTo>
                  <a:lnTo>
                    <a:pt x="361569" y="14109"/>
                  </a:lnTo>
                  <a:lnTo>
                    <a:pt x="364223" y="16764"/>
                  </a:lnTo>
                  <a:lnTo>
                    <a:pt x="366890" y="19431"/>
                  </a:lnTo>
                  <a:lnTo>
                    <a:pt x="369265" y="22313"/>
                  </a:lnTo>
                  <a:lnTo>
                    <a:pt x="371348" y="25450"/>
                  </a:lnTo>
                  <a:lnTo>
                    <a:pt x="373443" y="28575"/>
                  </a:lnTo>
                  <a:lnTo>
                    <a:pt x="381000" y="53505"/>
                  </a:lnTo>
                  <a:lnTo>
                    <a:pt x="381000" y="57264"/>
                  </a:lnTo>
                  <a:lnTo>
                    <a:pt x="381000" y="333260"/>
                  </a:lnTo>
                  <a:lnTo>
                    <a:pt x="381000" y="337019"/>
                  </a:lnTo>
                  <a:lnTo>
                    <a:pt x="380631" y="340753"/>
                  </a:lnTo>
                  <a:lnTo>
                    <a:pt x="379895" y="344436"/>
                  </a:lnTo>
                  <a:lnTo>
                    <a:pt x="379158" y="348119"/>
                  </a:lnTo>
                  <a:lnTo>
                    <a:pt x="371348" y="365074"/>
                  </a:lnTo>
                  <a:lnTo>
                    <a:pt x="369265" y="368198"/>
                  </a:lnTo>
                  <a:lnTo>
                    <a:pt x="366890" y="371094"/>
                  </a:lnTo>
                  <a:lnTo>
                    <a:pt x="364223" y="373748"/>
                  </a:lnTo>
                  <a:lnTo>
                    <a:pt x="361569" y="376415"/>
                  </a:lnTo>
                  <a:lnTo>
                    <a:pt x="334911" y="389420"/>
                  </a:lnTo>
                  <a:lnTo>
                    <a:pt x="331216" y="390156"/>
                  </a:lnTo>
                  <a:lnTo>
                    <a:pt x="327494" y="390525"/>
                  </a:lnTo>
                  <a:lnTo>
                    <a:pt x="323735" y="390525"/>
                  </a:lnTo>
                  <a:lnTo>
                    <a:pt x="57264" y="390525"/>
                  </a:lnTo>
                  <a:lnTo>
                    <a:pt x="53505" y="390525"/>
                  </a:lnTo>
                  <a:lnTo>
                    <a:pt x="49784" y="390156"/>
                  </a:lnTo>
                  <a:lnTo>
                    <a:pt x="46088" y="389420"/>
                  </a:lnTo>
                  <a:lnTo>
                    <a:pt x="42405" y="388696"/>
                  </a:lnTo>
                  <a:lnTo>
                    <a:pt x="16776" y="373748"/>
                  </a:lnTo>
                  <a:lnTo>
                    <a:pt x="14109" y="371094"/>
                  </a:lnTo>
                  <a:lnTo>
                    <a:pt x="11734" y="368198"/>
                  </a:lnTo>
                  <a:lnTo>
                    <a:pt x="9652" y="365074"/>
                  </a:lnTo>
                  <a:lnTo>
                    <a:pt x="7556" y="361950"/>
                  </a:lnTo>
                  <a:lnTo>
                    <a:pt x="1104" y="344436"/>
                  </a:lnTo>
                  <a:lnTo>
                    <a:pt x="368" y="340753"/>
                  </a:lnTo>
                  <a:lnTo>
                    <a:pt x="0" y="337019"/>
                  </a:lnTo>
                  <a:lnTo>
                    <a:pt x="0" y="333260"/>
                  </a:lnTo>
                  <a:close/>
                </a:path>
              </a:pathLst>
            </a:custGeom>
            <a:ln w="9525">
              <a:solidFill>
                <a:srgbClr val="303E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96419" y="3634384"/>
              <a:ext cx="257175" cy="266700"/>
            </a:xfrm>
            <a:custGeom>
              <a:avLst/>
              <a:gdLst/>
              <a:ahLst/>
              <a:cxnLst/>
              <a:rect l="l" t="t" r="r" b="b"/>
              <a:pathLst>
                <a:path w="257175" h="266700">
                  <a:moveTo>
                    <a:pt x="132905" y="203453"/>
                  </a:moveTo>
                  <a:lnTo>
                    <a:pt x="116243" y="203453"/>
                  </a:lnTo>
                  <a:lnTo>
                    <a:pt x="116293" y="260349"/>
                  </a:lnTo>
                  <a:lnTo>
                    <a:pt x="117805" y="263055"/>
                  </a:lnTo>
                  <a:lnTo>
                    <a:pt x="122681" y="266064"/>
                  </a:lnTo>
                  <a:lnTo>
                    <a:pt x="125742" y="266217"/>
                  </a:lnTo>
                  <a:lnTo>
                    <a:pt x="170096" y="244055"/>
                  </a:lnTo>
                  <a:lnTo>
                    <a:pt x="132905" y="244055"/>
                  </a:lnTo>
                  <a:lnTo>
                    <a:pt x="132905" y="203453"/>
                  </a:lnTo>
                  <a:close/>
                </a:path>
                <a:path w="257175" h="266700">
                  <a:moveTo>
                    <a:pt x="199402" y="171627"/>
                  </a:moveTo>
                  <a:lnTo>
                    <a:pt x="182740" y="171627"/>
                  </a:lnTo>
                  <a:lnTo>
                    <a:pt x="182740" y="215137"/>
                  </a:lnTo>
                  <a:lnTo>
                    <a:pt x="179209" y="220903"/>
                  </a:lnTo>
                  <a:lnTo>
                    <a:pt x="132905" y="244055"/>
                  </a:lnTo>
                  <a:lnTo>
                    <a:pt x="170096" y="244055"/>
                  </a:lnTo>
                  <a:lnTo>
                    <a:pt x="198117" y="218058"/>
                  </a:lnTo>
                  <a:lnTo>
                    <a:pt x="199293" y="209676"/>
                  </a:lnTo>
                  <a:lnTo>
                    <a:pt x="199402" y="171627"/>
                  </a:lnTo>
                  <a:close/>
                </a:path>
                <a:path w="257175" h="266700">
                  <a:moveTo>
                    <a:pt x="218807" y="0"/>
                  </a:moveTo>
                  <a:lnTo>
                    <a:pt x="142637" y="24108"/>
                  </a:lnTo>
                  <a:lnTo>
                    <a:pt x="107568" y="60578"/>
                  </a:lnTo>
                  <a:lnTo>
                    <a:pt x="103784" y="66446"/>
                  </a:lnTo>
                  <a:lnTo>
                    <a:pt x="56959" y="66446"/>
                  </a:lnTo>
                  <a:lnTo>
                    <a:pt x="0" y="139238"/>
                  </a:lnTo>
                  <a:lnTo>
                    <a:pt x="0" y="143542"/>
                  </a:lnTo>
                  <a:lnTo>
                    <a:pt x="2755" y="148005"/>
                  </a:lnTo>
                  <a:lnTo>
                    <a:pt x="5448" y="149517"/>
                  </a:lnTo>
                  <a:lnTo>
                    <a:pt x="61518" y="149517"/>
                  </a:lnTo>
                  <a:lnTo>
                    <a:pt x="57688" y="158095"/>
                  </a:lnTo>
                  <a:lnTo>
                    <a:pt x="56641" y="160515"/>
                  </a:lnTo>
                  <a:lnTo>
                    <a:pt x="53886" y="166700"/>
                  </a:lnTo>
                  <a:lnTo>
                    <a:pt x="55295" y="173862"/>
                  </a:lnTo>
                  <a:lnTo>
                    <a:pt x="91109" y="209676"/>
                  </a:lnTo>
                  <a:lnTo>
                    <a:pt x="98170" y="211137"/>
                  </a:lnTo>
                  <a:lnTo>
                    <a:pt x="111721" y="205422"/>
                  </a:lnTo>
                  <a:lnTo>
                    <a:pt x="116243" y="203453"/>
                  </a:lnTo>
                  <a:lnTo>
                    <a:pt x="132905" y="203453"/>
                  </a:lnTo>
                  <a:lnTo>
                    <a:pt x="132905" y="196024"/>
                  </a:lnTo>
                  <a:lnTo>
                    <a:pt x="139217" y="193128"/>
                  </a:lnTo>
                  <a:lnTo>
                    <a:pt x="98069" y="193128"/>
                  </a:lnTo>
                  <a:lnTo>
                    <a:pt x="71907" y="166954"/>
                  </a:lnTo>
                  <a:lnTo>
                    <a:pt x="81254" y="146036"/>
                  </a:lnTo>
                  <a:lnTo>
                    <a:pt x="87465" y="132905"/>
                  </a:lnTo>
                  <a:lnTo>
                    <a:pt x="21755" y="132905"/>
                  </a:lnTo>
                  <a:lnTo>
                    <a:pt x="44856" y="86639"/>
                  </a:lnTo>
                  <a:lnTo>
                    <a:pt x="50622" y="83057"/>
                  </a:lnTo>
                  <a:lnTo>
                    <a:pt x="113387" y="83057"/>
                  </a:lnTo>
                  <a:lnTo>
                    <a:pt x="121272" y="69875"/>
                  </a:lnTo>
                  <a:lnTo>
                    <a:pt x="151595" y="38158"/>
                  </a:lnTo>
                  <a:lnTo>
                    <a:pt x="184956" y="21734"/>
                  </a:lnTo>
                  <a:lnTo>
                    <a:pt x="217898" y="16624"/>
                  </a:lnTo>
                  <a:lnTo>
                    <a:pt x="257174" y="16624"/>
                  </a:lnTo>
                  <a:lnTo>
                    <a:pt x="257174" y="3898"/>
                  </a:lnTo>
                  <a:lnTo>
                    <a:pt x="251218" y="2743"/>
                  </a:lnTo>
                  <a:lnTo>
                    <a:pt x="218807" y="0"/>
                  </a:lnTo>
                  <a:close/>
                </a:path>
                <a:path w="257175" h="266700">
                  <a:moveTo>
                    <a:pt x="257174" y="16624"/>
                  </a:moveTo>
                  <a:lnTo>
                    <a:pt x="217898" y="16624"/>
                  </a:lnTo>
                  <a:lnTo>
                    <a:pt x="246964" y="18846"/>
                  </a:lnTo>
                  <a:lnTo>
                    <a:pt x="249009" y="45681"/>
                  </a:lnTo>
                  <a:lnTo>
                    <a:pt x="249065" y="46418"/>
                  </a:lnTo>
                  <a:lnTo>
                    <a:pt x="249178" y="47905"/>
                  </a:lnTo>
                  <a:lnTo>
                    <a:pt x="244060" y="80841"/>
                  </a:lnTo>
                  <a:lnTo>
                    <a:pt x="195884" y="144475"/>
                  </a:lnTo>
                  <a:lnTo>
                    <a:pt x="145710" y="171802"/>
                  </a:lnTo>
                  <a:lnTo>
                    <a:pt x="98069" y="193128"/>
                  </a:lnTo>
                  <a:lnTo>
                    <a:pt x="139217" y="193128"/>
                  </a:lnTo>
                  <a:lnTo>
                    <a:pt x="145096" y="190431"/>
                  </a:lnTo>
                  <a:lnTo>
                    <a:pt x="157765" y="184411"/>
                  </a:lnTo>
                  <a:lnTo>
                    <a:pt x="170463" y="178099"/>
                  </a:lnTo>
                  <a:lnTo>
                    <a:pt x="182740" y="171627"/>
                  </a:lnTo>
                  <a:lnTo>
                    <a:pt x="199402" y="171627"/>
                  </a:lnTo>
                  <a:lnTo>
                    <a:pt x="199402" y="162026"/>
                  </a:lnTo>
                  <a:lnTo>
                    <a:pt x="201485" y="160731"/>
                  </a:lnTo>
                  <a:lnTo>
                    <a:pt x="203403" y="159486"/>
                  </a:lnTo>
                  <a:lnTo>
                    <a:pt x="205270" y="158229"/>
                  </a:lnTo>
                  <a:lnTo>
                    <a:pt x="241713" y="123168"/>
                  </a:lnTo>
                  <a:lnTo>
                    <a:pt x="257174" y="91068"/>
                  </a:lnTo>
                  <a:lnTo>
                    <a:pt x="257174" y="16624"/>
                  </a:lnTo>
                  <a:close/>
                </a:path>
                <a:path w="257175" h="266700">
                  <a:moveTo>
                    <a:pt x="113387" y="83057"/>
                  </a:moveTo>
                  <a:lnTo>
                    <a:pt x="94068" y="83057"/>
                  </a:lnTo>
                  <a:lnTo>
                    <a:pt x="87499" y="95365"/>
                  </a:lnTo>
                  <a:lnTo>
                    <a:pt x="81041" y="108076"/>
                  </a:lnTo>
                  <a:lnTo>
                    <a:pt x="74855" y="120741"/>
                  </a:lnTo>
                  <a:lnTo>
                    <a:pt x="69100" y="132905"/>
                  </a:lnTo>
                  <a:lnTo>
                    <a:pt x="87465" y="132905"/>
                  </a:lnTo>
                  <a:lnTo>
                    <a:pt x="93708" y="119705"/>
                  </a:lnTo>
                  <a:lnTo>
                    <a:pt x="107602" y="92728"/>
                  </a:lnTo>
                  <a:lnTo>
                    <a:pt x="113387" y="83057"/>
                  </a:lnTo>
                  <a:close/>
                </a:path>
                <a:path w="257175" h="266700">
                  <a:moveTo>
                    <a:pt x="194906" y="45681"/>
                  </a:moveTo>
                  <a:lnTo>
                    <a:pt x="187197" y="45681"/>
                  </a:lnTo>
                  <a:lnTo>
                    <a:pt x="183489" y="46418"/>
                  </a:lnTo>
                  <a:lnTo>
                    <a:pt x="161975" y="70904"/>
                  </a:lnTo>
                  <a:lnTo>
                    <a:pt x="161975" y="78612"/>
                  </a:lnTo>
                  <a:lnTo>
                    <a:pt x="187197" y="103822"/>
                  </a:lnTo>
                  <a:lnTo>
                    <a:pt x="194906" y="103822"/>
                  </a:lnTo>
                  <a:lnTo>
                    <a:pt x="217352" y="87223"/>
                  </a:lnTo>
                  <a:lnTo>
                    <a:pt x="187604" y="87223"/>
                  </a:lnTo>
                  <a:lnTo>
                    <a:pt x="184670" y="85991"/>
                  </a:lnTo>
                  <a:lnTo>
                    <a:pt x="179806" y="81140"/>
                  </a:lnTo>
                  <a:lnTo>
                    <a:pt x="178587" y="78193"/>
                  </a:lnTo>
                  <a:lnTo>
                    <a:pt x="178587" y="71410"/>
                  </a:lnTo>
                  <a:lnTo>
                    <a:pt x="178756" y="70904"/>
                  </a:lnTo>
                  <a:lnTo>
                    <a:pt x="179806" y="68376"/>
                  </a:lnTo>
                  <a:lnTo>
                    <a:pt x="184670" y="63512"/>
                  </a:lnTo>
                  <a:lnTo>
                    <a:pt x="187604" y="62293"/>
                  </a:lnTo>
                  <a:lnTo>
                    <a:pt x="217352" y="62293"/>
                  </a:lnTo>
                  <a:lnTo>
                    <a:pt x="216433" y="60070"/>
                  </a:lnTo>
                  <a:lnTo>
                    <a:pt x="214337" y="56921"/>
                  </a:lnTo>
                  <a:lnTo>
                    <a:pt x="208876" y="51473"/>
                  </a:lnTo>
                  <a:lnTo>
                    <a:pt x="205739" y="49364"/>
                  </a:lnTo>
                  <a:lnTo>
                    <a:pt x="198615" y="46418"/>
                  </a:lnTo>
                  <a:lnTo>
                    <a:pt x="194906" y="45681"/>
                  </a:lnTo>
                  <a:close/>
                </a:path>
                <a:path w="257175" h="266700">
                  <a:moveTo>
                    <a:pt x="217352" y="62293"/>
                  </a:moveTo>
                  <a:lnTo>
                    <a:pt x="194487" y="62293"/>
                  </a:lnTo>
                  <a:lnTo>
                    <a:pt x="197421" y="63512"/>
                  </a:lnTo>
                  <a:lnTo>
                    <a:pt x="202298" y="68376"/>
                  </a:lnTo>
                  <a:lnTo>
                    <a:pt x="203337" y="70904"/>
                  </a:lnTo>
                  <a:lnTo>
                    <a:pt x="203504" y="71410"/>
                  </a:lnTo>
                  <a:lnTo>
                    <a:pt x="203504" y="78193"/>
                  </a:lnTo>
                  <a:lnTo>
                    <a:pt x="202420" y="80841"/>
                  </a:lnTo>
                  <a:lnTo>
                    <a:pt x="202298" y="81140"/>
                  </a:lnTo>
                  <a:lnTo>
                    <a:pt x="197421" y="85991"/>
                  </a:lnTo>
                  <a:lnTo>
                    <a:pt x="194487" y="87223"/>
                  </a:lnTo>
                  <a:lnTo>
                    <a:pt x="217352" y="87223"/>
                  </a:lnTo>
                  <a:lnTo>
                    <a:pt x="219379" y="82321"/>
                  </a:lnTo>
                  <a:lnTo>
                    <a:pt x="220129" y="78612"/>
                  </a:lnTo>
                  <a:lnTo>
                    <a:pt x="220129" y="70904"/>
                  </a:lnTo>
                  <a:lnTo>
                    <a:pt x="219488" y="67733"/>
                  </a:lnTo>
                  <a:lnTo>
                    <a:pt x="219379" y="67195"/>
                  </a:lnTo>
                  <a:lnTo>
                    <a:pt x="217352" y="62293"/>
                  </a:lnTo>
                  <a:close/>
                </a:path>
              </a:pathLst>
            </a:custGeom>
            <a:solidFill>
              <a:srgbClr val="CFD0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388849" y="3604418"/>
            <a:ext cx="4237990" cy="644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dirty="0">
                <a:solidFill>
                  <a:srgbClr val="CFD0D8"/>
                </a:solidFill>
                <a:latin typeface="Roboto Lt"/>
                <a:cs typeface="Roboto Lt"/>
              </a:rPr>
              <a:t>Actionable</a:t>
            </a:r>
            <a:r>
              <a:rPr sz="1750" spc="-5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750" spc="-10" dirty="0">
                <a:solidFill>
                  <a:srgbClr val="CFD0D8"/>
                </a:solidFill>
                <a:latin typeface="Roboto Lt"/>
                <a:cs typeface="Roboto Lt"/>
              </a:rPr>
              <a:t>Insights?</a:t>
            </a:r>
            <a:endParaRPr sz="1750">
              <a:latin typeface="Roboto Lt"/>
              <a:cs typeface="Roboto Lt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Claims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CFD0D8"/>
                </a:solidFill>
                <a:latin typeface="Roboto"/>
                <a:cs typeface="Roboto"/>
              </a:rPr>
              <a:t>prioritization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 possible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based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8"/>
                </a:solidFill>
                <a:latin typeface="Roboto"/>
                <a:cs typeface="Roboto"/>
              </a:rPr>
              <a:t>on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 predicted</a:t>
            </a:r>
            <a:r>
              <a:rPr sz="140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risk.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7466" y="4772659"/>
            <a:ext cx="6696709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This</a:t>
            </a:r>
            <a:r>
              <a:rPr sz="1400" spc="-5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project</a:t>
            </a:r>
            <a:r>
              <a:rPr sz="140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8"/>
                </a:solidFill>
                <a:latin typeface="Roboto"/>
                <a:cs typeface="Roboto"/>
              </a:rPr>
              <a:t>offers</a:t>
            </a:r>
            <a:r>
              <a:rPr sz="140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predictive</a:t>
            </a:r>
            <a:r>
              <a:rPr sz="140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power</a:t>
            </a:r>
            <a:r>
              <a:rPr sz="140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8"/>
                </a:solidFill>
                <a:latin typeface="Roboto"/>
                <a:cs typeface="Roboto"/>
              </a:rPr>
              <a:t>and</a:t>
            </a:r>
            <a:r>
              <a:rPr sz="140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strategic</a:t>
            </a:r>
            <a:r>
              <a:rPr sz="1400" spc="-5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guidance</a:t>
            </a:r>
            <a:r>
              <a:rPr sz="140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8"/>
                </a:solidFill>
                <a:latin typeface="Roboto"/>
                <a:cs typeface="Roboto"/>
              </a:rPr>
              <a:t>for</a:t>
            </a:r>
            <a:r>
              <a:rPr sz="140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fraud</a:t>
            </a:r>
            <a:r>
              <a:rPr sz="140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claims</a:t>
            </a:r>
            <a:r>
              <a:rPr sz="140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handling.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1430000" cy="6486525"/>
          </a:xfrm>
          <a:custGeom>
            <a:avLst/>
            <a:gdLst/>
            <a:ahLst/>
            <a:cxnLst/>
            <a:rect l="l" t="t" r="r" b="b"/>
            <a:pathLst>
              <a:path w="11430000" h="6486525">
                <a:moveTo>
                  <a:pt x="11430000" y="0"/>
                </a:moveTo>
                <a:lnTo>
                  <a:pt x="0" y="0"/>
                </a:lnTo>
                <a:lnTo>
                  <a:pt x="0" y="6486525"/>
                </a:lnTo>
                <a:lnTo>
                  <a:pt x="11430000" y="6486525"/>
                </a:lnTo>
                <a:lnTo>
                  <a:pt x="11430000" y="0"/>
                </a:lnTo>
                <a:close/>
              </a:path>
            </a:pathLst>
          </a:custGeom>
          <a:solidFill>
            <a:srgbClr val="000017">
              <a:alpha val="9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0"/>
            <a:ext cx="4286250" cy="648652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7466" y="461644"/>
            <a:ext cx="1980564" cy="450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spc="-10" dirty="0"/>
              <a:t>Conclusions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607466" y="1257935"/>
            <a:ext cx="123190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FFFFFF"/>
                </a:solidFill>
                <a:latin typeface="Roboto Lt"/>
                <a:cs typeface="Roboto Lt"/>
              </a:rPr>
              <a:t>Key</a:t>
            </a:r>
            <a:r>
              <a:rPr sz="1400" spc="-7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 Lt"/>
                <a:cs typeface="Roboto Lt"/>
              </a:rPr>
              <a:t>Takeaways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7225" y="176212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77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77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CFD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7225" y="26574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77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77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CFD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7225" y="35623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77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77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CFD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7225" y="41814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77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77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CFD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7225" y="47910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77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77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CFD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90835" y="1575308"/>
            <a:ext cx="2491105" cy="3625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7185">
              <a:lnSpc>
                <a:spcPct val="133900"/>
              </a:lnSpc>
              <a:spcBef>
                <a:spcPts val="100"/>
              </a:spcBef>
            </a:pPr>
            <a:r>
              <a:rPr sz="1400" spc="-75" dirty="0">
                <a:solidFill>
                  <a:srgbClr val="CFD0D8"/>
                </a:solidFill>
                <a:latin typeface="Roboto"/>
                <a:cs typeface="Roboto"/>
              </a:rPr>
              <a:t>Data-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driven</a:t>
            </a:r>
            <a:r>
              <a:rPr sz="140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fraud</a:t>
            </a:r>
            <a:r>
              <a:rPr sz="140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detection outperforms</a:t>
            </a:r>
            <a:r>
              <a:rPr sz="1400" spc="-8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manual inspection.</a:t>
            </a:r>
            <a:endParaRPr sz="1400">
              <a:latin typeface="Roboto"/>
              <a:cs typeface="Roboto"/>
            </a:endParaRPr>
          </a:p>
          <a:p>
            <a:pPr marL="12700" marR="675005">
              <a:lnSpc>
                <a:spcPct val="133900"/>
              </a:lnSpc>
              <a:spcBef>
                <a:spcPts val="300"/>
              </a:spcBef>
            </a:pP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Logistic</a:t>
            </a:r>
            <a:r>
              <a:rPr sz="140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Regression</a:t>
            </a:r>
            <a:r>
              <a:rPr sz="1400" spc="-25" dirty="0">
                <a:solidFill>
                  <a:srgbClr val="CFD0D8"/>
                </a:solidFill>
                <a:latin typeface="Roboto"/>
                <a:cs typeface="Roboto"/>
              </a:rPr>
              <a:t> is 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recommended</a:t>
            </a:r>
            <a:r>
              <a:rPr sz="1400" dirty="0">
                <a:solidFill>
                  <a:srgbClr val="CFD0D8"/>
                </a:solidFill>
                <a:latin typeface="Roboto"/>
                <a:cs typeface="Roboto"/>
              </a:rPr>
              <a:t> for</a:t>
            </a:r>
            <a:r>
              <a:rPr sz="1400" spc="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best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generalization.</a:t>
            </a:r>
            <a:endParaRPr sz="1400">
              <a:latin typeface="Roboto"/>
              <a:cs typeface="Roboto"/>
            </a:endParaRPr>
          </a:p>
          <a:p>
            <a:pPr marL="12700" marR="169545">
              <a:lnSpc>
                <a:spcPct val="133900"/>
              </a:lnSpc>
              <a:spcBef>
                <a:spcPts val="375"/>
              </a:spcBef>
            </a:pP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Achieved</a:t>
            </a:r>
            <a:r>
              <a:rPr sz="1400" spc="-7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8"/>
                </a:solidFill>
                <a:latin typeface="Roboto"/>
                <a:cs typeface="Roboto"/>
              </a:rPr>
              <a:t>71.62%</a:t>
            </a:r>
            <a:r>
              <a:rPr sz="1400" spc="-6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fraud</a:t>
            </a:r>
            <a:r>
              <a:rPr sz="1400" spc="-7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recall, </a:t>
            </a:r>
            <a:r>
              <a:rPr sz="1400" dirty="0">
                <a:solidFill>
                  <a:srgbClr val="CFD0D8"/>
                </a:solidFill>
                <a:latin typeface="Roboto"/>
                <a:cs typeface="Roboto"/>
              </a:rPr>
              <a:t>61.63%</a:t>
            </a:r>
            <a:r>
              <a:rPr sz="1400" spc="-8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precision.</a:t>
            </a:r>
            <a:endParaRPr sz="1400">
              <a:latin typeface="Roboto"/>
              <a:cs typeface="Roboto"/>
            </a:endParaRPr>
          </a:p>
          <a:p>
            <a:pPr marL="12700" marR="5080">
              <a:lnSpc>
                <a:spcPct val="129500"/>
              </a:lnSpc>
              <a:spcBef>
                <a:spcPts val="450"/>
              </a:spcBef>
            </a:pP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Identified</a:t>
            </a:r>
            <a:r>
              <a:rPr sz="140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critical</a:t>
            </a:r>
            <a:r>
              <a:rPr sz="140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8"/>
                </a:solidFill>
                <a:latin typeface="Roboto"/>
                <a:cs typeface="Roboto"/>
              </a:rPr>
              <a:t>risk</a:t>
            </a:r>
            <a:r>
              <a:rPr sz="140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indicators </a:t>
            </a:r>
            <a:r>
              <a:rPr sz="1400" dirty="0">
                <a:solidFill>
                  <a:srgbClr val="CFD0D8"/>
                </a:solidFill>
                <a:latin typeface="Roboto"/>
                <a:cs typeface="Roboto"/>
              </a:rPr>
              <a:t>for</a:t>
            </a:r>
            <a:r>
              <a:rPr sz="140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operations.</a:t>
            </a:r>
            <a:endParaRPr sz="1400">
              <a:latin typeface="Roboto"/>
              <a:cs typeface="Roboto"/>
            </a:endParaRPr>
          </a:p>
          <a:p>
            <a:pPr marL="12700" marR="433070">
              <a:lnSpc>
                <a:spcPct val="133900"/>
              </a:lnSpc>
              <a:spcBef>
                <a:spcPts val="375"/>
              </a:spcBef>
            </a:pP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Random</a:t>
            </a:r>
            <a:r>
              <a:rPr sz="1400" spc="-4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Forest</a:t>
            </a:r>
            <a:r>
              <a:rPr sz="1400" spc="-4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overfitted; </a:t>
            </a:r>
            <a:r>
              <a:rPr sz="1400" spc="-25" dirty="0">
                <a:solidFill>
                  <a:srgbClr val="CFD0D8"/>
                </a:solidFill>
                <a:latin typeface="Roboto"/>
                <a:cs typeface="Roboto"/>
              </a:rPr>
              <a:t>unsuitable</a:t>
            </a:r>
            <a:r>
              <a:rPr sz="140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8"/>
                </a:solidFill>
                <a:latin typeface="Roboto"/>
                <a:cs typeface="Roboto"/>
              </a:rPr>
              <a:t>for</a:t>
            </a:r>
            <a:r>
              <a:rPr sz="140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production.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41635" y="1257935"/>
            <a:ext cx="134302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FFFFFF"/>
                </a:solidFill>
                <a:latin typeface="Roboto Lt"/>
                <a:cs typeface="Roboto Lt"/>
              </a:rPr>
              <a:t>Business</a:t>
            </a:r>
            <a:r>
              <a:rPr sz="140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 Lt"/>
                <a:cs typeface="Roboto Lt"/>
              </a:rPr>
              <a:t>Impact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63924" y="1668747"/>
            <a:ext cx="332740" cy="351155"/>
          </a:xfrm>
          <a:custGeom>
            <a:avLst/>
            <a:gdLst/>
            <a:ahLst/>
            <a:cxnLst/>
            <a:rect l="l" t="t" r="r" b="b"/>
            <a:pathLst>
              <a:path w="332739" h="351155">
                <a:moveTo>
                  <a:pt x="166109" y="0"/>
                </a:moveTo>
                <a:lnTo>
                  <a:pt x="26504" y="55429"/>
                </a:lnTo>
                <a:lnTo>
                  <a:pt x="0" y="95027"/>
                </a:lnTo>
                <a:lnTo>
                  <a:pt x="2788" y="133521"/>
                </a:lnTo>
                <a:lnTo>
                  <a:pt x="11980" y="178023"/>
                </a:lnTo>
                <a:lnTo>
                  <a:pt x="29329" y="225047"/>
                </a:lnTo>
                <a:lnTo>
                  <a:pt x="56586" y="271108"/>
                </a:lnTo>
                <a:lnTo>
                  <a:pt x="95506" y="312720"/>
                </a:lnTo>
                <a:lnTo>
                  <a:pt x="147840" y="346398"/>
                </a:lnTo>
                <a:lnTo>
                  <a:pt x="166109" y="350551"/>
                </a:lnTo>
                <a:lnTo>
                  <a:pt x="175419" y="349513"/>
                </a:lnTo>
                <a:lnTo>
                  <a:pt x="184378" y="346398"/>
                </a:lnTo>
                <a:lnTo>
                  <a:pt x="211277" y="329088"/>
                </a:lnTo>
                <a:lnTo>
                  <a:pt x="162852" y="329088"/>
                </a:lnTo>
                <a:lnTo>
                  <a:pt x="157378" y="326459"/>
                </a:lnTo>
                <a:lnTo>
                  <a:pt x="109914" y="295877"/>
                </a:lnTo>
                <a:lnTo>
                  <a:pt x="74422" y="257918"/>
                </a:lnTo>
                <a:lnTo>
                  <a:pt x="49413" y="215715"/>
                </a:lnTo>
                <a:lnTo>
                  <a:pt x="33482" y="172684"/>
                </a:lnTo>
                <a:lnTo>
                  <a:pt x="24796" y="131100"/>
                </a:lnTo>
                <a:lnTo>
                  <a:pt x="22085" y="86582"/>
                </a:lnTo>
                <a:lnTo>
                  <a:pt x="25217" y="82094"/>
                </a:lnTo>
                <a:lnTo>
                  <a:pt x="27298" y="79165"/>
                </a:lnTo>
                <a:lnTo>
                  <a:pt x="157275" y="23945"/>
                </a:lnTo>
                <a:lnTo>
                  <a:pt x="157454" y="23945"/>
                </a:lnTo>
                <a:lnTo>
                  <a:pt x="162991" y="21583"/>
                </a:lnTo>
                <a:lnTo>
                  <a:pt x="225961" y="21583"/>
                </a:lnTo>
                <a:lnTo>
                  <a:pt x="183413" y="3524"/>
                </a:lnTo>
                <a:lnTo>
                  <a:pt x="174891" y="881"/>
                </a:lnTo>
                <a:lnTo>
                  <a:pt x="166109" y="0"/>
                </a:lnTo>
                <a:close/>
              </a:path>
              <a:path w="332739" h="351155">
                <a:moveTo>
                  <a:pt x="225961" y="21583"/>
                </a:moveTo>
                <a:lnTo>
                  <a:pt x="169214" y="21583"/>
                </a:lnTo>
                <a:lnTo>
                  <a:pt x="304876" y="79165"/>
                </a:lnTo>
                <a:lnTo>
                  <a:pt x="310134" y="86582"/>
                </a:lnTo>
                <a:lnTo>
                  <a:pt x="307418" y="131100"/>
                </a:lnTo>
                <a:lnTo>
                  <a:pt x="298834" y="172399"/>
                </a:lnTo>
                <a:lnTo>
                  <a:pt x="282790" y="215715"/>
                </a:lnTo>
                <a:lnTo>
                  <a:pt x="257772" y="257918"/>
                </a:lnTo>
                <a:lnTo>
                  <a:pt x="222264" y="295877"/>
                </a:lnTo>
                <a:lnTo>
                  <a:pt x="174752" y="326459"/>
                </a:lnTo>
                <a:lnTo>
                  <a:pt x="169291" y="329088"/>
                </a:lnTo>
                <a:lnTo>
                  <a:pt x="211277" y="329088"/>
                </a:lnTo>
                <a:lnTo>
                  <a:pt x="275629" y="271108"/>
                </a:lnTo>
                <a:lnTo>
                  <a:pt x="302883" y="225047"/>
                </a:lnTo>
                <a:lnTo>
                  <a:pt x="320229" y="178023"/>
                </a:lnTo>
                <a:lnTo>
                  <a:pt x="329418" y="133521"/>
                </a:lnTo>
                <a:lnTo>
                  <a:pt x="332206" y="95027"/>
                </a:lnTo>
                <a:lnTo>
                  <a:pt x="330238" y="82094"/>
                </a:lnTo>
                <a:lnTo>
                  <a:pt x="324692" y="70842"/>
                </a:lnTo>
                <a:lnTo>
                  <a:pt x="316277" y="61782"/>
                </a:lnTo>
                <a:lnTo>
                  <a:pt x="305701" y="55429"/>
                </a:lnTo>
                <a:lnTo>
                  <a:pt x="225961" y="21583"/>
                </a:lnTo>
                <a:close/>
              </a:path>
              <a:path w="332739" h="351155">
                <a:moveTo>
                  <a:pt x="207283" y="227506"/>
                </a:moveTo>
                <a:lnTo>
                  <a:pt x="124928" y="227506"/>
                </a:lnTo>
                <a:lnTo>
                  <a:pt x="139207" y="229141"/>
                </a:lnTo>
                <a:lnTo>
                  <a:pt x="150462" y="238084"/>
                </a:lnTo>
                <a:lnTo>
                  <a:pt x="155028" y="252825"/>
                </a:lnTo>
                <a:lnTo>
                  <a:pt x="155028" y="258908"/>
                </a:lnTo>
                <a:lnTo>
                  <a:pt x="160007" y="263899"/>
                </a:lnTo>
                <a:lnTo>
                  <a:pt x="172199" y="263899"/>
                </a:lnTo>
                <a:lnTo>
                  <a:pt x="177177" y="258908"/>
                </a:lnTo>
                <a:lnTo>
                  <a:pt x="177177" y="252825"/>
                </a:lnTo>
                <a:lnTo>
                  <a:pt x="181745" y="238084"/>
                </a:lnTo>
                <a:lnTo>
                  <a:pt x="193003" y="229141"/>
                </a:lnTo>
                <a:lnTo>
                  <a:pt x="207283" y="227506"/>
                </a:lnTo>
                <a:close/>
              </a:path>
              <a:path w="332739" h="351155">
                <a:moveTo>
                  <a:pt x="106997" y="89490"/>
                </a:moveTo>
                <a:lnTo>
                  <a:pt x="99936" y="89490"/>
                </a:lnTo>
                <a:lnTo>
                  <a:pt x="91363" y="98063"/>
                </a:lnTo>
                <a:lnTo>
                  <a:pt x="91363" y="105124"/>
                </a:lnTo>
                <a:lnTo>
                  <a:pt x="95656" y="109416"/>
                </a:lnTo>
                <a:lnTo>
                  <a:pt x="102731" y="122863"/>
                </a:lnTo>
                <a:lnTo>
                  <a:pt x="102729" y="123958"/>
                </a:lnTo>
                <a:lnTo>
                  <a:pt x="101284" y="136544"/>
                </a:lnTo>
                <a:lnTo>
                  <a:pt x="101193" y="137334"/>
                </a:lnTo>
                <a:lnTo>
                  <a:pt x="92248" y="148589"/>
                </a:lnTo>
                <a:lnTo>
                  <a:pt x="77508" y="153155"/>
                </a:lnTo>
                <a:lnTo>
                  <a:pt x="71424" y="153155"/>
                </a:lnTo>
                <a:lnTo>
                  <a:pt x="66446" y="158134"/>
                </a:lnTo>
                <a:lnTo>
                  <a:pt x="66446" y="170326"/>
                </a:lnTo>
                <a:lnTo>
                  <a:pt x="71424" y="175304"/>
                </a:lnTo>
                <a:lnTo>
                  <a:pt x="77508" y="175304"/>
                </a:lnTo>
                <a:lnTo>
                  <a:pt x="92248" y="179872"/>
                </a:lnTo>
                <a:lnTo>
                  <a:pt x="101193" y="191130"/>
                </a:lnTo>
                <a:lnTo>
                  <a:pt x="102801" y="205136"/>
                </a:lnTo>
                <a:lnTo>
                  <a:pt x="102728" y="205607"/>
                </a:lnTo>
                <a:lnTo>
                  <a:pt x="95656" y="219043"/>
                </a:lnTo>
                <a:lnTo>
                  <a:pt x="91363" y="223335"/>
                </a:lnTo>
                <a:lnTo>
                  <a:pt x="91363" y="230397"/>
                </a:lnTo>
                <a:lnTo>
                  <a:pt x="99936" y="238982"/>
                </a:lnTo>
                <a:lnTo>
                  <a:pt x="106997" y="238982"/>
                </a:lnTo>
                <a:lnTo>
                  <a:pt x="111290" y="234689"/>
                </a:lnTo>
                <a:lnTo>
                  <a:pt x="124928" y="227506"/>
                </a:lnTo>
                <a:lnTo>
                  <a:pt x="240855" y="227506"/>
                </a:lnTo>
                <a:lnTo>
                  <a:pt x="240855" y="223335"/>
                </a:lnTo>
                <a:lnTo>
                  <a:pt x="239610" y="222091"/>
                </a:lnTo>
                <a:lnTo>
                  <a:pt x="166039" y="222091"/>
                </a:lnTo>
                <a:lnTo>
                  <a:pt x="157580" y="214305"/>
                </a:lnTo>
                <a:lnTo>
                  <a:pt x="147605" y="208737"/>
                </a:lnTo>
                <a:lnTo>
                  <a:pt x="136621" y="205607"/>
                </a:lnTo>
                <a:lnTo>
                  <a:pt x="125133" y="205136"/>
                </a:lnTo>
                <a:lnTo>
                  <a:pt x="124824" y="197453"/>
                </a:lnTo>
                <a:lnTo>
                  <a:pt x="108178" y="164230"/>
                </a:lnTo>
                <a:lnTo>
                  <a:pt x="115964" y="155777"/>
                </a:lnTo>
                <a:lnTo>
                  <a:pt x="121532" y="145805"/>
                </a:lnTo>
                <a:lnTo>
                  <a:pt x="124662" y="134819"/>
                </a:lnTo>
                <a:lnTo>
                  <a:pt x="125107" y="123958"/>
                </a:lnTo>
                <a:lnTo>
                  <a:pt x="125133" y="123323"/>
                </a:lnTo>
                <a:lnTo>
                  <a:pt x="136621" y="122863"/>
                </a:lnTo>
                <a:lnTo>
                  <a:pt x="147605" y="119751"/>
                </a:lnTo>
                <a:lnTo>
                  <a:pt x="157580" y="114186"/>
                </a:lnTo>
                <a:lnTo>
                  <a:pt x="166039" y="106368"/>
                </a:lnTo>
                <a:lnTo>
                  <a:pt x="239610" y="106368"/>
                </a:lnTo>
                <a:lnTo>
                  <a:pt x="240855" y="105124"/>
                </a:lnTo>
                <a:lnTo>
                  <a:pt x="240855" y="100954"/>
                </a:lnTo>
                <a:lnTo>
                  <a:pt x="124928" y="100954"/>
                </a:lnTo>
                <a:lnTo>
                  <a:pt x="111290" y="93770"/>
                </a:lnTo>
                <a:lnTo>
                  <a:pt x="106997" y="89490"/>
                </a:lnTo>
                <a:close/>
              </a:path>
              <a:path w="332739" h="351155">
                <a:moveTo>
                  <a:pt x="240855" y="227506"/>
                </a:moveTo>
                <a:lnTo>
                  <a:pt x="207283" y="227506"/>
                </a:lnTo>
                <a:lnTo>
                  <a:pt x="220916" y="234689"/>
                </a:lnTo>
                <a:lnTo>
                  <a:pt x="225209" y="238982"/>
                </a:lnTo>
                <a:lnTo>
                  <a:pt x="232270" y="238982"/>
                </a:lnTo>
                <a:lnTo>
                  <a:pt x="240855" y="230397"/>
                </a:lnTo>
                <a:lnTo>
                  <a:pt x="240855" y="227506"/>
                </a:lnTo>
                <a:close/>
              </a:path>
              <a:path w="332739" h="351155">
                <a:moveTo>
                  <a:pt x="229411" y="123323"/>
                </a:moveTo>
                <a:lnTo>
                  <a:pt x="206936" y="123323"/>
                </a:lnTo>
                <a:lnTo>
                  <a:pt x="207248" y="131100"/>
                </a:lnTo>
                <a:lnTo>
                  <a:pt x="207346" y="133521"/>
                </a:lnTo>
                <a:lnTo>
                  <a:pt x="223149" y="163353"/>
                </a:lnTo>
                <a:lnTo>
                  <a:pt x="223901" y="164230"/>
                </a:lnTo>
                <a:lnTo>
                  <a:pt x="216108" y="172684"/>
                </a:lnTo>
                <a:lnTo>
                  <a:pt x="210535" y="182659"/>
                </a:lnTo>
                <a:lnTo>
                  <a:pt x="207404" y="193646"/>
                </a:lnTo>
                <a:lnTo>
                  <a:pt x="206933" y="205136"/>
                </a:lnTo>
                <a:lnTo>
                  <a:pt x="195177" y="205607"/>
                </a:lnTo>
                <a:lnTo>
                  <a:pt x="195407" y="205607"/>
                </a:lnTo>
                <a:lnTo>
                  <a:pt x="184411" y="208737"/>
                </a:lnTo>
                <a:lnTo>
                  <a:pt x="174457" y="214305"/>
                </a:lnTo>
                <a:lnTo>
                  <a:pt x="166039" y="222091"/>
                </a:lnTo>
                <a:lnTo>
                  <a:pt x="239610" y="222091"/>
                </a:lnTo>
                <a:lnTo>
                  <a:pt x="236562" y="219043"/>
                </a:lnTo>
                <a:lnTo>
                  <a:pt x="229484" y="205607"/>
                </a:lnTo>
                <a:lnTo>
                  <a:pt x="229412" y="205136"/>
                </a:lnTo>
                <a:lnTo>
                  <a:pt x="230914" y="192043"/>
                </a:lnTo>
                <a:lnTo>
                  <a:pt x="231019" y="191130"/>
                </a:lnTo>
                <a:lnTo>
                  <a:pt x="239963" y="179872"/>
                </a:lnTo>
                <a:lnTo>
                  <a:pt x="254698" y="175304"/>
                </a:lnTo>
                <a:lnTo>
                  <a:pt x="260781" y="175304"/>
                </a:lnTo>
                <a:lnTo>
                  <a:pt x="265772" y="170326"/>
                </a:lnTo>
                <a:lnTo>
                  <a:pt x="265772" y="158134"/>
                </a:lnTo>
                <a:lnTo>
                  <a:pt x="260781" y="153155"/>
                </a:lnTo>
                <a:lnTo>
                  <a:pt x="254698" y="153155"/>
                </a:lnTo>
                <a:lnTo>
                  <a:pt x="239963" y="148589"/>
                </a:lnTo>
                <a:lnTo>
                  <a:pt x="231019" y="137334"/>
                </a:lnTo>
                <a:lnTo>
                  <a:pt x="229484" y="123958"/>
                </a:lnTo>
                <a:lnTo>
                  <a:pt x="229411" y="123323"/>
                </a:lnTo>
                <a:close/>
              </a:path>
              <a:path w="332739" h="351155">
                <a:moveTo>
                  <a:pt x="180238" y="175304"/>
                </a:moveTo>
                <a:lnTo>
                  <a:pt x="174117" y="175304"/>
                </a:lnTo>
                <a:lnTo>
                  <a:pt x="171513" y="176383"/>
                </a:lnTo>
                <a:lnTo>
                  <a:pt x="167182" y="180714"/>
                </a:lnTo>
                <a:lnTo>
                  <a:pt x="166103" y="183318"/>
                </a:lnTo>
                <a:lnTo>
                  <a:pt x="166103" y="189439"/>
                </a:lnTo>
                <a:lnTo>
                  <a:pt x="167182" y="192043"/>
                </a:lnTo>
                <a:lnTo>
                  <a:pt x="171513" y="196373"/>
                </a:lnTo>
                <a:lnTo>
                  <a:pt x="174117" y="197453"/>
                </a:lnTo>
                <a:lnTo>
                  <a:pt x="180238" y="197453"/>
                </a:lnTo>
                <a:lnTo>
                  <a:pt x="182854" y="196373"/>
                </a:lnTo>
                <a:lnTo>
                  <a:pt x="187172" y="192043"/>
                </a:lnTo>
                <a:lnTo>
                  <a:pt x="188252" y="189439"/>
                </a:lnTo>
                <a:lnTo>
                  <a:pt x="188252" y="183318"/>
                </a:lnTo>
                <a:lnTo>
                  <a:pt x="187172" y="180714"/>
                </a:lnTo>
                <a:lnTo>
                  <a:pt x="182854" y="176383"/>
                </a:lnTo>
                <a:lnTo>
                  <a:pt x="180238" y="175304"/>
                </a:lnTo>
                <a:close/>
              </a:path>
              <a:path w="332739" h="351155">
                <a:moveTo>
                  <a:pt x="157238" y="136544"/>
                </a:moveTo>
                <a:lnTo>
                  <a:pt x="152831" y="136544"/>
                </a:lnTo>
                <a:lnTo>
                  <a:pt x="150710" y="136975"/>
                </a:lnTo>
                <a:lnTo>
                  <a:pt x="138939" y="148589"/>
                </a:lnTo>
                <a:lnTo>
                  <a:pt x="138836" y="148837"/>
                </a:lnTo>
                <a:lnTo>
                  <a:pt x="138417" y="150958"/>
                </a:lnTo>
                <a:lnTo>
                  <a:pt x="138499" y="155777"/>
                </a:lnTo>
                <a:lnTo>
                  <a:pt x="138836" y="157473"/>
                </a:lnTo>
                <a:lnTo>
                  <a:pt x="152831" y="169767"/>
                </a:lnTo>
                <a:lnTo>
                  <a:pt x="157238" y="169767"/>
                </a:lnTo>
                <a:lnTo>
                  <a:pt x="171640" y="150958"/>
                </a:lnTo>
                <a:lnTo>
                  <a:pt x="171221" y="148837"/>
                </a:lnTo>
                <a:lnTo>
                  <a:pt x="159359" y="136975"/>
                </a:lnTo>
                <a:lnTo>
                  <a:pt x="157238" y="136544"/>
                </a:lnTo>
                <a:close/>
              </a:path>
              <a:path w="332739" h="351155">
                <a:moveTo>
                  <a:pt x="239610" y="106368"/>
                </a:moveTo>
                <a:lnTo>
                  <a:pt x="166039" y="106368"/>
                </a:lnTo>
                <a:lnTo>
                  <a:pt x="170599" y="111766"/>
                </a:lnTo>
                <a:lnTo>
                  <a:pt x="176276" y="115995"/>
                </a:lnTo>
                <a:lnTo>
                  <a:pt x="190195" y="122358"/>
                </a:lnTo>
                <a:lnTo>
                  <a:pt x="198564" y="123958"/>
                </a:lnTo>
                <a:lnTo>
                  <a:pt x="206172" y="123323"/>
                </a:lnTo>
                <a:lnTo>
                  <a:pt x="229411" y="123323"/>
                </a:lnTo>
                <a:lnTo>
                  <a:pt x="229481" y="122863"/>
                </a:lnTo>
                <a:lnTo>
                  <a:pt x="236562" y="109416"/>
                </a:lnTo>
                <a:lnTo>
                  <a:pt x="239610" y="106368"/>
                </a:lnTo>
                <a:close/>
              </a:path>
              <a:path w="332739" h="351155">
                <a:moveTo>
                  <a:pt x="172199" y="64560"/>
                </a:moveTo>
                <a:lnTo>
                  <a:pt x="160007" y="64560"/>
                </a:lnTo>
                <a:lnTo>
                  <a:pt x="155028" y="69551"/>
                </a:lnTo>
                <a:lnTo>
                  <a:pt x="155028" y="75647"/>
                </a:lnTo>
                <a:lnTo>
                  <a:pt x="150462" y="90380"/>
                </a:lnTo>
                <a:lnTo>
                  <a:pt x="139207" y="99320"/>
                </a:lnTo>
                <a:lnTo>
                  <a:pt x="124928" y="100954"/>
                </a:lnTo>
                <a:lnTo>
                  <a:pt x="207283" y="100954"/>
                </a:lnTo>
                <a:lnTo>
                  <a:pt x="193003" y="99320"/>
                </a:lnTo>
                <a:lnTo>
                  <a:pt x="181745" y="90380"/>
                </a:lnTo>
                <a:lnTo>
                  <a:pt x="177177" y="75647"/>
                </a:lnTo>
                <a:lnTo>
                  <a:pt x="177177" y="69551"/>
                </a:lnTo>
                <a:lnTo>
                  <a:pt x="172199" y="64560"/>
                </a:lnTo>
                <a:close/>
              </a:path>
              <a:path w="332739" h="351155">
                <a:moveTo>
                  <a:pt x="232270" y="89490"/>
                </a:moveTo>
                <a:lnTo>
                  <a:pt x="225209" y="89490"/>
                </a:lnTo>
                <a:lnTo>
                  <a:pt x="220916" y="93770"/>
                </a:lnTo>
                <a:lnTo>
                  <a:pt x="207283" y="100954"/>
                </a:lnTo>
                <a:lnTo>
                  <a:pt x="240855" y="100954"/>
                </a:lnTo>
                <a:lnTo>
                  <a:pt x="240855" y="98063"/>
                </a:lnTo>
                <a:lnTo>
                  <a:pt x="232270" y="89490"/>
                </a:lnTo>
                <a:close/>
              </a:path>
            </a:pathLst>
          </a:custGeom>
          <a:solidFill>
            <a:srgbClr val="596E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741635" y="2101621"/>
            <a:ext cx="1617980" cy="48260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100" b="1" dirty="0">
                <a:solidFill>
                  <a:srgbClr val="CFD0D8"/>
                </a:solidFill>
                <a:latin typeface="Roboto"/>
                <a:cs typeface="Roboto"/>
              </a:rPr>
              <a:t>Early</a:t>
            </a:r>
            <a:r>
              <a:rPr sz="1100" b="1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b="1" dirty="0">
                <a:solidFill>
                  <a:srgbClr val="CFD0D8"/>
                </a:solidFill>
                <a:latin typeface="Roboto"/>
                <a:cs typeface="Roboto"/>
              </a:rPr>
              <a:t>Fraud</a:t>
            </a:r>
            <a:r>
              <a:rPr sz="1100" b="1" spc="-10" dirty="0">
                <a:solidFill>
                  <a:srgbClr val="CFD0D8"/>
                </a:solidFill>
                <a:latin typeface="Roboto"/>
                <a:cs typeface="Roboto"/>
              </a:rPr>
              <a:t> Identification</a:t>
            </a:r>
            <a:endParaRPr sz="11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Detect</a:t>
            </a:r>
            <a:r>
              <a:rPr sz="110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fraud</a:t>
            </a:r>
            <a:r>
              <a:rPr sz="110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CFD0D8"/>
                </a:solidFill>
                <a:latin typeface="Roboto"/>
                <a:cs typeface="Roboto"/>
              </a:rPr>
              <a:t>quickly.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52850" y="2954654"/>
            <a:ext cx="354965" cy="236854"/>
          </a:xfrm>
          <a:custGeom>
            <a:avLst/>
            <a:gdLst/>
            <a:ahLst/>
            <a:cxnLst/>
            <a:rect l="l" t="t" r="r" b="b"/>
            <a:pathLst>
              <a:path w="354964" h="236855">
                <a:moveTo>
                  <a:pt x="314985" y="0"/>
                </a:moveTo>
                <a:lnTo>
                  <a:pt x="39370" y="0"/>
                </a:lnTo>
                <a:lnTo>
                  <a:pt x="24056" y="3097"/>
                </a:lnTo>
                <a:lnTo>
                  <a:pt x="11541" y="11542"/>
                </a:lnTo>
                <a:lnTo>
                  <a:pt x="3097" y="24061"/>
                </a:lnTo>
                <a:lnTo>
                  <a:pt x="0" y="39382"/>
                </a:lnTo>
                <a:lnTo>
                  <a:pt x="0" y="196875"/>
                </a:lnTo>
                <a:lnTo>
                  <a:pt x="3097" y="212188"/>
                </a:lnTo>
                <a:lnTo>
                  <a:pt x="11541" y="224704"/>
                </a:lnTo>
                <a:lnTo>
                  <a:pt x="24056" y="233147"/>
                </a:lnTo>
                <a:lnTo>
                  <a:pt x="39370" y="236245"/>
                </a:lnTo>
                <a:lnTo>
                  <a:pt x="314985" y="236245"/>
                </a:lnTo>
                <a:lnTo>
                  <a:pt x="330298" y="233147"/>
                </a:lnTo>
                <a:lnTo>
                  <a:pt x="342814" y="224704"/>
                </a:lnTo>
                <a:lnTo>
                  <a:pt x="348308" y="216560"/>
                </a:lnTo>
                <a:lnTo>
                  <a:pt x="39370" y="216560"/>
                </a:lnTo>
                <a:lnTo>
                  <a:pt x="31702" y="215015"/>
                </a:lnTo>
                <a:lnTo>
                  <a:pt x="25446" y="210799"/>
                </a:lnTo>
                <a:lnTo>
                  <a:pt x="21230" y="204542"/>
                </a:lnTo>
                <a:lnTo>
                  <a:pt x="19685" y="196875"/>
                </a:lnTo>
                <a:lnTo>
                  <a:pt x="19685" y="177177"/>
                </a:lnTo>
                <a:lnTo>
                  <a:pt x="63047" y="177177"/>
                </a:lnTo>
                <a:lnTo>
                  <a:pt x="61442" y="174796"/>
                </a:lnTo>
                <a:lnTo>
                  <a:pt x="42671" y="162135"/>
                </a:lnTo>
                <a:lnTo>
                  <a:pt x="19685" y="157492"/>
                </a:lnTo>
                <a:lnTo>
                  <a:pt x="19685" y="78752"/>
                </a:lnTo>
                <a:lnTo>
                  <a:pt x="42671" y="74109"/>
                </a:lnTo>
                <a:lnTo>
                  <a:pt x="61442" y="61450"/>
                </a:lnTo>
                <a:lnTo>
                  <a:pt x="63049" y="59067"/>
                </a:lnTo>
                <a:lnTo>
                  <a:pt x="19685" y="59067"/>
                </a:lnTo>
                <a:lnTo>
                  <a:pt x="19685" y="39382"/>
                </a:lnTo>
                <a:lnTo>
                  <a:pt x="21230" y="31709"/>
                </a:lnTo>
                <a:lnTo>
                  <a:pt x="25446" y="25453"/>
                </a:lnTo>
                <a:lnTo>
                  <a:pt x="31702" y="21241"/>
                </a:lnTo>
                <a:lnTo>
                  <a:pt x="39370" y="19697"/>
                </a:lnTo>
                <a:lnTo>
                  <a:pt x="348314" y="19697"/>
                </a:lnTo>
                <a:lnTo>
                  <a:pt x="342814" y="11542"/>
                </a:lnTo>
                <a:lnTo>
                  <a:pt x="330298" y="3097"/>
                </a:lnTo>
                <a:lnTo>
                  <a:pt x="314985" y="0"/>
                </a:lnTo>
                <a:close/>
              </a:path>
              <a:path w="354964" h="236855">
                <a:moveTo>
                  <a:pt x="63047" y="177177"/>
                </a:moveTo>
                <a:lnTo>
                  <a:pt x="19685" y="177177"/>
                </a:lnTo>
                <a:lnTo>
                  <a:pt x="34998" y="180277"/>
                </a:lnTo>
                <a:lnTo>
                  <a:pt x="47513" y="188725"/>
                </a:lnTo>
                <a:lnTo>
                  <a:pt x="55957" y="201244"/>
                </a:lnTo>
                <a:lnTo>
                  <a:pt x="59055" y="216560"/>
                </a:lnTo>
                <a:lnTo>
                  <a:pt x="78740" y="216560"/>
                </a:lnTo>
                <a:lnTo>
                  <a:pt x="74098" y="193572"/>
                </a:lnTo>
                <a:lnTo>
                  <a:pt x="63047" y="177177"/>
                </a:lnTo>
                <a:close/>
              </a:path>
              <a:path w="354964" h="236855">
                <a:moveTo>
                  <a:pt x="295300" y="19697"/>
                </a:moveTo>
                <a:lnTo>
                  <a:pt x="275615" y="19697"/>
                </a:lnTo>
                <a:lnTo>
                  <a:pt x="280258" y="42678"/>
                </a:lnTo>
                <a:lnTo>
                  <a:pt x="292917" y="61450"/>
                </a:lnTo>
                <a:lnTo>
                  <a:pt x="311689" y="74109"/>
                </a:lnTo>
                <a:lnTo>
                  <a:pt x="334670" y="78752"/>
                </a:lnTo>
                <a:lnTo>
                  <a:pt x="334670" y="157492"/>
                </a:lnTo>
                <a:lnTo>
                  <a:pt x="311689" y="162135"/>
                </a:lnTo>
                <a:lnTo>
                  <a:pt x="292917" y="174796"/>
                </a:lnTo>
                <a:lnTo>
                  <a:pt x="280258" y="193572"/>
                </a:lnTo>
                <a:lnTo>
                  <a:pt x="275615" y="216560"/>
                </a:lnTo>
                <a:lnTo>
                  <a:pt x="295300" y="216560"/>
                </a:lnTo>
                <a:lnTo>
                  <a:pt x="298398" y="201244"/>
                </a:lnTo>
                <a:lnTo>
                  <a:pt x="306841" y="188725"/>
                </a:lnTo>
                <a:lnTo>
                  <a:pt x="319356" y="180277"/>
                </a:lnTo>
                <a:lnTo>
                  <a:pt x="334670" y="177177"/>
                </a:lnTo>
                <a:lnTo>
                  <a:pt x="354355" y="177177"/>
                </a:lnTo>
                <a:lnTo>
                  <a:pt x="354355" y="59067"/>
                </a:lnTo>
                <a:lnTo>
                  <a:pt x="334670" y="59067"/>
                </a:lnTo>
                <a:lnTo>
                  <a:pt x="319356" y="55968"/>
                </a:lnTo>
                <a:lnTo>
                  <a:pt x="306841" y="47521"/>
                </a:lnTo>
                <a:lnTo>
                  <a:pt x="298398" y="35005"/>
                </a:lnTo>
                <a:lnTo>
                  <a:pt x="295300" y="19697"/>
                </a:lnTo>
                <a:close/>
              </a:path>
              <a:path w="354964" h="236855">
                <a:moveTo>
                  <a:pt x="354355" y="177177"/>
                </a:moveTo>
                <a:lnTo>
                  <a:pt x="334670" y="177177"/>
                </a:lnTo>
                <a:lnTo>
                  <a:pt x="334670" y="196875"/>
                </a:lnTo>
                <a:lnTo>
                  <a:pt x="333125" y="204542"/>
                </a:lnTo>
                <a:lnTo>
                  <a:pt x="328909" y="210799"/>
                </a:lnTo>
                <a:lnTo>
                  <a:pt x="322652" y="215015"/>
                </a:lnTo>
                <a:lnTo>
                  <a:pt x="314985" y="216560"/>
                </a:lnTo>
                <a:lnTo>
                  <a:pt x="348308" y="216560"/>
                </a:lnTo>
                <a:lnTo>
                  <a:pt x="351257" y="212188"/>
                </a:lnTo>
                <a:lnTo>
                  <a:pt x="354355" y="196875"/>
                </a:lnTo>
                <a:lnTo>
                  <a:pt x="354355" y="177177"/>
                </a:lnTo>
                <a:close/>
              </a:path>
              <a:path w="354964" h="236855">
                <a:moveTo>
                  <a:pt x="181063" y="59067"/>
                </a:moveTo>
                <a:lnTo>
                  <a:pt x="173304" y="59067"/>
                </a:lnTo>
                <a:lnTo>
                  <a:pt x="169456" y="59448"/>
                </a:lnTo>
                <a:lnTo>
                  <a:pt x="132676" y="79108"/>
                </a:lnTo>
                <a:lnTo>
                  <a:pt x="118122" y="114249"/>
                </a:lnTo>
                <a:lnTo>
                  <a:pt x="118122" y="121996"/>
                </a:lnTo>
                <a:lnTo>
                  <a:pt x="138163" y="162623"/>
                </a:lnTo>
                <a:lnTo>
                  <a:pt x="173304" y="177177"/>
                </a:lnTo>
                <a:lnTo>
                  <a:pt x="181063" y="177177"/>
                </a:lnTo>
                <a:lnTo>
                  <a:pt x="221334" y="157492"/>
                </a:lnTo>
                <a:lnTo>
                  <a:pt x="171958" y="157492"/>
                </a:lnTo>
                <a:lnTo>
                  <a:pt x="166941" y="156502"/>
                </a:lnTo>
                <a:lnTo>
                  <a:pt x="138811" y="128371"/>
                </a:lnTo>
                <a:lnTo>
                  <a:pt x="137807" y="123342"/>
                </a:lnTo>
                <a:lnTo>
                  <a:pt x="137807" y="112903"/>
                </a:lnTo>
                <a:lnTo>
                  <a:pt x="166941" y="79756"/>
                </a:lnTo>
                <a:lnTo>
                  <a:pt x="171958" y="78752"/>
                </a:lnTo>
                <a:lnTo>
                  <a:pt x="221322" y="78752"/>
                </a:lnTo>
                <a:lnTo>
                  <a:pt x="216192" y="73621"/>
                </a:lnTo>
                <a:lnTo>
                  <a:pt x="184899" y="59448"/>
                </a:lnTo>
                <a:lnTo>
                  <a:pt x="181063" y="59067"/>
                </a:lnTo>
                <a:close/>
              </a:path>
              <a:path w="354964" h="236855">
                <a:moveTo>
                  <a:pt x="221322" y="78752"/>
                </a:moveTo>
                <a:lnTo>
                  <a:pt x="182397" y="78752"/>
                </a:lnTo>
                <a:lnTo>
                  <a:pt x="187426" y="79756"/>
                </a:lnTo>
                <a:lnTo>
                  <a:pt x="197078" y="83743"/>
                </a:lnTo>
                <a:lnTo>
                  <a:pt x="216560" y="112903"/>
                </a:lnTo>
                <a:lnTo>
                  <a:pt x="216560" y="123342"/>
                </a:lnTo>
                <a:lnTo>
                  <a:pt x="187426" y="156502"/>
                </a:lnTo>
                <a:lnTo>
                  <a:pt x="182397" y="157492"/>
                </a:lnTo>
                <a:lnTo>
                  <a:pt x="221334" y="157492"/>
                </a:lnTo>
                <a:lnTo>
                  <a:pt x="236245" y="121996"/>
                </a:lnTo>
                <a:lnTo>
                  <a:pt x="236245" y="114249"/>
                </a:lnTo>
                <a:lnTo>
                  <a:pt x="221678" y="79108"/>
                </a:lnTo>
                <a:lnTo>
                  <a:pt x="221322" y="78752"/>
                </a:lnTo>
                <a:close/>
              </a:path>
              <a:path w="354964" h="236855">
                <a:moveTo>
                  <a:pt x="78740" y="19697"/>
                </a:moveTo>
                <a:lnTo>
                  <a:pt x="59055" y="19697"/>
                </a:lnTo>
                <a:lnTo>
                  <a:pt x="55957" y="35005"/>
                </a:lnTo>
                <a:lnTo>
                  <a:pt x="47513" y="47521"/>
                </a:lnTo>
                <a:lnTo>
                  <a:pt x="34998" y="55968"/>
                </a:lnTo>
                <a:lnTo>
                  <a:pt x="19685" y="59067"/>
                </a:lnTo>
                <a:lnTo>
                  <a:pt x="63049" y="59067"/>
                </a:lnTo>
                <a:lnTo>
                  <a:pt x="74098" y="42678"/>
                </a:lnTo>
                <a:lnTo>
                  <a:pt x="78740" y="19697"/>
                </a:lnTo>
                <a:close/>
              </a:path>
              <a:path w="354964" h="236855">
                <a:moveTo>
                  <a:pt x="348314" y="19697"/>
                </a:moveTo>
                <a:lnTo>
                  <a:pt x="314985" y="19697"/>
                </a:lnTo>
                <a:lnTo>
                  <a:pt x="322652" y="21241"/>
                </a:lnTo>
                <a:lnTo>
                  <a:pt x="328909" y="25453"/>
                </a:lnTo>
                <a:lnTo>
                  <a:pt x="333125" y="31709"/>
                </a:lnTo>
                <a:lnTo>
                  <a:pt x="334670" y="39382"/>
                </a:lnTo>
                <a:lnTo>
                  <a:pt x="334670" y="59067"/>
                </a:lnTo>
                <a:lnTo>
                  <a:pt x="354355" y="59067"/>
                </a:lnTo>
                <a:lnTo>
                  <a:pt x="354355" y="39382"/>
                </a:lnTo>
                <a:lnTo>
                  <a:pt x="351257" y="24061"/>
                </a:lnTo>
                <a:lnTo>
                  <a:pt x="348314" y="19697"/>
                </a:lnTo>
                <a:close/>
              </a:path>
            </a:pathLst>
          </a:custGeom>
          <a:solidFill>
            <a:srgbClr val="596E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741635" y="3330346"/>
            <a:ext cx="1678939" cy="48260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100" b="1" dirty="0">
                <a:solidFill>
                  <a:srgbClr val="CFD0D8"/>
                </a:solidFill>
                <a:latin typeface="Roboto"/>
                <a:cs typeface="Roboto"/>
              </a:rPr>
              <a:t>Reduced</a:t>
            </a:r>
            <a:r>
              <a:rPr sz="1100" b="1" spc="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b="1" dirty="0">
                <a:solidFill>
                  <a:srgbClr val="CFD0D8"/>
                </a:solidFill>
                <a:latin typeface="Roboto"/>
                <a:cs typeface="Roboto"/>
              </a:rPr>
              <a:t>Financial</a:t>
            </a:r>
            <a:r>
              <a:rPr sz="1100" b="1" spc="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b="1" spc="-10" dirty="0">
                <a:solidFill>
                  <a:srgbClr val="CFD0D8"/>
                </a:solidFill>
                <a:latin typeface="Roboto"/>
                <a:cs typeface="Roboto"/>
              </a:rPr>
              <a:t>Losses</a:t>
            </a:r>
            <a:endParaRPr sz="11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Minimize</a:t>
            </a:r>
            <a:r>
              <a:rPr sz="110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CFD0D8"/>
                </a:solidFill>
                <a:latin typeface="Roboto"/>
                <a:cs typeface="Roboto"/>
              </a:rPr>
              <a:t>payouts.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63924" y="4133875"/>
            <a:ext cx="332740" cy="354330"/>
          </a:xfrm>
          <a:custGeom>
            <a:avLst/>
            <a:gdLst/>
            <a:ahLst/>
            <a:cxnLst/>
            <a:rect l="l" t="t" r="r" b="b"/>
            <a:pathLst>
              <a:path w="332739" h="354329">
                <a:moveTo>
                  <a:pt x="192684" y="353060"/>
                </a:moveTo>
                <a:lnTo>
                  <a:pt x="139534" y="353060"/>
                </a:lnTo>
                <a:lnTo>
                  <a:pt x="146070" y="354330"/>
                </a:lnTo>
                <a:lnTo>
                  <a:pt x="186148" y="354330"/>
                </a:lnTo>
                <a:lnTo>
                  <a:pt x="192684" y="353060"/>
                </a:lnTo>
                <a:close/>
              </a:path>
              <a:path w="332739" h="354329">
                <a:moveTo>
                  <a:pt x="130368" y="285750"/>
                </a:moveTo>
                <a:lnTo>
                  <a:pt x="88938" y="285750"/>
                </a:lnTo>
                <a:lnTo>
                  <a:pt x="96545" y="290830"/>
                </a:lnTo>
                <a:lnTo>
                  <a:pt x="102565" y="294640"/>
                </a:lnTo>
                <a:lnTo>
                  <a:pt x="108864" y="298450"/>
                </a:lnTo>
                <a:lnTo>
                  <a:pt x="111010" y="298450"/>
                </a:lnTo>
                <a:lnTo>
                  <a:pt x="112255" y="300990"/>
                </a:lnTo>
                <a:lnTo>
                  <a:pt x="112750" y="302260"/>
                </a:lnTo>
                <a:lnTo>
                  <a:pt x="124371" y="342900"/>
                </a:lnTo>
                <a:lnTo>
                  <a:pt x="129489" y="347980"/>
                </a:lnTo>
                <a:lnTo>
                  <a:pt x="136067" y="351790"/>
                </a:lnTo>
                <a:lnTo>
                  <a:pt x="137172" y="351790"/>
                </a:lnTo>
                <a:lnTo>
                  <a:pt x="138290" y="353060"/>
                </a:lnTo>
                <a:lnTo>
                  <a:pt x="193852" y="353060"/>
                </a:lnTo>
                <a:lnTo>
                  <a:pt x="195033" y="351790"/>
                </a:lnTo>
                <a:lnTo>
                  <a:pt x="202717" y="347980"/>
                </a:lnTo>
                <a:lnTo>
                  <a:pt x="207848" y="342900"/>
                </a:lnTo>
                <a:lnTo>
                  <a:pt x="209981" y="335280"/>
                </a:lnTo>
                <a:lnTo>
                  <a:pt x="210711" y="332740"/>
                </a:lnTo>
                <a:lnTo>
                  <a:pt x="151980" y="332740"/>
                </a:lnTo>
                <a:lnTo>
                  <a:pt x="145135" y="331470"/>
                </a:lnTo>
                <a:lnTo>
                  <a:pt x="144373" y="330200"/>
                </a:lnTo>
                <a:lnTo>
                  <a:pt x="143814" y="330200"/>
                </a:lnTo>
                <a:lnTo>
                  <a:pt x="143471" y="328930"/>
                </a:lnTo>
                <a:lnTo>
                  <a:pt x="133997" y="295910"/>
                </a:lnTo>
                <a:lnTo>
                  <a:pt x="131572" y="287020"/>
                </a:lnTo>
                <a:lnTo>
                  <a:pt x="130368" y="285750"/>
                </a:lnTo>
                <a:close/>
              </a:path>
              <a:path w="332739" h="354329">
                <a:moveTo>
                  <a:pt x="243827" y="262890"/>
                </a:moveTo>
                <a:lnTo>
                  <a:pt x="235381" y="264160"/>
                </a:lnTo>
                <a:lnTo>
                  <a:pt x="224040" y="271780"/>
                </a:lnTo>
                <a:lnTo>
                  <a:pt x="219049" y="275590"/>
                </a:lnTo>
                <a:lnTo>
                  <a:pt x="206667" y="280670"/>
                </a:lnTo>
                <a:lnTo>
                  <a:pt x="200571" y="287020"/>
                </a:lnTo>
                <a:lnTo>
                  <a:pt x="198221" y="295910"/>
                </a:lnTo>
                <a:lnTo>
                  <a:pt x="188734" y="328930"/>
                </a:lnTo>
                <a:lnTo>
                  <a:pt x="188455" y="330200"/>
                </a:lnTo>
                <a:lnTo>
                  <a:pt x="187845" y="330200"/>
                </a:lnTo>
                <a:lnTo>
                  <a:pt x="187071" y="331470"/>
                </a:lnTo>
                <a:lnTo>
                  <a:pt x="180225" y="332740"/>
                </a:lnTo>
                <a:lnTo>
                  <a:pt x="210711" y="332740"/>
                </a:lnTo>
                <a:lnTo>
                  <a:pt x="219468" y="302260"/>
                </a:lnTo>
                <a:lnTo>
                  <a:pt x="219887" y="300990"/>
                </a:lnTo>
                <a:lnTo>
                  <a:pt x="221195" y="298450"/>
                </a:lnTo>
                <a:lnTo>
                  <a:pt x="229641" y="294640"/>
                </a:lnTo>
                <a:lnTo>
                  <a:pt x="235661" y="290830"/>
                </a:lnTo>
                <a:lnTo>
                  <a:pt x="243281" y="285750"/>
                </a:lnTo>
                <a:lnTo>
                  <a:pt x="306533" y="285750"/>
                </a:lnTo>
                <a:lnTo>
                  <a:pt x="309372" y="281940"/>
                </a:lnTo>
                <a:lnTo>
                  <a:pt x="313867" y="275590"/>
                </a:lnTo>
                <a:lnTo>
                  <a:pt x="315528" y="273050"/>
                </a:lnTo>
                <a:lnTo>
                  <a:pt x="285635" y="273050"/>
                </a:lnTo>
                <a:lnTo>
                  <a:pt x="252272" y="264160"/>
                </a:lnTo>
                <a:lnTo>
                  <a:pt x="243827" y="262890"/>
                </a:lnTo>
                <a:close/>
              </a:path>
              <a:path w="332739" h="354329">
                <a:moveTo>
                  <a:pt x="44437" y="59690"/>
                </a:moveTo>
                <a:lnTo>
                  <a:pt x="36677" y="60960"/>
                </a:lnTo>
                <a:lnTo>
                  <a:pt x="30454" y="64770"/>
                </a:lnTo>
                <a:lnTo>
                  <a:pt x="29413" y="64770"/>
                </a:lnTo>
                <a:lnTo>
                  <a:pt x="28511" y="66040"/>
                </a:lnTo>
                <a:lnTo>
                  <a:pt x="22834" y="73660"/>
                </a:lnTo>
                <a:lnTo>
                  <a:pt x="18275" y="80010"/>
                </a:lnTo>
                <a:lnTo>
                  <a:pt x="14122" y="86360"/>
                </a:lnTo>
                <a:lnTo>
                  <a:pt x="11074" y="91440"/>
                </a:lnTo>
                <a:lnTo>
                  <a:pt x="10998" y="92710"/>
                </a:lnTo>
                <a:lnTo>
                  <a:pt x="7264" y="99060"/>
                </a:lnTo>
                <a:lnTo>
                  <a:pt x="228" y="119380"/>
                </a:lnTo>
                <a:lnTo>
                  <a:pt x="114" y="121920"/>
                </a:lnTo>
                <a:lnTo>
                  <a:pt x="0" y="124460"/>
                </a:lnTo>
                <a:lnTo>
                  <a:pt x="2628" y="132080"/>
                </a:lnTo>
                <a:lnTo>
                  <a:pt x="8089" y="137160"/>
                </a:lnTo>
                <a:lnTo>
                  <a:pt x="31978" y="162560"/>
                </a:lnTo>
                <a:lnTo>
                  <a:pt x="33083" y="162560"/>
                </a:lnTo>
                <a:lnTo>
                  <a:pt x="33845" y="165100"/>
                </a:lnTo>
                <a:lnTo>
                  <a:pt x="33629" y="167640"/>
                </a:lnTo>
                <a:lnTo>
                  <a:pt x="33451" y="170180"/>
                </a:lnTo>
                <a:lnTo>
                  <a:pt x="33451" y="185420"/>
                </a:lnTo>
                <a:lnTo>
                  <a:pt x="33629" y="187960"/>
                </a:lnTo>
                <a:lnTo>
                  <a:pt x="33845" y="190500"/>
                </a:lnTo>
                <a:lnTo>
                  <a:pt x="33083" y="193040"/>
                </a:lnTo>
                <a:lnTo>
                  <a:pt x="31978" y="193040"/>
                </a:lnTo>
                <a:lnTo>
                  <a:pt x="2628" y="223520"/>
                </a:lnTo>
                <a:lnTo>
                  <a:pt x="0" y="231140"/>
                </a:lnTo>
                <a:lnTo>
                  <a:pt x="114" y="233680"/>
                </a:lnTo>
                <a:lnTo>
                  <a:pt x="228" y="236220"/>
                </a:lnTo>
                <a:lnTo>
                  <a:pt x="342" y="238760"/>
                </a:lnTo>
                <a:lnTo>
                  <a:pt x="10998" y="262890"/>
                </a:lnTo>
                <a:lnTo>
                  <a:pt x="11074" y="264160"/>
                </a:lnTo>
                <a:lnTo>
                  <a:pt x="14185" y="269240"/>
                </a:lnTo>
                <a:lnTo>
                  <a:pt x="18275" y="275590"/>
                </a:lnTo>
                <a:lnTo>
                  <a:pt x="22771" y="281940"/>
                </a:lnTo>
                <a:lnTo>
                  <a:pt x="28511" y="289560"/>
                </a:lnTo>
                <a:lnTo>
                  <a:pt x="29413" y="290830"/>
                </a:lnTo>
                <a:lnTo>
                  <a:pt x="30454" y="290830"/>
                </a:lnTo>
                <a:lnTo>
                  <a:pt x="36677" y="294640"/>
                </a:lnTo>
                <a:lnTo>
                  <a:pt x="44437" y="295910"/>
                </a:lnTo>
                <a:lnTo>
                  <a:pt x="85331" y="285750"/>
                </a:lnTo>
                <a:lnTo>
                  <a:pt x="130368" y="285750"/>
                </a:lnTo>
                <a:lnTo>
                  <a:pt x="125552" y="280670"/>
                </a:lnTo>
                <a:lnTo>
                  <a:pt x="118414" y="278130"/>
                </a:lnTo>
                <a:lnTo>
                  <a:pt x="113157" y="275590"/>
                </a:lnTo>
                <a:lnTo>
                  <a:pt x="109838" y="273050"/>
                </a:lnTo>
                <a:lnTo>
                  <a:pt x="43535" y="273050"/>
                </a:lnTo>
                <a:lnTo>
                  <a:pt x="22491" y="236220"/>
                </a:lnTo>
                <a:lnTo>
                  <a:pt x="22694" y="234950"/>
                </a:lnTo>
                <a:lnTo>
                  <a:pt x="23190" y="234950"/>
                </a:lnTo>
                <a:lnTo>
                  <a:pt x="53911" y="203200"/>
                </a:lnTo>
                <a:lnTo>
                  <a:pt x="56337" y="194310"/>
                </a:lnTo>
                <a:lnTo>
                  <a:pt x="55614" y="185420"/>
                </a:lnTo>
                <a:lnTo>
                  <a:pt x="55614" y="170180"/>
                </a:lnTo>
                <a:lnTo>
                  <a:pt x="56234" y="162560"/>
                </a:lnTo>
                <a:lnTo>
                  <a:pt x="56337" y="161290"/>
                </a:lnTo>
                <a:lnTo>
                  <a:pt x="53911" y="152400"/>
                </a:lnTo>
                <a:lnTo>
                  <a:pt x="47891" y="146050"/>
                </a:lnTo>
                <a:lnTo>
                  <a:pt x="24015" y="121920"/>
                </a:lnTo>
                <a:lnTo>
                  <a:pt x="23253" y="120650"/>
                </a:lnTo>
                <a:lnTo>
                  <a:pt x="22771" y="120650"/>
                </a:lnTo>
                <a:lnTo>
                  <a:pt x="22555" y="119380"/>
                </a:lnTo>
                <a:lnTo>
                  <a:pt x="43599" y="82550"/>
                </a:lnTo>
                <a:lnTo>
                  <a:pt x="108242" y="82550"/>
                </a:lnTo>
                <a:lnTo>
                  <a:pt x="113233" y="80010"/>
                </a:lnTo>
                <a:lnTo>
                  <a:pt x="125615" y="74930"/>
                </a:lnTo>
                <a:lnTo>
                  <a:pt x="130492" y="69850"/>
                </a:lnTo>
                <a:lnTo>
                  <a:pt x="85331" y="69850"/>
                </a:lnTo>
                <a:lnTo>
                  <a:pt x="44437" y="59690"/>
                </a:lnTo>
                <a:close/>
              </a:path>
              <a:path w="332739" h="354329">
                <a:moveTo>
                  <a:pt x="306533" y="285750"/>
                </a:moveTo>
                <a:lnTo>
                  <a:pt x="246875" y="285750"/>
                </a:lnTo>
                <a:lnTo>
                  <a:pt x="287782" y="295910"/>
                </a:lnTo>
                <a:lnTo>
                  <a:pt x="295529" y="294640"/>
                </a:lnTo>
                <a:lnTo>
                  <a:pt x="301752" y="290830"/>
                </a:lnTo>
                <a:lnTo>
                  <a:pt x="302793" y="290830"/>
                </a:lnTo>
                <a:lnTo>
                  <a:pt x="303695" y="289560"/>
                </a:lnTo>
                <a:lnTo>
                  <a:pt x="306533" y="285750"/>
                </a:lnTo>
                <a:close/>
              </a:path>
              <a:path w="332739" h="354329">
                <a:moveTo>
                  <a:pt x="88379" y="262890"/>
                </a:moveTo>
                <a:lnTo>
                  <a:pt x="79933" y="264160"/>
                </a:lnTo>
                <a:lnTo>
                  <a:pt x="46570" y="273050"/>
                </a:lnTo>
                <a:lnTo>
                  <a:pt x="109838" y="273050"/>
                </a:lnTo>
                <a:lnTo>
                  <a:pt x="108178" y="271780"/>
                </a:lnTo>
                <a:lnTo>
                  <a:pt x="103403" y="269240"/>
                </a:lnTo>
                <a:lnTo>
                  <a:pt x="96901" y="264160"/>
                </a:lnTo>
                <a:lnTo>
                  <a:pt x="88379" y="262890"/>
                </a:lnTo>
                <a:close/>
              </a:path>
              <a:path w="332739" h="354329">
                <a:moveTo>
                  <a:pt x="315574" y="82550"/>
                </a:moveTo>
                <a:lnTo>
                  <a:pt x="288671" y="82550"/>
                </a:lnTo>
                <a:lnTo>
                  <a:pt x="292417" y="87630"/>
                </a:lnTo>
                <a:lnTo>
                  <a:pt x="295871" y="92710"/>
                </a:lnTo>
                <a:lnTo>
                  <a:pt x="309714" y="119380"/>
                </a:lnTo>
                <a:lnTo>
                  <a:pt x="309511" y="120650"/>
                </a:lnTo>
                <a:lnTo>
                  <a:pt x="309029" y="120650"/>
                </a:lnTo>
                <a:lnTo>
                  <a:pt x="308267" y="121920"/>
                </a:lnTo>
                <a:lnTo>
                  <a:pt x="278295" y="152400"/>
                </a:lnTo>
                <a:lnTo>
                  <a:pt x="275882" y="161290"/>
                </a:lnTo>
                <a:lnTo>
                  <a:pt x="276604" y="170180"/>
                </a:lnTo>
                <a:lnTo>
                  <a:pt x="276604" y="185420"/>
                </a:lnTo>
                <a:lnTo>
                  <a:pt x="276191" y="190500"/>
                </a:lnTo>
                <a:lnTo>
                  <a:pt x="276088" y="191770"/>
                </a:lnTo>
                <a:lnTo>
                  <a:pt x="275985" y="193040"/>
                </a:lnTo>
                <a:lnTo>
                  <a:pt x="275882" y="194310"/>
                </a:lnTo>
                <a:lnTo>
                  <a:pt x="278295" y="203200"/>
                </a:lnTo>
                <a:lnTo>
                  <a:pt x="308190" y="233680"/>
                </a:lnTo>
                <a:lnTo>
                  <a:pt x="308952" y="234950"/>
                </a:lnTo>
                <a:lnTo>
                  <a:pt x="309448" y="234950"/>
                </a:lnTo>
                <a:lnTo>
                  <a:pt x="309651" y="236220"/>
                </a:lnTo>
                <a:lnTo>
                  <a:pt x="288671" y="273050"/>
                </a:lnTo>
                <a:lnTo>
                  <a:pt x="315528" y="273050"/>
                </a:lnTo>
                <a:lnTo>
                  <a:pt x="318020" y="269240"/>
                </a:lnTo>
                <a:lnTo>
                  <a:pt x="321144" y="264160"/>
                </a:lnTo>
                <a:lnTo>
                  <a:pt x="321208" y="262890"/>
                </a:lnTo>
                <a:lnTo>
                  <a:pt x="324942" y="256540"/>
                </a:lnTo>
                <a:lnTo>
                  <a:pt x="331974" y="236220"/>
                </a:lnTo>
                <a:lnTo>
                  <a:pt x="332090" y="233680"/>
                </a:lnTo>
                <a:lnTo>
                  <a:pt x="332206" y="231140"/>
                </a:lnTo>
                <a:lnTo>
                  <a:pt x="329577" y="223520"/>
                </a:lnTo>
                <a:lnTo>
                  <a:pt x="324116" y="218440"/>
                </a:lnTo>
                <a:lnTo>
                  <a:pt x="300240" y="193040"/>
                </a:lnTo>
                <a:lnTo>
                  <a:pt x="299123" y="191770"/>
                </a:lnTo>
                <a:lnTo>
                  <a:pt x="298373" y="190500"/>
                </a:lnTo>
                <a:lnTo>
                  <a:pt x="298759" y="185420"/>
                </a:lnTo>
                <a:lnTo>
                  <a:pt x="298856" y="170180"/>
                </a:lnTo>
                <a:lnTo>
                  <a:pt x="298373" y="165100"/>
                </a:lnTo>
                <a:lnTo>
                  <a:pt x="299123" y="162560"/>
                </a:lnTo>
                <a:lnTo>
                  <a:pt x="300240" y="162560"/>
                </a:lnTo>
                <a:lnTo>
                  <a:pt x="324116" y="137160"/>
                </a:lnTo>
                <a:lnTo>
                  <a:pt x="329577" y="132080"/>
                </a:lnTo>
                <a:lnTo>
                  <a:pt x="332206" y="124460"/>
                </a:lnTo>
                <a:lnTo>
                  <a:pt x="332092" y="121920"/>
                </a:lnTo>
                <a:lnTo>
                  <a:pt x="331978" y="119380"/>
                </a:lnTo>
                <a:lnTo>
                  <a:pt x="331863" y="116840"/>
                </a:lnTo>
                <a:lnTo>
                  <a:pt x="321208" y="92710"/>
                </a:lnTo>
                <a:lnTo>
                  <a:pt x="321144" y="91440"/>
                </a:lnTo>
                <a:lnTo>
                  <a:pt x="318020" y="86360"/>
                </a:lnTo>
                <a:lnTo>
                  <a:pt x="315574" y="82550"/>
                </a:lnTo>
                <a:close/>
              </a:path>
              <a:path w="332739" h="354329">
                <a:moveTo>
                  <a:pt x="185712" y="119380"/>
                </a:moveTo>
                <a:lnTo>
                  <a:pt x="146494" y="119380"/>
                </a:lnTo>
                <a:lnTo>
                  <a:pt x="139103" y="123190"/>
                </a:lnTo>
                <a:lnTo>
                  <a:pt x="135585" y="124460"/>
                </a:lnTo>
                <a:lnTo>
                  <a:pt x="128943" y="129540"/>
                </a:lnTo>
                <a:lnTo>
                  <a:pt x="125869" y="132080"/>
                </a:lnTo>
                <a:lnTo>
                  <a:pt x="120218" y="137160"/>
                </a:lnTo>
                <a:lnTo>
                  <a:pt x="117690" y="140970"/>
                </a:lnTo>
                <a:lnTo>
                  <a:pt x="113245" y="147320"/>
                </a:lnTo>
                <a:lnTo>
                  <a:pt x="105194" y="173990"/>
                </a:lnTo>
                <a:lnTo>
                  <a:pt x="105194" y="181610"/>
                </a:lnTo>
                <a:lnTo>
                  <a:pt x="117690" y="214630"/>
                </a:lnTo>
                <a:lnTo>
                  <a:pt x="120218" y="218440"/>
                </a:lnTo>
                <a:lnTo>
                  <a:pt x="158140" y="238760"/>
                </a:lnTo>
                <a:lnTo>
                  <a:pt x="174066" y="238760"/>
                </a:lnTo>
                <a:lnTo>
                  <a:pt x="212001" y="218440"/>
                </a:lnTo>
                <a:lnTo>
                  <a:pt x="212843" y="217170"/>
                </a:lnTo>
                <a:lnTo>
                  <a:pt x="160959" y="217170"/>
                </a:lnTo>
                <a:lnTo>
                  <a:pt x="156019" y="215900"/>
                </a:lnTo>
                <a:lnTo>
                  <a:pt x="146519" y="212090"/>
                </a:lnTo>
                <a:lnTo>
                  <a:pt x="142328" y="208280"/>
                </a:lnTo>
                <a:lnTo>
                  <a:pt x="135064" y="201930"/>
                </a:lnTo>
                <a:lnTo>
                  <a:pt x="132257" y="196850"/>
                </a:lnTo>
                <a:lnTo>
                  <a:pt x="128333" y="187960"/>
                </a:lnTo>
                <a:lnTo>
                  <a:pt x="127342" y="182880"/>
                </a:lnTo>
                <a:lnTo>
                  <a:pt x="127342" y="172720"/>
                </a:lnTo>
                <a:lnTo>
                  <a:pt x="128333" y="167640"/>
                </a:lnTo>
                <a:lnTo>
                  <a:pt x="132257" y="158750"/>
                </a:lnTo>
                <a:lnTo>
                  <a:pt x="135064" y="153670"/>
                </a:lnTo>
                <a:lnTo>
                  <a:pt x="142328" y="147320"/>
                </a:lnTo>
                <a:lnTo>
                  <a:pt x="146519" y="143510"/>
                </a:lnTo>
                <a:lnTo>
                  <a:pt x="156019" y="139700"/>
                </a:lnTo>
                <a:lnTo>
                  <a:pt x="160959" y="138430"/>
                </a:lnTo>
                <a:lnTo>
                  <a:pt x="212843" y="138430"/>
                </a:lnTo>
                <a:lnTo>
                  <a:pt x="212001" y="137160"/>
                </a:lnTo>
                <a:lnTo>
                  <a:pt x="206349" y="132080"/>
                </a:lnTo>
                <a:lnTo>
                  <a:pt x="203263" y="129540"/>
                </a:lnTo>
                <a:lnTo>
                  <a:pt x="196621" y="124460"/>
                </a:lnTo>
                <a:lnTo>
                  <a:pt x="193103" y="123190"/>
                </a:lnTo>
                <a:lnTo>
                  <a:pt x="185712" y="119380"/>
                </a:lnTo>
                <a:close/>
              </a:path>
              <a:path w="332739" h="354329">
                <a:moveTo>
                  <a:pt x="212843" y="138430"/>
                </a:moveTo>
                <a:lnTo>
                  <a:pt x="171246" y="138430"/>
                </a:lnTo>
                <a:lnTo>
                  <a:pt x="176187" y="139700"/>
                </a:lnTo>
                <a:lnTo>
                  <a:pt x="185686" y="143510"/>
                </a:lnTo>
                <a:lnTo>
                  <a:pt x="189877" y="147320"/>
                </a:lnTo>
                <a:lnTo>
                  <a:pt x="197142" y="153670"/>
                </a:lnTo>
                <a:lnTo>
                  <a:pt x="199948" y="158750"/>
                </a:lnTo>
                <a:lnTo>
                  <a:pt x="203873" y="167640"/>
                </a:lnTo>
                <a:lnTo>
                  <a:pt x="204863" y="172720"/>
                </a:lnTo>
                <a:lnTo>
                  <a:pt x="204863" y="182880"/>
                </a:lnTo>
                <a:lnTo>
                  <a:pt x="203873" y="187960"/>
                </a:lnTo>
                <a:lnTo>
                  <a:pt x="199948" y="196850"/>
                </a:lnTo>
                <a:lnTo>
                  <a:pt x="197142" y="201930"/>
                </a:lnTo>
                <a:lnTo>
                  <a:pt x="189877" y="208280"/>
                </a:lnTo>
                <a:lnTo>
                  <a:pt x="185686" y="212090"/>
                </a:lnTo>
                <a:lnTo>
                  <a:pt x="176187" y="215900"/>
                </a:lnTo>
                <a:lnTo>
                  <a:pt x="171246" y="217170"/>
                </a:lnTo>
                <a:lnTo>
                  <a:pt x="212843" y="217170"/>
                </a:lnTo>
                <a:lnTo>
                  <a:pt x="214528" y="214630"/>
                </a:lnTo>
                <a:lnTo>
                  <a:pt x="218973" y="208280"/>
                </a:lnTo>
                <a:lnTo>
                  <a:pt x="220840" y="204470"/>
                </a:lnTo>
                <a:lnTo>
                  <a:pt x="223901" y="196850"/>
                </a:lnTo>
                <a:lnTo>
                  <a:pt x="225056" y="193040"/>
                </a:lnTo>
                <a:lnTo>
                  <a:pt x="226618" y="185420"/>
                </a:lnTo>
                <a:lnTo>
                  <a:pt x="227012" y="181610"/>
                </a:lnTo>
                <a:lnTo>
                  <a:pt x="227012" y="173990"/>
                </a:lnTo>
                <a:lnTo>
                  <a:pt x="214528" y="140970"/>
                </a:lnTo>
                <a:lnTo>
                  <a:pt x="212843" y="138430"/>
                </a:lnTo>
                <a:close/>
              </a:path>
              <a:path w="332739" h="354329">
                <a:moveTo>
                  <a:pt x="174066" y="116840"/>
                </a:moveTo>
                <a:lnTo>
                  <a:pt x="158140" y="116840"/>
                </a:lnTo>
                <a:lnTo>
                  <a:pt x="150304" y="119380"/>
                </a:lnTo>
                <a:lnTo>
                  <a:pt x="181914" y="119380"/>
                </a:lnTo>
                <a:lnTo>
                  <a:pt x="174066" y="116840"/>
                </a:lnTo>
                <a:close/>
              </a:path>
              <a:path w="332739" h="354329">
                <a:moveTo>
                  <a:pt x="108242" y="82550"/>
                </a:moveTo>
                <a:lnTo>
                  <a:pt x="46647" y="82550"/>
                </a:lnTo>
                <a:lnTo>
                  <a:pt x="80010" y="91440"/>
                </a:lnTo>
                <a:lnTo>
                  <a:pt x="88455" y="92710"/>
                </a:lnTo>
                <a:lnTo>
                  <a:pt x="96901" y="91440"/>
                </a:lnTo>
                <a:lnTo>
                  <a:pt x="108242" y="82550"/>
                </a:lnTo>
                <a:close/>
              </a:path>
              <a:path w="332739" h="354329">
                <a:moveTo>
                  <a:pt x="210716" y="22860"/>
                </a:moveTo>
                <a:lnTo>
                  <a:pt x="180225" y="22860"/>
                </a:lnTo>
                <a:lnTo>
                  <a:pt x="187071" y="24130"/>
                </a:lnTo>
                <a:lnTo>
                  <a:pt x="187845" y="25400"/>
                </a:lnTo>
                <a:lnTo>
                  <a:pt x="188391" y="25400"/>
                </a:lnTo>
                <a:lnTo>
                  <a:pt x="188740" y="26690"/>
                </a:lnTo>
                <a:lnTo>
                  <a:pt x="198221" y="59690"/>
                </a:lnTo>
                <a:lnTo>
                  <a:pt x="200647" y="68580"/>
                </a:lnTo>
                <a:lnTo>
                  <a:pt x="206667" y="74930"/>
                </a:lnTo>
                <a:lnTo>
                  <a:pt x="213791" y="77470"/>
                </a:lnTo>
                <a:lnTo>
                  <a:pt x="219049" y="80010"/>
                </a:lnTo>
                <a:lnTo>
                  <a:pt x="224040" y="83820"/>
                </a:lnTo>
                <a:lnTo>
                  <a:pt x="228815" y="86360"/>
                </a:lnTo>
                <a:lnTo>
                  <a:pt x="235318" y="91440"/>
                </a:lnTo>
                <a:lnTo>
                  <a:pt x="243827" y="92710"/>
                </a:lnTo>
                <a:lnTo>
                  <a:pt x="252272" y="91440"/>
                </a:lnTo>
                <a:lnTo>
                  <a:pt x="286677" y="82550"/>
                </a:lnTo>
                <a:lnTo>
                  <a:pt x="315574" y="82550"/>
                </a:lnTo>
                <a:lnTo>
                  <a:pt x="313944" y="80010"/>
                </a:lnTo>
                <a:lnTo>
                  <a:pt x="309448" y="73660"/>
                </a:lnTo>
                <a:lnTo>
                  <a:pt x="306491" y="69850"/>
                </a:lnTo>
                <a:lnTo>
                  <a:pt x="243344" y="69850"/>
                </a:lnTo>
                <a:lnTo>
                  <a:pt x="241401" y="68580"/>
                </a:lnTo>
                <a:lnTo>
                  <a:pt x="235737" y="64770"/>
                </a:lnTo>
                <a:lnTo>
                  <a:pt x="229704" y="60960"/>
                </a:lnTo>
                <a:lnTo>
                  <a:pt x="223418" y="58420"/>
                </a:lnTo>
                <a:lnTo>
                  <a:pt x="221272" y="57150"/>
                </a:lnTo>
                <a:lnTo>
                  <a:pt x="220014" y="54610"/>
                </a:lnTo>
                <a:lnTo>
                  <a:pt x="219532" y="53340"/>
                </a:lnTo>
                <a:lnTo>
                  <a:pt x="210716" y="22860"/>
                </a:lnTo>
                <a:close/>
              </a:path>
              <a:path w="332739" h="354329">
                <a:moveTo>
                  <a:pt x="195033" y="2540"/>
                </a:moveTo>
                <a:lnTo>
                  <a:pt x="137172" y="2540"/>
                </a:lnTo>
                <a:lnTo>
                  <a:pt x="129489" y="7620"/>
                </a:lnTo>
                <a:lnTo>
                  <a:pt x="124371" y="12700"/>
                </a:lnTo>
                <a:lnTo>
                  <a:pt x="122224" y="20320"/>
                </a:lnTo>
                <a:lnTo>
                  <a:pt x="112750" y="53340"/>
                </a:lnTo>
                <a:lnTo>
                  <a:pt x="112331" y="54610"/>
                </a:lnTo>
                <a:lnTo>
                  <a:pt x="111010" y="57150"/>
                </a:lnTo>
                <a:lnTo>
                  <a:pt x="108864" y="58420"/>
                </a:lnTo>
                <a:lnTo>
                  <a:pt x="102565" y="60960"/>
                </a:lnTo>
                <a:lnTo>
                  <a:pt x="96545" y="64770"/>
                </a:lnTo>
                <a:lnTo>
                  <a:pt x="88938" y="69850"/>
                </a:lnTo>
                <a:lnTo>
                  <a:pt x="130492" y="69850"/>
                </a:lnTo>
                <a:lnTo>
                  <a:pt x="131711" y="68580"/>
                </a:lnTo>
                <a:lnTo>
                  <a:pt x="134061" y="59690"/>
                </a:lnTo>
                <a:lnTo>
                  <a:pt x="143542" y="26690"/>
                </a:lnTo>
                <a:lnTo>
                  <a:pt x="143751" y="25400"/>
                </a:lnTo>
                <a:lnTo>
                  <a:pt x="144373" y="25400"/>
                </a:lnTo>
                <a:lnTo>
                  <a:pt x="145135" y="24130"/>
                </a:lnTo>
                <a:lnTo>
                  <a:pt x="151980" y="22860"/>
                </a:lnTo>
                <a:lnTo>
                  <a:pt x="210716" y="22860"/>
                </a:lnTo>
                <a:lnTo>
                  <a:pt x="209981" y="20320"/>
                </a:lnTo>
                <a:lnTo>
                  <a:pt x="207848" y="12700"/>
                </a:lnTo>
                <a:lnTo>
                  <a:pt x="202717" y="7620"/>
                </a:lnTo>
                <a:lnTo>
                  <a:pt x="196138" y="3810"/>
                </a:lnTo>
                <a:lnTo>
                  <a:pt x="195033" y="2540"/>
                </a:lnTo>
                <a:close/>
              </a:path>
              <a:path w="332739" h="354329">
                <a:moveTo>
                  <a:pt x="287845" y="59690"/>
                </a:moveTo>
                <a:lnTo>
                  <a:pt x="246938" y="69850"/>
                </a:lnTo>
                <a:lnTo>
                  <a:pt x="306491" y="69850"/>
                </a:lnTo>
                <a:lnTo>
                  <a:pt x="304520" y="67310"/>
                </a:lnTo>
                <a:lnTo>
                  <a:pt x="303771" y="66040"/>
                </a:lnTo>
                <a:lnTo>
                  <a:pt x="302869" y="64770"/>
                </a:lnTo>
                <a:lnTo>
                  <a:pt x="301828" y="64770"/>
                </a:lnTo>
                <a:lnTo>
                  <a:pt x="295605" y="60960"/>
                </a:lnTo>
                <a:lnTo>
                  <a:pt x="287845" y="59690"/>
                </a:lnTo>
                <a:close/>
              </a:path>
              <a:path w="332739" h="354329">
                <a:moveTo>
                  <a:pt x="186148" y="1270"/>
                </a:moveTo>
                <a:lnTo>
                  <a:pt x="146070" y="1270"/>
                </a:lnTo>
                <a:lnTo>
                  <a:pt x="139534" y="2540"/>
                </a:lnTo>
                <a:lnTo>
                  <a:pt x="192684" y="2540"/>
                </a:lnTo>
                <a:lnTo>
                  <a:pt x="186148" y="1270"/>
                </a:lnTo>
                <a:close/>
              </a:path>
              <a:path w="332739" h="354329">
                <a:moveTo>
                  <a:pt x="166103" y="0"/>
                </a:moveTo>
                <a:lnTo>
                  <a:pt x="159374" y="1270"/>
                </a:lnTo>
                <a:lnTo>
                  <a:pt x="172839" y="1270"/>
                </a:lnTo>
                <a:lnTo>
                  <a:pt x="166103" y="0"/>
                </a:lnTo>
                <a:close/>
              </a:path>
            </a:pathLst>
          </a:custGeom>
          <a:solidFill>
            <a:srgbClr val="596E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741635" y="4568595"/>
            <a:ext cx="2442210" cy="48260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100" b="1" dirty="0">
                <a:solidFill>
                  <a:srgbClr val="CFD0D8"/>
                </a:solidFill>
                <a:latin typeface="Roboto"/>
                <a:cs typeface="Roboto"/>
              </a:rPr>
              <a:t>Improved</a:t>
            </a:r>
            <a:r>
              <a:rPr sz="1100" b="1" spc="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b="1" dirty="0">
                <a:solidFill>
                  <a:srgbClr val="CFD0D8"/>
                </a:solidFill>
                <a:latin typeface="Roboto"/>
                <a:cs typeface="Roboto"/>
              </a:rPr>
              <a:t>Claim</a:t>
            </a:r>
            <a:r>
              <a:rPr sz="1100" b="1" spc="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b="1" dirty="0">
                <a:solidFill>
                  <a:srgbClr val="CFD0D8"/>
                </a:solidFill>
                <a:latin typeface="Roboto"/>
                <a:cs typeface="Roboto"/>
              </a:rPr>
              <a:t>Processing</a:t>
            </a:r>
            <a:r>
              <a:rPr sz="1100" b="1" spc="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b="1" spc="-10" dirty="0">
                <a:solidFill>
                  <a:srgbClr val="CFD0D8"/>
                </a:solidFill>
                <a:latin typeface="Roboto"/>
                <a:cs typeface="Roboto"/>
              </a:rPr>
              <a:t>Efficiency</a:t>
            </a:r>
            <a:endParaRPr sz="11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100" spc="-10" dirty="0">
                <a:solidFill>
                  <a:srgbClr val="CFD0D8"/>
                </a:solidFill>
                <a:latin typeface="Roboto"/>
                <a:cs typeface="Roboto"/>
              </a:rPr>
              <a:t>Streamline</a:t>
            </a:r>
            <a:r>
              <a:rPr sz="1100" spc="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CFD0D8"/>
                </a:solidFill>
                <a:latin typeface="Roboto"/>
                <a:cs typeface="Roboto"/>
              </a:rPr>
              <a:t>workflows.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9988" y="5617717"/>
            <a:ext cx="3669665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b="1" dirty="0">
                <a:solidFill>
                  <a:srgbClr val="CFD0D8"/>
                </a:solidFill>
                <a:latin typeface="Roboto"/>
                <a:cs typeface="Roboto"/>
              </a:rPr>
              <a:t>Recommended</a:t>
            </a:r>
            <a:r>
              <a:rPr sz="1100" b="1" spc="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b="1" dirty="0">
                <a:solidFill>
                  <a:srgbClr val="CFD0D8"/>
                </a:solidFill>
                <a:latin typeface="Roboto"/>
                <a:cs typeface="Roboto"/>
              </a:rPr>
              <a:t>Model:</a:t>
            </a:r>
            <a:r>
              <a:rPr sz="1100" b="1" spc="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b="1" dirty="0">
                <a:solidFill>
                  <a:srgbClr val="CFD0D8"/>
                </a:solidFill>
                <a:latin typeface="Roboto"/>
                <a:cs typeface="Roboto"/>
              </a:rPr>
              <a:t>Logistic</a:t>
            </a:r>
            <a:r>
              <a:rPr sz="1100" b="1" spc="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b="1" dirty="0">
                <a:solidFill>
                  <a:srgbClr val="CFD0D8"/>
                </a:solidFill>
                <a:latin typeface="Roboto"/>
                <a:cs typeface="Roboto"/>
              </a:rPr>
              <a:t>Regression</a:t>
            </a:r>
            <a:r>
              <a:rPr sz="1100" b="1" spc="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b="1" dirty="0">
                <a:solidFill>
                  <a:srgbClr val="CFD0D8"/>
                </a:solidFill>
                <a:latin typeface="Roboto"/>
                <a:cs typeface="Roboto"/>
              </a:rPr>
              <a:t>@</a:t>
            </a:r>
            <a:r>
              <a:rPr sz="1100" b="1" spc="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b="1" dirty="0">
                <a:solidFill>
                  <a:srgbClr val="CFD0D8"/>
                </a:solidFill>
                <a:latin typeface="Roboto"/>
                <a:cs typeface="Roboto"/>
              </a:rPr>
              <a:t>0.49</a:t>
            </a:r>
            <a:r>
              <a:rPr sz="1100" b="1" spc="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b="1" spc="-10" dirty="0">
                <a:solidFill>
                  <a:srgbClr val="CFD0D8"/>
                </a:solidFill>
                <a:latin typeface="Roboto"/>
                <a:cs typeface="Roboto"/>
              </a:rPr>
              <a:t>Cutoff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19125" y="5457822"/>
            <a:ext cx="19050" cy="542925"/>
          </a:xfrm>
          <a:custGeom>
            <a:avLst/>
            <a:gdLst/>
            <a:ahLst/>
            <a:cxnLst/>
            <a:rect l="l" t="t" r="r" b="b"/>
            <a:pathLst>
              <a:path w="19050" h="542925">
                <a:moveTo>
                  <a:pt x="19050" y="0"/>
                </a:moveTo>
                <a:lnTo>
                  <a:pt x="0" y="0"/>
                </a:lnTo>
                <a:lnTo>
                  <a:pt x="0" y="542925"/>
                </a:lnTo>
                <a:lnTo>
                  <a:pt x="19050" y="542925"/>
                </a:lnTo>
                <a:lnTo>
                  <a:pt x="19050" y="0"/>
                </a:lnTo>
                <a:close/>
              </a:path>
            </a:pathLst>
          </a:custGeom>
          <a:solidFill>
            <a:srgbClr val="596ED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524"/>
            <a:ext cx="4286250" cy="64293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3716" y="823594"/>
            <a:ext cx="5139055" cy="450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spc="-20" dirty="0"/>
              <a:t>Recommendations</a:t>
            </a:r>
            <a:r>
              <a:rPr sz="2800" spc="-35" dirty="0"/>
              <a:t> </a:t>
            </a:r>
            <a:r>
              <a:rPr sz="2800" dirty="0"/>
              <a:t>&amp;</a:t>
            </a:r>
            <a:r>
              <a:rPr sz="2800" spc="-35" dirty="0"/>
              <a:t> </a:t>
            </a:r>
            <a:r>
              <a:rPr sz="2800" dirty="0"/>
              <a:t>Next</a:t>
            </a:r>
            <a:r>
              <a:rPr sz="2800" spc="-35" dirty="0"/>
              <a:t> </a:t>
            </a:r>
            <a:r>
              <a:rPr sz="2800" spc="-10" dirty="0"/>
              <a:t>Steps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893716" y="1502917"/>
            <a:ext cx="422656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This</a:t>
            </a:r>
            <a:r>
              <a:rPr sz="110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roadmap</a:t>
            </a:r>
            <a:r>
              <a:rPr sz="110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outlines</a:t>
            </a:r>
            <a:r>
              <a:rPr sz="110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steps</a:t>
            </a:r>
            <a:r>
              <a:rPr sz="110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for</a:t>
            </a:r>
            <a:r>
              <a:rPr sz="110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CFD0D8"/>
                </a:solidFill>
                <a:latin typeface="Roboto"/>
                <a:cs typeface="Roboto"/>
              </a:rPr>
              <a:t>deploying</a:t>
            </a:r>
            <a:r>
              <a:rPr sz="110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fraud</a:t>
            </a:r>
            <a:r>
              <a:rPr sz="110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detection</a:t>
            </a:r>
            <a:r>
              <a:rPr sz="110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at</a:t>
            </a:r>
            <a:r>
              <a:rPr sz="110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CFD0D8"/>
                </a:solidFill>
                <a:latin typeface="Roboto"/>
                <a:cs typeface="Roboto"/>
              </a:rPr>
              <a:t>scale.</a:t>
            </a:r>
            <a:endParaRPr sz="1100">
              <a:latin typeface="Roboto"/>
              <a:cs typeface="Robo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05375" y="1895474"/>
            <a:ext cx="323850" cy="314325"/>
            <a:chOff x="4905375" y="1895474"/>
            <a:chExt cx="323850" cy="314325"/>
          </a:xfrm>
        </p:grpSpPr>
        <p:sp>
          <p:nvSpPr>
            <p:cNvPr id="6" name="object 6"/>
            <p:cNvSpPr/>
            <p:nvPr/>
          </p:nvSpPr>
          <p:spPr>
            <a:xfrm>
              <a:off x="4910137" y="1900237"/>
              <a:ext cx="314325" cy="304800"/>
            </a:xfrm>
            <a:custGeom>
              <a:avLst/>
              <a:gdLst/>
              <a:ahLst/>
              <a:cxnLst/>
              <a:rect l="l" t="t" r="r" b="b"/>
              <a:pathLst>
                <a:path w="314325" h="304800">
                  <a:moveTo>
                    <a:pt x="275412" y="0"/>
                  </a:moveTo>
                  <a:lnTo>
                    <a:pt x="38912" y="0"/>
                  </a:lnTo>
                  <a:lnTo>
                    <a:pt x="33185" y="1143"/>
                  </a:lnTo>
                  <a:lnTo>
                    <a:pt x="1130" y="33185"/>
                  </a:lnTo>
                  <a:lnTo>
                    <a:pt x="0" y="38912"/>
                  </a:lnTo>
                  <a:lnTo>
                    <a:pt x="0" y="259943"/>
                  </a:lnTo>
                  <a:lnTo>
                    <a:pt x="0" y="265887"/>
                  </a:lnTo>
                  <a:lnTo>
                    <a:pt x="22199" y="299110"/>
                  </a:lnTo>
                  <a:lnTo>
                    <a:pt x="38912" y="304800"/>
                  </a:lnTo>
                  <a:lnTo>
                    <a:pt x="275412" y="304800"/>
                  </a:lnTo>
                  <a:lnTo>
                    <a:pt x="308635" y="282600"/>
                  </a:lnTo>
                  <a:lnTo>
                    <a:pt x="314325" y="265887"/>
                  </a:lnTo>
                  <a:lnTo>
                    <a:pt x="314325" y="38912"/>
                  </a:lnTo>
                  <a:lnTo>
                    <a:pt x="292125" y="5689"/>
                  </a:lnTo>
                  <a:lnTo>
                    <a:pt x="281139" y="1143"/>
                  </a:lnTo>
                  <a:lnTo>
                    <a:pt x="275412" y="0"/>
                  </a:lnTo>
                  <a:close/>
                </a:path>
              </a:pathLst>
            </a:custGeom>
            <a:solidFill>
              <a:srgbClr val="1724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10137" y="1900237"/>
              <a:ext cx="314325" cy="304800"/>
            </a:xfrm>
            <a:custGeom>
              <a:avLst/>
              <a:gdLst/>
              <a:ahLst/>
              <a:cxnLst/>
              <a:rect l="l" t="t" r="r" b="b"/>
              <a:pathLst>
                <a:path w="314325" h="304800">
                  <a:moveTo>
                    <a:pt x="0" y="259943"/>
                  </a:moveTo>
                  <a:lnTo>
                    <a:pt x="0" y="44856"/>
                  </a:lnTo>
                  <a:lnTo>
                    <a:pt x="0" y="38912"/>
                  </a:lnTo>
                  <a:lnTo>
                    <a:pt x="1130" y="33185"/>
                  </a:lnTo>
                  <a:lnTo>
                    <a:pt x="3416" y="27686"/>
                  </a:lnTo>
                  <a:lnTo>
                    <a:pt x="5689" y="22199"/>
                  </a:lnTo>
                  <a:lnTo>
                    <a:pt x="8928" y="17348"/>
                  </a:lnTo>
                  <a:lnTo>
                    <a:pt x="38912" y="0"/>
                  </a:lnTo>
                  <a:lnTo>
                    <a:pt x="44856" y="0"/>
                  </a:lnTo>
                  <a:lnTo>
                    <a:pt x="269468" y="0"/>
                  </a:lnTo>
                  <a:lnTo>
                    <a:pt x="275412" y="0"/>
                  </a:lnTo>
                  <a:lnTo>
                    <a:pt x="281139" y="1143"/>
                  </a:lnTo>
                  <a:lnTo>
                    <a:pt x="310908" y="27686"/>
                  </a:lnTo>
                  <a:lnTo>
                    <a:pt x="314325" y="38912"/>
                  </a:lnTo>
                  <a:lnTo>
                    <a:pt x="314325" y="44856"/>
                  </a:lnTo>
                  <a:lnTo>
                    <a:pt x="314325" y="259943"/>
                  </a:lnTo>
                  <a:lnTo>
                    <a:pt x="314325" y="265887"/>
                  </a:lnTo>
                  <a:lnTo>
                    <a:pt x="313182" y="271614"/>
                  </a:lnTo>
                  <a:lnTo>
                    <a:pt x="286639" y="301383"/>
                  </a:lnTo>
                  <a:lnTo>
                    <a:pt x="275412" y="304800"/>
                  </a:lnTo>
                  <a:lnTo>
                    <a:pt x="269468" y="304800"/>
                  </a:lnTo>
                  <a:lnTo>
                    <a:pt x="44856" y="304800"/>
                  </a:lnTo>
                  <a:lnTo>
                    <a:pt x="38912" y="304800"/>
                  </a:lnTo>
                  <a:lnTo>
                    <a:pt x="33185" y="303657"/>
                  </a:lnTo>
                  <a:lnTo>
                    <a:pt x="27686" y="301383"/>
                  </a:lnTo>
                  <a:lnTo>
                    <a:pt x="22199" y="299110"/>
                  </a:lnTo>
                  <a:lnTo>
                    <a:pt x="17348" y="295871"/>
                  </a:lnTo>
                  <a:lnTo>
                    <a:pt x="13131" y="291655"/>
                  </a:lnTo>
                  <a:lnTo>
                    <a:pt x="8928" y="287451"/>
                  </a:lnTo>
                  <a:lnTo>
                    <a:pt x="5689" y="282600"/>
                  </a:lnTo>
                  <a:lnTo>
                    <a:pt x="3416" y="277114"/>
                  </a:lnTo>
                  <a:lnTo>
                    <a:pt x="1130" y="271614"/>
                  </a:lnTo>
                  <a:lnTo>
                    <a:pt x="0" y="265887"/>
                  </a:lnTo>
                  <a:lnTo>
                    <a:pt x="0" y="259943"/>
                  </a:lnTo>
                  <a:close/>
                </a:path>
              </a:pathLst>
            </a:custGeom>
            <a:ln w="9525">
              <a:solidFill>
                <a:srgbClr val="303E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54340" y="1915158"/>
            <a:ext cx="2397125" cy="755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CFD0D8"/>
                </a:solidFill>
                <a:latin typeface="Roboto Lt"/>
                <a:cs typeface="Roboto Lt"/>
              </a:rPr>
              <a:t>Deploy</a:t>
            </a:r>
            <a:r>
              <a:rPr sz="1400" spc="-55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400" spc="-20" dirty="0">
                <a:solidFill>
                  <a:srgbClr val="CFD0D8"/>
                </a:solidFill>
                <a:latin typeface="Roboto Lt"/>
                <a:cs typeface="Roboto Lt"/>
              </a:rPr>
              <a:t>Model</a:t>
            </a:r>
            <a:endParaRPr sz="1400">
              <a:latin typeface="Roboto Lt"/>
              <a:cs typeface="Roboto Lt"/>
            </a:endParaRPr>
          </a:p>
          <a:p>
            <a:pPr marL="12700" marR="5080">
              <a:lnSpc>
                <a:spcPct val="136400"/>
              </a:lnSpc>
              <a:spcBef>
                <a:spcPts val="464"/>
              </a:spcBef>
            </a:pPr>
            <a:r>
              <a:rPr sz="1100" spc="-10" dirty="0">
                <a:solidFill>
                  <a:srgbClr val="CFD0D8"/>
                </a:solidFill>
                <a:latin typeface="Roboto"/>
                <a:cs typeface="Roboto"/>
              </a:rPr>
              <a:t>Integrate</a:t>
            </a:r>
            <a:r>
              <a:rPr sz="110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the</a:t>
            </a:r>
            <a:r>
              <a:rPr sz="110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Logistic</a:t>
            </a:r>
            <a:r>
              <a:rPr sz="110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CFD0D8"/>
                </a:solidFill>
                <a:latin typeface="Roboto"/>
                <a:cs typeface="Roboto"/>
              </a:rPr>
              <a:t>Regression 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model</a:t>
            </a:r>
            <a:r>
              <a:rPr sz="110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into</a:t>
            </a:r>
            <a:r>
              <a:rPr sz="110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existing</a:t>
            </a:r>
            <a:r>
              <a:rPr sz="110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claims</a:t>
            </a:r>
            <a:r>
              <a:rPr sz="110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CFD0D8"/>
                </a:solidFill>
                <a:latin typeface="Roboto"/>
                <a:cs typeface="Roboto"/>
              </a:rPr>
              <a:t>workflows.</a:t>
            </a:r>
            <a:endParaRPr sz="1100">
              <a:latin typeface="Roboto"/>
              <a:cs typeface="Robo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943850" y="1895474"/>
            <a:ext cx="323850" cy="314325"/>
            <a:chOff x="7943850" y="1895474"/>
            <a:chExt cx="323850" cy="314325"/>
          </a:xfrm>
        </p:grpSpPr>
        <p:sp>
          <p:nvSpPr>
            <p:cNvPr id="10" name="object 10"/>
            <p:cNvSpPr/>
            <p:nvPr/>
          </p:nvSpPr>
          <p:spPr>
            <a:xfrm>
              <a:off x="7948612" y="1900237"/>
              <a:ext cx="314325" cy="304800"/>
            </a:xfrm>
            <a:custGeom>
              <a:avLst/>
              <a:gdLst/>
              <a:ahLst/>
              <a:cxnLst/>
              <a:rect l="l" t="t" r="r" b="b"/>
              <a:pathLst>
                <a:path w="314325" h="304800">
                  <a:moveTo>
                    <a:pt x="275412" y="0"/>
                  </a:moveTo>
                  <a:lnTo>
                    <a:pt x="38912" y="0"/>
                  </a:lnTo>
                  <a:lnTo>
                    <a:pt x="33185" y="1143"/>
                  </a:lnTo>
                  <a:lnTo>
                    <a:pt x="1130" y="33185"/>
                  </a:lnTo>
                  <a:lnTo>
                    <a:pt x="0" y="38912"/>
                  </a:lnTo>
                  <a:lnTo>
                    <a:pt x="0" y="259943"/>
                  </a:lnTo>
                  <a:lnTo>
                    <a:pt x="0" y="265887"/>
                  </a:lnTo>
                  <a:lnTo>
                    <a:pt x="22199" y="299110"/>
                  </a:lnTo>
                  <a:lnTo>
                    <a:pt x="38912" y="304800"/>
                  </a:lnTo>
                  <a:lnTo>
                    <a:pt x="275412" y="304800"/>
                  </a:lnTo>
                  <a:lnTo>
                    <a:pt x="308635" y="282600"/>
                  </a:lnTo>
                  <a:lnTo>
                    <a:pt x="314325" y="265887"/>
                  </a:lnTo>
                  <a:lnTo>
                    <a:pt x="314325" y="38912"/>
                  </a:lnTo>
                  <a:lnTo>
                    <a:pt x="292125" y="5689"/>
                  </a:lnTo>
                  <a:lnTo>
                    <a:pt x="281139" y="1143"/>
                  </a:lnTo>
                  <a:lnTo>
                    <a:pt x="275412" y="0"/>
                  </a:lnTo>
                  <a:close/>
                </a:path>
              </a:pathLst>
            </a:custGeom>
            <a:solidFill>
              <a:srgbClr val="1724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48612" y="1900237"/>
              <a:ext cx="314325" cy="304800"/>
            </a:xfrm>
            <a:custGeom>
              <a:avLst/>
              <a:gdLst/>
              <a:ahLst/>
              <a:cxnLst/>
              <a:rect l="l" t="t" r="r" b="b"/>
              <a:pathLst>
                <a:path w="314325" h="304800">
                  <a:moveTo>
                    <a:pt x="0" y="259943"/>
                  </a:moveTo>
                  <a:lnTo>
                    <a:pt x="0" y="44856"/>
                  </a:lnTo>
                  <a:lnTo>
                    <a:pt x="0" y="38912"/>
                  </a:lnTo>
                  <a:lnTo>
                    <a:pt x="1130" y="33185"/>
                  </a:lnTo>
                  <a:lnTo>
                    <a:pt x="3416" y="27686"/>
                  </a:lnTo>
                  <a:lnTo>
                    <a:pt x="5689" y="22199"/>
                  </a:lnTo>
                  <a:lnTo>
                    <a:pt x="8928" y="17348"/>
                  </a:lnTo>
                  <a:lnTo>
                    <a:pt x="38912" y="0"/>
                  </a:lnTo>
                  <a:lnTo>
                    <a:pt x="44856" y="0"/>
                  </a:lnTo>
                  <a:lnTo>
                    <a:pt x="269468" y="0"/>
                  </a:lnTo>
                  <a:lnTo>
                    <a:pt x="275412" y="0"/>
                  </a:lnTo>
                  <a:lnTo>
                    <a:pt x="281139" y="1143"/>
                  </a:lnTo>
                  <a:lnTo>
                    <a:pt x="310908" y="27686"/>
                  </a:lnTo>
                  <a:lnTo>
                    <a:pt x="314325" y="38912"/>
                  </a:lnTo>
                  <a:lnTo>
                    <a:pt x="314325" y="44856"/>
                  </a:lnTo>
                  <a:lnTo>
                    <a:pt x="314325" y="259943"/>
                  </a:lnTo>
                  <a:lnTo>
                    <a:pt x="314325" y="265887"/>
                  </a:lnTo>
                  <a:lnTo>
                    <a:pt x="313182" y="271614"/>
                  </a:lnTo>
                  <a:lnTo>
                    <a:pt x="286639" y="301383"/>
                  </a:lnTo>
                  <a:lnTo>
                    <a:pt x="275412" y="304800"/>
                  </a:lnTo>
                  <a:lnTo>
                    <a:pt x="269468" y="304800"/>
                  </a:lnTo>
                  <a:lnTo>
                    <a:pt x="44856" y="304800"/>
                  </a:lnTo>
                  <a:lnTo>
                    <a:pt x="38912" y="304800"/>
                  </a:lnTo>
                  <a:lnTo>
                    <a:pt x="33185" y="303657"/>
                  </a:lnTo>
                  <a:lnTo>
                    <a:pt x="27686" y="301383"/>
                  </a:lnTo>
                  <a:lnTo>
                    <a:pt x="22199" y="299110"/>
                  </a:lnTo>
                  <a:lnTo>
                    <a:pt x="17348" y="295871"/>
                  </a:lnTo>
                  <a:lnTo>
                    <a:pt x="13131" y="291655"/>
                  </a:lnTo>
                  <a:lnTo>
                    <a:pt x="8928" y="287451"/>
                  </a:lnTo>
                  <a:lnTo>
                    <a:pt x="5689" y="282600"/>
                  </a:lnTo>
                  <a:lnTo>
                    <a:pt x="3416" y="277114"/>
                  </a:lnTo>
                  <a:lnTo>
                    <a:pt x="1130" y="271614"/>
                  </a:lnTo>
                  <a:lnTo>
                    <a:pt x="0" y="265887"/>
                  </a:lnTo>
                  <a:lnTo>
                    <a:pt x="0" y="259943"/>
                  </a:lnTo>
                  <a:close/>
                </a:path>
              </a:pathLst>
            </a:custGeom>
            <a:ln w="9525">
              <a:solidFill>
                <a:srgbClr val="303E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992687" y="1899221"/>
            <a:ext cx="3187065" cy="2806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052445" algn="l"/>
              </a:tabLst>
            </a:pPr>
            <a:r>
              <a:rPr sz="1650" spc="-50" dirty="0">
                <a:solidFill>
                  <a:srgbClr val="CFD0D8"/>
                </a:solidFill>
                <a:latin typeface="Roboto Lt"/>
                <a:cs typeface="Roboto Lt"/>
              </a:rPr>
              <a:t>1</a:t>
            </a:r>
            <a:r>
              <a:rPr sz="1650" dirty="0">
                <a:solidFill>
                  <a:srgbClr val="CFD0D8"/>
                </a:solidFill>
                <a:latin typeface="Roboto Lt"/>
                <a:cs typeface="Roboto Lt"/>
              </a:rPr>
              <a:t>	</a:t>
            </a:r>
            <a:r>
              <a:rPr sz="1650" spc="-50" dirty="0">
                <a:solidFill>
                  <a:srgbClr val="CFD0D8"/>
                </a:solidFill>
                <a:latin typeface="Roboto Lt"/>
                <a:cs typeface="Roboto Lt"/>
              </a:rPr>
              <a:t>2</a:t>
            </a:r>
            <a:endParaRPr sz="1650">
              <a:latin typeface="Roboto Lt"/>
              <a:cs typeface="Roboto 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94606" y="1915158"/>
            <a:ext cx="2273935" cy="755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CFD0D8"/>
                </a:solidFill>
                <a:latin typeface="Roboto Lt"/>
                <a:cs typeface="Roboto Lt"/>
              </a:rPr>
              <a:t>Monitor</a:t>
            </a:r>
            <a:r>
              <a:rPr sz="1400" spc="-85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 Lt"/>
                <a:cs typeface="Roboto Lt"/>
              </a:rPr>
              <a:t>Performance</a:t>
            </a:r>
            <a:endParaRPr sz="1400">
              <a:latin typeface="Roboto Lt"/>
              <a:cs typeface="Roboto Lt"/>
            </a:endParaRPr>
          </a:p>
          <a:p>
            <a:pPr marL="12700" marR="5080">
              <a:lnSpc>
                <a:spcPct val="136400"/>
              </a:lnSpc>
              <a:spcBef>
                <a:spcPts val="464"/>
              </a:spcBef>
            </a:pPr>
            <a:r>
              <a:rPr sz="1100" spc="-10" dirty="0">
                <a:solidFill>
                  <a:srgbClr val="CFD0D8"/>
                </a:solidFill>
                <a:latin typeface="Roboto"/>
                <a:cs typeface="Roboto"/>
              </a:rPr>
              <a:t>Track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spc="-55" dirty="0">
                <a:solidFill>
                  <a:srgbClr val="CFD0D8"/>
                </a:solidFill>
                <a:latin typeface="Roboto"/>
                <a:cs typeface="Roboto"/>
              </a:rPr>
              <a:t>real-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time model</a:t>
            </a:r>
            <a:r>
              <a:rPr sz="1100" spc="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CFD0D8"/>
                </a:solidFill>
                <a:latin typeface="Roboto"/>
                <a:cs typeface="Roboto"/>
              </a:rPr>
              <a:t>performance. Retrain periodically</a:t>
            </a:r>
            <a:r>
              <a:rPr sz="110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with</a:t>
            </a:r>
            <a:r>
              <a:rPr sz="110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new</a:t>
            </a:r>
            <a:r>
              <a:rPr sz="110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spc="-20" dirty="0">
                <a:solidFill>
                  <a:srgbClr val="CFD0D8"/>
                </a:solidFill>
                <a:latin typeface="Roboto"/>
                <a:cs typeface="Roboto"/>
              </a:rPr>
              <a:t>data.</a:t>
            </a:r>
            <a:endParaRPr sz="1100">
              <a:latin typeface="Roboto"/>
              <a:cs typeface="Robo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905375" y="2981324"/>
            <a:ext cx="323850" cy="323850"/>
            <a:chOff x="4905375" y="2981324"/>
            <a:chExt cx="323850" cy="323850"/>
          </a:xfrm>
        </p:grpSpPr>
        <p:sp>
          <p:nvSpPr>
            <p:cNvPr id="15" name="object 15"/>
            <p:cNvSpPr/>
            <p:nvPr/>
          </p:nvSpPr>
          <p:spPr>
            <a:xfrm>
              <a:off x="4910137" y="2986087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275412" y="0"/>
                  </a:moveTo>
                  <a:lnTo>
                    <a:pt x="38912" y="0"/>
                  </a:lnTo>
                  <a:lnTo>
                    <a:pt x="33185" y="1143"/>
                  </a:lnTo>
                  <a:lnTo>
                    <a:pt x="1130" y="33185"/>
                  </a:lnTo>
                  <a:lnTo>
                    <a:pt x="0" y="38900"/>
                  </a:lnTo>
                  <a:lnTo>
                    <a:pt x="0" y="269468"/>
                  </a:lnTo>
                  <a:lnTo>
                    <a:pt x="0" y="275412"/>
                  </a:lnTo>
                  <a:lnTo>
                    <a:pt x="22199" y="308635"/>
                  </a:lnTo>
                  <a:lnTo>
                    <a:pt x="38912" y="314325"/>
                  </a:lnTo>
                  <a:lnTo>
                    <a:pt x="275412" y="314325"/>
                  </a:lnTo>
                  <a:lnTo>
                    <a:pt x="308635" y="292125"/>
                  </a:lnTo>
                  <a:lnTo>
                    <a:pt x="314325" y="275412"/>
                  </a:lnTo>
                  <a:lnTo>
                    <a:pt x="314325" y="38900"/>
                  </a:lnTo>
                  <a:lnTo>
                    <a:pt x="292125" y="5689"/>
                  </a:lnTo>
                  <a:lnTo>
                    <a:pt x="281139" y="1143"/>
                  </a:lnTo>
                  <a:lnTo>
                    <a:pt x="275412" y="0"/>
                  </a:lnTo>
                  <a:close/>
                </a:path>
              </a:pathLst>
            </a:custGeom>
            <a:solidFill>
              <a:srgbClr val="1724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10137" y="2986087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0" y="269468"/>
                  </a:moveTo>
                  <a:lnTo>
                    <a:pt x="0" y="44856"/>
                  </a:lnTo>
                  <a:lnTo>
                    <a:pt x="0" y="38900"/>
                  </a:lnTo>
                  <a:lnTo>
                    <a:pt x="1130" y="33185"/>
                  </a:lnTo>
                  <a:lnTo>
                    <a:pt x="3416" y="27686"/>
                  </a:lnTo>
                  <a:lnTo>
                    <a:pt x="5689" y="22186"/>
                  </a:lnTo>
                  <a:lnTo>
                    <a:pt x="8928" y="17348"/>
                  </a:lnTo>
                  <a:lnTo>
                    <a:pt x="38912" y="0"/>
                  </a:lnTo>
                  <a:lnTo>
                    <a:pt x="44856" y="0"/>
                  </a:lnTo>
                  <a:lnTo>
                    <a:pt x="269468" y="0"/>
                  </a:lnTo>
                  <a:lnTo>
                    <a:pt x="275412" y="0"/>
                  </a:lnTo>
                  <a:lnTo>
                    <a:pt x="281139" y="1143"/>
                  </a:lnTo>
                  <a:lnTo>
                    <a:pt x="310908" y="27686"/>
                  </a:lnTo>
                  <a:lnTo>
                    <a:pt x="314325" y="38900"/>
                  </a:lnTo>
                  <a:lnTo>
                    <a:pt x="314325" y="44856"/>
                  </a:lnTo>
                  <a:lnTo>
                    <a:pt x="314325" y="269468"/>
                  </a:lnTo>
                  <a:lnTo>
                    <a:pt x="314325" y="275412"/>
                  </a:lnTo>
                  <a:lnTo>
                    <a:pt x="313182" y="281139"/>
                  </a:lnTo>
                  <a:lnTo>
                    <a:pt x="286639" y="310908"/>
                  </a:lnTo>
                  <a:lnTo>
                    <a:pt x="275412" y="314325"/>
                  </a:lnTo>
                  <a:lnTo>
                    <a:pt x="269468" y="314325"/>
                  </a:lnTo>
                  <a:lnTo>
                    <a:pt x="44856" y="314325"/>
                  </a:lnTo>
                  <a:lnTo>
                    <a:pt x="38912" y="314325"/>
                  </a:lnTo>
                  <a:lnTo>
                    <a:pt x="33185" y="313182"/>
                  </a:lnTo>
                  <a:lnTo>
                    <a:pt x="3416" y="286639"/>
                  </a:lnTo>
                  <a:lnTo>
                    <a:pt x="1130" y="281139"/>
                  </a:lnTo>
                  <a:lnTo>
                    <a:pt x="0" y="275412"/>
                  </a:lnTo>
                  <a:lnTo>
                    <a:pt x="0" y="269468"/>
                  </a:lnTo>
                  <a:close/>
                </a:path>
              </a:pathLst>
            </a:custGeom>
            <a:ln w="9525">
              <a:solidFill>
                <a:srgbClr val="303E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992687" y="2994596"/>
            <a:ext cx="146685" cy="2806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-50" dirty="0">
                <a:solidFill>
                  <a:srgbClr val="CFD0D8"/>
                </a:solidFill>
                <a:latin typeface="Roboto Lt"/>
                <a:cs typeface="Roboto Lt"/>
              </a:rPr>
              <a:t>3</a:t>
            </a:r>
            <a:endParaRPr sz="1650">
              <a:latin typeface="Roboto Lt"/>
              <a:cs typeface="Roboto L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54340" y="3001007"/>
            <a:ext cx="2419350" cy="755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CFD0D8"/>
                </a:solidFill>
                <a:latin typeface="Roboto Lt"/>
                <a:cs typeface="Roboto Lt"/>
              </a:rPr>
              <a:t>Ensure</a:t>
            </a:r>
            <a:r>
              <a:rPr sz="1400" spc="-60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 Lt"/>
                <a:cs typeface="Roboto Lt"/>
              </a:rPr>
              <a:t>Ethics</a:t>
            </a:r>
            <a:endParaRPr sz="1400">
              <a:latin typeface="Roboto Lt"/>
              <a:cs typeface="Roboto Lt"/>
            </a:endParaRPr>
          </a:p>
          <a:p>
            <a:pPr marL="12700" marR="5080">
              <a:lnSpc>
                <a:spcPct val="130700"/>
              </a:lnSpc>
              <a:spcBef>
                <a:spcPts val="615"/>
              </a:spcBef>
            </a:pP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Review</a:t>
            </a:r>
            <a:r>
              <a:rPr sz="110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spc="-50" dirty="0">
                <a:solidFill>
                  <a:srgbClr val="CFD0D8"/>
                </a:solidFill>
                <a:latin typeface="Roboto"/>
                <a:cs typeface="Roboto"/>
              </a:rPr>
              <a:t>hobby-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based</a:t>
            </a:r>
            <a:r>
              <a:rPr sz="110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features</a:t>
            </a:r>
            <a:r>
              <a:rPr sz="110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for</a:t>
            </a:r>
            <a:r>
              <a:rPr sz="110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spc="-20" dirty="0">
                <a:solidFill>
                  <a:srgbClr val="CFD0D8"/>
                </a:solidFill>
                <a:latin typeface="Roboto"/>
                <a:cs typeface="Roboto"/>
              </a:rPr>
              <a:t>bias. 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Apply</a:t>
            </a:r>
            <a:r>
              <a:rPr sz="110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regular</a:t>
            </a:r>
            <a:r>
              <a:rPr sz="110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fairness</a:t>
            </a:r>
            <a:r>
              <a:rPr sz="110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CFD0D8"/>
                </a:solidFill>
                <a:latin typeface="Roboto"/>
                <a:cs typeface="Roboto"/>
              </a:rPr>
              <a:t>checks.</a:t>
            </a:r>
            <a:endParaRPr sz="1100">
              <a:latin typeface="Roboto"/>
              <a:cs typeface="Robo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943850" y="2981324"/>
            <a:ext cx="323850" cy="323850"/>
            <a:chOff x="7943850" y="2981324"/>
            <a:chExt cx="323850" cy="323850"/>
          </a:xfrm>
        </p:grpSpPr>
        <p:sp>
          <p:nvSpPr>
            <p:cNvPr id="20" name="object 20"/>
            <p:cNvSpPr/>
            <p:nvPr/>
          </p:nvSpPr>
          <p:spPr>
            <a:xfrm>
              <a:off x="7948612" y="2986087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275412" y="0"/>
                  </a:moveTo>
                  <a:lnTo>
                    <a:pt x="38912" y="0"/>
                  </a:lnTo>
                  <a:lnTo>
                    <a:pt x="33185" y="1143"/>
                  </a:lnTo>
                  <a:lnTo>
                    <a:pt x="1130" y="33185"/>
                  </a:lnTo>
                  <a:lnTo>
                    <a:pt x="0" y="38900"/>
                  </a:lnTo>
                  <a:lnTo>
                    <a:pt x="0" y="269468"/>
                  </a:lnTo>
                  <a:lnTo>
                    <a:pt x="0" y="275412"/>
                  </a:lnTo>
                  <a:lnTo>
                    <a:pt x="22199" y="308635"/>
                  </a:lnTo>
                  <a:lnTo>
                    <a:pt x="38912" y="314325"/>
                  </a:lnTo>
                  <a:lnTo>
                    <a:pt x="275412" y="314325"/>
                  </a:lnTo>
                  <a:lnTo>
                    <a:pt x="308635" y="292125"/>
                  </a:lnTo>
                  <a:lnTo>
                    <a:pt x="314325" y="275412"/>
                  </a:lnTo>
                  <a:lnTo>
                    <a:pt x="314325" y="38900"/>
                  </a:lnTo>
                  <a:lnTo>
                    <a:pt x="292125" y="5689"/>
                  </a:lnTo>
                  <a:lnTo>
                    <a:pt x="281139" y="1143"/>
                  </a:lnTo>
                  <a:lnTo>
                    <a:pt x="275412" y="0"/>
                  </a:lnTo>
                  <a:close/>
                </a:path>
              </a:pathLst>
            </a:custGeom>
            <a:solidFill>
              <a:srgbClr val="1724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48612" y="2986087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0" y="269468"/>
                  </a:moveTo>
                  <a:lnTo>
                    <a:pt x="0" y="44856"/>
                  </a:lnTo>
                  <a:lnTo>
                    <a:pt x="0" y="38900"/>
                  </a:lnTo>
                  <a:lnTo>
                    <a:pt x="1130" y="33185"/>
                  </a:lnTo>
                  <a:lnTo>
                    <a:pt x="3416" y="27686"/>
                  </a:lnTo>
                  <a:lnTo>
                    <a:pt x="5689" y="22186"/>
                  </a:lnTo>
                  <a:lnTo>
                    <a:pt x="8928" y="17348"/>
                  </a:lnTo>
                  <a:lnTo>
                    <a:pt x="38912" y="0"/>
                  </a:lnTo>
                  <a:lnTo>
                    <a:pt x="44856" y="0"/>
                  </a:lnTo>
                  <a:lnTo>
                    <a:pt x="269468" y="0"/>
                  </a:lnTo>
                  <a:lnTo>
                    <a:pt x="275412" y="0"/>
                  </a:lnTo>
                  <a:lnTo>
                    <a:pt x="281139" y="1143"/>
                  </a:lnTo>
                  <a:lnTo>
                    <a:pt x="310908" y="27686"/>
                  </a:lnTo>
                  <a:lnTo>
                    <a:pt x="314325" y="38900"/>
                  </a:lnTo>
                  <a:lnTo>
                    <a:pt x="314325" y="44856"/>
                  </a:lnTo>
                  <a:lnTo>
                    <a:pt x="314325" y="269468"/>
                  </a:lnTo>
                  <a:lnTo>
                    <a:pt x="314325" y="275412"/>
                  </a:lnTo>
                  <a:lnTo>
                    <a:pt x="313182" y="281139"/>
                  </a:lnTo>
                  <a:lnTo>
                    <a:pt x="286639" y="310908"/>
                  </a:lnTo>
                  <a:lnTo>
                    <a:pt x="275412" y="314325"/>
                  </a:lnTo>
                  <a:lnTo>
                    <a:pt x="269468" y="314325"/>
                  </a:lnTo>
                  <a:lnTo>
                    <a:pt x="44856" y="314325"/>
                  </a:lnTo>
                  <a:lnTo>
                    <a:pt x="38912" y="314325"/>
                  </a:lnTo>
                  <a:lnTo>
                    <a:pt x="33185" y="313182"/>
                  </a:lnTo>
                  <a:lnTo>
                    <a:pt x="27686" y="310908"/>
                  </a:lnTo>
                  <a:lnTo>
                    <a:pt x="22199" y="308635"/>
                  </a:lnTo>
                  <a:lnTo>
                    <a:pt x="17348" y="305396"/>
                  </a:lnTo>
                  <a:lnTo>
                    <a:pt x="13131" y="301180"/>
                  </a:lnTo>
                  <a:lnTo>
                    <a:pt x="8928" y="296976"/>
                  </a:lnTo>
                  <a:lnTo>
                    <a:pt x="5689" y="292125"/>
                  </a:lnTo>
                  <a:lnTo>
                    <a:pt x="3416" y="286639"/>
                  </a:lnTo>
                  <a:lnTo>
                    <a:pt x="1130" y="281139"/>
                  </a:lnTo>
                  <a:lnTo>
                    <a:pt x="0" y="275412"/>
                  </a:lnTo>
                  <a:lnTo>
                    <a:pt x="0" y="269468"/>
                  </a:lnTo>
                  <a:close/>
                </a:path>
              </a:pathLst>
            </a:custGeom>
            <a:ln w="9525">
              <a:solidFill>
                <a:srgbClr val="303E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032953" y="2994596"/>
            <a:ext cx="146685" cy="2806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-50" dirty="0">
                <a:solidFill>
                  <a:srgbClr val="CFD0D8"/>
                </a:solidFill>
                <a:latin typeface="Roboto Lt"/>
                <a:cs typeface="Roboto Lt"/>
              </a:rPr>
              <a:t>4</a:t>
            </a:r>
            <a:endParaRPr sz="1650">
              <a:latin typeface="Roboto Lt"/>
              <a:cs typeface="Roboto L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94606" y="3001007"/>
            <a:ext cx="2179320" cy="983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CFD0D8"/>
                </a:solidFill>
                <a:latin typeface="Roboto Lt"/>
                <a:cs typeface="Roboto Lt"/>
              </a:rPr>
              <a:t>Enhance</a:t>
            </a:r>
            <a:r>
              <a:rPr sz="1400" spc="-85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 Lt"/>
                <a:cs typeface="Roboto Lt"/>
              </a:rPr>
              <a:t>Capabilities</a:t>
            </a:r>
            <a:endParaRPr sz="1400">
              <a:latin typeface="Roboto Lt"/>
              <a:cs typeface="Roboto Lt"/>
            </a:endParaRPr>
          </a:p>
          <a:p>
            <a:pPr marL="12700" marR="5080" algn="just">
              <a:lnSpc>
                <a:spcPct val="133500"/>
              </a:lnSpc>
              <a:spcBef>
                <a:spcPts val="575"/>
              </a:spcBef>
            </a:pP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Improve</a:t>
            </a:r>
            <a:r>
              <a:rPr sz="110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data</a:t>
            </a:r>
            <a:r>
              <a:rPr sz="110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spc="-20" dirty="0">
                <a:solidFill>
                  <a:srgbClr val="CFD0D8"/>
                </a:solidFill>
                <a:latin typeface="Roboto"/>
                <a:cs typeface="Roboto"/>
              </a:rPr>
              <a:t>quality.</a:t>
            </a:r>
            <a:r>
              <a:rPr sz="110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Collect</a:t>
            </a:r>
            <a:r>
              <a:rPr sz="110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spc="-20" dirty="0">
                <a:solidFill>
                  <a:srgbClr val="CFD0D8"/>
                </a:solidFill>
                <a:latin typeface="Roboto"/>
                <a:cs typeface="Roboto"/>
              </a:rPr>
              <a:t>more 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fraud</a:t>
            </a:r>
            <a:r>
              <a:rPr sz="110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CFD0D8"/>
                </a:solidFill>
                <a:latin typeface="Roboto"/>
                <a:cs typeface="Roboto"/>
              </a:rPr>
              <a:t>attributes.</a:t>
            </a:r>
            <a:r>
              <a:rPr sz="110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Explore</a:t>
            </a:r>
            <a:r>
              <a:rPr sz="1100" spc="-10" dirty="0">
                <a:solidFill>
                  <a:srgbClr val="CFD0D8"/>
                </a:solidFill>
                <a:latin typeface="Roboto"/>
                <a:cs typeface="Roboto"/>
              </a:rPr>
              <a:t> advanced models.</a:t>
            </a:r>
            <a:endParaRPr sz="1100">
              <a:latin typeface="Roboto"/>
              <a:cs typeface="Robo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905375" y="4305300"/>
            <a:ext cx="323850" cy="314325"/>
            <a:chOff x="4905375" y="4305300"/>
            <a:chExt cx="323850" cy="314325"/>
          </a:xfrm>
        </p:grpSpPr>
        <p:sp>
          <p:nvSpPr>
            <p:cNvPr id="25" name="object 25"/>
            <p:cNvSpPr/>
            <p:nvPr/>
          </p:nvSpPr>
          <p:spPr>
            <a:xfrm>
              <a:off x="4910137" y="4310062"/>
              <a:ext cx="314325" cy="304800"/>
            </a:xfrm>
            <a:custGeom>
              <a:avLst/>
              <a:gdLst/>
              <a:ahLst/>
              <a:cxnLst/>
              <a:rect l="l" t="t" r="r" b="b"/>
              <a:pathLst>
                <a:path w="314325" h="304800">
                  <a:moveTo>
                    <a:pt x="275412" y="0"/>
                  </a:moveTo>
                  <a:lnTo>
                    <a:pt x="38912" y="0"/>
                  </a:lnTo>
                  <a:lnTo>
                    <a:pt x="33185" y="1143"/>
                  </a:lnTo>
                  <a:lnTo>
                    <a:pt x="1130" y="33185"/>
                  </a:lnTo>
                  <a:lnTo>
                    <a:pt x="0" y="38900"/>
                  </a:lnTo>
                  <a:lnTo>
                    <a:pt x="0" y="259943"/>
                  </a:lnTo>
                  <a:lnTo>
                    <a:pt x="0" y="265887"/>
                  </a:lnTo>
                  <a:lnTo>
                    <a:pt x="22199" y="299110"/>
                  </a:lnTo>
                  <a:lnTo>
                    <a:pt x="38912" y="304800"/>
                  </a:lnTo>
                  <a:lnTo>
                    <a:pt x="275412" y="304800"/>
                  </a:lnTo>
                  <a:lnTo>
                    <a:pt x="308635" y="282600"/>
                  </a:lnTo>
                  <a:lnTo>
                    <a:pt x="314325" y="265887"/>
                  </a:lnTo>
                  <a:lnTo>
                    <a:pt x="314325" y="38900"/>
                  </a:lnTo>
                  <a:lnTo>
                    <a:pt x="292125" y="5689"/>
                  </a:lnTo>
                  <a:lnTo>
                    <a:pt x="281139" y="1143"/>
                  </a:lnTo>
                  <a:lnTo>
                    <a:pt x="275412" y="0"/>
                  </a:lnTo>
                  <a:close/>
                </a:path>
              </a:pathLst>
            </a:custGeom>
            <a:solidFill>
              <a:srgbClr val="1724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10137" y="4310062"/>
              <a:ext cx="314325" cy="304800"/>
            </a:xfrm>
            <a:custGeom>
              <a:avLst/>
              <a:gdLst/>
              <a:ahLst/>
              <a:cxnLst/>
              <a:rect l="l" t="t" r="r" b="b"/>
              <a:pathLst>
                <a:path w="314325" h="304800">
                  <a:moveTo>
                    <a:pt x="0" y="259943"/>
                  </a:moveTo>
                  <a:lnTo>
                    <a:pt x="0" y="44856"/>
                  </a:lnTo>
                  <a:lnTo>
                    <a:pt x="0" y="38900"/>
                  </a:lnTo>
                  <a:lnTo>
                    <a:pt x="1130" y="33185"/>
                  </a:lnTo>
                  <a:lnTo>
                    <a:pt x="3416" y="27686"/>
                  </a:lnTo>
                  <a:lnTo>
                    <a:pt x="5689" y="22186"/>
                  </a:lnTo>
                  <a:lnTo>
                    <a:pt x="8928" y="17348"/>
                  </a:lnTo>
                  <a:lnTo>
                    <a:pt x="38912" y="0"/>
                  </a:lnTo>
                  <a:lnTo>
                    <a:pt x="44856" y="0"/>
                  </a:lnTo>
                  <a:lnTo>
                    <a:pt x="269468" y="0"/>
                  </a:lnTo>
                  <a:lnTo>
                    <a:pt x="275412" y="0"/>
                  </a:lnTo>
                  <a:lnTo>
                    <a:pt x="281139" y="1143"/>
                  </a:lnTo>
                  <a:lnTo>
                    <a:pt x="310908" y="27686"/>
                  </a:lnTo>
                  <a:lnTo>
                    <a:pt x="313182" y="33185"/>
                  </a:lnTo>
                  <a:lnTo>
                    <a:pt x="314325" y="38900"/>
                  </a:lnTo>
                  <a:lnTo>
                    <a:pt x="314325" y="44856"/>
                  </a:lnTo>
                  <a:lnTo>
                    <a:pt x="314325" y="259943"/>
                  </a:lnTo>
                  <a:lnTo>
                    <a:pt x="314325" y="265887"/>
                  </a:lnTo>
                  <a:lnTo>
                    <a:pt x="313182" y="271614"/>
                  </a:lnTo>
                  <a:lnTo>
                    <a:pt x="286639" y="301383"/>
                  </a:lnTo>
                  <a:lnTo>
                    <a:pt x="275412" y="304800"/>
                  </a:lnTo>
                  <a:lnTo>
                    <a:pt x="269468" y="304800"/>
                  </a:lnTo>
                  <a:lnTo>
                    <a:pt x="44856" y="304800"/>
                  </a:lnTo>
                  <a:lnTo>
                    <a:pt x="38912" y="304800"/>
                  </a:lnTo>
                  <a:lnTo>
                    <a:pt x="33185" y="303657"/>
                  </a:lnTo>
                  <a:lnTo>
                    <a:pt x="3416" y="277114"/>
                  </a:lnTo>
                  <a:lnTo>
                    <a:pt x="1130" y="271614"/>
                  </a:lnTo>
                  <a:lnTo>
                    <a:pt x="0" y="265887"/>
                  </a:lnTo>
                  <a:lnTo>
                    <a:pt x="0" y="259943"/>
                  </a:lnTo>
                  <a:close/>
                </a:path>
              </a:pathLst>
            </a:custGeom>
            <a:ln w="9525">
              <a:solidFill>
                <a:srgbClr val="303E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992687" y="4309046"/>
            <a:ext cx="146685" cy="2806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-50" dirty="0">
                <a:solidFill>
                  <a:srgbClr val="CFD0D8"/>
                </a:solidFill>
                <a:latin typeface="Roboto Lt"/>
                <a:cs typeface="Roboto Lt"/>
              </a:rPr>
              <a:t>5</a:t>
            </a:r>
            <a:endParaRPr sz="1650">
              <a:latin typeface="Roboto Lt"/>
              <a:cs typeface="Roboto L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54340" y="4324982"/>
            <a:ext cx="4347845" cy="526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CFD0D8"/>
                </a:solidFill>
                <a:latin typeface="Roboto Lt"/>
                <a:cs typeface="Roboto Lt"/>
              </a:rPr>
              <a:t>Define</a:t>
            </a:r>
            <a:r>
              <a:rPr sz="1400" spc="-55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 Lt"/>
                <a:cs typeface="Roboto Lt"/>
              </a:rPr>
              <a:t>Strategy</a:t>
            </a:r>
            <a:endParaRPr sz="1400">
              <a:latin typeface="Roboto Lt"/>
              <a:cs typeface="Roboto Lt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Establish</a:t>
            </a:r>
            <a:r>
              <a:rPr sz="110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spc="-55" dirty="0">
                <a:solidFill>
                  <a:srgbClr val="CFD0D8"/>
                </a:solidFill>
                <a:latin typeface="Roboto"/>
                <a:cs typeface="Roboto"/>
              </a:rPr>
              <a:t>risk-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based</a:t>
            </a:r>
            <a:r>
              <a:rPr sz="110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CFD0D8"/>
                </a:solidFill>
                <a:latin typeface="Roboto"/>
                <a:cs typeface="Roboto"/>
              </a:rPr>
              <a:t>prioritization.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 Align</a:t>
            </a:r>
            <a:r>
              <a:rPr sz="110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with</a:t>
            </a:r>
            <a:r>
              <a:rPr sz="110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spc="-35" dirty="0">
                <a:solidFill>
                  <a:srgbClr val="CFD0D8"/>
                </a:solidFill>
                <a:latin typeface="Roboto"/>
                <a:cs typeface="Roboto"/>
              </a:rPr>
              <a:t>decision-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making </a:t>
            </a:r>
            <a:r>
              <a:rPr sz="1100" spc="-10" dirty="0">
                <a:solidFill>
                  <a:srgbClr val="CFD0D8"/>
                </a:solidFill>
                <a:latin typeface="Roboto"/>
                <a:cs typeface="Roboto"/>
              </a:rPr>
              <a:t>teams.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06245" y="5198616"/>
            <a:ext cx="550418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This</a:t>
            </a:r>
            <a:r>
              <a:rPr sz="110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roadmap</a:t>
            </a:r>
            <a:r>
              <a:rPr sz="110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ensures</a:t>
            </a:r>
            <a:r>
              <a:rPr sz="110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a</a:t>
            </a:r>
            <a:r>
              <a:rPr sz="110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scalable,</a:t>
            </a:r>
            <a:r>
              <a:rPr sz="110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ethical,</a:t>
            </a:r>
            <a:r>
              <a:rPr sz="110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and</a:t>
            </a:r>
            <a:r>
              <a:rPr sz="110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spc="-35" dirty="0">
                <a:solidFill>
                  <a:srgbClr val="CFD0D8"/>
                </a:solidFill>
                <a:latin typeface="Roboto"/>
                <a:cs typeface="Roboto"/>
              </a:rPr>
              <a:t>business-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aligned</a:t>
            </a:r>
            <a:r>
              <a:rPr sz="110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fraud</a:t>
            </a:r>
            <a:r>
              <a:rPr sz="110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detection</a:t>
            </a:r>
            <a:r>
              <a:rPr sz="110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CFD0D8"/>
                </a:solidFill>
                <a:latin typeface="Roboto"/>
                <a:cs typeface="Roboto"/>
              </a:rPr>
              <a:t>system.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905375" y="5048251"/>
            <a:ext cx="19050" cy="542925"/>
          </a:xfrm>
          <a:custGeom>
            <a:avLst/>
            <a:gdLst/>
            <a:ahLst/>
            <a:cxnLst/>
            <a:rect l="l" t="t" r="r" b="b"/>
            <a:pathLst>
              <a:path w="19050" h="542925">
                <a:moveTo>
                  <a:pt x="19050" y="0"/>
                </a:moveTo>
                <a:lnTo>
                  <a:pt x="0" y="0"/>
                </a:lnTo>
                <a:lnTo>
                  <a:pt x="0" y="542925"/>
                </a:lnTo>
                <a:lnTo>
                  <a:pt x="19050" y="542925"/>
                </a:lnTo>
                <a:lnTo>
                  <a:pt x="19050" y="0"/>
                </a:lnTo>
                <a:close/>
              </a:path>
            </a:pathLst>
          </a:custGeom>
          <a:solidFill>
            <a:srgbClr val="596ED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9524"/>
            <a:ext cx="4286250" cy="64293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55940" y="507650"/>
            <a:ext cx="4944860" cy="1035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600" dirty="0"/>
              <a:t>Thank</a:t>
            </a:r>
            <a:r>
              <a:rPr sz="6600" spc="-10" dirty="0"/>
              <a:t> </a:t>
            </a:r>
            <a:r>
              <a:rPr sz="6600" spc="-75" dirty="0"/>
              <a:t>You!</a:t>
            </a:r>
            <a:endParaRPr sz="6600" dirty="0"/>
          </a:p>
        </p:txBody>
      </p:sp>
      <p:sp>
        <p:nvSpPr>
          <p:cNvPr id="6" name="object 6"/>
          <p:cNvSpPr txBox="1"/>
          <p:nvPr/>
        </p:nvSpPr>
        <p:spPr>
          <a:xfrm>
            <a:off x="653454" y="1816385"/>
            <a:ext cx="5836920" cy="15163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4550" dirty="0">
                <a:solidFill>
                  <a:srgbClr val="FFFFFF"/>
                </a:solidFill>
                <a:latin typeface="Roboto Lt"/>
                <a:cs typeface="Roboto Lt"/>
              </a:rPr>
              <a:t>We</a:t>
            </a:r>
            <a:r>
              <a:rPr sz="4550" spc="-1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4550" dirty="0">
                <a:solidFill>
                  <a:srgbClr val="FFFFFF"/>
                </a:solidFill>
                <a:latin typeface="Roboto Lt"/>
                <a:cs typeface="Roboto Lt"/>
              </a:rPr>
              <a:t>are</a:t>
            </a:r>
            <a:r>
              <a:rPr sz="4550" spc="-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4550" dirty="0">
                <a:solidFill>
                  <a:srgbClr val="FFFFFF"/>
                </a:solidFill>
                <a:latin typeface="Roboto Lt"/>
                <a:cs typeface="Roboto Lt"/>
              </a:rPr>
              <a:t>Open</a:t>
            </a:r>
            <a:r>
              <a:rPr sz="4550" spc="-1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4550" dirty="0">
                <a:solidFill>
                  <a:srgbClr val="FFFFFF"/>
                </a:solidFill>
                <a:latin typeface="Roboto Lt"/>
                <a:cs typeface="Roboto Lt"/>
              </a:rPr>
              <a:t>For</a:t>
            </a:r>
            <a:r>
              <a:rPr sz="4550" spc="-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4550" spc="-25" dirty="0">
                <a:solidFill>
                  <a:srgbClr val="FFFFFF"/>
                </a:solidFill>
                <a:latin typeface="Roboto Lt"/>
                <a:cs typeface="Roboto Lt"/>
              </a:rPr>
              <a:t>Q&amp;A</a:t>
            </a:r>
            <a:endParaRPr sz="4550">
              <a:latin typeface="Roboto Lt"/>
              <a:cs typeface="Roboto Lt"/>
            </a:endParaRPr>
          </a:p>
          <a:p>
            <a:pPr marL="12065" marR="5080" algn="ctr">
              <a:lnSpc>
                <a:spcPct val="134600"/>
              </a:lnSpc>
              <a:spcBef>
                <a:spcPts val="2050"/>
              </a:spcBef>
            </a:pPr>
            <a:r>
              <a:rPr sz="1300" dirty="0">
                <a:solidFill>
                  <a:srgbClr val="CFD0D8"/>
                </a:solidFill>
                <a:latin typeface="Roboto"/>
                <a:cs typeface="Roboto"/>
              </a:rPr>
              <a:t>We</a:t>
            </a:r>
            <a:r>
              <a:rPr sz="130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CFD0D8"/>
                </a:solidFill>
                <a:latin typeface="Roboto"/>
                <a:cs typeface="Roboto"/>
              </a:rPr>
              <a:t>appreciate your</a:t>
            </a:r>
            <a:r>
              <a:rPr sz="1300" spc="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CFD0D8"/>
                </a:solidFill>
                <a:latin typeface="Roboto"/>
                <a:cs typeface="Roboto"/>
              </a:rPr>
              <a:t>time and interest</a:t>
            </a:r>
            <a:r>
              <a:rPr sz="1300" spc="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CFD0D8"/>
                </a:solidFill>
                <a:latin typeface="Roboto"/>
                <a:cs typeface="Roboto"/>
              </a:rPr>
              <a:t>in our</a:t>
            </a:r>
            <a:r>
              <a:rPr sz="1300" spc="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CFD0D8"/>
                </a:solidFill>
                <a:latin typeface="Roboto"/>
                <a:cs typeface="Roboto"/>
              </a:rPr>
              <a:t>work. We are happy to discuss </a:t>
            </a:r>
            <a:r>
              <a:rPr sz="1300" spc="-25" dirty="0">
                <a:solidFill>
                  <a:srgbClr val="CFD0D8"/>
                </a:solidFill>
                <a:latin typeface="Roboto"/>
                <a:cs typeface="Roboto"/>
              </a:rPr>
              <a:t>any </a:t>
            </a:r>
            <a:r>
              <a:rPr sz="1300" dirty="0">
                <a:solidFill>
                  <a:srgbClr val="CFD0D8"/>
                </a:solidFill>
                <a:latin typeface="Roboto"/>
                <a:cs typeface="Roboto"/>
              </a:rPr>
              <a:t>aspect</a:t>
            </a:r>
            <a:r>
              <a:rPr sz="1300" spc="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CFD0D8"/>
                </a:solidFill>
                <a:latin typeface="Roboto"/>
                <a:cs typeface="Roboto"/>
              </a:rPr>
              <a:t>of</a:t>
            </a:r>
            <a:r>
              <a:rPr sz="1300" spc="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CFD0D8"/>
                </a:solidFill>
                <a:latin typeface="Roboto"/>
                <a:cs typeface="Roboto"/>
              </a:rPr>
              <a:t>this</a:t>
            </a:r>
            <a:r>
              <a:rPr sz="1300" spc="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CFD0D8"/>
                </a:solidFill>
                <a:latin typeface="Roboto"/>
                <a:cs typeface="Roboto"/>
              </a:rPr>
              <a:t>project.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9125" y="3604424"/>
            <a:ext cx="421005" cy="337185"/>
          </a:xfrm>
          <a:custGeom>
            <a:avLst/>
            <a:gdLst/>
            <a:ahLst/>
            <a:cxnLst/>
            <a:rect l="l" t="t" r="r" b="b"/>
            <a:pathLst>
              <a:path w="421005" h="337185">
                <a:moveTo>
                  <a:pt x="128850" y="126225"/>
                </a:moveTo>
                <a:lnTo>
                  <a:pt x="73630" y="126225"/>
                </a:lnTo>
                <a:lnTo>
                  <a:pt x="44957" y="132006"/>
                </a:lnTo>
                <a:lnTo>
                  <a:pt x="21554" y="147777"/>
                </a:lnTo>
                <a:lnTo>
                  <a:pt x="5782" y="171177"/>
                </a:lnTo>
                <a:lnTo>
                  <a:pt x="0" y="199847"/>
                </a:lnTo>
                <a:lnTo>
                  <a:pt x="0" y="205638"/>
                </a:lnTo>
                <a:lnTo>
                  <a:pt x="4733" y="210362"/>
                </a:lnTo>
                <a:lnTo>
                  <a:pt x="16301" y="210362"/>
                </a:lnTo>
                <a:lnTo>
                  <a:pt x="21035" y="205638"/>
                </a:lnTo>
                <a:lnTo>
                  <a:pt x="21035" y="199847"/>
                </a:lnTo>
                <a:lnTo>
                  <a:pt x="25167" y="179371"/>
                </a:lnTo>
                <a:lnTo>
                  <a:pt x="36436" y="162655"/>
                </a:lnTo>
                <a:lnTo>
                  <a:pt x="53141" y="151396"/>
                </a:lnTo>
                <a:lnTo>
                  <a:pt x="73630" y="147256"/>
                </a:lnTo>
                <a:lnTo>
                  <a:pt x="126221" y="147256"/>
                </a:lnTo>
                <a:lnTo>
                  <a:pt x="126221" y="140017"/>
                </a:lnTo>
                <a:lnTo>
                  <a:pt x="127143" y="132918"/>
                </a:lnTo>
                <a:lnTo>
                  <a:pt x="128850" y="126225"/>
                </a:lnTo>
                <a:close/>
              </a:path>
              <a:path w="421005" h="337185">
                <a:moveTo>
                  <a:pt x="214510" y="84150"/>
                </a:moveTo>
                <a:lnTo>
                  <a:pt x="206226" y="84150"/>
                </a:lnTo>
                <a:lnTo>
                  <a:pt x="202117" y="84543"/>
                </a:lnTo>
                <a:lnTo>
                  <a:pt x="162812" y="105562"/>
                </a:lnTo>
                <a:lnTo>
                  <a:pt x="147255" y="143116"/>
                </a:lnTo>
                <a:lnTo>
                  <a:pt x="147255" y="151396"/>
                </a:lnTo>
                <a:lnTo>
                  <a:pt x="162812" y="188950"/>
                </a:lnTo>
                <a:lnTo>
                  <a:pt x="202117" y="209956"/>
                </a:lnTo>
                <a:lnTo>
                  <a:pt x="206226" y="210362"/>
                </a:lnTo>
                <a:lnTo>
                  <a:pt x="214510" y="210362"/>
                </a:lnTo>
                <a:lnTo>
                  <a:pt x="252065" y="194805"/>
                </a:lnTo>
                <a:lnTo>
                  <a:pt x="257543" y="189331"/>
                </a:lnTo>
                <a:lnTo>
                  <a:pt x="204787" y="189331"/>
                </a:lnTo>
                <a:lnTo>
                  <a:pt x="199424" y="188264"/>
                </a:lnTo>
                <a:lnTo>
                  <a:pt x="169360" y="158203"/>
                </a:lnTo>
                <a:lnTo>
                  <a:pt x="168295" y="152831"/>
                </a:lnTo>
                <a:lnTo>
                  <a:pt x="168295" y="141681"/>
                </a:lnTo>
                <a:lnTo>
                  <a:pt x="199424" y="106248"/>
                </a:lnTo>
                <a:lnTo>
                  <a:pt x="204787" y="105181"/>
                </a:lnTo>
                <a:lnTo>
                  <a:pt x="257543" y="105181"/>
                </a:lnTo>
                <a:lnTo>
                  <a:pt x="252065" y="99695"/>
                </a:lnTo>
                <a:lnTo>
                  <a:pt x="218619" y="84543"/>
                </a:lnTo>
                <a:lnTo>
                  <a:pt x="214510" y="84150"/>
                </a:lnTo>
                <a:close/>
              </a:path>
              <a:path w="421005" h="337185">
                <a:moveTo>
                  <a:pt x="257543" y="105181"/>
                </a:moveTo>
                <a:lnTo>
                  <a:pt x="215949" y="105181"/>
                </a:lnTo>
                <a:lnTo>
                  <a:pt x="221312" y="106248"/>
                </a:lnTo>
                <a:lnTo>
                  <a:pt x="231626" y="110515"/>
                </a:lnTo>
                <a:lnTo>
                  <a:pt x="252441" y="141681"/>
                </a:lnTo>
                <a:lnTo>
                  <a:pt x="252441" y="152831"/>
                </a:lnTo>
                <a:lnTo>
                  <a:pt x="221312" y="188264"/>
                </a:lnTo>
                <a:lnTo>
                  <a:pt x="215949" y="189331"/>
                </a:lnTo>
                <a:lnTo>
                  <a:pt x="257543" y="189331"/>
                </a:lnTo>
                <a:lnTo>
                  <a:pt x="273476" y="151396"/>
                </a:lnTo>
                <a:lnTo>
                  <a:pt x="273476" y="143116"/>
                </a:lnTo>
                <a:lnTo>
                  <a:pt x="273173" y="140017"/>
                </a:lnTo>
                <a:lnTo>
                  <a:pt x="273075" y="139014"/>
                </a:lnTo>
                <a:lnTo>
                  <a:pt x="257924" y="105562"/>
                </a:lnTo>
                <a:lnTo>
                  <a:pt x="257543" y="105181"/>
                </a:lnTo>
                <a:close/>
              </a:path>
              <a:path w="421005" h="337185">
                <a:moveTo>
                  <a:pt x="98117" y="0"/>
                </a:moveTo>
                <a:lnTo>
                  <a:pt x="91211" y="0"/>
                </a:lnTo>
                <a:lnTo>
                  <a:pt x="87793" y="342"/>
                </a:lnTo>
                <a:lnTo>
                  <a:pt x="52853" y="20497"/>
                </a:lnTo>
                <a:lnTo>
                  <a:pt x="42145" y="56769"/>
                </a:lnTo>
                <a:lnTo>
                  <a:pt x="42411" y="59461"/>
                </a:lnTo>
                <a:lnTo>
                  <a:pt x="52760" y="84543"/>
                </a:lnTo>
                <a:lnTo>
                  <a:pt x="52853" y="84683"/>
                </a:lnTo>
                <a:lnTo>
                  <a:pt x="87793" y="104838"/>
                </a:lnTo>
                <a:lnTo>
                  <a:pt x="91211" y="105181"/>
                </a:lnTo>
                <a:lnTo>
                  <a:pt x="98117" y="105181"/>
                </a:lnTo>
                <a:lnTo>
                  <a:pt x="134271" y="87363"/>
                </a:lnTo>
                <a:lnTo>
                  <a:pt x="136832" y="84150"/>
                </a:lnTo>
                <a:lnTo>
                  <a:pt x="90482" y="84150"/>
                </a:lnTo>
                <a:lnTo>
                  <a:pt x="86453" y="83337"/>
                </a:lnTo>
                <a:lnTo>
                  <a:pt x="63107" y="56769"/>
                </a:lnTo>
                <a:lnTo>
                  <a:pt x="63107" y="48399"/>
                </a:lnTo>
                <a:lnTo>
                  <a:pt x="90482" y="21031"/>
                </a:lnTo>
                <a:lnTo>
                  <a:pt x="136832" y="21031"/>
                </a:lnTo>
                <a:lnTo>
                  <a:pt x="136475" y="20497"/>
                </a:lnTo>
                <a:lnTo>
                  <a:pt x="101540" y="342"/>
                </a:lnTo>
                <a:lnTo>
                  <a:pt x="98117" y="0"/>
                </a:lnTo>
                <a:close/>
              </a:path>
              <a:path w="421005" h="337185">
                <a:moveTo>
                  <a:pt x="136832" y="21031"/>
                </a:moveTo>
                <a:lnTo>
                  <a:pt x="98851" y="21031"/>
                </a:lnTo>
                <a:lnTo>
                  <a:pt x="102875" y="21831"/>
                </a:lnTo>
                <a:lnTo>
                  <a:pt x="110609" y="25031"/>
                </a:lnTo>
                <a:lnTo>
                  <a:pt x="126221" y="48399"/>
                </a:lnTo>
                <a:lnTo>
                  <a:pt x="126221" y="56769"/>
                </a:lnTo>
                <a:lnTo>
                  <a:pt x="98851" y="84150"/>
                </a:lnTo>
                <a:lnTo>
                  <a:pt x="136832" y="84150"/>
                </a:lnTo>
                <a:lnTo>
                  <a:pt x="147184" y="56769"/>
                </a:lnTo>
                <a:lnTo>
                  <a:pt x="147183" y="48399"/>
                </a:lnTo>
                <a:lnTo>
                  <a:pt x="140314" y="26238"/>
                </a:lnTo>
                <a:lnTo>
                  <a:pt x="136832" y="21031"/>
                </a:lnTo>
                <a:close/>
              </a:path>
              <a:path w="421005" h="337185">
                <a:moveTo>
                  <a:pt x="248959" y="231406"/>
                </a:moveTo>
                <a:lnTo>
                  <a:pt x="171777" y="231406"/>
                </a:lnTo>
                <a:lnTo>
                  <a:pt x="137673" y="238294"/>
                </a:lnTo>
                <a:lnTo>
                  <a:pt x="109818" y="257076"/>
                </a:lnTo>
                <a:lnTo>
                  <a:pt x="91035" y="284931"/>
                </a:lnTo>
                <a:lnTo>
                  <a:pt x="84147" y="319036"/>
                </a:lnTo>
                <a:lnTo>
                  <a:pt x="84210" y="328764"/>
                </a:lnTo>
                <a:lnTo>
                  <a:pt x="91970" y="336588"/>
                </a:lnTo>
                <a:lnTo>
                  <a:pt x="328701" y="336588"/>
                </a:lnTo>
                <a:lnTo>
                  <a:pt x="336589" y="328764"/>
                </a:lnTo>
                <a:lnTo>
                  <a:pt x="336589" y="319036"/>
                </a:lnTo>
                <a:lnTo>
                  <a:pt x="335884" y="315544"/>
                </a:lnTo>
                <a:lnTo>
                  <a:pt x="105251" y="315544"/>
                </a:lnTo>
                <a:lnTo>
                  <a:pt x="111411" y="290848"/>
                </a:lnTo>
                <a:lnTo>
                  <a:pt x="125843" y="270803"/>
                </a:lnTo>
                <a:lnTo>
                  <a:pt x="146610" y="257353"/>
                </a:lnTo>
                <a:lnTo>
                  <a:pt x="171777" y="252437"/>
                </a:lnTo>
                <a:lnTo>
                  <a:pt x="304039" y="252437"/>
                </a:lnTo>
                <a:lnTo>
                  <a:pt x="283063" y="238294"/>
                </a:lnTo>
                <a:lnTo>
                  <a:pt x="248959" y="231406"/>
                </a:lnTo>
                <a:close/>
              </a:path>
              <a:path w="421005" h="337185">
                <a:moveTo>
                  <a:pt x="304039" y="252437"/>
                </a:moveTo>
                <a:lnTo>
                  <a:pt x="248959" y="252437"/>
                </a:lnTo>
                <a:lnTo>
                  <a:pt x="274126" y="257353"/>
                </a:lnTo>
                <a:lnTo>
                  <a:pt x="294893" y="270803"/>
                </a:lnTo>
                <a:lnTo>
                  <a:pt x="309325" y="290848"/>
                </a:lnTo>
                <a:lnTo>
                  <a:pt x="315485" y="315544"/>
                </a:lnTo>
                <a:lnTo>
                  <a:pt x="335884" y="315544"/>
                </a:lnTo>
                <a:lnTo>
                  <a:pt x="329701" y="284931"/>
                </a:lnTo>
                <a:lnTo>
                  <a:pt x="310918" y="257076"/>
                </a:lnTo>
                <a:lnTo>
                  <a:pt x="304039" y="252437"/>
                </a:lnTo>
                <a:close/>
              </a:path>
              <a:path w="421005" h="337185">
                <a:moveTo>
                  <a:pt x="340042" y="0"/>
                </a:moveTo>
                <a:lnTo>
                  <a:pt x="333137" y="0"/>
                </a:lnTo>
                <a:lnTo>
                  <a:pt x="329718" y="342"/>
                </a:lnTo>
                <a:lnTo>
                  <a:pt x="294778" y="20497"/>
                </a:lnTo>
                <a:lnTo>
                  <a:pt x="284070" y="56769"/>
                </a:lnTo>
                <a:lnTo>
                  <a:pt x="284336" y="59461"/>
                </a:lnTo>
                <a:lnTo>
                  <a:pt x="304497" y="94399"/>
                </a:lnTo>
                <a:lnTo>
                  <a:pt x="333137" y="105181"/>
                </a:lnTo>
                <a:lnTo>
                  <a:pt x="340042" y="105181"/>
                </a:lnTo>
                <a:lnTo>
                  <a:pt x="376217" y="87337"/>
                </a:lnTo>
                <a:lnTo>
                  <a:pt x="378756" y="84150"/>
                </a:lnTo>
                <a:lnTo>
                  <a:pt x="332407" y="84150"/>
                </a:lnTo>
                <a:lnTo>
                  <a:pt x="328378" y="83337"/>
                </a:lnTo>
                <a:lnTo>
                  <a:pt x="305033" y="56769"/>
                </a:lnTo>
                <a:lnTo>
                  <a:pt x="305033" y="48399"/>
                </a:lnTo>
                <a:lnTo>
                  <a:pt x="332407" y="21031"/>
                </a:lnTo>
                <a:lnTo>
                  <a:pt x="378756" y="21031"/>
                </a:lnTo>
                <a:lnTo>
                  <a:pt x="378400" y="20497"/>
                </a:lnTo>
                <a:lnTo>
                  <a:pt x="343460" y="342"/>
                </a:lnTo>
                <a:lnTo>
                  <a:pt x="340042" y="0"/>
                </a:lnTo>
                <a:close/>
              </a:path>
              <a:path w="421005" h="337185">
                <a:moveTo>
                  <a:pt x="378756" y="21031"/>
                </a:moveTo>
                <a:lnTo>
                  <a:pt x="340771" y="21031"/>
                </a:lnTo>
                <a:lnTo>
                  <a:pt x="344799" y="21831"/>
                </a:lnTo>
                <a:lnTo>
                  <a:pt x="352529" y="25031"/>
                </a:lnTo>
                <a:lnTo>
                  <a:pt x="368146" y="48399"/>
                </a:lnTo>
                <a:lnTo>
                  <a:pt x="368146" y="56769"/>
                </a:lnTo>
                <a:lnTo>
                  <a:pt x="340771" y="84150"/>
                </a:lnTo>
                <a:lnTo>
                  <a:pt x="378756" y="84150"/>
                </a:lnTo>
                <a:lnTo>
                  <a:pt x="389108" y="56769"/>
                </a:lnTo>
                <a:lnTo>
                  <a:pt x="389107" y="48399"/>
                </a:lnTo>
                <a:lnTo>
                  <a:pt x="382235" y="26238"/>
                </a:lnTo>
                <a:lnTo>
                  <a:pt x="378756" y="21031"/>
                </a:lnTo>
                <a:close/>
              </a:path>
              <a:path w="421005" h="337185">
                <a:moveTo>
                  <a:pt x="347107" y="126225"/>
                </a:moveTo>
                <a:lnTo>
                  <a:pt x="291886" y="126225"/>
                </a:lnTo>
                <a:lnTo>
                  <a:pt x="293593" y="132918"/>
                </a:lnTo>
                <a:lnTo>
                  <a:pt x="294515" y="140017"/>
                </a:lnTo>
                <a:lnTo>
                  <a:pt x="294515" y="147256"/>
                </a:lnTo>
                <a:lnTo>
                  <a:pt x="347107" y="147256"/>
                </a:lnTo>
                <a:lnTo>
                  <a:pt x="367583" y="151387"/>
                </a:lnTo>
                <a:lnTo>
                  <a:pt x="384301" y="162655"/>
                </a:lnTo>
                <a:lnTo>
                  <a:pt x="395571" y="179371"/>
                </a:lnTo>
                <a:lnTo>
                  <a:pt x="399703" y="199847"/>
                </a:lnTo>
                <a:lnTo>
                  <a:pt x="399703" y="205638"/>
                </a:lnTo>
                <a:lnTo>
                  <a:pt x="404435" y="210362"/>
                </a:lnTo>
                <a:lnTo>
                  <a:pt x="416005" y="210362"/>
                </a:lnTo>
                <a:lnTo>
                  <a:pt x="420737" y="205638"/>
                </a:lnTo>
                <a:lnTo>
                  <a:pt x="420737" y="199847"/>
                </a:lnTo>
                <a:lnTo>
                  <a:pt x="414954" y="171177"/>
                </a:lnTo>
                <a:lnTo>
                  <a:pt x="399182" y="147777"/>
                </a:lnTo>
                <a:lnTo>
                  <a:pt x="375779" y="132006"/>
                </a:lnTo>
                <a:lnTo>
                  <a:pt x="347107" y="126225"/>
                </a:lnTo>
                <a:close/>
              </a:path>
            </a:pathLst>
          </a:custGeom>
          <a:solidFill>
            <a:srgbClr val="596ED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138028"/>
              </p:ext>
            </p:extLst>
          </p:nvPr>
        </p:nvGraphicFramePr>
        <p:xfrm>
          <a:off x="588416" y="4148197"/>
          <a:ext cx="4925692" cy="1330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9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215">
                <a:tc>
                  <a:txBody>
                    <a:bodyPr/>
                    <a:lstStyle/>
                    <a:p>
                      <a:pPr marL="31750">
                        <a:lnSpc>
                          <a:spcPts val="1864"/>
                        </a:lnSpc>
                      </a:pPr>
                      <a:r>
                        <a:rPr sz="1650" spc="-10" dirty="0">
                          <a:solidFill>
                            <a:srgbClr val="CFD0D8"/>
                          </a:solidFill>
                          <a:latin typeface="Roboto Lt"/>
                          <a:cs typeface="Roboto Lt"/>
                        </a:rPr>
                        <a:t>Team:</a:t>
                      </a:r>
                      <a:endParaRPr sz="1650">
                        <a:latin typeface="Roboto Lt"/>
                        <a:cs typeface="Roboto 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ts val="1864"/>
                        </a:lnSpc>
                      </a:pPr>
                      <a:endParaRPr sz="1650" dirty="0">
                        <a:latin typeface="Roboto Lt"/>
                        <a:cs typeface="Roboto 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9615">
                        <a:lnSpc>
                          <a:spcPts val="1864"/>
                        </a:lnSpc>
                      </a:pPr>
                      <a:endParaRPr sz="1650">
                        <a:latin typeface="Roboto Lt"/>
                        <a:cs typeface="Roboto L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30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Aishwarya</a:t>
                      </a:r>
                      <a:r>
                        <a:rPr sz="1300" spc="-35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1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Dwivedi</a:t>
                      </a:r>
                      <a:endParaRPr sz="1300" dirty="0">
                        <a:latin typeface="Roboto"/>
                        <a:cs typeface="Roboto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961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endParaRPr sz="1300" dirty="0">
                        <a:latin typeface="Roboto"/>
                        <a:cs typeface="Roboto"/>
                      </a:endParaRPr>
                    </a:p>
                  </a:txBody>
                  <a:tcPr marL="0" marR="0" marT="679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7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30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Booragadda</a:t>
                      </a:r>
                      <a:r>
                        <a:rPr sz="1300" spc="-1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 Dheeraj</a:t>
                      </a:r>
                      <a:endParaRPr sz="1300" dirty="0">
                        <a:latin typeface="Roboto"/>
                        <a:cs typeface="Roboto"/>
                      </a:endParaRPr>
                    </a:p>
                    <a:p>
                      <a:pPr marL="31750">
                        <a:lnSpc>
                          <a:spcPts val="1525"/>
                        </a:lnSpc>
                        <a:spcBef>
                          <a:spcPts val="1290"/>
                        </a:spcBef>
                      </a:pPr>
                      <a:r>
                        <a:rPr sz="130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Harshal </a:t>
                      </a:r>
                      <a:r>
                        <a:rPr sz="1300" spc="-1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Shrivas</a:t>
                      </a:r>
                      <a:endParaRPr sz="1300" dirty="0">
                        <a:latin typeface="Roboto"/>
                        <a:cs typeface="Roboto"/>
                      </a:endParaRPr>
                    </a:p>
                  </a:txBody>
                  <a:tcPr marL="0" marR="0" marT="781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683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Presentation</a:t>
            </a:r>
            <a:r>
              <a:rPr spc="-45" dirty="0"/>
              <a:t> </a:t>
            </a:r>
            <a:r>
              <a:rPr spc="-10" dirty="0"/>
              <a:t>Roadmap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19125" y="2019299"/>
            <a:ext cx="400050" cy="400050"/>
            <a:chOff x="619125" y="2019299"/>
            <a:chExt cx="400050" cy="400050"/>
          </a:xfrm>
        </p:grpSpPr>
        <p:sp>
          <p:nvSpPr>
            <p:cNvPr id="4" name="object 4"/>
            <p:cNvSpPr/>
            <p:nvPr/>
          </p:nvSpPr>
          <p:spPr>
            <a:xfrm>
              <a:off x="623887" y="2024062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37026" y="0"/>
                  </a:moveTo>
                  <a:lnTo>
                    <a:pt x="53498" y="0"/>
                  </a:lnTo>
                  <a:lnTo>
                    <a:pt x="49777" y="368"/>
                  </a:lnTo>
                  <a:lnTo>
                    <a:pt x="14113" y="19431"/>
                  </a:lnTo>
                  <a:lnTo>
                    <a:pt x="0" y="53505"/>
                  </a:lnTo>
                  <a:lnTo>
                    <a:pt x="0" y="333260"/>
                  </a:lnTo>
                  <a:lnTo>
                    <a:pt x="0" y="337019"/>
                  </a:lnTo>
                  <a:lnTo>
                    <a:pt x="19432" y="376415"/>
                  </a:lnTo>
                  <a:lnTo>
                    <a:pt x="53498" y="390525"/>
                  </a:lnTo>
                  <a:lnTo>
                    <a:pt x="337026" y="390525"/>
                  </a:lnTo>
                  <a:lnTo>
                    <a:pt x="376411" y="371094"/>
                  </a:lnTo>
                  <a:lnTo>
                    <a:pt x="390525" y="337019"/>
                  </a:lnTo>
                  <a:lnTo>
                    <a:pt x="390525" y="53505"/>
                  </a:lnTo>
                  <a:lnTo>
                    <a:pt x="371092" y="14109"/>
                  </a:lnTo>
                  <a:lnTo>
                    <a:pt x="340747" y="368"/>
                  </a:lnTo>
                  <a:lnTo>
                    <a:pt x="337026" y="0"/>
                  </a:lnTo>
                  <a:close/>
                </a:path>
              </a:pathLst>
            </a:custGeom>
            <a:solidFill>
              <a:srgbClr val="1724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3887" y="2024062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0" y="333260"/>
                  </a:moveTo>
                  <a:lnTo>
                    <a:pt x="0" y="57264"/>
                  </a:lnTo>
                  <a:lnTo>
                    <a:pt x="0" y="53505"/>
                  </a:lnTo>
                  <a:lnTo>
                    <a:pt x="367" y="49784"/>
                  </a:lnTo>
                  <a:lnTo>
                    <a:pt x="9649" y="25450"/>
                  </a:lnTo>
                  <a:lnTo>
                    <a:pt x="11737" y="22313"/>
                  </a:lnTo>
                  <a:lnTo>
                    <a:pt x="25449" y="9652"/>
                  </a:lnTo>
                  <a:lnTo>
                    <a:pt x="28575" y="7556"/>
                  </a:lnTo>
                  <a:lnTo>
                    <a:pt x="31874" y="5791"/>
                  </a:lnTo>
                  <a:lnTo>
                    <a:pt x="35346" y="4356"/>
                  </a:lnTo>
                  <a:lnTo>
                    <a:pt x="38818" y="2921"/>
                  </a:lnTo>
                  <a:lnTo>
                    <a:pt x="42401" y="1828"/>
                  </a:lnTo>
                  <a:lnTo>
                    <a:pt x="46092" y="1092"/>
                  </a:lnTo>
                  <a:lnTo>
                    <a:pt x="49777" y="368"/>
                  </a:lnTo>
                  <a:lnTo>
                    <a:pt x="53498" y="0"/>
                  </a:lnTo>
                  <a:lnTo>
                    <a:pt x="57259" y="0"/>
                  </a:lnTo>
                  <a:lnTo>
                    <a:pt x="333265" y="0"/>
                  </a:lnTo>
                  <a:lnTo>
                    <a:pt x="337026" y="0"/>
                  </a:lnTo>
                  <a:lnTo>
                    <a:pt x="340747" y="368"/>
                  </a:lnTo>
                  <a:lnTo>
                    <a:pt x="344432" y="1092"/>
                  </a:lnTo>
                  <a:lnTo>
                    <a:pt x="348123" y="1828"/>
                  </a:lnTo>
                  <a:lnTo>
                    <a:pt x="351706" y="2921"/>
                  </a:lnTo>
                  <a:lnTo>
                    <a:pt x="355178" y="4356"/>
                  </a:lnTo>
                  <a:lnTo>
                    <a:pt x="358650" y="5791"/>
                  </a:lnTo>
                  <a:lnTo>
                    <a:pt x="361950" y="7556"/>
                  </a:lnTo>
                  <a:lnTo>
                    <a:pt x="365075" y="9652"/>
                  </a:lnTo>
                  <a:lnTo>
                    <a:pt x="368200" y="11734"/>
                  </a:lnTo>
                  <a:lnTo>
                    <a:pt x="380875" y="25450"/>
                  </a:lnTo>
                  <a:lnTo>
                    <a:pt x="382964" y="28575"/>
                  </a:lnTo>
                  <a:lnTo>
                    <a:pt x="389423" y="46088"/>
                  </a:lnTo>
                  <a:lnTo>
                    <a:pt x="390157" y="49771"/>
                  </a:lnTo>
                  <a:lnTo>
                    <a:pt x="390525" y="53505"/>
                  </a:lnTo>
                  <a:lnTo>
                    <a:pt x="390525" y="57264"/>
                  </a:lnTo>
                  <a:lnTo>
                    <a:pt x="390525" y="333260"/>
                  </a:lnTo>
                  <a:lnTo>
                    <a:pt x="390525" y="337019"/>
                  </a:lnTo>
                  <a:lnTo>
                    <a:pt x="390157" y="340753"/>
                  </a:lnTo>
                  <a:lnTo>
                    <a:pt x="389423" y="344436"/>
                  </a:lnTo>
                  <a:lnTo>
                    <a:pt x="388689" y="348119"/>
                  </a:lnTo>
                  <a:lnTo>
                    <a:pt x="387602" y="351701"/>
                  </a:lnTo>
                  <a:lnTo>
                    <a:pt x="386163" y="355168"/>
                  </a:lnTo>
                  <a:lnTo>
                    <a:pt x="384726" y="358648"/>
                  </a:lnTo>
                  <a:lnTo>
                    <a:pt x="382964" y="361950"/>
                  </a:lnTo>
                  <a:lnTo>
                    <a:pt x="380875" y="365074"/>
                  </a:lnTo>
                  <a:lnTo>
                    <a:pt x="378787" y="368198"/>
                  </a:lnTo>
                  <a:lnTo>
                    <a:pt x="376411" y="371094"/>
                  </a:lnTo>
                  <a:lnTo>
                    <a:pt x="373752" y="373748"/>
                  </a:lnTo>
                  <a:lnTo>
                    <a:pt x="371092" y="376415"/>
                  </a:lnTo>
                  <a:lnTo>
                    <a:pt x="344432" y="389420"/>
                  </a:lnTo>
                  <a:lnTo>
                    <a:pt x="340747" y="390156"/>
                  </a:lnTo>
                  <a:lnTo>
                    <a:pt x="337026" y="390525"/>
                  </a:lnTo>
                  <a:lnTo>
                    <a:pt x="333265" y="390525"/>
                  </a:lnTo>
                  <a:lnTo>
                    <a:pt x="57259" y="390525"/>
                  </a:lnTo>
                  <a:lnTo>
                    <a:pt x="53498" y="390525"/>
                  </a:lnTo>
                  <a:lnTo>
                    <a:pt x="49777" y="390156"/>
                  </a:lnTo>
                  <a:lnTo>
                    <a:pt x="46092" y="389420"/>
                  </a:lnTo>
                  <a:lnTo>
                    <a:pt x="42401" y="388696"/>
                  </a:lnTo>
                  <a:lnTo>
                    <a:pt x="16772" y="373748"/>
                  </a:lnTo>
                  <a:lnTo>
                    <a:pt x="14113" y="371094"/>
                  </a:lnTo>
                  <a:lnTo>
                    <a:pt x="11737" y="368198"/>
                  </a:lnTo>
                  <a:lnTo>
                    <a:pt x="9649" y="365074"/>
                  </a:lnTo>
                  <a:lnTo>
                    <a:pt x="7560" y="361950"/>
                  </a:lnTo>
                  <a:lnTo>
                    <a:pt x="5798" y="358648"/>
                  </a:lnTo>
                  <a:lnTo>
                    <a:pt x="4361" y="355168"/>
                  </a:lnTo>
                  <a:lnTo>
                    <a:pt x="2922" y="351701"/>
                  </a:lnTo>
                  <a:lnTo>
                    <a:pt x="1835" y="348119"/>
                  </a:lnTo>
                  <a:lnTo>
                    <a:pt x="1101" y="344436"/>
                  </a:lnTo>
                  <a:lnTo>
                    <a:pt x="367" y="340753"/>
                  </a:lnTo>
                  <a:lnTo>
                    <a:pt x="0" y="337019"/>
                  </a:lnTo>
                  <a:lnTo>
                    <a:pt x="0" y="333260"/>
                  </a:lnTo>
                  <a:close/>
                </a:path>
              </a:pathLst>
            </a:custGeom>
            <a:ln w="9525">
              <a:solidFill>
                <a:srgbClr val="303E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83283" y="2061368"/>
            <a:ext cx="2155190" cy="56769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15"/>
              </a:spcBef>
            </a:pPr>
            <a:r>
              <a:rPr sz="1750" b="1" dirty="0">
                <a:solidFill>
                  <a:srgbClr val="FFFFFF"/>
                </a:solidFill>
                <a:latin typeface="Roboto"/>
                <a:cs typeface="Roboto"/>
              </a:rPr>
              <a:t>Problem</a:t>
            </a:r>
            <a:r>
              <a:rPr sz="1750" b="1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50" b="1" spc="-10" dirty="0">
                <a:solidFill>
                  <a:srgbClr val="FFFFFF"/>
                </a:solidFill>
                <a:latin typeface="Roboto"/>
                <a:cs typeface="Roboto"/>
              </a:rPr>
              <a:t>Statement</a:t>
            </a:r>
            <a:r>
              <a:rPr sz="1750" b="1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50" b="1" spc="-50" dirty="0">
                <a:solidFill>
                  <a:srgbClr val="FFFFFF"/>
                </a:solidFill>
                <a:latin typeface="Roboto"/>
                <a:cs typeface="Roboto"/>
              </a:rPr>
              <a:t>&amp; </a:t>
            </a:r>
            <a:r>
              <a:rPr sz="1750" b="1" dirty="0">
                <a:solidFill>
                  <a:srgbClr val="FFFFFF"/>
                </a:solidFill>
                <a:latin typeface="Roboto"/>
                <a:cs typeface="Roboto"/>
              </a:rPr>
              <a:t>Business</a:t>
            </a:r>
            <a:r>
              <a:rPr sz="1750" b="1" spc="-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50" b="1" spc="-10" dirty="0">
                <a:solidFill>
                  <a:srgbClr val="FFFFFF"/>
                </a:solidFill>
                <a:latin typeface="Roboto"/>
                <a:cs typeface="Roboto"/>
              </a:rPr>
              <a:t>Objectives</a:t>
            </a:r>
            <a:endParaRPr sz="1750">
              <a:latin typeface="Roboto"/>
              <a:cs typeface="Robo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86225" y="2019299"/>
            <a:ext cx="400050" cy="400050"/>
            <a:chOff x="4086225" y="2019299"/>
            <a:chExt cx="400050" cy="400050"/>
          </a:xfrm>
        </p:grpSpPr>
        <p:sp>
          <p:nvSpPr>
            <p:cNvPr id="8" name="object 8"/>
            <p:cNvSpPr/>
            <p:nvPr/>
          </p:nvSpPr>
          <p:spPr>
            <a:xfrm>
              <a:off x="4090987" y="2024062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37032" y="0"/>
                  </a:moveTo>
                  <a:lnTo>
                    <a:pt x="53505" y="0"/>
                  </a:lnTo>
                  <a:lnTo>
                    <a:pt x="49784" y="368"/>
                  </a:lnTo>
                  <a:lnTo>
                    <a:pt x="14109" y="19431"/>
                  </a:lnTo>
                  <a:lnTo>
                    <a:pt x="0" y="53505"/>
                  </a:lnTo>
                  <a:lnTo>
                    <a:pt x="0" y="333260"/>
                  </a:lnTo>
                  <a:lnTo>
                    <a:pt x="0" y="337019"/>
                  </a:lnTo>
                  <a:lnTo>
                    <a:pt x="19431" y="376415"/>
                  </a:lnTo>
                  <a:lnTo>
                    <a:pt x="53505" y="390525"/>
                  </a:lnTo>
                  <a:lnTo>
                    <a:pt x="337032" y="390525"/>
                  </a:lnTo>
                  <a:lnTo>
                    <a:pt x="376415" y="371094"/>
                  </a:lnTo>
                  <a:lnTo>
                    <a:pt x="390525" y="337019"/>
                  </a:lnTo>
                  <a:lnTo>
                    <a:pt x="390525" y="53505"/>
                  </a:lnTo>
                  <a:lnTo>
                    <a:pt x="371094" y="14109"/>
                  </a:lnTo>
                  <a:lnTo>
                    <a:pt x="340741" y="368"/>
                  </a:lnTo>
                  <a:lnTo>
                    <a:pt x="337032" y="0"/>
                  </a:lnTo>
                  <a:close/>
                </a:path>
              </a:pathLst>
            </a:custGeom>
            <a:solidFill>
              <a:srgbClr val="1724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90987" y="2024062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0" y="333260"/>
                  </a:moveTo>
                  <a:lnTo>
                    <a:pt x="0" y="57264"/>
                  </a:lnTo>
                  <a:lnTo>
                    <a:pt x="0" y="53505"/>
                  </a:lnTo>
                  <a:lnTo>
                    <a:pt x="368" y="49784"/>
                  </a:lnTo>
                  <a:lnTo>
                    <a:pt x="9652" y="25450"/>
                  </a:lnTo>
                  <a:lnTo>
                    <a:pt x="11734" y="22313"/>
                  </a:lnTo>
                  <a:lnTo>
                    <a:pt x="14109" y="19431"/>
                  </a:lnTo>
                  <a:lnTo>
                    <a:pt x="16776" y="16764"/>
                  </a:lnTo>
                  <a:lnTo>
                    <a:pt x="19431" y="14109"/>
                  </a:lnTo>
                  <a:lnTo>
                    <a:pt x="22313" y="11734"/>
                  </a:lnTo>
                  <a:lnTo>
                    <a:pt x="25450" y="9652"/>
                  </a:lnTo>
                  <a:lnTo>
                    <a:pt x="28575" y="7556"/>
                  </a:lnTo>
                  <a:lnTo>
                    <a:pt x="53505" y="0"/>
                  </a:lnTo>
                  <a:lnTo>
                    <a:pt x="57264" y="0"/>
                  </a:lnTo>
                  <a:lnTo>
                    <a:pt x="333260" y="0"/>
                  </a:lnTo>
                  <a:lnTo>
                    <a:pt x="337032" y="0"/>
                  </a:lnTo>
                  <a:lnTo>
                    <a:pt x="340741" y="368"/>
                  </a:lnTo>
                  <a:lnTo>
                    <a:pt x="365074" y="9652"/>
                  </a:lnTo>
                  <a:lnTo>
                    <a:pt x="368198" y="11734"/>
                  </a:lnTo>
                  <a:lnTo>
                    <a:pt x="371094" y="14109"/>
                  </a:lnTo>
                  <a:lnTo>
                    <a:pt x="373748" y="16764"/>
                  </a:lnTo>
                  <a:lnTo>
                    <a:pt x="376415" y="19431"/>
                  </a:lnTo>
                  <a:lnTo>
                    <a:pt x="378790" y="22313"/>
                  </a:lnTo>
                  <a:lnTo>
                    <a:pt x="380873" y="25450"/>
                  </a:lnTo>
                  <a:lnTo>
                    <a:pt x="382968" y="28575"/>
                  </a:lnTo>
                  <a:lnTo>
                    <a:pt x="389420" y="46088"/>
                  </a:lnTo>
                  <a:lnTo>
                    <a:pt x="390156" y="49771"/>
                  </a:lnTo>
                  <a:lnTo>
                    <a:pt x="390525" y="53505"/>
                  </a:lnTo>
                  <a:lnTo>
                    <a:pt x="390525" y="57264"/>
                  </a:lnTo>
                  <a:lnTo>
                    <a:pt x="390525" y="333260"/>
                  </a:lnTo>
                  <a:lnTo>
                    <a:pt x="390525" y="337019"/>
                  </a:lnTo>
                  <a:lnTo>
                    <a:pt x="390156" y="340753"/>
                  </a:lnTo>
                  <a:lnTo>
                    <a:pt x="389420" y="344436"/>
                  </a:lnTo>
                  <a:lnTo>
                    <a:pt x="388683" y="348119"/>
                  </a:lnTo>
                  <a:lnTo>
                    <a:pt x="380873" y="365074"/>
                  </a:lnTo>
                  <a:lnTo>
                    <a:pt x="378790" y="368198"/>
                  </a:lnTo>
                  <a:lnTo>
                    <a:pt x="376415" y="371094"/>
                  </a:lnTo>
                  <a:lnTo>
                    <a:pt x="373748" y="373748"/>
                  </a:lnTo>
                  <a:lnTo>
                    <a:pt x="371094" y="376415"/>
                  </a:lnTo>
                  <a:lnTo>
                    <a:pt x="344436" y="389420"/>
                  </a:lnTo>
                  <a:lnTo>
                    <a:pt x="340741" y="390156"/>
                  </a:lnTo>
                  <a:lnTo>
                    <a:pt x="337032" y="390525"/>
                  </a:lnTo>
                  <a:lnTo>
                    <a:pt x="333260" y="390525"/>
                  </a:lnTo>
                  <a:lnTo>
                    <a:pt x="57264" y="390525"/>
                  </a:lnTo>
                  <a:lnTo>
                    <a:pt x="53505" y="390525"/>
                  </a:lnTo>
                  <a:lnTo>
                    <a:pt x="49784" y="390156"/>
                  </a:lnTo>
                  <a:lnTo>
                    <a:pt x="46088" y="389420"/>
                  </a:lnTo>
                  <a:lnTo>
                    <a:pt x="42405" y="388696"/>
                  </a:lnTo>
                  <a:lnTo>
                    <a:pt x="25450" y="380873"/>
                  </a:lnTo>
                  <a:lnTo>
                    <a:pt x="22313" y="378777"/>
                  </a:lnTo>
                  <a:lnTo>
                    <a:pt x="19431" y="376415"/>
                  </a:lnTo>
                  <a:lnTo>
                    <a:pt x="16776" y="373748"/>
                  </a:lnTo>
                  <a:lnTo>
                    <a:pt x="14109" y="371094"/>
                  </a:lnTo>
                  <a:lnTo>
                    <a:pt x="11734" y="368198"/>
                  </a:lnTo>
                  <a:lnTo>
                    <a:pt x="9652" y="365074"/>
                  </a:lnTo>
                  <a:lnTo>
                    <a:pt x="7556" y="361950"/>
                  </a:lnTo>
                  <a:lnTo>
                    <a:pt x="1104" y="344436"/>
                  </a:lnTo>
                  <a:lnTo>
                    <a:pt x="368" y="340753"/>
                  </a:lnTo>
                  <a:lnTo>
                    <a:pt x="0" y="337019"/>
                  </a:lnTo>
                  <a:lnTo>
                    <a:pt x="0" y="333260"/>
                  </a:lnTo>
                  <a:close/>
                </a:path>
              </a:pathLst>
            </a:custGeom>
            <a:ln w="9525">
              <a:solidFill>
                <a:srgbClr val="303E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31142" y="2031961"/>
            <a:ext cx="3647440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482975" algn="l"/>
              </a:tabLst>
            </a:pPr>
            <a:r>
              <a:rPr sz="2100" spc="-50" dirty="0">
                <a:solidFill>
                  <a:srgbClr val="CFD0D8"/>
                </a:solidFill>
                <a:latin typeface="Roboto Lt"/>
                <a:cs typeface="Roboto Lt"/>
              </a:rPr>
              <a:t>1</a:t>
            </a:r>
            <a:r>
              <a:rPr sz="2100" dirty="0">
                <a:solidFill>
                  <a:srgbClr val="CFD0D8"/>
                </a:solidFill>
                <a:latin typeface="Roboto Lt"/>
                <a:cs typeface="Roboto Lt"/>
              </a:rPr>
              <a:t>	</a:t>
            </a:r>
            <a:r>
              <a:rPr sz="2100" spc="-50" dirty="0">
                <a:solidFill>
                  <a:srgbClr val="CFD0D8"/>
                </a:solidFill>
                <a:latin typeface="Roboto Lt"/>
                <a:cs typeface="Roboto Lt"/>
              </a:rPr>
              <a:t>2</a:t>
            </a:r>
            <a:endParaRPr sz="2100">
              <a:latin typeface="Roboto Lt"/>
              <a:cs typeface="Roboto L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3660" y="2061368"/>
            <a:ext cx="2586990" cy="291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b="1" dirty="0">
                <a:solidFill>
                  <a:srgbClr val="FFFFFF"/>
                </a:solidFill>
                <a:latin typeface="Roboto"/>
                <a:cs typeface="Roboto"/>
              </a:rPr>
              <a:t>Key</a:t>
            </a:r>
            <a:r>
              <a:rPr sz="1750" b="1" spc="-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FFFFFF"/>
                </a:solidFill>
                <a:latin typeface="Roboto"/>
                <a:cs typeface="Roboto"/>
              </a:rPr>
              <a:t>Questions</a:t>
            </a:r>
            <a:r>
              <a:rPr sz="1750" b="1" spc="-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750" b="1" spc="-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50" b="1" spc="-10" dirty="0">
                <a:solidFill>
                  <a:srgbClr val="FFFFFF"/>
                </a:solidFill>
                <a:latin typeface="Roboto"/>
                <a:cs typeface="Roboto"/>
              </a:rPr>
              <a:t>Address</a:t>
            </a:r>
            <a:endParaRPr sz="1750">
              <a:latin typeface="Roboto"/>
              <a:cs typeface="Robo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562850" y="2019299"/>
            <a:ext cx="400050" cy="400050"/>
            <a:chOff x="7562850" y="2019299"/>
            <a:chExt cx="400050" cy="400050"/>
          </a:xfrm>
        </p:grpSpPr>
        <p:sp>
          <p:nvSpPr>
            <p:cNvPr id="13" name="object 13"/>
            <p:cNvSpPr/>
            <p:nvPr/>
          </p:nvSpPr>
          <p:spPr>
            <a:xfrm>
              <a:off x="7567612" y="2024062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37019" y="0"/>
                  </a:moveTo>
                  <a:lnTo>
                    <a:pt x="53505" y="0"/>
                  </a:lnTo>
                  <a:lnTo>
                    <a:pt x="49784" y="368"/>
                  </a:lnTo>
                  <a:lnTo>
                    <a:pt x="14109" y="19431"/>
                  </a:lnTo>
                  <a:lnTo>
                    <a:pt x="0" y="53505"/>
                  </a:lnTo>
                  <a:lnTo>
                    <a:pt x="0" y="333260"/>
                  </a:lnTo>
                  <a:lnTo>
                    <a:pt x="0" y="337019"/>
                  </a:lnTo>
                  <a:lnTo>
                    <a:pt x="19431" y="376415"/>
                  </a:lnTo>
                  <a:lnTo>
                    <a:pt x="53505" y="390525"/>
                  </a:lnTo>
                  <a:lnTo>
                    <a:pt x="337019" y="390525"/>
                  </a:lnTo>
                  <a:lnTo>
                    <a:pt x="376415" y="371094"/>
                  </a:lnTo>
                  <a:lnTo>
                    <a:pt x="390525" y="337019"/>
                  </a:lnTo>
                  <a:lnTo>
                    <a:pt x="390525" y="53505"/>
                  </a:lnTo>
                  <a:lnTo>
                    <a:pt x="371094" y="14109"/>
                  </a:lnTo>
                  <a:lnTo>
                    <a:pt x="340741" y="368"/>
                  </a:lnTo>
                  <a:lnTo>
                    <a:pt x="337019" y="0"/>
                  </a:lnTo>
                  <a:close/>
                </a:path>
              </a:pathLst>
            </a:custGeom>
            <a:solidFill>
              <a:srgbClr val="1724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67612" y="2024062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0" y="333260"/>
                  </a:moveTo>
                  <a:lnTo>
                    <a:pt x="0" y="57264"/>
                  </a:lnTo>
                  <a:lnTo>
                    <a:pt x="0" y="53505"/>
                  </a:lnTo>
                  <a:lnTo>
                    <a:pt x="368" y="49784"/>
                  </a:lnTo>
                  <a:lnTo>
                    <a:pt x="1104" y="46088"/>
                  </a:lnTo>
                  <a:lnTo>
                    <a:pt x="1828" y="42405"/>
                  </a:lnTo>
                  <a:lnTo>
                    <a:pt x="2921" y="38823"/>
                  </a:lnTo>
                  <a:lnTo>
                    <a:pt x="4356" y="35344"/>
                  </a:lnTo>
                  <a:lnTo>
                    <a:pt x="5803" y="31877"/>
                  </a:lnTo>
                  <a:lnTo>
                    <a:pt x="7556" y="28575"/>
                  </a:lnTo>
                  <a:lnTo>
                    <a:pt x="9652" y="25450"/>
                  </a:lnTo>
                  <a:lnTo>
                    <a:pt x="11734" y="22313"/>
                  </a:lnTo>
                  <a:lnTo>
                    <a:pt x="25450" y="9652"/>
                  </a:lnTo>
                  <a:lnTo>
                    <a:pt x="28575" y="7556"/>
                  </a:lnTo>
                  <a:lnTo>
                    <a:pt x="53505" y="0"/>
                  </a:lnTo>
                  <a:lnTo>
                    <a:pt x="57264" y="0"/>
                  </a:lnTo>
                  <a:lnTo>
                    <a:pt x="333260" y="0"/>
                  </a:lnTo>
                  <a:lnTo>
                    <a:pt x="337019" y="0"/>
                  </a:lnTo>
                  <a:lnTo>
                    <a:pt x="340741" y="368"/>
                  </a:lnTo>
                  <a:lnTo>
                    <a:pt x="365074" y="9652"/>
                  </a:lnTo>
                  <a:lnTo>
                    <a:pt x="368198" y="11734"/>
                  </a:lnTo>
                  <a:lnTo>
                    <a:pt x="380873" y="25450"/>
                  </a:lnTo>
                  <a:lnTo>
                    <a:pt x="382968" y="28575"/>
                  </a:lnTo>
                  <a:lnTo>
                    <a:pt x="389420" y="46088"/>
                  </a:lnTo>
                  <a:lnTo>
                    <a:pt x="390156" y="49771"/>
                  </a:lnTo>
                  <a:lnTo>
                    <a:pt x="390525" y="53505"/>
                  </a:lnTo>
                  <a:lnTo>
                    <a:pt x="390525" y="57264"/>
                  </a:lnTo>
                  <a:lnTo>
                    <a:pt x="390525" y="333260"/>
                  </a:lnTo>
                  <a:lnTo>
                    <a:pt x="390525" y="337019"/>
                  </a:lnTo>
                  <a:lnTo>
                    <a:pt x="390156" y="340753"/>
                  </a:lnTo>
                  <a:lnTo>
                    <a:pt x="380873" y="365074"/>
                  </a:lnTo>
                  <a:lnTo>
                    <a:pt x="378777" y="368198"/>
                  </a:lnTo>
                  <a:lnTo>
                    <a:pt x="376415" y="371094"/>
                  </a:lnTo>
                  <a:lnTo>
                    <a:pt x="373748" y="373748"/>
                  </a:lnTo>
                  <a:lnTo>
                    <a:pt x="371094" y="376415"/>
                  </a:lnTo>
                  <a:lnTo>
                    <a:pt x="344436" y="389420"/>
                  </a:lnTo>
                  <a:lnTo>
                    <a:pt x="340741" y="390156"/>
                  </a:lnTo>
                  <a:lnTo>
                    <a:pt x="337019" y="390525"/>
                  </a:lnTo>
                  <a:lnTo>
                    <a:pt x="333260" y="390525"/>
                  </a:lnTo>
                  <a:lnTo>
                    <a:pt x="57264" y="390525"/>
                  </a:lnTo>
                  <a:lnTo>
                    <a:pt x="53505" y="390525"/>
                  </a:lnTo>
                  <a:lnTo>
                    <a:pt x="49784" y="390156"/>
                  </a:lnTo>
                  <a:lnTo>
                    <a:pt x="46088" y="389420"/>
                  </a:lnTo>
                  <a:lnTo>
                    <a:pt x="42405" y="388696"/>
                  </a:lnTo>
                  <a:lnTo>
                    <a:pt x="25450" y="380873"/>
                  </a:lnTo>
                  <a:lnTo>
                    <a:pt x="22313" y="378777"/>
                  </a:lnTo>
                  <a:lnTo>
                    <a:pt x="9652" y="365074"/>
                  </a:lnTo>
                  <a:lnTo>
                    <a:pt x="7556" y="361950"/>
                  </a:lnTo>
                  <a:lnTo>
                    <a:pt x="1104" y="344436"/>
                  </a:lnTo>
                  <a:lnTo>
                    <a:pt x="368" y="340753"/>
                  </a:lnTo>
                  <a:lnTo>
                    <a:pt x="0" y="337019"/>
                  </a:lnTo>
                  <a:lnTo>
                    <a:pt x="0" y="333260"/>
                  </a:lnTo>
                  <a:close/>
                </a:path>
              </a:pathLst>
            </a:custGeom>
            <a:ln w="9525">
              <a:solidFill>
                <a:srgbClr val="303E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671892" y="2031961"/>
            <a:ext cx="176530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-50" dirty="0">
                <a:solidFill>
                  <a:srgbClr val="CFD0D8"/>
                </a:solidFill>
                <a:latin typeface="Roboto Lt"/>
                <a:cs typeface="Roboto Lt"/>
              </a:rPr>
              <a:t>3</a:t>
            </a:r>
            <a:endParaRPr sz="2100">
              <a:latin typeface="Roboto Lt"/>
              <a:cs typeface="Roboto L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24037" y="2061368"/>
            <a:ext cx="1656080" cy="56769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15"/>
              </a:spcBef>
            </a:pPr>
            <a:r>
              <a:rPr sz="1750" b="1" dirty="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r>
              <a:rPr sz="1750" b="1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FFFFFF"/>
                </a:solidFill>
                <a:latin typeface="Roboto"/>
                <a:cs typeface="Roboto"/>
              </a:rPr>
              <a:t>Overview</a:t>
            </a:r>
            <a:r>
              <a:rPr sz="1750" b="1" spc="-50" dirty="0">
                <a:solidFill>
                  <a:srgbClr val="FFFFFF"/>
                </a:solidFill>
                <a:latin typeface="Roboto"/>
                <a:cs typeface="Roboto"/>
              </a:rPr>
              <a:t> &amp; </a:t>
            </a:r>
            <a:r>
              <a:rPr sz="1750" b="1" spc="-10" dirty="0">
                <a:solidFill>
                  <a:srgbClr val="FFFFFF"/>
                </a:solidFill>
                <a:latin typeface="Roboto"/>
                <a:cs typeface="Roboto"/>
              </a:rPr>
              <a:t>Preparation</a:t>
            </a:r>
            <a:endParaRPr sz="1750">
              <a:latin typeface="Roboto"/>
              <a:cs typeface="Robo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19125" y="2990849"/>
            <a:ext cx="400050" cy="400050"/>
            <a:chOff x="619125" y="2990849"/>
            <a:chExt cx="400050" cy="400050"/>
          </a:xfrm>
        </p:grpSpPr>
        <p:sp>
          <p:nvSpPr>
            <p:cNvPr id="18" name="object 18"/>
            <p:cNvSpPr/>
            <p:nvPr/>
          </p:nvSpPr>
          <p:spPr>
            <a:xfrm>
              <a:off x="623887" y="2995612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37026" y="0"/>
                  </a:moveTo>
                  <a:lnTo>
                    <a:pt x="53498" y="0"/>
                  </a:lnTo>
                  <a:lnTo>
                    <a:pt x="49777" y="368"/>
                  </a:lnTo>
                  <a:lnTo>
                    <a:pt x="14113" y="19431"/>
                  </a:lnTo>
                  <a:lnTo>
                    <a:pt x="0" y="53505"/>
                  </a:lnTo>
                  <a:lnTo>
                    <a:pt x="0" y="333260"/>
                  </a:lnTo>
                  <a:lnTo>
                    <a:pt x="0" y="337019"/>
                  </a:lnTo>
                  <a:lnTo>
                    <a:pt x="19432" y="376415"/>
                  </a:lnTo>
                  <a:lnTo>
                    <a:pt x="53498" y="390525"/>
                  </a:lnTo>
                  <a:lnTo>
                    <a:pt x="337026" y="390525"/>
                  </a:lnTo>
                  <a:lnTo>
                    <a:pt x="376411" y="371094"/>
                  </a:lnTo>
                  <a:lnTo>
                    <a:pt x="390525" y="337019"/>
                  </a:lnTo>
                  <a:lnTo>
                    <a:pt x="390525" y="53505"/>
                  </a:lnTo>
                  <a:lnTo>
                    <a:pt x="371092" y="14109"/>
                  </a:lnTo>
                  <a:lnTo>
                    <a:pt x="340747" y="368"/>
                  </a:lnTo>
                  <a:lnTo>
                    <a:pt x="337026" y="0"/>
                  </a:lnTo>
                  <a:close/>
                </a:path>
              </a:pathLst>
            </a:custGeom>
            <a:solidFill>
              <a:srgbClr val="1724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3887" y="2995612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0" y="333260"/>
                  </a:moveTo>
                  <a:lnTo>
                    <a:pt x="0" y="57264"/>
                  </a:lnTo>
                  <a:lnTo>
                    <a:pt x="0" y="53505"/>
                  </a:lnTo>
                  <a:lnTo>
                    <a:pt x="367" y="49784"/>
                  </a:lnTo>
                  <a:lnTo>
                    <a:pt x="9649" y="25450"/>
                  </a:lnTo>
                  <a:lnTo>
                    <a:pt x="11737" y="22313"/>
                  </a:lnTo>
                  <a:lnTo>
                    <a:pt x="25449" y="9652"/>
                  </a:lnTo>
                  <a:lnTo>
                    <a:pt x="28575" y="7556"/>
                  </a:lnTo>
                  <a:lnTo>
                    <a:pt x="31874" y="5791"/>
                  </a:lnTo>
                  <a:lnTo>
                    <a:pt x="35346" y="4356"/>
                  </a:lnTo>
                  <a:lnTo>
                    <a:pt x="38818" y="2921"/>
                  </a:lnTo>
                  <a:lnTo>
                    <a:pt x="42401" y="1828"/>
                  </a:lnTo>
                  <a:lnTo>
                    <a:pt x="46092" y="1092"/>
                  </a:lnTo>
                  <a:lnTo>
                    <a:pt x="49777" y="368"/>
                  </a:lnTo>
                  <a:lnTo>
                    <a:pt x="53498" y="0"/>
                  </a:lnTo>
                  <a:lnTo>
                    <a:pt x="57259" y="0"/>
                  </a:lnTo>
                  <a:lnTo>
                    <a:pt x="333265" y="0"/>
                  </a:lnTo>
                  <a:lnTo>
                    <a:pt x="337026" y="0"/>
                  </a:lnTo>
                  <a:lnTo>
                    <a:pt x="340747" y="368"/>
                  </a:lnTo>
                  <a:lnTo>
                    <a:pt x="344432" y="1092"/>
                  </a:lnTo>
                  <a:lnTo>
                    <a:pt x="348123" y="1828"/>
                  </a:lnTo>
                  <a:lnTo>
                    <a:pt x="351706" y="2921"/>
                  </a:lnTo>
                  <a:lnTo>
                    <a:pt x="355178" y="4356"/>
                  </a:lnTo>
                  <a:lnTo>
                    <a:pt x="358650" y="5791"/>
                  </a:lnTo>
                  <a:lnTo>
                    <a:pt x="361950" y="7556"/>
                  </a:lnTo>
                  <a:lnTo>
                    <a:pt x="365075" y="9652"/>
                  </a:lnTo>
                  <a:lnTo>
                    <a:pt x="368200" y="11734"/>
                  </a:lnTo>
                  <a:lnTo>
                    <a:pt x="380875" y="25450"/>
                  </a:lnTo>
                  <a:lnTo>
                    <a:pt x="382964" y="28575"/>
                  </a:lnTo>
                  <a:lnTo>
                    <a:pt x="390525" y="53505"/>
                  </a:lnTo>
                  <a:lnTo>
                    <a:pt x="390525" y="57264"/>
                  </a:lnTo>
                  <a:lnTo>
                    <a:pt x="390525" y="333260"/>
                  </a:lnTo>
                  <a:lnTo>
                    <a:pt x="390525" y="337019"/>
                  </a:lnTo>
                  <a:lnTo>
                    <a:pt x="390157" y="340753"/>
                  </a:lnTo>
                  <a:lnTo>
                    <a:pt x="389423" y="344436"/>
                  </a:lnTo>
                  <a:lnTo>
                    <a:pt x="388689" y="348119"/>
                  </a:lnTo>
                  <a:lnTo>
                    <a:pt x="387602" y="351701"/>
                  </a:lnTo>
                  <a:lnTo>
                    <a:pt x="386163" y="355168"/>
                  </a:lnTo>
                  <a:lnTo>
                    <a:pt x="384726" y="358648"/>
                  </a:lnTo>
                  <a:lnTo>
                    <a:pt x="382964" y="361950"/>
                  </a:lnTo>
                  <a:lnTo>
                    <a:pt x="380875" y="365074"/>
                  </a:lnTo>
                  <a:lnTo>
                    <a:pt x="378787" y="368198"/>
                  </a:lnTo>
                  <a:lnTo>
                    <a:pt x="376411" y="371094"/>
                  </a:lnTo>
                  <a:lnTo>
                    <a:pt x="373752" y="373748"/>
                  </a:lnTo>
                  <a:lnTo>
                    <a:pt x="371092" y="376415"/>
                  </a:lnTo>
                  <a:lnTo>
                    <a:pt x="344432" y="389420"/>
                  </a:lnTo>
                  <a:lnTo>
                    <a:pt x="340747" y="390156"/>
                  </a:lnTo>
                  <a:lnTo>
                    <a:pt x="337026" y="390525"/>
                  </a:lnTo>
                  <a:lnTo>
                    <a:pt x="333265" y="390525"/>
                  </a:lnTo>
                  <a:lnTo>
                    <a:pt x="57259" y="390525"/>
                  </a:lnTo>
                  <a:lnTo>
                    <a:pt x="53498" y="390525"/>
                  </a:lnTo>
                  <a:lnTo>
                    <a:pt x="49777" y="390156"/>
                  </a:lnTo>
                  <a:lnTo>
                    <a:pt x="46092" y="389420"/>
                  </a:lnTo>
                  <a:lnTo>
                    <a:pt x="42401" y="388696"/>
                  </a:lnTo>
                  <a:lnTo>
                    <a:pt x="16772" y="373748"/>
                  </a:lnTo>
                  <a:lnTo>
                    <a:pt x="14113" y="371094"/>
                  </a:lnTo>
                  <a:lnTo>
                    <a:pt x="11737" y="368198"/>
                  </a:lnTo>
                  <a:lnTo>
                    <a:pt x="9649" y="365074"/>
                  </a:lnTo>
                  <a:lnTo>
                    <a:pt x="7560" y="361950"/>
                  </a:lnTo>
                  <a:lnTo>
                    <a:pt x="5798" y="358648"/>
                  </a:lnTo>
                  <a:lnTo>
                    <a:pt x="4361" y="355168"/>
                  </a:lnTo>
                  <a:lnTo>
                    <a:pt x="2922" y="351701"/>
                  </a:lnTo>
                  <a:lnTo>
                    <a:pt x="1835" y="348119"/>
                  </a:lnTo>
                  <a:lnTo>
                    <a:pt x="1101" y="344436"/>
                  </a:lnTo>
                  <a:lnTo>
                    <a:pt x="367" y="340753"/>
                  </a:lnTo>
                  <a:lnTo>
                    <a:pt x="0" y="337019"/>
                  </a:lnTo>
                  <a:lnTo>
                    <a:pt x="0" y="333260"/>
                  </a:lnTo>
                  <a:close/>
                </a:path>
              </a:pathLst>
            </a:custGeom>
            <a:ln w="9525">
              <a:solidFill>
                <a:srgbClr val="303E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31142" y="2993986"/>
            <a:ext cx="176530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-50" dirty="0">
                <a:solidFill>
                  <a:srgbClr val="CFD0D8"/>
                </a:solidFill>
                <a:latin typeface="Roboto Lt"/>
                <a:cs typeface="Roboto Lt"/>
              </a:rPr>
              <a:t>4</a:t>
            </a:r>
            <a:endParaRPr sz="2100">
              <a:latin typeface="Roboto Lt"/>
              <a:cs typeface="Roboto L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83283" y="3023393"/>
            <a:ext cx="2568575" cy="291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b="1" spc="-10" dirty="0">
                <a:solidFill>
                  <a:srgbClr val="FFFFFF"/>
                </a:solidFill>
                <a:latin typeface="Roboto"/>
                <a:cs typeface="Roboto"/>
              </a:rPr>
              <a:t>Exploratory</a:t>
            </a:r>
            <a:r>
              <a:rPr sz="1750" b="1" spc="-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r>
              <a:rPr sz="1750" b="1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50" b="1" spc="-10" dirty="0">
                <a:solidFill>
                  <a:srgbClr val="FFFFFF"/>
                </a:solidFill>
                <a:latin typeface="Roboto"/>
                <a:cs typeface="Roboto"/>
              </a:rPr>
              <a:t>Analysis</a:t>
            </a:r>
            <a:endParaRPr sz="1750">
              <a:latin typeface="Roboto"/>
              <a:cs typeface="Robo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086225" y="2990849"/>
            <a:ext cx="400050" cy="400050"/>
            <a:chOff x="4086225" y="2990849"/>
            <a:chExt cx="400050" cy="400050"/>
          </a:xfrm>
        </p:grpSpPr>
        <p:sp>
          <p:nvSpPr>
            <p:cNvPr id="23" name="object 23"/>
            <p:cNvSpPr/>
            <p:nvPr/>
          </p:nvSpPr>
          <p:spPr>
            <a:xfrm>
              <a:off x="4090987" y="2995612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37032" y="0"/>
                  </a:moveTo>
                  <a:lnTo>
                    <a:pt x="53505" y="0"/>
                  </a:lnTo>
                  <a:lnTo>
                    <a:pt x="49784" y="368"/>
                  </a:lnTo>
                  <a:lnTo>
                    <a:pt x="14109" y="19431"/>
                  </a:lnTo>
                  <a:lnTo>
                    <a:pt x="0" y="53505"/>
                  </a:lnTo>
                  <a:lnTo>
                    <a:pt x="0" y="333260"/>
                  </a:lnTo>
                  <a:lnTo>
                    <a:pt x="0" y="337019"/>
                  </a:lnTo>
                  <a:lnTo>
                    <a:pt x="19431" y="376415"/>
                  </a:lnTo>
                  <a:lnTo>
                    <a:pt x="53505" y="390525"/>
                  </a:lnTo>
                  <a:lnTo>
                    <a:pt x="337032" y="390525"/>
                  </a:lnTo>
                  <a:lnTo>
                    <a:pt x="376415" y="371094"/>
                  </a:lnTo>
                  <a:lnTo>
                    <a:pt x="390525" y="337019"/>
                  </a:lnTo>
                  <a:lnTo>
                    <a:pt x="390525" y="53505"/>
                  </a:lnTo>
                  <a:lnTo>
                    <a:pt x="371094" y="14109"/>
                  </a:lnTo>
                  <a:lnTo>
                    <a:pt x="340741" y="368"/>
                  </a:lnTo>
                  <a:lnTo>
                    <a:pt x="337032" y="0"/>
                  </a:lnTo>
                  <a:close/>
                </a:path>
              </a:pathLst>
            </a:custGeom>
            <a:solidFill>
              <a:srgbClr val="1724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90987" y="2995612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0" y="333260"/>
                  </a:moveTo>
                  <a:lnTo>
                    <a:pt x="0" y="57264"/>
                  </a:lnTo>
                  <a:lnTo>
                    <a:pt x="0" y="53505"/>
                  </a:lnTo>
                  <a:lnTo>
                    <a:pt x="368" y="49784"/>
                  </a:lnTo>
                  <a:lnTo>
                    <a:pt x="9652" y="25450"/>
                  </a:lnTo>
                  <a:lnTo>
                    <a:pt x="11734" y="22313"/>
                  </a:lnTo>
                  <a:lnTo>
                    <a:pt x="14109" y="19431"/>
                  </a:lnTo>
                  <a:lnTo>
                    <a:pt x="16776" y="16764"/>
                  </a:lnTo>
                  <a:lnTo>
                    <a:pt x="19431" y="14109"/>
                  </a:lnTo>
                  <a:lnTo>
                    <a:pt x="22313" y="11734"/>
                  </a:lnTo>
                  <a:lnTo>
                    <a:pt x="25450" y="9652"/>
                  </a:lnTo>
                  <a:lnTo>
                    <a:pt x="28575" y="7556"/>
                  </a:lnTo>
                  <a:lnTo>
                    <a:pt x="53505" y="0"/>
                  </a:lnTo>
                  <a:lnTo>
                    <a:pt x="57264" y="0"/>
                  </a:lnTo>
                  <a:lnTo>
                    <a:pt x="333260" y="0"/>
                  </a:lnTo>
                  <a:lnTo>
                    <a:pt x="337032" y="0"/>
                  </a:lnTo>
                  <a:lnTo>
                    <a:pt x="340741" y="368"/>
                  </a:lnTo>
                  <a:lnTo>
                    <a:pt x="365074" y="9652"/>
                  </a:lnTo>
                  <a:lnTo>
                    <a:pt x="368198" y="11734"/>
                  </a:lnTo>
                  <a:lnTo>
                    <a:pt x="371094" y="14109"/>
                  </a:lnTo>
                  <a:lnTo>
                    <a:pt x="373748" y="16764"/>
                  </a:lnTo>
                  <a:lnTo>
                    <a:pt x="376415" y="19431"/>
                  </a:lnTo>
                  <a:lnTo>
                    <a:pt x="378790" y="22313"/>
                  </a:lnTo>
                  <a:lnTo>
                    <a:pt x="380873" y="25450"/>
                  </a:lnTo>
                  <a:lnTo>
                    <a:pt x="382968" y="28575"/>
                  </a:lnTo>
                  <a:lnTo>
                    <a:pt x="390525" y="53505"/>
                  </a:lnTo>
                  <a:lnTo>
                    <a:pt x="390525" y="57264"/>
                  </a:lnTo>
                  <a:lnTo>
                    <a:pt x="390525" y="333260"/>
                  </a:lnTo>
                  <a:lnTo>
                    <a:pt x="390525" y="337019"/>
                  </a:lnTo>
                  <a:lnTo>
                    <a:pt x="390156" y="340753"/>
                  </a:lnTo>
                  <a:lnTo>
                    <a:pt x="389420" y="344436"/>
                  </a:lnTo>
                  <a:lnTo>
                    <a:pt x="388683" y="348119"/>
                  </a:lnTo>
                  <a:lnTo>
                    <a:pt x="380873" y="365074"/>
                  </a:lnTo>
                  <a:lnTo>
                    <a:pt x="378790" y="368198"/>
                  </a:lnTo>
                  <a:lnTo>
                    <a:pt x="376415" y="371094"/>
                  </a:lnTo>
                  <a:lnTo>
                    <a:pt x="373748" y="373748"/>
                  </a:lnTo>
                  <a:lnTo>
                    <a:pt x="371094" y="376415"/>
                  </a:lnTo>
                  <a:lnTo>
                    <a:pt x="344436" y="389420"/>
                  </a:lnTo>
                  <a:lnTo>
                    <a:pt x="340741" y="390156"/>
                  </a:lnTo>
                  <a:lnTo>
                    <a:pt x="337032" y="390525"/>
                  </a:lnTo>
                  <a:lnTo>
                    <a:pt x="333260" y="390525"/>
                  </a:lnTo>
                  <a:lnTo>
                    <a:pt x="57264" y="390525"/>
                  </a:lnTo>
                  <a:lnTo>
                    <a:pt x="53505" y="390525"/>
                  </a:lnTo>
                  <a:lnTo>
                    <a:pt x="49784" y="390156"/>
                  </a:lnTo>
                  <a:lnTo>
                    <a:pt x="46088" y="389420"/>
                  </a:lnTo>
                  <a:lnTo>
                    <a:pt x="42405" y="388696"/>
                  </a:lnTo>
                  <a:lnTo>
                    <a:pt x="16776" y="373748"/>
                  </a:lnTo>
                  <a:lnTo>
                    <a:pt x="14109" y="371094"/>
                  </a:lnTo>
                  <a:lnTo>
                    <a:pt x="11734" y="368198"/>
                  </a:lnTo>
                  <a:lnTo>
                    <a:pt x="9652" y="365074"/>
                  </a:lnTo>
                  <a:lnTo>
                    <a:pt x="7556" y="361950"/>
                  </a:lnTo>
                  <a:lnTo>
                    <a:pt x="1104" y="344436"/>
                  </a:lnTo>
                  <a:lnTo>
                    <a:pt x="368" y="340753"/>
                  </a:lnTo>
                  <a:lnTo>
                    <a:pt x="0" y="337019"/>
                  </a:lnTo>
                  <a:lnTo>
                    <a:pt x="0" y="333260"/>
                  </a:lnTo>
                  <a:close/>
                </a:path>
              </a:pathLst>
            </a:custGeom>
            <a:ln w="9525">
              <a:solidFill>
                <a:srgbClr val="303E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201515" y="2993986"/>
            <a:ext cx="176530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-50" dirty="0">
                <a:solidFill>
                  <a:srgbClr val="CFD0D8"/>
                </a:solidFill>
                <a:latin typeface="Roboto Lt"/>
                <a:cs typeface="Roboto Lt"/>
              </a:rPr>
              <a:t>5</a:t>
            </a:r>
            <a:endParaRPr sz="2100">
              <a:latin typeface="Roboto Lt"/>
              <a:cs typeface="Roboto L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53660" y="3023393"/>
            <a:ext cx="2022475" cy="291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b="1" dirty="0">
                <a:solidFill>
                  <a:srgbClr val="FFFFFF"/>
                </a:solidFill>
                <a:latin typeface="Roboto"/>
                <a:cs typeface="Roboto"/>
              </a:rPr>
              <a:t>Feature</a:t>
            </a:r>
            <a:r>
              <a:rPr sz="1750" b="1" spc="-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50" b="1" spc="-10" dirty="0">
                <a:solidFill>
                  <a:srgbClr val="FFFFFF"/>
                </a:solidFill>
                <a:latin typeface="Roboto"/>
                <a:cs typeface="Roboto"/>
              </a:rPr>
              <a:t>Engineering</a:t>
            </a:r>
            <a:endParaRPr sz="1750">
              <a:latin typeface="Roboto"/>
              <a:cs typeface="Robo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562850" y="2990849"/>
            <a:ext cx="400050" cy="400050"/>
            <a:chOff x="7562850" y="2990849"/>
            <a:chExt cx="400050" cy="400050"/>
          </a:xfrm>
        </p:grpSpPr>
        <p:sp>
          <p:nvSpPr>
            <p:cNvPr id="28" name="object 28"/>
            <p:cNvSpPr/>
            <p:nvPr/>
          </p:nvSpPr>
          <p:spPr>
            <a:xfrm>
              <a:off x="7567612" y="2995612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37019" y="0"/>
                  </a:moveTo>
                  <a:lnTo>
                    <a:pt x="53505" y="0"/>
                  </a:lnTo>
                  <a:lnTo>
                    <a:pt x="49784" y="368"/>
                  </a:lnTo>
                  <a:lnTo>
                    <a:pt x="14109" y="19431"/>
                  </a:lnTo>
                  <a:lnTo>
                    <a:pt x="0" y="53505"/>
                  </a:lnTo>
                  <a:lnTo>
                    <a:pt x="0" y="333260"/>
                  </a:lnTo>
                  <a:lnTo>
                    <a:pt x="0" y="337019"/>
                  </a:lnTo>
                  <a:lnTo>
                    <a:pt x="19431" y="376415"/>
                  </a:lnTo>
                  <a:lnTo>
                    <a:pt x="53505" y="390525"/>
                  </a:lnTo>
                  <a:lnTo>
                    <a:pt x="337019" y="390525"/>
                  </a:lnTo>
                  <a:lnTo>
                    <a:pt x="376415" y="371094"/>
                  </a:lnTo>
                  <a:lnTo>
                    <a:pt x="390525" y="337019"/>
                  </a:lnTo>
                  <a:lnTo>
                    <a:pt x="390525" y="53505"/>
                  </a:lnTo>
                  <a:lnTo>
                    <a:pt x="371094" y="14109"/>
                  </a:lnTo>
                  <a:lnTo>
                    <a:pt x="340741" y="368"/>
                  </a:lnTo>
                  <a:lnTo>
                    <a:pt x="337019" y="0"/>
                  </a:lnTo>
                  <a:close/>
                </a:path>
              </a:pathLst>
            </a:custGeom>
            <a:solidFill>
              <a:srgbClr val="1724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67612" y="2995612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0" y="333260"/>
                  </a:moveTo>
                  <a:lnTo>
                    <a:pt x="0" y="57264"/>
                  </a:lnTo>
                  <a:lnTo>
                    <a:pt x="0" y="53505"/>
                  </a:lnTo>
                  <a:lnTo>
                    <a:pt x="368" y="49784"/>
                  </a:lnTo>
                  <a:lnTo>
                    <a:pt x="1104" y="46088"/>
                  </a:lnTo>
                  <a:lnTo>
                    <a:pt x="1828" y="42405"/>
                  </a:lnTo>
                  <a:lnTo>
                    <a:pt x="2921" y="38823"/>
                  </a:lnTo>
                  <a:lnTo>
                    <a:pt x="4356" y="35344"/>
                  </a:lnTo>
                  <a:lnTo>
                    <a:pt x="5803" y="31877"/>
                  </a:lnTo>
                  <a:lnTo>
                    <a:pt x="7556" y="28575"/>
                  </a:lnTo>
                  <a:lnTo>
                    <a:pt x="9652" y="25450"/>
                  </a:lnTo>
                  <a:lnTo>
                    <a:pt x="11734" y="22313"/>
                  </a:lnTo>
                  <a:lnTo>
                    <a:pt x="25450" y="9652"/>
                  </a:lnTo>
                  <a:lnTo>
                    <a:pt x="28575" y="7556"/>
                  </a:lnTo>
                  <a:lnTo>
                    <a:pt x="53505" y="0"/>
                  </a:lnTo>
                  <a:lnTo>
                    <a:pt x="57264" y="0"/>
                  </a:lnTo>
                  <a:lnTo>
                    <a:pt x="333260" y="0"/>
                  </a:lnTo>
                  <a:lnTo>
                    <a:pt x="337019" y="0"/>
                  </a:lnTo>
                  <a:lnTo>
                    <a:pt x="340741" y="368"/>
                  </a:lnTo>
                  <a:lnTo>
                    <a:pt x="365074" y="9652"/>
                  </a:lnTo>
                  <a:lnTo>
                    <a:pt x="368198" y="11734"/>
                  </a:lnTo>
                  <a:lnTo>
                    <a:pt x="380873" y="25450"/>
                  </a:lnTo>
                  <a:lnTo>
                    <a:pt x="382968" y="28575"/>
                  </a:lnTo>
                  <a:lnTo>
                    <a:pt x="390525" y="53505"/>
                  </a:lnTo>
                  <a:lnTo>
                    <a:pt x="390525" y="57264"/>
                  </a:lnTo>
                  <a:lnTo>
                    <a:pt x="390525" y="333260"/>
                  </a:lnTo>
                  <a:lnTo>
                    <a:pt x="390525" y="337019"/>
                  </a:lnTo>
                  <a:lnTo>
                    <a:pt x="390156" y="340753"/>
                  </a:lnTo>
                  <a:lnTo>
                    <a:pt x="380873" y="365074"/>
                  </a:lnTo>
                  <a:lnTo>
                    <a:pt x="378777" y="368198"/>
                  </a:lnTo>
                  <a:lnTo>
                    <a:pt x="376415" y="371094"/>
                  </a:lnTo>
                  <a:lnTo>
                    <a:pt x="373748" y="373748"/>
                  </a:lnTo>
                  <a:lnTo>
                    <a:pt x="371094" y="376415"/>
                  </a:lnTo>
                  <a:lnTo>
                    <a:pt x="344436" y="389420"/>
                  </a:lnTo>
                  <a:lnTo>
                    <a:pt x="340741" y="390156"/>
                  </a:lnTo>
                  <a:lnTo>
                    <a:pt x="337019" y="390525"/>
                  </a:lnTo>
                  <a:lnTo>
                    <a:pt x="333260" y="390525"/>
                  </a:lnTo>
                  <a:lnTo>
                    <a:pt x="57264" y="390525"/>
                  </a:lnTo>
                  <a:lnTo>
                    <a:pt x="53505" y="390525"/>
                  </a:lnTo>
                  <a:lnTo>
                    <a:pt x="49784" y="390156"/>
                  </a:lnTo>
                  <a:lnTo>
                    <a:pt x="46088" y="389420"/>
                  </a:lnTo>
                  <a:lnTo>
                    <a:pt x="42405" y="388696"/>
                  </a:lnTo>
                  <a:lnTo>
                    <a:pt x="9652" y="365074"/>
                  </a:lnTo>
                  <a:lnTo>
                    <a:pt x="7556" y="361950"/>
                  </a:lnTo>
                  <a:lnTo>
                    <a:pt x="1104" y="344436"/>
                  </a:lnTo>
                  <a:lnTo>
                    <a:pt x="368" y="340753"/>
                  </a:lnTo>
                  <a:lnTo>
                    <a:pt x="0" y="337019"/>
                  </a:lnTo>
                  <a:lnTo>
                    <a:pt x="0" y="333260"/>
                  </a:lnTo>
                  <a:close/>
                </a:path>
              </a:pathLst>
            </a:custGeom>
            <a:ln w="9525">
              <a:solidFill>
                <a:srgbClr val="303E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671892" y="2993986"/>
            <a:ext cx="176530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-50" dirty="0">
                <a:solidFill>
                  <a:srgbClr val="CFD0D8"/>
                </a:solidFill>
                <a:latin typeface="Roboto Lt"/>
                <a:cs typeface="Roboto Lt"/>
              </a:rPr>
              <a:t>6</a:t>
            </a:r>
            <a:endParaRPr sz="2100">
              <a:latin typeface="Roboto Lt"/>
              <a:cs typeface="Roboto L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124037" y="3023393"/>
            <a:ext cx="2214245" cy="56769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15"/>
              </a:spcBef>
            </a:pPr>
            <a:r>
              <a:rPr sz="1750" b="1" dirty="0">
                <a:solidFill>
                  <a:srgbClr val="FFFFFF"/>
                </a:solidFill>
                <a:latin typeface="Roboto"/>
                <a:cs typeface="Roboto"/>
              </a:rPr>
              <a:t>Model</a:t>
            </a:r>
            <a:r>
              <a:rPr sz="1750" b="1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FFFFFF"/>
                </a:solidFill>
                <a:latin typeface="Roboto"/>
                <a:cs typeface="Roboto"/>
              </a:rPr>
              <a:t>Development</a:t>
            </a:r>
            <a:r>
              <a:rPr sz="1750" b="1" spc="-50" dirty="0">
                <a:solidFill>
                  <a:srgbClr val="FFFFFF"/>
                </a:solidFill>
                <a:latin typeface="Roboto"/>
                <a:cs typeface="Roboto"/>
              </a:rPr>
              <a:t> &amp; </a:t>
            </a:r>
            <a:r>
              <a:rPr sz="1750" b="1" spc="-10" dirty="0">
                <a:solidFill>
                  <a:srgbClr val="FFFFFF"/>
                </a:solidFill>
                <a:latin typeface="Roboto"/>
                <a:cs typeface="Roboto"/>
              </a:rPr>
              <a:t>Selection</a:t>
            </a:r>
            <a:endParaRPr sz="1750">
              <a:latin typeface="Roboto"/>
              <a:cs typeface="Robo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19125" y="3962400"/>
            <a:ext cx="400050" cy="390525"/>
            <a:chOff x="619125" y="3962400"/>
            <a:chExt cx="400050" cy="390525"/>
          </a:xfrm>
        </p:grpSpPr>
        <p:sp>
          <p:nvSpPr>
            <p:cNvPr id="33" name="object 33"/>
            <p:cNvSpPr/>
            <p:nvPr/>
          </p:nvSpPr>
          <p:spPr>
            <a:xfrm>
              <a:off x="623887" y="3967162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337026" y="0"/>
                  </a:moveTo>
                  <a:lnTo>
                    <a:pt x="53498" y="0"/>
                  </a:lnTo>
                  <a:lnTo>
                    <a:pt x="49777" y="368"/>
                  </a:lnTo>
                  <a:lnTo>
                    <a:pt x="14113" y="19431"/>
                  </a:lnTo>
                  <a:lnTo>
                    <a:pt x="0" y="53505"/>
                  </a:lnTo>
                  <a:lnTo>
                    <a:pt x="0" y="323735"/>
                  </a:lnTo>
                  <a:lnTo>
                    <a:pt x="0" y="327494"/>
                  </a:lnTo>
                  <a:lnTo>
                    <a:pt x="19432" y="366890"/>
                  </a:lnTo>
                  <a:lnTo>
                    <a:pt x="53498" y="381000"/>
                  </a:lnTo>
                  <a:lnTo>
                    <a:pt x="337026" y="381000"/>
                  </a:lnTo>
                  <a:lnTo>
                    <a:pt x="376411" y="361569"/>
                  </a:lnTo>
                  <a:lnTo>
                    <a:pt x="390525" y="327494"/>
                  </a:lnTo>
                  <a:lnTo>
                    <a:pt x="390525" y="53505"/>
                  </a:lnTo>
                  <a:lnTo>
                    <a:pt x="371092" y="14109"/>
                  </a:lnTo>
                  <a:lnTo>
                    <a:pt x="340747" y="368"/>
                  </a:lnTo>
                  <a:lnTo>
                    <a:pt x="337026" y="0"/>
                  </a:lnTo>
                  <a:close/>
                </a:path>
              </a:pathLst>
            </a:custGeom>
            <a:solidFill>
              <a:srgbClr val="1724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23887" y="3967162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0" y="323735"/>
                  </a:moveTo>
                  <a:lnTo>
                    <a:pt x="0" y="57264"/>
                  </a:lnTo>
                  <a:lnTo>
                    <a:pt x="0" y="53505"/>
                  </a:lnTo>
                  <a:lnTo>
                    <a:pt x="367" y="49771"/>
                  </a:lnTo>
                  <a:lnTo>
                    <a:pt x="1101" y="46088"/>
                  </a:lnTo>
                  <a:lnTo>
                    <a:pt x="1835" y="42405"/>
                  </a:lnTo>
                  <a:lnTo>
                    <a:pt x="2922" y="38823"/>
                  </a:lnTo>
                  <a:lnTo>
                    <a:pt x="4361" y="35344"/>
                  </a:lnTo>
                  <a:lnTo>
                    <a:pt x="5798" y="31877"/>
                  </a:lnTo>
                  <a:lnTo>
                    <a:pt x="7560" y="28575"/>
                  </a:lnTo>
                  <a:lnTo>
                    <a:pt x="9649" y="25450"/>
                  </a:lnTo>
                  <a:lnTo>
                    <a:pt x="11737" y="22313"/>
                  </a:lnTo>
                  <a:lnTo>
                    <a:pt x="25449" y="9652"/>
                  </a:lnTo>
                  <a:lnTo>
                    <a:pt x="28575" y="7556"/>
                  </a:lnTo>
                  <a:lnTo>
                    <a:pt x="31874" y="5791"/>
                  </a:lnTo>
                  <a:lnTo>
                    <a:pt x="35346" y="4356"/>
                  </a:lnTo>
                  <a:lnTo>
                    <a:pt x="38818" y="2921"/>
                  </a:lnTo>
                  <a:lnTo>
                    <a:pt x="42401" y="1828"/>
                  </a:lnTo>
                  <a:lnTo>
                    <a:pt x="46092" y="1092"/>
                  </a:lnTo>
                  <a:lnTo>
                    <a:pt x="49777" y="368"/>
                  </a:lnTo>
                  <a:lnTo>
                    <a:pt x="53498" y="0"/>
                  </a:lnTo>
                  <a:lnTo>
                    <a:pt x="57259" y="0"/>
                  </a:lnTo>
                  <a:lnTo>
                    <a:pt x="333265" y="0"/>
                  </a:lnTo>
                  <a:lnTo>
                    <a:pt x="337026" y="0"/>
                  </a:lnTo>
                  <a:lnTo>
                    <a:pt x="340747" y="368"/>
                  </a:lnTo>
                  <a:lnTo>
                    <a:pt x="344432" y="1092"/>
                  </a:lnTo>
                  <a:lnTo>
                    <a:pt x="348123" y="1828"/>
                  </a:lnTo>
                  <a:lnTo>
                    <a:pt x="351706" y="2921"/>
                  </a:lnTo>
                  <a:lnTo>
                    <a:pt x="355178" y="4356"/>
                  </a:lnTo>
                  <a:lnTo>
                    <a:pt x="358650" y="5791"/>
                  </a:lnTo>
                  <a:lnTo>
                    <a:pt x="361950" y="7556"/>
                  </a:lnTo>
                  <a:lnTo>
                    <a:pt x="365075" y="9652"/>
                  </a:lnTo>
                  <a:lnTo>
                    <a:pt x="368200" y="11734"/>
                  </a:lnTo>
                  <a:lnTo>
                    <a:pt x="380875" y="25450"/>
                  </a:lnTo>
                  <a:lnTo>
                    <a:pt x="382964" y="28575"/>
                  </a:lnTo>
                  <a:lnTo>
                    <a:pt x="389423" y="46088"/>
                  </a:lnTo>
                  <a:lnTo>
                    <a:pt x="390157" y="49771"/>
                  </a:lnTo>
                  <a:lnTo>
                    <a:pt x="390525" y="53505"/>
                  </a:lnTo>
                  <a:lnTo>
                    <a:pt x="390525" y="57264"/>
                  </a:lnTo>
                  <a:lnTo>
                    <a:pt x="390525" y="323735"/>
                  </a:lnTo>
                  <a:lnTo>
                    <a:pt x="390525" y="327494"/>
                  </a:lnTo>
                  <a:lnTo>
                    <a:pt x="390157" y="331228"/>
                  </a:lnTo>
                  <a:lnTo>
                    <a:pt x="389423" y="334911"/>
                  </a:lnTo>
                  <a:lnTo>
                    <a:pt x="388689" y="338594"/>
                  </a:lnTo>
                  <a:lnTo>
                    <a:pt x="387602" y="342176"/>
                  </a:lnTo>
                  <a:lnTo>
                    <a:pt x="386163" y="345643"/>
                  </a:lnTo>
                  <a:lnTo>
                    <a:pt x="384726" y="349123"/>
                  </a:lnTo>
                  <a:lnTo>
                    <a:pt x="382964" y="352425"/>
                  </a:lnTo>
                  <a:lnTo>
                    <a:pt x="380875" y="355549"/>
                  </a:lnTo>
                  <a:lnTo>
                    <a:pt x="378787" y="358673"/>
                  </a:lnTo>
                  <a:lnTo>
                    <a:pt x="376411" y="361569"/>
                  </a:lnTo>
                  <a:lnTo>
                    <a:pt x="373752" y="364223"/>
                  </a:lnTo>
                  <a:lnTo>
                    <a:pt x="371092" y="366890"/>
                  </a:lnTo>
                  <a:lnTo>
                    <a:pt x="344432" y="379895"/>
                  </a:lnTo>
                  <a:lnTo>
                    <a:pt x="340747" y="380631"/>
                  </a:lnTo>
                  <a:lnTo>
                    <a:pt x="337026" y="381000"/>
                  </a:lnTo>
                  <a:lnTo>
                    <a:pt x="333265" y="381000"/>
                  </a:lnTo>
                  <a:lnTo>
                    <a:pt x="57259" y="381000"/>
                  </a:lnTo>
                  <a:lnTo>
                    <a:pt x="53498" y="381000"/>
                  </a:lnTo>
                  <a:lnTo>
                    <a:pt x="49777" y="380631"/>
                  </a:lnTo>
                  <a:lnTo>
                    <a:pt x="46092" y="379895"/>
                  </a:lnTo>
                  <a:lnTo>
                    <a:pt x="42401" y="379171"/>
                  </a:lnTo>
                  <a:lnTo>
                    <a:pt x="16772" y="364223"/>
                  </a:lnTo>
                  <a:lnTo>
                    <a:pt x="14113" y="361569"/>
                  </a:lnTo>
                  <a:lnTo>
                    <a:pt x="11737" y="358673"/>
                  </a:lnTo>
                  <a:lnTo>
                    <a:pt x="9649" y="355549"/>
                  </a:lnTo>
                  <a:lnTo>
                    <a:pt x="7560" y="352425"/>
                  </a:lnTo>
                  <a:lnTo>
                    <a:pt x="5798" y="349123"/>
                  </a:lnTo>
                  <a:lnTo>
                    <a:pt x="4361" y="345643"/>
                  </a:lnTo>
                  <a:lnTo>
                    <a:pt x="2922" y="342176"/>
                  </a:lnTo>
                  <a:lnTo>
                    <a:pt x="1835" y="338594"/>
                  </a:lnTo>
                  <a:lnTo>
                    <a:pt x="1101" y="334911"/>
                  </a:lnTo>
                  <a:lnTo>
                    <a:pt x="367" y="331228"/>
                  </a:lnTo>
                  <a:lnTo>
                    <a:pt x="0" y="327494"/>
                  </a:lnTo>
                  <a:lnTo>
                    <a:pt x="0" y="323735"/>
                  </a:lnTo>
                  <a:close/>
                </a:path>
              </a:pathLst>
            </a:custGeom>
            <a:ln w="9525">
              <a:solidFill>
                <a:srgbClr val="303E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31142" y="3965537"/>
            <a:ext cx="176530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-50" dirty="0">
                <a:solidFill>
                  <a:srgbClr val="CFD0D8"/>
                </a:solidFill>
                <a:latin typeface="Roboto Lt"/>
                <a:cs typeface="Roboto Lt"/>
              </a:rPr>
              <a:t>7</a:t>
            </a:r>
            <a:endParaRPr sz="2100">
              <a:latin typeface="Roboto Lt"/>
              <a:cs typeface="Roboto L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83283" y="3994943"/>
            <a:ext cx="1704975" cy="291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b="1" dirty="0">
                <a:solidFill>
                  <a:srgbClr val="FFFFFF"/>
                </a:solidFill>
                <a:latin typeface="Roboto"/>
                <a:cs typeface="Roboto"/>
              </a:rPr>
              <a:t>Model</a:t>
            </a:r>
            <a:r>
              <a:rPr sz="175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50" b="1" spc="-10" dirty="0">
                <a:solidFill>
                  <a:srgbClr val="FFFFFF"/>
                </a:solidFill>
                <a:latin typeface="Roboto"/>
                <a:cs typeface="Roboto"/>
              </a:rPr>
              <a:t>Validation</a:t>
            </a:r>
            <a:endParaRPr sz="1750">
              <a:latin typeface="Roboto"/>
              <a:cs typeface="Roboto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086225" y="3962400"/>
            <a:ext cx="400050" cy="390525"/>
            <a:chOff x="4086225" y="3962400"/>
            <a:chExt cx="400050" cy="390525"/>
          </a:xfrm>
        </p:grpSpPr>
        <p:sp>
          <p:nvSpPr>
            <p:cNvPr id="38" name="object 38"/>
            <p:cNvSpPr/>
            <p:nvPr/>
          </p:nvSpPr>
          <p:spPr>
            <a:xfrm>
              <a:off x="4090987" y="3967162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337032" y="0"/>
                  </a:moveTo>
                  <a:lnTo>
                    <a:pt x="53505" y="0"/>
                  </a:lnTo>
                  <a:lnTo>
                    <a:pt x="49784" y="368"/>
                  </a:lnTo>
                  <a:lnTo>
                    <a:pt x="14109" y="19431"/>
                  </a:lnTo>
                  <a:lnTo>
                    <a:pt x="0" y="53505"/>
                  </a:lnTo>
                  <a:lnTo>
                    <a:pt x="0" y="323735"/>
                  </a:lnTo>
                  <a:lnTo>
                    <a:pt x="0" y="327494"/>
                  </a:lnTo>
                  <a:lnTo>
                    <a:pt x="19431" y="366890"/>
                  </a:lnTo>
                  <a:lnTo>
                    <a:pt x="53505" y="381000"/>
                  </a:lnTo>
                  <a:lnTo>
                    <a:pt x="337032" y="381000"/>
                  </a:lnTo>
                  <a:lnTo>
                    <a:pt x="376415" y="361569"/>
                  </a:lnTo>
                  <a:lnTo>
                    <a:pt x="390525" y="327494"/>
                  </a:lnTo>
                  <a:lnTo>
                    <a:pt x="390525" y="53505"/>
                  </a:lnTo>
                  <a:lnTo>
                    <a:pt x="371094" y="14109"/>
                  </a:lnTo>
                  <a:lnTo>
                    <a:pt x="340741" y="368"/>
                  </a:lnTo>
                  <a:lnTo>
                    <a:pt x="337032" y="0"/>
                  </a:lnTo>
                  <a:close/>
                </a:path>
              </a:pathLst>
            </a:custGeom>
            <a:solidFill>
              <a:srgbClr val="1724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090987" y="3967162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0" y="323735"/>
                  </a:moveTo>
                  <a:lnTo>
                    <a:pt x="0" y="57264"/>
                  </a:lnTo>
                  <a:lnTo>
                    <a:pt x="0" y="53505"/>
                  </a:lnTo>
                  <a:lnTo>
                    <a:pt x="368" y="49771"/>
                  </a:lnTo>
                  <a:lnTo>
                    <a:pt x="1104" y="46088"/>
                  </a:lnTo>
                  <a:lnTo>
                    <a:pt x="1841" y="42405"/>
                  </a:lnTo>
                  <a:lnTo>
                    <a:pt x="2921" y="38823"/>
                  </a:lnTo>
                  <a:lnTo>
                    <a:pt x="4356" y="35344"/>
                  </a:lnTo>
                  <a:lnTo>
                    <a:pt x="5803" y="31877"/>
                  </a:lnTo>
                  <a:lnTo>
                    <a:pt x="7556" y="28575"/>
                  </a:lnTo>
                  <a:lnTo>
                    <a:pt x="9652" y="25450"/>
                  </a:lnTo>
                  <a:lnTo>
                    <a:pt x="11734" y="22313"/>
                  </a:lnTo>
                  <a:lnTo>
                    <a:pt x="14109" y="19431"/>
                  </a:lnTo>
                  <a:lnTo>
                    <a:pt x="16776" y="16764"/>
                  </a:lnTo>
                  <a:lnTo>
                    <a:pt x="19431" y="14109"/>
                  </a:lnTo>
                  <a:lnTo>
                    <a:pt x="22313" y="11734"/>
                  </a:lnTo>
                  <a:lnTo>
                    <a:pt x="25450" y="9652"/>
                  </a:lnTo>
                  <a:lnTo>
                    <a:pt x="28575" y="7556"/>
                  </a:lnTo>
                  <a:lnTo>
                    <a:pt x="53505" y="0"/>
                  </a:lnTo>
                  <a:lnTo>
                    <a:pt x="57264" y="0"/>
                  </a:lnTo>
                  <a:lnTo>
                    <a:pt x="333260" y="0"/>
                  </a:lnTo>
                  <a:lnTo>
                    <a:pt x="337032" y="0"/>
                  </a:lnTo>
                  <a:lnTo>
                    <a:pt x="340741" y="368"/>
                  </a:lnTo>
                  <a:lnTo>
                    <a:pt x="365074" y="9652"/>
                  </a:lnTo>
                  <a:lnTo>
                    <a:pt x="368198" y="11734"/>
                  </a:lnTo>
                  <a:lnTo>
                    <a:pt x="371094" y="14109"/>
                  </a:lnTo>
                  <a:lnTo>
                    <a:pt x="373748" y="16764"/>
                  </a:lnTo>
                  <a:lnTo>
                    <a:pt x="376415" y="19431"/>
                  </a:lnTo>
                  <a:lnTo>
                    <a:pt x="378790" y="22313"/>
                  </a:lnTo>
                  <a:lnTo>
                    <a:pt x="380873" y="25450"/>
                  </a:lnTo>
                  <a:lnTo>
                    <a:pt x="382968" y="28575"/>
                  </a:lnTo>
                  <a:lnTo>
                    <a:pt x="389420" y="46088"/>
                  </a:lnTo>
                  <a:lnTo>
                    <a:pt x="390156" y="49771"/>
                  </a:lnTo>
                  <a:lnTo>
                    <a:pt x="390525" y="53505"/>
                  </a:lnTo>
                  <a:lnTo>
                    <a:pt x="390525" y="57264"/>
                  </a:lnTo>
                  <a:lnTo>
                    <a:pt x="390525" y="323735"/>
                  </a:lnTo>
                  <a:lnTo>
                    <a:pt x="390525" y="327494"/>
                  </a:lnTo>
                  <a:lnTo>
                    <a:pt x="390156" y="331228"/>
                  </a:lnTo>
                  <a:lnTo>
                    <a:pt x="389420" y="334911"/>
                  </a:lnTo>
                  <a:lnTo>
                    <a:pt x="388683" y="338594"/>
                  </a:lnTo>
                  <a:lnTo>
                    <a:pt x="380873" y="355549"/>
                  </a:lnTo>
                  <a:lnTo>
                    <a:pt x="378790" y="358673"/>
                  </a:lnTo>
                  <a:lnTo>
                    <a:pt x="376415" y="361569"/>
                  </a:lnTo>
                  <a:lnTo>
                    <a:pt x="373748" y="364223"/>
                  </a:lnTo>
                  <a:lnTo>
                    <a:pt x="371094" y="366890"/>
                  </a:lnTo>
                  <a:lnTo>
                    <a:pt x="344436" y="379895"/>
                  </a:lnTo>
                  <a:lnTo>
                    <a:pt x="340741" y="380631"/>
                  </a:lnTo>
                  <a:lnTo>
                    <a:pt x="337032" y="381000"/>
                  </a:lnTo>
                  <a:lnTo>
                    <a:pt x="333260" y="381000"/>
                  </a:lnTo>
                  <a:lnTo>
                    <a:pt x="57264" y="381000"/>
                  </a:lnTo>
                  <a:lnTo>
                    <a:pt x="53505" y="381000"/>
                  </a:lnTo>
                  <a:lnTo>
                    <a:pt x="49784" y="380631"/>
                  </a:lnTo>
                  <a:lnTo>
                    <a:pt x="46088" y="379895"/>
                  </a:lnTo>
                  <a:lnTo>
                    <a:pt x="42405" y="379171"/>
                  </a:lnTo>
                  <a:lnTo>
                    <a:pt x="16776" y="364223"/>
                  </a:lnTo>
                  <a:lnTo>
                    <a:pt x="14109" y="361569"/>
                  </a:lnTo>
                  <a:lnTo>
                    <a:pt x="11734" y="358673"/>
                  </a:lnTo>
                  <a:lnTo>
                    <a:pt x="9652" y="355549"/>
                  </a:lnTo>
                  <a:lnTo>
                    <a:pt x="7556" y="352425"/>
                  </a:lnTo>
                  <a:lnTo>
                    <a:pt x="1104" y="334911"/>
                  </a:lnTo>
                  <a:lnTo>
                    <a:pt x="368" y="331228"/>
                  </a:lnTo>
                  <a:lnTo>
                    <a:pt x="0" y="327494"/>
                  </a:lnTo>
                  <a:lnTo>
                    <a:pt x="0" y="323735"/>
                  </a:lnTo>
                  <a:close/>
                </a:path>
              </a:pathLst>
            </a:custGeom>
            <a:ln w="9525">
              <a:solidFill>
                <a:srgbClr val="303E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201515" y="3965537"/>
            <a:ext cx="176530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-50" dirty="0">
                <a:solidFill>
                  <a:srgbClr val="CFD0D8"/>
                </a:solidFill>
                <a:latin typeface="Roboto Lt"/>
                <a:cs typeface="Roboto Lt"/>
              </a:rPr>
              <a:t>8</a:t>
            </a:r>
            <a:endParaRPr sz="2100">
              <a:latin typeface="Roboto Lt"/>
              <a:cs typeface="Roboto L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53660" y="3994943"/>
            <a:ext cx="2045335" cy="56769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15"/>
              </a:spcBef>
            </a:pPr>
            <a:r>
              <a:rPr sz="1750" b="1" dirty="0">
                <a:solidFill>
                  <a:srgbClr val="FFFFFF"/>
                </a:solidFill>
                <a:latin typeface="Roboto"/>
                <a:cs typeface="Roboto"/>
              </a:rPr>
              <a:t>Answering</a:t>
            </a:r>
            <a:r>
              <a:rPr sz="1750" b="1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50" b="1" spc="-10" dirty="0">
                <a:solidFill>
                  <a:srgbClr val="FFFFFF"/>
                </a:solidFill>
                <a:latin typeface="Roboto"/>
                <a:cs typeface="Roboto"/>
              </a:rPr>
              <a:t>Business Question</a:t>
            </a:r>
            <a:endParaRPr sz="1750">
              <a:latin typeface="Roboto"/>
              <a:cs typeface="Roboto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562850" y="3962400"/>
            <a:ext cx="400050" cy="390525"/>
            <a:chOff x="7562850" y="3962400"/>
            <a:chExt cx="400050" cy="390525"/>
          </a:xfrm>
        </p:grpSpPr>
        <p:sp>
          <p:nvSpPr>
            <p:cNvPr id="43" name="object 43"/>
            <p:cNvSpPr/>
            <p:nvPr/>
          </p:nvSpPr>
          <p:spPr>
            <a:xfrm>
              <a:off x="7567612" y="3967162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337019" y="0"/>
                  </a:moveTo>
                  <a:lnTo>
                    <a:pt x="53505" y="0"/>
                  </a:lnTo>
                  <a:lnTo>
                    <a:pt x="49784" y="368"/>
                  </a:lnTo>
                  <a:lnTo>
                    <a:pt x="14109" y="19431"/>
                  </a:lnTo>
                  <a:lnTo>
                    <a:pt x="0" y="53505"/>
                  </a:lnTo>
                  <a:lnTo>
                    <a:pt x="0" y="323735"/>
                  </a:lnTo>
                  <a:lnTo>
                    <a:pt x="0" y="327494"/>
                  </a:lnTo>
                  <a:lnTo>
                    <a:pt x="19431" y="366890"/>
                  </a:lnTo>
                  <a:lnTo>
                    <a:pt x="53505" y="381000"/>
                  </a:lnTo>
                  <a:lnTo>
                    <a:pt x="337019" y="381000"/>
                  </a:lnTo>
                  <a:lnTo>
                    <a:pt x="376415" y="361569"/>
                  </a:lnTo>
                  <a:lnTo>
                    <a:pt x="390525" y="327494"/>
                  </a:lnTo>
                  <a:lnTo>
                    <a:pt x="390525" y="53505"/>
                  </a:lnTo>
                  <a:lnTo>
                    <a:pt x="371094" y="14109"/>
                  </a:lnTo>
                  <a:lnTo>
                    <a:pt x="340741" y="368"/>
                  </a:lnTo>
                  <a:lnTo>
                    <a:pt x="337019" y="0"/>
                  </a:lnTo>
                  <a:close/>
                </a:path>
              </a:pathLst>
            </a:custGeom>
            <a:solidFill>
              <a:srgbClr val="1724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567612" y="3967162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0" y="323735"/>
                  </a:moveTo>
                  <a:lnTo>
                    <a:pt x="0" y="57264"/>
                  </a:lnTo>
                  <a:lnTo>
                    <a:pt x="0" y="53505"/>
                  </a:lnTo>
                  <a:lnTo>
                    <a:pt x="368" y="49771"/>
                  </a:lnTo>
                  <a:lnTo>
                    <a:pt x="1104" y="46088"/>
                  </a:lnTo>
                  <a:lnTo>
                    <a:pt x="1828" y="42405"/>
                  </a:lnTo>
                  <a:lnTo>
                    <a:pt x="2921" y="38823"/>
                  </a:lnTo>
                  <a:lnTo>
                    <a:pt x="4356" y="35344"/>
                  </a:lnTo>
                  <a:lnTo>
                    <a:pt x="5803" y="31877"/>
                  </a:lnTo>
                  <a:lnTo>
                    <a:pt x="7556" y="28575"/>
                  </a:lnTo>
                  <a:lnTo>
                    <a:pt x="9652" y="25450"/>
                  </a:lnTo>
                  <a:lnTo>
                    <a:pt x="11734" y="22313"/>
                  </a:lnTo>
                  <a:lnTo>
                    <a:pt x="25450" y="9652"/>
                  </a:lnTo>
                  <a:lnTo>
                    <a:pt x="28575" y="7556"/>
                  </a:lnTo>
                  <a:lnTo>
                    <a:pt x="53505" y="0"/>
                  </a:lnTo>
                  <a:lnTo>
                    <a:pt x="57264" y="0"/>
                  </a:lnTo>
                  <a:lnTo>
                    <a:pt x="333260" y="0"/>
                  </a:lnTo>
                  <a:lnTo>
                    <a:pt x="337019" y="0"/>
                  </a:lnTo>
                  <a:lnTo>
                    <a:pt x="340741" y="368"/>
                  </a:lnTo>
                  <a:lnTo>
                    <a:pt x="365074" y="9652"/>
                  </a:lnTo>
                  <a:lnTo>
                    <a:pt x="368198" y="11734"/>
                  </a:lnTo>
                  <a:lnTo>
                    <a:pt x="380873" y="25450"/>
                  </a:lnTo>
                  <a:lnTo>
                    <a:pt x="382968" y="28575"/>
                  </a:lnTo>
                  <a:lnTo>
                    <a:pt x="389420" y="46088"/>
                  </a:lnTo>
                  <a:lnTo>
                    <a:pt x="390156" y="49771"/>
                  </a:lnTo>
                  <a:lnTo>
                    <a:pt x="390525" y="53505"/>
                  </a:lnTo>
                  <a:lnTo>
                    <a:pt x="390525" y="57264"/>
                  </a:lnTo>
                  <a:lnTo>
                    <a:pt x="390525" y="323735"/>
                  </a:lnTo>
                  <a:lnTo>
                    <a:pt x="390525" y="327494"/>
                  </a:lnTo>
                  <a:lnTo>
                    <a:pt x="390156" y="331228"/>
                  </a:lnTo>
                  <a:lnTo>
                    <a:pt x="389420" y="334911"/>
                  </a:lnTo>
                  <a:lnTo>
                    <a:pt x="388683" y="338594"/>
                  </a:lnTo>
                  <a:lnTo>
                    <a:pt x="380873" y="355549"/>
                  </a:lnTo>
                  <a:lnTo>
                    <a:pt x="378777" y="358673"/>
                  </a:lnTo>
                  <a:lnTo>
                    <a:pt x="376415" y="361569"/>
                  </a:lnTo>
                  <a:lnTo>
                    <a:pt x="373748" y="364223"/>
                  </a:lnTo>
                  <a:lnTo>
                    <a:pt x="371094" y="366890"/>
                  </a:lnTo>
                  <a:lnTo>
                    <a:pt x="344436" y="379895"/>
                  </a:lnTo>
                  <a:lnTo>
                    <a:pt x="340741" y="380631"/>
                  </a:lnTo>
                  <a:lnTo>
                    <a:pt x="337019" y="381000"/>
                  </a:lnTo>
                  <a:lnTo>
                    <a:pt x="333260" y="381000"/>
                  </a:lnTo>
                  <a:lnTo>
                    <a:pt x="57264" y="381000"/>
                  </a:lnTo>
                  <a:lnTo>
                    <a:pt x="53505" y="381000"/>
                  </a:lnTo>
                  <a:lnTo>
                    <a:pt x="49784" y="380631"/>
                  </a:lnTo>
                  <a:lnTo>
                    <a:pt x="46088" y="379895"/>
                  </a:lnTo>
                  <a:lnTo>
                    <a:pt x="42405" y="379171"/>
                  </a:lnTo>
                  <a:lnTo>
                    <a:pt x="9652" y="355549"/>
                  </a:lnTo>
                  <a:lnTo>
                    <a:pt x="7556" y="352425"/>
                  </a:lnTo>
                  <a:lnTo>
                    <a:pt x="1104" y="334911"/>
                  </a:lnTo>
                  <a:lnTo>
                    <a:pt x="368" y="331228"/>
                  </a:lnTo>
                  <a:lnTo>
                    <a:pt x="0" y="327494"/>
                  </a:lnTo>
                  <a:lnTo>
                    <a:pt x="0" y="323735"/>
                  </a:lnTo>
                  <a:close/>
                </a:path>
              </a:pathLst>
            </a:custGeom>
            <a:ln w="9525">
              <a:solidFill>
                <a:srgbClr val="303E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671892" y="3965537"/>
            <a:ext cx="176530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-50" dirty="0">
                <a:solidFill>
                  <a:srgbClr val="CFD0D8"/>
                </a:solidFill>
                <a:latin typeface="Roboto Lt"/>
                <a:cs typeface="Roboto Lt"/>
              </a:rPr>
              <a:t>9</a:t>
            </a:r>
            <a:endParaRPr sz="2100">
              <a:latin typeface="Roboto Lt"/>
              <a:cs typeface="Roboto L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124037" y="3994943"/>
            <a:ext cx="1140460" cy="291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b="1" spc="-10" dirty="0">
                <a:solidFill>
                  <a:srgbClr val="FFFFFF"/>
                </a:solidFill>
                <a:latin typeface="Roboto"/>
                <a:cs typeface="Roboto"/>
              </a:rPr>
              <a:t>Conclusion</a:t>
            </a:r>
            <a:endParaRPr sz="1750">
              <a:latin typeface="Roboto"/>
              <a:cs typeface="Roboto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19125" y="4924425"/>
            <a:ext cx="400050" cy="400050"/>
            <a:chOff x="619125" y="4924425"/>
            <a:chExt cx="400050" cy="400050"/>
          </a:xfrm>
        </p:grpSpPr>
        <p:sp>
          <p:nvSpPr>
            <p:cNvPr id="48" name="object 48"/>
            <p:cNvSpPr/>
            <p:nvPr/>
          </p:nvSpPr>
          <p:spPr>
            <a:xfrm>
              <a:off x="623887" y="4929187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37026" y="0"/>
                  </a:moveTo>
                  <a:lnTo>
                    <a:pt x="53498" y="0"/>
                  </a:lnTo>
                  <a:lnTo>
                    <a:pt x="49777" y="368"/>
                  </a:lnTo>
                  <a:lnTo>
                    <a:pt x="14113" y="19431"/>
                  </a:lnTo>
                  <a:lnTo>
                    <a:pt x="0" y="53505"/>
                  </a:lnTo>
                  <a:lnTo>
                    <a:pt x="0" y="333261"/>
                  </a:lnTo>
                  <a:lnTo>
                    <a:pt x="0" y="337022"/>
                  </a:lnTo>
                  <a:lnTo>
                    <a:pt x="19432" y="376411"/>
                  </a:lnTo>
                  <a:lnTo>
                    <a:pt x="53498" y="390526"/>
                  </a:lnTo>
                  <a:lnTo>
                    <a:pt x="337026" y="390526"/>
                  </a:lnTo>
                  <a:lnTo>
                    <a:pt x="376411" y="371094"/>
                  </a:lnTo>
                  <a:lnTo>
                    <a:pt x="390525" y="337022"/>
                  </a:lnTo>
                  <a:lnTo>
                    <a:pt x="390525" y="53505"/>
                  </a:lnTo>
                  <a:lnTo>
                    <a:pt x="371092" y="14109"/>
                  </a:lnTo>
                  <a:lnTo>
                    <a:pt x="340747" y="368"/>
                  </a:lnTo>
                  <a:lnTo>
                    <a:pt x="337026" y="0"/>
                  </a:lnTo>
                  <a:close/>
                </a:path>
              </a:pathLst>
            </a:custGeom>
            <a:solidFill>
              <a:srgbClr val="1724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23887" y="4929187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0" y="333261"/>
                  </a:moveTo>
                  <a:lnTo>
                    <a:pt x="0" y="57264"/>
                  </a:lnTo>
                  <a:lnTo>
                    <a:pt x="0" y="53505"/>
                  </a:lnTo>
                  <a:lnTo>
                    <a:pt x="367" y="49771"/>
                  </a:lnTo>
                  <a:lnTo>
                    <a:pt x="1101" y="46088"/>
                  </a:lnTo>
                  <a:lnTo>
                    <a:pt x="1835" y="42405"/>
                  </a:lnTo>
                  <a:lnTo>
                    <a:pt x="2922" y="38823"/>
                  </a:lnTo>
                  <a:lnTo>
                    <a:pt x="4361" y="35344"/>
                  </a:lnTo>
                  <a:lnTo>
                    <a:pt x="5798" y="31877"/>
                  </a:lnTo>
                  <a:lnTo>
                    <a:pt x="7560" y="28575"/>
                  </a:lnTo>
                  <a:lnTo>
                    <a:pt x="9649" y="25450"/>
                  </a:lnTo>
                  <a:lnTo>
                    <a:pt x="11737" y="22313"/>
                  </a:lnTo>
                  <a:lnTo>
                    <a:pt x="25449" y="9652"/>
                  </a:lnTo>
                  <a:lnTo>
                    <a:pt x="28575" y="7556"/>
                  </a:lnTo>
                  <a:lnTo>
                    <a:pt x="31874" y="5791"/>
                  </a:lnTo>
                  <a:lnTo>
                    <a:pt x="35346" y="4356"/>
                  </a:lnTo>
                  <a:lnTo>
                    <a:pt x="38818" y="2921"/>
                  </a:lnTo>
                  <a:lnTo>
                    <a:pt x="42401" y="1828"/>
                  </a:lnTo>
                  <a:lnTo>
                    <a:pt x="46092" y="1092"/>
                  </a:lnTo>
                  <a:lnTo>
                    <a:pt x="49777" y="368"/>
                  </a:lnTo>
                  <a:lnTo>
                    <a:pt x="53498" y="0"/>
                  </a:lnTo>
                  <a:lnTo>
                    <a:pt x="57259" y="0"/>
                  </a:lnTo>
                  <a:lnTo>
                    <a:pt x="333265" y="0"/>
                  </a:lnTo>
                  <a:lnTo>
                    <a:pt x="337026" y="0"/>
                  </a:lnTo>
                  <a:lnTo>
                    <a:pt x="340747" y="368"/>
                  </a:lnTo>
                  <a:lnTo>
                    <a:pt x="344432" y="1092"/>
                  </a:lnTo>
                  <a:lnTo>
                    <a:pt x="348123" y="1828"/>
                  </a:lnTo>
                  <a:lnTo>
                    <a:pt x="351706" y="2921"/>
                  </a:lnTo>
                  <a:lnTo>
                    <a:pt x="355178" y="4356"/>
                  </a:lnTo>
                  <a:lnTo>
                    <a:pt x="358650" y="5791"/>
                  </a:lnTo>
                  <a:lnTo>
                    <a:pt x="361950" y="7556"/>
                  </a:lnTo>
                  <a:lnTo>
                    <a:pt x="365075" y="9652"/>
                  </a:lnTo>
                  <a:lnTo>
                    <a:pt x="368200" y="11734"/>
                  </a:lnTo>
                  <a:lnTo>
                    <a:pt x="380875" y="25450"/>
                  </a:lnTo>
                  <a:lnTo>
                    <a:pt x="382964" y="28575"/>
                  </a:lnTo>
                  <a:lnTo>
                    <a:pt x="390525" y="53505"/>
                  </a:lnTo>
                  <a:lnTo>
                    <a:pt x="390525" y="57264"/>
                  </a:lnTo>
                  <a:lnTo>
                    <a:pt x="390525" y="333261"/>
                  </a:lnTo>
                  <a:lnTo>
                    <a:pt x="390525" y="337022"/>
                  </a:lnTo>
                  <a:lnTo>
                    <a:pt x="390157" y="340747"/>
                  </a:lnTo>
                  <a:lnTo>
                    <a:pt x="389423" y="344434"/>
                  </a:lnTo>
                  <a:lnTo>
                    <a:pt x="388689" y="348119"/>
                  </a:lnTo>
                  <a:lnTo>
                    <a:pt x="387602" y="351701"/>
                  </a:lnTo>
                  <a:lnTo>
                    <a:pt x="386163" y="355174"/>
                  </a:lnTo>
                  <a:lnTo>
                    <a:pt x="384726" y="358646"/>
                  </a:lnTo>
                  <a:lnTo>
                    <a:pt x="382964" y="361951"/>
                  </a:lnTo>
                  <a:lnTo>
                    <a:pt x="380875" y="365076"/>
                  </a:lnTo>
                  <a:lnTo>
                    <a:pt x="378787" y="368202"/>
                  </a:lnTo>
                  <a:lnTo>
                    <a:pt x="365075" y="380871"/>
                  </a:lnTo>
                  <a:lnTo>
                    <a:pt x="361950" y="382960"/>
                  </a:lnTo>
                  <a:lnTo>
                    <a:pt x="358650" y="384726"/>
                  </a:lnTo>
                  <a:lnTo>
                    <a:pt x="355178" y="386165"/>
                  </a:lnTo>
                  <a:lnTo>
                    <a:pt x="351706" y="387604"/>
                  </a:lnTo>
                  <a:lnTo>
                    <a:pt x="348123" y="388689"/>
                  </a:lnTo>
                  <a:lnTo>
                    <a:pt x="344432" y="389425"/>
                  </a:lnTo>
                  <a:lnTo>
                    <a:pt x="340747" y="390159"/>
                  </a:lnTo>
                  <a:lnTo>
                    <a:pt x="337026" y="390526"/>
                  </a:lnTo>
                  <a:lnTo>
                    <a:pt x="333265" y="390526"/>
                  </a:lnTo>
                  <a:lnTo>
                    <a:pt x="57259" y="390526"/>
                  </a:lnTo>
                  <a:lnTo>
                    <a:pt x="53498" y="390526"/>
                  </a:lnTo>
                  <a:lnTo>
                    <a:pt x="49777" y="390159"/>
                  </a:lnTo>
                  <a:lnTo>
                    <a:pt x="25449" y="380871"/>
                  </a:lnTo>
                  <a:lnTo>
                    <a:pt x="22324" y="378783"/>
                  </a:lnTo>
                  <a:lnTo>
                    <a:pt x="9649" y="365076"/>
                  </a:lnTo>
                  <a:lnTo>
                    <a:pt x="7560" y="361951"/>
                  </a:lnTo>
                  <a:lnTo>
                    <a:pt x="5798" y="358646"/>
                  </a:lnTo>
                  <a:lnTo>
                    <a:pt x="4361" y="355174"/>
                  </a:lnTo>
                  <a:lnTo>
                    <a:pt x="2922" y="351701"/>
                  </a:lnTo>
                  <a:lnTo>
                    <a:pt x="1835" y="348119"/>
                  </a:lnTo>
                  <a:lnTo>
                    <a:pt x="1101" y="344434"/>
                  </a:lnTo>
                  <a:lnTo>
                    <a:pt x="367" y="340747"/>
                  </a:lnTo>
                  <a:lnTo>
                    <a:pt x="0" y="337022"/>
                  </a:lnTo>
                  <a:lnTo>
                    <a:pt x="0" y="333261"/>
                  </a:lnTo>
                  <a:close/>
                </a:path>
              </a:pathLst>
            </a:custGeom>
            <a:ln w="9525">
              <a:solidFill>
                <a:srgbClr val="303E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55687" y="4937087"/>
            <a:ext cx="327660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-25" dirty="0">
                <a:solidFill>
                  <a:srgbClr val="CFD0D8"/>
                </a:solidFill>
                <a:latin typeface="Roboto Lt"/>
                <a:cs typeface="Roboto Lt"/>
              </a:rPr>
              <a:t>10</a:t>
            </a:r>
            <a:endParaRPr sz="2100">
              <a:latin typeface="Roboto Lt"/>
              <a:cs typeface="Roboto L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83283" y="4966494"/>
            <a:ext cx="3239135" cy="291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b="1" dirty="0">
                <a:solidFill>
                  <a:srgbClr val="FFFFFF"/>
                </a:solidFill>
                <a:latin typeface="Roboto"/>
                <a:cs typeface="Roboto"/>
              </a:rPr>
              <a:t>Recommendations</a:t>
            </a:r>
            <a:r>
              <a:rPr sz="1750" b="1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FFFFFF"/>
                </a:solidFill>
                <a:latin typeface="Roboto"/>
                <a:cs typeface="Roboto"/>
              </a:rPr>
              <a:t>&amp;</a:t>
            </a:r>
            <a:r>
              <a:rPr sz="1750" b="1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FFFFFF"/>
                </a:solidFill>
                <a:latin typeface="Roboto"/>
                <a:cs typeface="Roboto"/>
              </a:rPr>
              <a:t>Next</a:t>
            </a:r>
            <a:r>
              <a:rPr sz="1750" b="1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50" b="1" spc="-20" dirty="0">
                <a:solidFill>
                  <a:srgbClr val="FFFFFF"/>
                </a:solidFill>
                <a:latin typeface="Roboto"/>
                <a:cs typeface="Roboto"/>
              </a:rPr>
              <a:t>Steps</a:t>
            </a:r>
            <a:endParaRPr sz="17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525"/>
            <a:ext cx="11430000" cy="6429375"/>
          </a:xfrm>
          <a:custGeom>
            <a:avLst/>
            <a:gdLst/>
            <a:ahLst/>
            <a:cxnLst/>
            <a:rect l="l" t="t" r="r" b="b"/>
            <a:pathLst>
              <a:path w="11430000" h="6429375">
                <a:moveTo>
                  <a:pt x="11430000" y="0"/>
                </a:moveTo>
                <a:lnTo>
                  <a:pt x="0" y="0"/>
                </a:lnTo>
                <a:lnTo>
                  <a:pt x="0" y="6429375"/>
                </a:lnTo>
                <a:lnTo>
                  <a:pt x="11430000" y="6429375"/>
                </a:lnTo>
                <a:lnTo>
                  <a:pt x="11430000" y="0"/>
                </a:lnTo>
                <a:close/>
              </a:path>
            </a:pathLst>
          </a:custGeom>
          <a:solidFill>
            <a:srgbClr val="000017">
              <a:alpha val="9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9524"/>
            <a:ext cx="4286250" cy="64293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7466" y="1042669"/>
            <a:ext cx="4975225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99"/>
              </a:lnSpc>
            </a:pPr>
            <a:r>
              <a:rPr sz="2800" b="1" dirty="0">
                <a:latin typeface="Roboto"/>
                <a:cs typeface="Roboto"/>
              </a:rPr>
              <a:t>Problem</a:t>
            </a:r>
            <a:r>
              <a:rPr sz="2800" b="1" spc="-85" dirty="0">
                <a:latin typeface="Roboto"/>
                <a:cs typeface="Roboto"/>
              </a:rPr>
              <a:t> </a:t>
            </a:r>
            <a:r>
              <a:rPr sz="2800" b="1" dirty="0">
                <a:latin typeface="Roboto"/>
                <a:cs typeface="Roboto"/>
              </a:rPr>
              <a:t>Statement</a:t>
            </a:r>
            <a:r>
              <a:rPr sz="2800" b="1" spc="-80" dirty="0">
                <a:latin typeface="Roboto"/>
                <a:cs typeface="Roboto"/>
              </a:rPr>
              <a:t> </a:t>
            </a:r>
            <a:r>
              <a:rPr sz="2800" b="1" dirty="0">
                <a:latin typeface="Roboto"/>
                <a:cs typeface="Roboto"/>
              </a:rPr>
              <a:t>&amp;</a:t>
            </a:r>
            <a:r>
              <a:rPr sz="2800" b="1" spc="-80" dirty="0">
                <a:latin typeface="Roboto"/>
                <a:cs typeface="Roboto"/>
              </a:rPr>
              <a:t> </a:t>
            </a:r>
            <a:r>
              <a:rPr sz="2800" b="1" spc="-10" dirty="0">
                <a:latin typeface="Roboto"/>
                <a:cs typeface="Roboto"/>
              </a:rPr>
              <a:t>Business Objective</a:t>
            </a:r>
            <a:endParaRPr sz="2800">
              <a:latin typeface="Roboto"/>
              <a:cs typeface="Robo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8174" y="2181225"/>
            <a:ext cx="314325" cy="352425"/>
            <a:chOff x="638174" y="2181225"/>
            <a:chExt cx="314325" cy="352425"/>
          </a:xfrm>
        </p:grpSpPr>
        <p:sp>
          <p:nvSpPr>
            <p:cNvPr id="8" name="object 8"/>
            <p:cNvSpPr/>
            <p:nvPr/>
          </p:nvSpPr>
          <p:spPr>
            <a:xfrm>
              <a:off x="638174" y="2181225"/>
              <a:ext cx="314325" cy="352425"/>
            </a:xfrm>
            <a:custGeom>
              <a:avLst/>
              <a:gdLst/>
              <a:ahLst/>
              <a:cxnLst/>
              <a:rect l="l" t="t" r="r" b="b"/>
              <a:pathLst>
                <a:path w="314325" h="352425">
                  <a:moveTo>
                    <a:pt x="288924" y="0"/>
                  </a:moveTo>
                  <a:lnTo>
                    <a:pt x="25399" y="0"/>
                  </a:lnTo>
                  <a:lnTo>
                    <a:pt x="22279" y="2184"/>
                  </a:lnTo>
                  <a:lnTo>
                    <a:pt x="367" y="40157"/>
                  </a:lnTo>
                  <a:lnTo>
                    <a:pt x="0" y="43865"/>
                  </a:lnTo>
                  <a:lnTo>
                    <a:pt x="0" y="308546"/>
                  </a:lnTo>
                  <a:lnTo>
                    <a:pt x="19392" y="347865"/>
                  </a:lnTo>
                  <a:lnTo>
                    <a:pt x="25399" y="352424"/>
                  </a:lnTo>
                  <a:lnTo>
                    <a:pt x="288924" y="352424"/>
                  </a:lnTo>
                  <a:lnTo>
                    <a:pt x="312494" y="319633"/>
                  </a:lnTo>
                  <a:lnTo>
                    <a:pt x="314324" y="308546"/>
                  </a:lnTo>
                  <a:lnTo>
                    <a:pt x="314324" y="43865"/>
                  </a:lnTo>
                  <a:lnTo>
                    <a:pt x="294932" y="4559"/>
                  </a:lnTo>
                  <a:lnTo>
                    <a:pt x="288924" y="0"/>
                  </a:lnTo>
                  <a:close/>
                </a:path>
              </a:pathLst>
            </a:custGeom>
            <a:solidFill>
              <a:srgbClr val="4D4D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2556" y="2266594"/>
              <a:ext cx="142075" cy="14236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38932" y="2185193"/>
            <a:ext cx="2025650" cy="1216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spc="-10" dirty="0">
                <a:solidFill>
                  <a:srgbClr val="CFD0D8"/>
                </a:solidFill>
                <a:latin typeface="Roboto Lt"/>
                <a:cs typeface="Roboto Lt"/>
              </a:rPr>
              <a:t>Financial</a:t>
            </a:r>
            <a:r>
              <a:rPr sz="1750" spc="-60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750" spc="-10" dirty="0">
                <a:solidFill>
                  <a:srgbClr val="CFD0D8"/>
                </a:solidFill>
                <a:latin typeface="Roboto Lt"/>
                <a:cs typeface="Roboto Lt"/>
              </a:rPr>
              <a:t>Losses</a:t>
            </a:r>
            <a:endParaRPr sz="1750">
              <a:latin typeface="Roboto Lt"/>
              <a:cs typeface="Roboto Lt"/>
            </a:endParaRPr>
          </a:p>
          <a:p>
            <a:pPr marL="12700" marR="5080">
              <a:lnSpc>
                <a:spcPct val="133900"/>
              </a:lnSpc>
              <a:spcBef>
                <a:spcPts val="535"/>
              </a:spcBef>
            </a:pPr>
            <a:r>
              <a:rPr sz="1400" spc="-25" dirty="0">
                <a:solidFill>
                  <a:srgbClr val="CFD0D8"/>
                </a:solidFill>
                <a:latin typeface="Roboto"/>
                <a:cs typeface="Roboto"/>
              </a:rPr>
              <a:t>Insurance</a:t>
            </a:r>
            <a:r>
              <a:rPr sz="1400" spc="-5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fraud</a:t>
            </a:r>
            <a:r>
              <a:rPr sz="1400" spc="-5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costs</a:t>
            </a:r>
            <a:r>
              <a:rPr sz="140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CFD0D8"/>
                </a:solidFill>
                <a:latin typeface="Roboto"/>
                <a:cs typeface="Roboto"/>
              </a:rPr>
              <a:t>the industry</a:t>
            </a:r>
            <a:r>
              <a:rPr sz="1400" spc="-4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8"/>
                </a:solidFill>
                <a:latin typeface="Roboto"/>
                <a:cs typeface="Roboto"/>
              </a:rPr>
              <a:t>an</a:t>
            </a:r>
            <a:r>
              <a:rPr sz="140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estimated 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billions</a:t>
            </a:r>
            <a:r>
              <a:rPr sz="140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annually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695700" y="2181225"/>
            <a:ext cx="323850" cy="352425"/>
            <a:chOff x="3695700" y="2181225"/>
            <a:chExt cx="323850" cy="352425"/>
          </a:xfrm>
        </p:grpSpPr>
        <p:sp>
          <p:nvSpPr>
            <p:cNvPr id="12" name="object 12"/>
            <p:cNvSpPr/>
            <p:nvPr/>
          </p:nvSpPr>
          <p:spPr>
            <a:xfrm>
              <a:off x="3695700" y="2181225"/>
              <a:ext cx="323850" cy="352425"/>
            </a:xfrm>
            <a:custGeom>
              <a:avLst/>
              <a:gdLst/>
              <a:ahLst/>
              <a:cxnLst/>
              <a:rect l="l" t="t" r="r" b="b"/>
              <a:pathLst>
                <a:path w="323850" h="352425">
                  <a:moveTo>
                    <a:pt x="298449" y="0"/>
                  </a:moveTo>
                  <a:lnTo>
                    <a:pt x="25399" y="0"/>
                  </a:lnTo>
                  <a:lnTo>
                    <a:pt x="22275" y="2184"/>
                  </a:lnTo>
                  <a:lnTo>
                    <a:pt x="368" y="40157"/>
                  </a:lnTo>
                  <a:lnTo>
                    <a:pt x="0" y="43865"/>
                  </a:lnTo>
                  <a:lnTo>
                    <a:pt x="0" y="308546"/>
                  </a:lnTo>
                  <a:lnTo>
                    <a:pt x="19392" y="347865"/>
                  </a:lnTo>
                  <a:lnTo>
                    <a:pt x="25399" y="352424"/>
                  </a:lnTo>
                  <a:lnTo>
                    <a:pt x="298449" y="352424"/>
                  </a:lnTo>
                  <a:lnTo>
                    <a:pt x="322021" y="319633"/>
                  </a:lnTo>
                  <a:lnTo>
                    <a:pt x="323849" y="308546"/>
                  </a:lnTo>
                  <a:lnTo>
                    <a:pt x="323849" y="43865"/>
                  </a:lnTo>
                  <a:lnTo>
                    <a:pt x="304457" y="4559"/>
                  </a:lnTo>
                  <a:lnTo>
                    <a:pt x="298449" y="0"/>
                  </a:lnTo>
                  <a:close/>
                </a:path>
              </a:pathLst>
            </a:custGeom>
            <a:solidFill>
              <a:srgbClr val="4D4D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89605" y="2266594"/>
              <a:ext cx="142073" cy="14236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201363" y="2185193"/>
            <a:ext cx="2270125" cy="930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dirty="0">
                <a:solidFill>
                  <a:srgbClr val="CFD0D8"/>
                </a:solidFill>
                <a:latin typeface="Roboto Lt"/>
                <a:cs typeface="Roboto Lt"/>
              </a:rPr>
              <a:t>Inefficient</a:t>
            </a:r>
            <a:r>
              <a:rPr sz="1750" spc="-5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750" spc="-10" dirty="0">
                <a:solidFill>
                  <a:srgbClr val="CFD0D8"/>
                </a:solidFill>
                <a:latin typeface="Roboto Lt"/>
                <a:cs typeface="Roboto Lt"/>
              </a:rPr>
              <a:t>Detection</a:t>
            </a:r>
            <a:endParaRPr sz="1750">
              <a:latin typeface="Roboto Lt"/>
              <a:cs typeface="Roboto Lt"/>
            </a:endParaRPr>
          </a:p>
          <a:p>
            <a:pPr marL="12700" marR="5080">
              <a:lnSpc>
                <a:spcPct val="133900"/>
              </a:lnSpc>
              <a:spcBef>
                <a:spcPts val="535"/>
              </a:spcBef>
            </a:pP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Manual</a:t>
            </a:r>
            <a:r>
              <a:rPr sz="1400" spc="-4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inspections</a:t>
            </a:r>
            <a:r>
              <a:rPr sz="1400" spc="-4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8"/>
                </a:solidFill>
                <a:latin typeface="Roboto"/>
                <a:cs typeface="Roboto"/>
              </a:rPr>
              <a:t>are</a:t>
            </a:r>
            <a:r>
              <a:rPr sz="1400" spc="-4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slow </a:t>
            </a:r>
            <a:r>
              <a:rPr sz="1400" dirty="0">
                <a:solidFill>
                  <a:srgbClr val="CFD0D8"/>
                </a:solidFill>
                <a:latin typeface="Roboto"/>
                <a:cs typeface="Roboto"/>
              </a:rPr>
              <a:t>and</a:t>
            </a:r>
            <a:r>
              <a:rPr sz="1400" spc="-7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8"/>
                </a:solidFill>
                <a:latin typeface="Roboto"/>
                <a:cs typeface="Roboto"/>
              </a:rPr>
              <a:t>often</a:t>
            </a:r>
            <a:r>
              <a:rPr sz="1400" spc="-7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8"/>
                </a:solidFill>
                <a:latin typeface="Roboto"/>
                <a:cs typeface="Roboto"/>
              </a:rPr>
              <a:t>too</a:t>
            </a:r>
            <a:r>
              <a:rPr sz="1400" spc="-7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late.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38174" y="3829050"/>
            <a:ext cx="314325" cy="352425"/>
            <a:chOff x="638174" y="3829050"/>
            <a:chExt cx="314325" cy="352425"/>
          </a:xfrm>
        </p:grpSpPr>
        <p:sp>
          <p:nvSpPr>
            <p:cNvPr id="16" name="object 16"/>
            <p:cNvSpPr/>
            <p:nvPr/>
          </p:nvSpPr>
          <p:spPr>
            <a:xfrm>
              <a:off x="638174" y="3829050"/>
              <a:ext cx="314325" cy="352425"/>
            </a:xfrm>
            <a:custGeom>
              <a:avLst/>
              <a:gdLst/>
              <a:ahLst/>
              <a:cxnLst/>
              <a:rect l="l" t="t" r="r" b="b"/>
              <a:pathLst>
                <a:path w="314325" h="352425">
                  <a:moveTo>
                    <a:pt x="288924" y="0"/>
                  </a:moveTo>
                  <a:lnTo>
                    <a:pt x="25399" y="0"/>
                  </a:lnTo>
                  <a:lnTo>
                    <a:pt x="22279" y="2184"/>
                  </a:lnTo>
                  <a:lnTo>
                    <a:pt x="367" y="40157"/>
                  </a:lnTo>
                  <a:lnTo>
                    <a:pt x="0" y="43865"/>
                  </a:lnTo>
                  <a:lnTo>
                    <a:pt x="0" y="308546"/>
                  </a:lnTo>
                  <a:lnTo>
                    <a:pt x="19392" y="347865"/>
                  </a:lnTo>
                  <a:lnTo>
                    <a:pt x="25399" y="352424"/>
                  </a:lnTo>
                  <a:lnTo>
                    <a:pt x="288924" y="352424"/>
                  </a:lnTo>
                  <a:lnTo>
                    <a:pt x="312494" y="319633"/>
                  </a:lnTo>
                  <a:lnTo>
                    <a:pt x="314324" y="308546"/>
                  </a:lnTo>
                  <a:lnTo>
                    <a:pt x="314324" y="43865"/>
                  </a:lnTo>
                  <a:lnTo>
                    <a:pt x="294932" y="4559"/>
                  </a:lnTo>
                  <a:lnTo>
                    <a:pt x="288924" y="0"/>
                  </a:lnTo>
                  <a:close/>
                </a:path>
              </a:pathLst>
            </a:custGeom>
            <a:solidFill>
              <a:srgbClr val="4D4D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2556" y="3923944"/>
              <a:ext cx="142075" cy="142367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138932" y="3833018"/>
            <a:ext cx="2254885" cy="15017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dirty="0">
                <a:solidFill>
                  <a:srgbClr val="CFD0D8"/>
                </a:solidFill>
                <a:latin typeface="Roboto Lt"/>
                <a:cs typeface="Roboto Lt"/>
              </a:rPr>
              <a:t>Early</a:t>
            </a:r>
            <a:r>
              <a:rPr sz="1750" spc="-65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750" dirty="0">
                <a:solidFill>
                  <a:srgbClr val="CFD0D8"/>
                </a:solidFill>
                <a:latin typeface="Roboto Lt"/>
                <a:cs typeface="Roboto Lt"/>
              </a:rPr>
              <a:t>Detection</a:t>
            </a:r>
            <a:r>
              <a:rPr sz="1750" spc="-60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750" spc="-20" dirty="0">
                <a:solidFill>
                  <a:srgbClr val="CFD0D8"/>
                </a:solidFill>
                <a:latin typeface="Roboto Lt"/>
                <a:cs typeface="Roboto Lt"/>
              </a:rPr>
              <a:t>Goal</a:t>
            </a:r>
            <a:endParaRPr sz="1750">
              <a:latin typeface="Roboto Lt"/>
              <a:cs typeface="Roboto Lt"/>
            </a:endParaRPr>
          </a:p>
          <a:p>
            <a:pPr marL="12700" marR="5080">
              <a:lnSpc>
                <a:spcPct val="133900"/>
              </a:lnSpc>
              <a:spcBef>
                <a:spcPts val="535"/>
              </a:spcBef>
            </a:pP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Predictive</a:t>
            </a:r>
            <a:r>
              <a:rPr sz="140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modeling</a:t>
            </a:r>
            <a:r>
              <a:rPr sz="140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aims</a:t>
            </a:r>
            <a:r>
              <a:rPr sz="140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CFD0D8"/>
                </a:solidFill>
                <a:latin typeface="Roboto"/>
                <a:cs typeface="Roboto"/>
              </a:rPr>
              <a:t>to 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identify</a:t>
            </a:r>
            <a:r>
              <a:rPr sz="1400" spc="-4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fraud</a:t>
            </a:r>
            <a:r>
              <a:rPr sz="140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CFD0D8"/>
                </a:solidFill>
                <a:latin typeface="Roboto"/>
                <a:cs typeface="Roboto"/>
              </a:rPr>
              <a:t>early,</a:t>
            </a:r>
            <a:r>
              <a:rPr sz="140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Identify </a:t>
            </a:r>
            <a:r>
              <a:rPr sz="1400" spc="-25" dirty="0">
                <a:solidFill>
                  <a:srgbClr val="CFD0D8"/>
                </a:solidFill>
                <a:latin typeface="Roboto"/>
                <a:cs typeface="Roboto"/>
              </a:rPr>
              <a:t>potentially</a:t>
            </a:r>
            <a:r>
              <a:rPr sz="1400" spc="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CFD0D8"/>
                </a:solidFill>
                <a:latin typeface="Roboto"/>
                <a:cs typeface="Roboto"/>
              </a:rPr>
              <a:t>fraudulent</a:t>
            </a:r>
            <a:r>
              <a:rPr sz="1400" spc="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claims </a:t>
            </a:r>
            <a:r>
              <a:rPr sz="1400" dirty="0">
                <a:solidFill>
                  <a:srgbClr val="CFD0D8"/>
                </a:solidFill>
                <a:latin typeface="Roboto"/>
                <a:cs typeface="Roboto"/>
              </a:rPr>
              <a:t>before</a:t>
            </a:r>
            <a:r>
              <a:rPr sz="1400" spc="-7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payout.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695700" y="3829050"/>
            <a:ext cx="323850" cy="352425"/>
            <a:chOff x="3695700" y="3829050"/>
            <a:chExt cx="323850" cy="352425"/>
          </a:xfrm>
        </p:grpSpPr>
        <p:sp>
          <p:nvSpPr>
            <p:cNvPr id="20" name="object 20"/>
            <p:cNvSpPr/>
            <p:nvPr/>
          </p:nvSpPr>
          <p:spPr>
            <a:xfrm>
              <a:off x="3695700" y="3829050"/>
              <a:ext cx="323850" cy="352425"/>
            </a:xfrm>
            <a:custGeom>
              <a:avLst/>
              <a:gdLst/>
              <a:ahLst/>
              <a:cxnLst/>
              <a:rect l="l" t="t" r="r" b="b"/>
              <a:pathLst>
                <a:path w="323850" h="352425">
                  <a:moveTo>
                    <a:pt x="298449" y="0"/>
                  </a:moveTo>
                  <a:lnTo>
                    <a:pt x="25399" y="0"/>
                  </a:lnTo>
                  <a:lnTo>
                    <a:pt x="22275" y="2184"/>
                  </a:lnTo>
                  <a:lnTo>
                    <a:pt x="368" y="40157"/>
                  </a:lnTo>
                  <a:lnTo>
                    <a:pt x="0" y="43865"/>
                  </a:lnTo>
                  <a:lnTo>
                    <a:pt x="0" y="308546"/>
                  </a:lnTo>
                  <a:lnTo>
                    <a:pt x="19392" y="347865"/>
                  </a:lnTo>
                  <a:lnTo>
                    <a:pt x="25399" y="352424"/>
                  </a:lnTo>
                  <a:lnTo>
                    <a:pt x="298449" y="352424"/>
                  </a:lnTo>
                  <a:lnTo>
                    <a:pt x="322021" y="319633"/>
                  </a:lnTo>
                  <a:lnTo>
                    <a:pt x="323849" y="308546"/>
                  </a:lnTo>
                  <a:lnTo>
                    <a:pt x="323849" y="43865"/>
                  </a:lnTo>
                  <a:lnTo>
                    <a:pt x="304457" y="4559"/>
                  </a:lnTo>
                  <a:lnTo>
                    <a:pt x="298449" y="0"/>
                  </a:lnTo>
                  <a:close/>
                </a:path>
              </a:pathLst>
            </a:custGeom>
            <a:solidFill>
              <a:srgbClr val="4D4D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89605" y="3923944"/>
              <a:ext cx="142073" cy="142367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4201363" y="3833018"/>
            <a:ext cx="2258060" cy="930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dirty="0">
                <a:solidFill>
                  <a:srgbClr val="CFD0D8"/>
                </a:solidFill>
                <a:latin typeface="Roboto Lt"/>
                <a:cs typeface="Roboto Lt"/>
              </a:rPr>
              <a:t>Minimize</a:t>
            </a:r>
            <a:r>
              <a:rPr sz="1750" spc="-70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750" spc="-10" dirty="0">
                <a:solidFill>
                  <a:srgbClr val="CFD0D8"/>
                </a:solidFill>
                <a:latin typeface="Roboto Lt"/>
                <a:cs typeface="Roboto Lt"/>
              </a:rPr>
              <a:t>Losses</a:t>
            </a:r>
            <a:endParaRPr sz="1750">
              <a:latin typeface="Roboto Lt"/>
              <a:cs typeface="Roboto Lt"/>
            </a:endParaRPr>
          </a:p>
          <a:p>
            <a:pPr marL="12700" marR="5080">
              <a:lnSpc>
                <a:spcPct val="133900"/>
              </a:lnSpc>
              <a:spcBef>
                <a:spcPts val="535"/>
              </a:spcBef>
            </a:pP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Optimize</a:t>
            </a:r>
            <a:r>
              <a:rPr sz="1400" spc="-4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claim</a:t>
            </a:r>
            <a:r>
              <a:rPr sz="1400" spc="-4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CFD0D8"/>
                </a:solidFill>
                <a:latin typeface="Roboto"/>
                <a:cs typeface="Roboto"/>
              </a:rPr>
              <a:t>handling</a:t>
            </a:r>
            <a:r>
              <a:rPr sz="1400" spc="-4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CFD0D8"/>
                </a:solidFill>
                <a:latin typeface="Roboto"/>
                <a:cs typeface="Roboto"/>
              </a:rPr>
              <a:t>and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reduce</a:t>
            </a:r>
            <a:r>
              <a:rPr sz="140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financial</a:t>
            </a:r>
            <a:r>
              <a:rPr sz="140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impact.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524"/>
            <a:ext cx="4286250" cy="64293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3716" y="1166494"/>
            <a:ext cx="4097020" cy="450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dirty="0"/>
              <a:t>Key</a:t>
            </a:r>
            <a:r>
              <a:rPr sz="2800" spc="-110" dirty="0"/>
              <a:t> </a:t>
            </a:r>
            <a:r>
              <a:rPr sz="2800" spc="-20" dirty="0"/>
              <a:t>Questions</a:t>
            </a:r>
            <a:r>
              <a:rPr sz="2800" spc="-110" dirty="0"/>
              <a:t> </a:t>
            </a:r>
            <a:r>
              <a:rPr sz="2800" dirty="0"/>
              <a:t>to</a:t>
            </a:r>
            <a:r>
              <a:rPr sz="2800" spc="-105" dirty="0"/>
              <a:t> </a:t>
            </a:r>
            <a:r>
              <a:rPr sz="2800" spc="-10" dirty="0"/>
              <a:t>Address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4900944" y="1843419"/>
            <a:ext cx="718185" cy="3412490"/>
            <a:chOff x="4900944" y="1843419"/>
            <a:chExt cx="718185" cy="3412490"/>
          </a:xfrm>
        </p:grpSpPr>
        <p:sp>
          <p:nvSpPr>
            <p:cNvPr id="5" name="object 5"/>
            <p:cNvSpPr/>
            <p:nvPr/>
          </p:nvSpPr>
          <p:spPr>
            <a:xfrm>
              <a:off x="4905374" y="1847849"/>
              <a:ext cx="709295" cy="850900"/>
            </a:xfrm>
            <a:custGeom>
              <a:avLst/>
              <a:gdLst/>
              <a:ahLst/>
              <a:cxnLst/>
              <a:rect l="l" t="t" r="r" b="b"/>
              <a:pathLst>
                <a:path w="709295" h="850900">
                  <a:moveTo>
                    <a:pt x="708837" y="0"/>
                  </a:moveTo>
                  <a:lnTo>
                    <a:pt x="354418" y="141770"/>
                  </a:lnTo>
                  <a:lnTo>
                    <a:pt x="0" y="0"/>
                  </a:lnTo>
                  <a:lnTo>
                    <a:pt x="0" y="708787"/>
                  </a:lnTo>
                  <a:lnTo>
                    <a:pt x="354418" y="850557"/>
                  </a:lnTo>
                  <a:lnTo>
                    <a:pt x="708837" y="708787"/>
                  </a:lnTo>
                  <a:lnTo>
                    <a:pt x="708837" y="0"/>
                  </a:lnTo>
                  <a:close/>
                </a:path>
              </a:pathLst>
            </a:custGeom>
            <a:solidFill>
              <a:srgbClr val="1724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05374" y="1847849"/>
              <a:ext cx="709295" cy="850900"/>
            </a:xfrm>
            <a:custGeom>
              <a:avLst/>
              <a:gdLst/>
              <a:ahLst/>
              <a:cxnLst/>
              <a:rect l="l" t="t" r="r" b="b"/>
              <a:pathLst>
                <a:path w="709295" h="850900">
                  <a:moveTo>
                    <a:pt x="0" y="708787"/>
                  </a:moveTo>
                  <a:lnTo>
                    <a:pt x="354418" y="850557"/>
                  </a:lnTo>
                  <a:lnTo>
                    <a:pt x="708837" y="708787"/>
                  </a:lnTo>
                  <a:lnTo>
                    <a:pt x="708837" y="0"/>
                  </a:lnTo>
                  <a:lnTo>
                    <a:pt x="354418" y="141770"/>
                  </a:lnTo>
                  <a:lnTo>
                    <a:pt x="0" y="0"/>
                  </a:lnTo>
                  <a:lnTo>
                    <a:pt x="0" y="708787"/>
                  </a:lnTo>
                  <a:close/>
                </a:path>
              </a:pathLst>
            </a:custGeom>
            <a:ln w="8860">
              <a:solidFill>
                <a:srgbClr val="303E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6309" y="2162174"/>
              <a:ext cx="185953" cy="21252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905374" y="2695574"/>
              <a:ext cx="709295" cy="850900"/>
            </a:xfrm>
            <a:custGeom>
              <a:avLst/>
              <a:gdLst/>
              <a:ahLst/>
              <a:cxnLst/>
              <a:rect l="l" t="t" r="r" b="b"/>
              <a:pathLst>
                <a:path w="709295" h="850900">
                  <a:moveTo>
                    <a:pt x="708837" y="0"/>
                  </a:moveTo>
                  <a:lnTo>
                    <a:pt x="354418" y="141770"/>
                  </a:lnTo>
                  <a:lnTo>
                    <a:pt x="0" y="0"/>
                  </a:lnTo>
                  <a:lnTo>
                    <a:pt x="0" y="708787"/>
                  </a:lnTo>
                  <a:lnTo>
                    <a:pt x="354418" y="850557"/>
                  </a:lnTo>
                  <a:lnTo>
                    <a:pt x="708837" y="708787"/>
                  </a:lnTo>
                  <a:lnTo>
                    <a:pt x="708837" y="0"/>
                  </a:lnTo>
                  <a:close/>
                </a:path>
              </a:pathLst>
            </a:custGeom>
            <a:solidFill>
              <a:srgbClr val="1724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05374" y="2695574"/>
              <a:ext cx="709295" cy="850900"/>
            </a:xfrm>
            <a:custGeom>
              <a:avLst/>
              <a:gdLst/>
              <a:ahLst/>
              <a:cxnLst/>
              <a:rect l="l" t="t" r="r" b="b"/>
              <a:pathLst>
                <a:path w="709295" h="850900">
                  <a:moveTo>
                    <a:pt x="0" y="708787"/>
                  </a:moveTo>
                  <a:lnTo>
                    <a:pt x="354418" y="850557"/>
                  </a:lnTo>
                  <a:lnTo>
                    <a:pt x="708837" y="708787"/>
                  </a:lnTo>
                  <a:lnTo>
                    <a:pt x="708837" y="0"/>
                  </a:lnTo>
                  <a:lnTo>
                    <a:pt x="354418" y="141770"/>
                  </a:lnTo>
                  <a:lnTo>
                    <a:pt x="0" y="0"/>
                  </a:lnTo>
                  <a:lnTo>
                    <a:pt x="0" y="708787"/>
                  </a:lnTo>
                  <a:close/>
                </a:path>
              </a:pathLst>
            </a:custGeom>
            <a:ln w="8860">
              <a:solidFill>
                <a:srgbClr val="303E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53024" y="3019425"/>
              <a:ext cx="209549" cy="20679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905374" y="3543300"/>
              <a:ext cx="709295" cy="850900"/>
            </a:xfrm>
            <a:custGeom>
              <a:avLst/>
              <a:gdLst/>
              <a:ahLst/>
              <a:cxnLst/>
              <a:rect l="l" t="t" r="r" b="b"/>
              <a:pathLst>
                <a:path w="709295" h="850900">
                  <a:moveTo>
                    <a:pt x="708837" y="0"/>
                  </a:moveTo>
                  <a:lnTo>
                    <a:pt x="354418" y="141770"/>
                  </a:lnTo>
                  <a:lnTo>
                    <a:pt x="0" y="0"/>
                  </a:lnTo>
                  <a:lnTo>
                    <a:pt x="0" y="708787"/>
                  </a:lnTo>
                  <a:lnTo>
                    <a:pt x="354418" y="850557"/>
                  </a:lnTo>
                  <a:lnTo>
                    <a:pt x="708837" y="708787"/>
                  </a:lnTo>
                  <a:lnTo>
                    <a:pt x="708837" y="0"/>
                  </a:lnTo>
                  <a:close/>
                </a:path>
              </a:pathLst>
            </a:custGeom>
            <a:solidFill>
              <a:srgbClr val="1724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05374" y="3543300"/>
              <a:ext cx="709295" cy="850900"/>
            </a:xfrm>
            <a:custGeom>
              <a:avLst/>
              <a:gdLst/>
              <a:ahLst/>
              <a:cxnLst/>
              <a:rect l="l" t="t" r="r" b="b"/>
              <a:pathLst>
                <a:path w="709295" h="850900">
                  <a:moveTo>
                    <a:pt x="0" y="708787"/>
                  </a:moveTo>
                  <a:lnTo>
                    <a:pt x="354418" y="850557"/>
                  </a:lnTo>
                  <a:lnTo>
                    <a:pt x="708837" y="708787"/>
                  </a:lnTo>
                  <a:lnTo>
                    <a:pt x="708837" y="0"/>
                  </a:lnTo>
                  <a:lnTo>
                    <a:pt x="354418" y="141770"/>
                  </a:lnTo>
                  <a:lnTo>
                    <a:pt x="0" y="0"/>
                  </a:lnTo>
                  <a:lnTo>
                    <a:pt x="0" y="708787"/>
                  </a:lnTo>
                  <a:close/>
                </a:path>
              </a:pathLst>
            </a:custGeom>
            <a:ln w="8860">
              <a:solidFill>
                <a:srgbClr val="303E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53024" y="3880434"/>
              <a:ext cx="209549" cy="18595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905374" y="4400550"/>
              <a:ext cx="709295" cy="850900"/>
            </a:xfrm>
            <a:custGeom>
              <a:avLst/>
              <a:gdLst/>
              <a:ahLst/>
              <a:cxnLst/>
              <a:rect l="l" t="t" r="r" b="b"/>
              <a:pathLst>
                <a:path w="709295" h="850900">
                  <a:moveTo>
                    <a:pt x="708837" y="0"/>
                  </a:moveTo>
                  <a:lnTo>
                    <a:pt x="354418" y="141770"/>
                  </a:lnTo>
                  <a:lnTo>
                    <a:pt x="0" y="0"/>
                  </a:lnTo>
                  <a:lnTo>
                    <a:pt x="0" y="708787"/>
                  </a:lnTo>
                  <a:lnTo>
                    <a:pt x="354418" y="850553"/>
                  </a:lnTo>
                  <a:lnTo>
                    <a:pt x="708837" y="708787"/>
                  </a:lnTo>
                  <a:lnTo>
                    <a:pt x="708837" y="0"/>
                  </a:lnTo>
                  <a:close/>
                </a:path>
              </a:pathLst>
            </a:custGeom>
            <a:solidFill>
              <a:srgbClr val="1724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05374" y="4400550"/>
              <a:ext cx="709295" cy="850900"/>
            </a:xfrm>
            <a:custGeom>
              <a:avLst/>
              <a:gdLst/>
              <a:ahLst/>
              <a:cxnLst/>
              <a:rect l="l" t="t" r="r" b="b"/>
              <a:pathLst>
                <a:path w="709295" h="850900">
                  <a:moveTo>
                    <a:pt x="0" y="708787"/>
                  </a:moveTo>
                  <a:lnTo>
                    <a:pt x="354418" y="850553"/>
                  </a:lnTo>
                  <a:lnTo>
                    <a:pt x="708837" y="708787"/>
                  </a:lnTo>
                  <a:lnTo>
                    <a:pt x="708837" y="0"/>
                  </a:lnTo>
                  <a:lnTo>
                    <a:pt x="354418" y="141770"/>
                  </a:lnTo>
                  <a:lnTo>
                    <a:pt x="0" y="0"/>
                  </a:lnTo>
                  <a:lnTo>
                    <a:pt x="0" y="708787"/>
                  </a:lnTo>
                  <a:close/>
                </a:path>
              </a:pathLst>
            </a:custGeom>
            <a:ln w="8860">
              <a:solidFill>
                <a:srgbClr val="303E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86235" y="4714874"/>
              <a:ext cx="146113" cy="21252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814961" y="1962785"/>
            <a:ext cx="2702560" cy="3079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CFD0D8"/>
                </a:solidFill>
                <a:latin typeface="Roboto Lt"/>
                <a:cs typeface="Roboto Lt"/>
              </a:rPr>
              <a:t>Historical</a:t>
            </a:r>
            <a:r>
              <a:rPr sz="1400" spc="-40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 Lt"/>
                <a:cs typeface="Roboto Lt"/>
              </a:rPr>
              <a:t>Data</a:t>
            </a:r>
            <a:r>
              <a:rPr sz="1400" spc="-35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 Lt"/>
                <a:cs typeface="Roboto Lt"/>
              </a:rPr>
              <a:t>Patterns?</a:t>
            </a:r>
            <a:endParaRPr sz="1400">
              <a:latin typeface="Roboto Lt"/>
              <a:cs typeface="Roboto Lt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How</a:t>
            </a:r>
            <a:r>
              <a:rPr sz="110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can</a:t>
            </a:r>
            <a:r>
              <a:rPr sz="110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past</a:t>
            </a:r>
            <a:r>
              <a:rPr sz="110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data</a:t>
            </a:r>
            <a:r>
              <a:rPr sz="110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reveal</a:t>
            </a:r>
            <a:r>
              <a:rPr sz="110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fraud</a:t>
            </a:r>
            <a:r>
              <a:rPr sz="110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CFD0D8"/>
                </a:solidFill>
                <a:latin typeface="Roboto"/>
                <a:cs typeface="Roboto"/>
              </a:rPr>
              <a:t>trends?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1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CFD0D8"/>
                </a:solidFill>
                <a:latin typeface="Roboto Lt"/>
                <a:cs typeface="Roboto Lt"/>
              </a:rPr>
              <a:t>Best</a:t>
            </a:r>
            <a:r>
              <a:rPr sz="1400" spc="-50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 Lt"/>
                <a:cs typeface="Roboto Lt"/>
              </a:rPr>
              <a:t>Fraud</a:t>
            </a:r>
            <a:r>
              <a:rPr sz="1400" spc="-45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 Lt"/>
                <a:cs typeface="Roboto Lt"/>
              </a:rPr>
              <a:t>Indicators?</a:t>
            </a:r>
            <a:endParaRPr sz="1400">
              <a:latin typeface="Roboto Lt"/>
              <a:cs typeface="Roboto Lt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Which</a:t>
            </a:r>
            <a:r>
              <a:rPr sz="110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features</a:t>
            </a:r>
            <a:r>
              <a:rPr sz="110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signal</a:t>
            </a:r>
            <a:r>
              <a:rPr sz="110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CFD0D8"/>
                </a:solidFill>
                <a:latin typeface="Roboto"/>
                <a:cs typeface="Roboto"/>
              </a:rPr>
              <a:t>fraudulent</a:t>
            </a:r>
            <a:r>
              <a:rPr sz="110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CFD0D8"/>
                </a:solidFill>
                <a:latin typeface="Roboto"/>
                <a:cs typeface="Roboto"/>
              </a:rPr>
              <a:t>behavior?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1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CFD0D8"/>
                </a:solidFill>
                <a:latin typeface="Roboto Lt"/>
                <a:cs typeface="Roboto Lt"/>
              </a:rPr>
              <a:t>Predict</a:t>
            </a:r>
            <a:r>
              <a:rPr sz="1400" spc="-45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400" dirty="0">
                <a:solidFill>
                  <a:srgbClr val="CFD0D8"/>
                </a:solidFill>
                <a:latin typeface="Roboto Lt"/>
                <a:cs typeface="Roboto Lt"/>
              </a:rPr>
              <a:t>New</a:t>
            </a:r>
            <a:r>
              <a:rPr sz="1400" spc="-45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400" dirty="0">
                <a:solidFill>
                  <a:srgbClr val="CFD0D8"/>
                </a:solidFill>
                <a:latin typeface="Roboto Lt"/>
                <a:cs typeface="Roboto Lt"/>
              </a:rPr>
              <a:t>Claim</a:t>
            </a:r>
            <a:r>
              <a:rPr sz="1400" spc="-40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 Lt"/>
                <a:cs typeface="Roboto Lt"/>
              </a:rPr>
              <a:t>Fraud?</a:t>
            </a:r>
            <a:endParaRPr sz="1400">
              <a:latin typeface="Roboto Lt"/>
              <a:cs typeface="Roboto Lt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Can</a:t>
            </a:r>
            <a:r>
              <a:rPr sz="110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we</a:t>
            </a:r>
            <a:r>
              <a:rPr sz="110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CFD0D8"/>
                </a:solidFill>
                <a:latin typeface="Roboto"/>
                <a:cs typeface="Roboto"/>
              </a:rPr>
              <a:t>reliably</a:t>
            </a:r>
            <a:r>
              <a:rPr sz="110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predict</a:t>
            </a:r>
            <a:r>
              <a:rPr sz="110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fraud</a:t>
            </a:r>
            <a:r>
              <a:rPr sz="110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CFD0D8"/>
                </a:solidFill>
                <a:latin typeface="Roboto"/>
                <a:cs typeface="Roboto"/>
              </a:rPr>
              <a:t>likelihood?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1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FD0D8"/>
                </a:solidFill>
                <a:latin typeface="Roboto Lt"/>
                <a:cs typeface="Roboto Lt"/>
              </a:rPr>
              <a:t>Actionable</a:t>
            </a:r>
            <a:r>
              <a:rPr sz="1400" spc="-75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 Lt"/>
                <a:cs typeface="Roboto Lt"/>
              </a:rPr>
              <a:t>Insights?</a:t>
            </a:r>
            <a:endParaRPr sz="1400">
              <a:latin typeface="Roboto Lt"/>
              <a:cs typeface="Roboto Lt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What</a:t>
            </a:r>
            <a:r>
              <a:rPr sz="110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improves</a:t>
            </a:r>
            <a:r>
              <a:rPr sz="110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CFD0D8"/>
                </a:solidFill>
                <a:latin typeface="Roboto"/>
                <a:cs typeface="Roboto"/>
              </a:rPr>
              <a:t>detection</a:t>
            </a:r>
            <a:r>
              <a:rPr sz="110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CFD0D8"/>
                </a:solidFill>
                <a:latin typeface="Roboto"/>
                <a:cs typeface="Roboto"/>
              </a:rPr>
              <a:t>processes?</a:t>
            </a:r>
            <a:endParaRPr sz="1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466" y="471836"/>
            <a:ext cx="7241134" cy="575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600" dirty="0"/>
              <a:t>Data</a:t>
            </a:r>
            <a:r>
              <a:rPr sz="3600" spc="-75" dirty="0"/>
              <a:t> </a:t>
            </a:r>
            <a:r>
              <a:rPr sz="3600" dirty="0"/>
              <a:t>Overview</a:t>
            </a:r>
            <a:r>
              <a:rPr sz="3600" spc="-70" dirty="0"/>
              <a:t> </a:t>
            </a:r>
            <a:r>
              <a:rPr sz="3600" dirty="0"/>
              <a:t>&amp;</a:t>
            </a:r>
            <a:r>
              <a:rPr sz="3600" spc="-75" dirty="0"/>
              <a:t> </a:t>
            </a:r>
            <a:r>
              <a:rPr sz="3600" spc="-10" dirty="0"/>
              <a:t>Preparation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607466" y="1388141"/>
            <a:ext cx="3789679" cy="6299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dirty="0">
                <a:solidFill>
                  <a:srgbClr val="FFFFFF"/>
                </a:solidFill>
                <a:latin typeface="Roboto Lt"/>
                <a:cs typeface="Roboto Lt"/>
              </a:rPr>
              <a:t>Dataset</a:t>
            </a:r>
            <a:r>
              <a:rPr sz="155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Roboto Lt"/>
                <a:cs typeface="Roboto Lt"/>
              </a:rPr>
              <a:t>Details</a:t>
            </a:r>
            <a:endParaRPr sz="1550">
              <a:latin typeface="Roboto Lt"/>
              <a:cs typeface="Roboto Lt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1300" dirty="0">
                <a:solidFill>
                  <a:srgbClr val="CFD0D8"/>
                </a:solidFill>
                <a:latin typeface="Roboto"/>
                <a:cs typeface="Roboto"/>
              </a:rPr>
              <a:t>1000</a:t>
            </a:r>
            <a:r>
              <a:rPr sz="130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CFD0D8"/>
                </a:solidFill>
                <a:latin typeface="Roboto"/>
                <a:cs typeface="Roboto"/>
              </a:rPr>
              <a:t>rows,</a:t>
            </a:r>
            <a:r>
              <a:rPr sz="130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CFD0D8"/>
                </a:solidFill>
                <a:latin typeface="Roboto"/>
                <a:cs typeface="Roboto"/>
              </a:rPr>
              <a:t>40</a:t>
            </a:r>
            <a:r>
              <a:rPr sz="130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CFD0D8"/>
                </a:solidFill>
                <a:latin typeface="Roboto"/>
                <a:cs typeface="Roboto"/>
              </a:rPr>
              <a:t>columns</a:t>
            </a:r>
            <a:r>
              <a:rPr sz="130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CFD0D8"/>
                </a:solidFill>
                <a:latin typeface="Roboto"/>
                <a:cs typeface="Roboto"/>
              </a:rPr>
              <a:t>from</a:t>
            </a:r>
            <a:r>
              <a:rPr sz="130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CFD0D8"/>
                </a:solidFill>
                <a:latin typeface="Roboto"/>
                <a:cs typeface="Roboto"/>
              </a:rPr>
              <a:t>insurance_claims.csv.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7225" y="228599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2" y="0"/>
                </a:moveTo>
                <a:lnTo>
                  <a:pt x="20652" y="0"/>
                </a:lnTo>
                <a:lnTo>
                  <a:pt x="17616" y="596"/>
                </a:lnTo>
                <a:lnTo>
                  <a:pt x="0" y="20650"/>
                </a:lnTo>
                <a:lnTo>
                  <a:pt x="0" y="26974"/>
                </a:lnTo>
                <a:lnTo>
                  <a:pt x="20652" y="47625"/>
                </a:lnTo>
                <a:lnTo>
                  <a:pt x="26972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50"/>
                </a:lnTo>
                <a:lnTo>
                  <a:pt x="30008" y="596"/>
                </a:lnTo>
                <a:lnTo>
                  <a:pt x="26972" y="0"/>
                </a:lnTo>
                <a:close/>
              </a:path>
            </a:pathLst>
          </a:custGeom>
          <a:solidFill>
            <a:srgbClr val="CFD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7225" y="260032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2" y="0"/>
                </a:moveTo>
                <a:lnTo>
                  <a:pt x="20652" y="0"/>
                </a:lnTo>
                <a:lnTo>
                  <a:pt x="17616" y="596"/>
                </a:lnTo>
                <a:lnTo>
                  <a:pt x="0" y="20650"/>
                </a:lnTo>
                <a:lnTo>
                  <a:pt x="0" y="26974"/>
                </a:lnTo>
                <a:lnTo>
                  <a:pt x="20652" y="47625"/>
                </a:lnTo>
                <a:lnTo>
                  <a:pt x="26972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50"/>
                </a:lnTo>
                <a:lnTo>
                  <a:pt x="30008" y="596"/>
                </a:lnTo>
                <a:lnTo>
                  <a:pt x="26972" y="0"/>
                </a:lnTo>
                <a:close/>
              </a:path>
            </a:pathLst>
          </a:custGeom>
          <a:solidFill>
            <a:srgbClr val="CFD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7225" y="291464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2" y="0"/>
                </a:moveTo>
                <a:lnTo>
                  <a:pt x="20652" y="0"/>
                </a:lnTo>
                <a:lnTo>
                  <a:pt x="17616" y="596"/>
                </a:lnTo>
                <a:lnTo>
                  <a:pt x="0" y="20650"/>
                </a:lnTo>
                <a:lnTo>
                  <a:pt x="0" y="26974"/>
                </a:lnTo>
                <a:lnTo>
                  <a:pt x="20652" y="47625"/>
                </a:lnTo>
                <a:lnTo>
                  <a:pt x="26972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50"/>
                </a:lnTo>
                <a:lnTo>
                  <a:pt x="30008" y="596"/>
                </a:lnTo>
                <a:lnTo>
                  <a:pt x="26972" y="0"/>
                </a:lnTo>
                <a:close/>
              </a:path>
            </a:pathLst>
          </a:custGeom>
          <a:solidFill>
            <a:srgbClr val="CFD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3125" y="2058873"/>
            <a:ext cx="2077085" cy="968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8700"/>
              </a:lnSpc>
              <a:spcBef>
                <a:spcPts val="95"/>
              </a:spcBef>
            </a:pPr>
            <a:r>
              <a:rPr sz="1300" dirty="0">
                <a:solidFill>
                  <a:srgbClr val="CFD0D8"/>
                </a:solidFill>
                <a:latin typeface="Roboto"/>
                <a:cs typeface="Roboto"/>
              </a:rPr>
              <a:t>Removed</a:t>
            </a:r>
            <a:r>
              <a:rPr sz="130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CFD0D8"/>
                </a:solidFill>
                <a:latin typeface="Roboto"/>
                <a:cs typeface="Roboto"/>
              </a:rPr>
              <a:t>identifiers. </a:t>
            </a:r>
            <a:r>
              <a:rPr sz="1300" dirty="0">
                <a:solidFill>
                  <a:srgbClr val="CFD0D8"/>
                </a:solidFill>
                <a:latin typeface="Roboto"/>
                <a:cs typeface="Roboto"/>
              </a:rPr>
              <a:t>Converted</a:t>
            </a:r>
            <a:r>
              <a:rPr sz="130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CFD0D8"/>
                </a:solidFill>
                <a:latin typeface="Roboto"/>
                <a:cs typeface="Roboto"/>
              </a:rPr>
              <a:t>data</a:t>
            </a:r>
            <a:r>
              <a:rPr sz="130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CFD0D8"/>
                </a:solidFill>
                <a:latin typeface="Roboto"/>
                <a:cs typeface="Roboto"/>
              </a:rPr>
              <a:t>types. </a:t>
            </a:r>
            <a:r>
              <a:rPr sz="1300" dirty="0">
                <a:solidFill>
                  <a:srgbClr val="CFD0D8"/>
                </a:solidFill>
                <a:latin typeface="Roboto"/>
                <a:cs typeface="Roboto"/>
              </a:rPr>
              <a:t>Handled</a:t>
            </a:r>
            <a:r>
              <a:rPr sz="1300" spc="-4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CFD0D8"/>
                </a:solidFill>
                <a:latin typeface="Roboto"/>
                <a:cs typeface="Roboto"/>
              </a:rPr>
              <a:t>special</a:t>
            </a:r>
            <a:r>
              <a:rPr sz="130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CFD0D8"/>
                </a:solidFill>
                <a:latin typeface="Roboto"/>
                <a:cs typeface="Roboto"/>
              </a:rPr>
              <a:t>characters.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73902" y="1388141"/>
            <a:ext cx="4152265" cy="6299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dirty="0">
                <a:solidFill>
                  <a:srgbClr val="FFFFFF"/>
                </a:solidFill>
                <a:latin typeface="Roboto Lt"/>
                <a:cs typeface="Roboto Lt"/>
              </a:rPr>
              <a:t>Key</a:t>
            </a:r>
            <a:r>
              <a:rPr sz="1550" spc="-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Roboto Lt"/>
                <a:cs typeface="Roboto Lt"/>
              </a:rPr>
              <a:t>Actions</a:t>
            </a:r>
            <a:endParaRPr sz="1550">
              <a:latin typeface="Roboto Lt"/>
              <a:cs typeface="Roboto Lt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1300" dirty="0">
                <a:solidFill>
                  <a:srgbClr val="CFD0D8"/>
                </a:solidFill>
                <a:latin typeface="Roboto"/>
                <a:cs typeface="Roboto"/>
              </a:rPr>
              <a:t>Missing</a:t>
            </a:r>
            <a:r>
              <a:rPr sz="1300" spc="-5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CFD0D8"/>
                </a:solidFill>
                <a:latin typeface="Roboto"/>
                <a:cs typeface="Roboto"/>
              </a:rPr>
              <a:t>value</a:t>
            </a:r>
            <a:r>
              <a:rPr sz="1300" spc="-5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CFD0D8"/>
                </a:solidFill>
                <a:latin typeface="Roboto"/>
                <a:cs typeface="Roboto"/>
              </a:rPr>
              <a:t>handling,</a:t>
            </a:r>
            <a:r>
              <a:rPr sz="130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CFD0D8"/>
                </a:solidFill>
                <a:latin typeface="Roboto"/>
                <a:cs typeface="Roboto"/>
              </a:rPr>
              <a:t>standardization,</a:t>
            </a:r>
            <a:r>
              <a:rPr sz="1300" spc="-5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CFD0D8"/>
                </a:solidFill>
                <a:latin typeface="Roboto"/>
                <a:cs typeface="Roboto"/>
              </a:rPr>
              <a:t>outlier</a:t>
            </a:r>
            <a:r>
              <a:rPr sz="1300" spc="-5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CFD0D8"/>
                </a:solidFill>
                <a:latin typeface="Roboto"/>
                <a:cs typeface="Roboto"/>
              </a:rPr>
              <a:t>removal.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24550" y="228599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62" y="0"/>
                </a:moveTo>
                <a:lnTo>
                  <a:pt x="20650" y="0"/>
                </a:lnTo>
                <a:lnTo>
                  <a:pt x="17614" y="596"/>
                </a:lnTo>
                <a:lnTo>
                  <a:pt x="0" y="20650"/>
                </a:lnTo>
                <a:lnTo>
                  <a:pt x="0" y="26974"/>
                </a:lnTo>
                <a:lnTo>
                  <a:pt x="20650" y="47625"/>
                </a:lnTo>
                <a:lnTo>
                  <a:pt x="26962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50"/>
                </a:lnTo>
                <a:lnTo>
                  <a:pt x="30010" y="596"/>
                </a:lnTo>
                <a:lnTo>
                  <a:pt x="26962" y="0"/>
                </a:lnTo>
                <a:close/>
              </a:path>
            </a:pathLst>
          </a:custGeom>
          <a:solidFill>
            <a:srgbClr val="CFD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24550" y="260032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62" y="0"/>
                </a:moveTo>
                <a:lnTo>
                  <a:pt x="20650" y="0"/>
                </a:lnTo>
                <a:lnTo>
                  <a:pt x="17614" y="596"/>
                </a:lnTo>
                <a:lnTo>
                  <a:pt x="0" y="20650"/>
                </a:lnTo>
                <a:lnTo>
                  <a:pt x="0" y="26974"/>
                </a:lnTo>
                <a:lnTo>
                  <a:pt x="20650" y="47625"/>
                </a:lnTo>
                <a:lnTo>
                  <a:pt x="26962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50"/>
                </a:lnTo>
                <a:lnTo>
                  <a:pt x="30010" y="596"/>
                </a:lnTo>
                <a:lnTo>
                  <a:pt x="26962" y="0"/>
                </a:lnTo>
                <a:close/>
              </a:path>
            </a:pathLst>
          </a:custGeom>
          <a:solidFill>
            <a:srgbClr val="CFD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24550" y="291464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62" y="0"/>
                </a:moveTo>
                <a:lnTo>
                  <a:pt x="20650" y="0"/>
                </a:lnTo>
                <a:lnTo>
                  <a:pt x="17614" y="596"/>
                </a:lnTo>
                <a:lnTo>
                  <a:pt x="0" y="20650"/>
                </a:lnTo>
                <a:lnTo>
                  <a:pt x="0" y="26974"/>
                </a:lnTo>
                <a:lnTo>
                  <a:pt x="20650" y="47625"/>
                </a:lnTo>
                <a:lnTo>
                  <a:pt x="26962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50"/>
                </a:lnTo>
                <a:lnTo>
                  <a:pt x="30010" y="596"/>
                </a:lnTo>
                <a:lnTo>
                  <a:pt x="26962" y="0"/>
                </a:lnTo>
                <a:close/>
              </a:path>
            </a:pathLst>
          </a:custGeom>
          <a:solidFill>
            <a:srgbClr val="CFD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39560" y="2058873"/>
            <a:ext cx="1862455" cy="96837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300" dirty="0">
                <a:solidFill>
                  <a:srgbClr val="CFD0D8"/>
                </a:solidFill>
                <a:latin typeface="Roboto"/>
                <a:cs typeface="Roboto"/>
              </a:rPr>
              <a:t>70%</a:t>
            </a:r>
            <a:r>
              <a:rPr sz="130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CFD0D8"/>
                </a:solidFill>
                <a:latin typeface="Roboto"/>
                <a:cs typeface="Roboto"/>
              </a:rPr>
              <a:t>training</a:t>
            </a:r>
            <a:r>
              <a:rPr sz="130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CFD0D8"/>
                </a:solidFill>
                <a:latin typeface="Roboto"/>
                <a:cs typeface="Roboto"/>
              </a:rPr>
              <a:t>data.</a:t>
            </a:r>
            <a:endParaRPr sz="1300">
              <a:latin typeface="Roboto"/>
              <a:cs typeface="Roboto"/>
            </a:endParaRPr>
          </a:p>
          <a:p>
            <a:pPr marL="12700" marR="5080">
              <a:lnSpc>
                <a:spcPct val="158700"/>
              </a:lnSpc>
            </a:pPr>
            <a:r>
              <a:rPr sz="1300" dirty="0">
                <a:solidFill>
                  <a:srgbClr val="CFD0D8"/>
                </a:solidFill>
                <a:latin typeface="Roboto"/>
                <a:cs typeface="Roboto"/>
              </a:rPr>
              <a:t>30%</a:t>
            </a:r>
            <a:r>
              <a:rPr sz="130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CFD0D8"/>
                </a:solidFill>
                <a:latin typeface="Roboto"/>
                <a:cs typeface="Roboto"/>
              </a:rPr>
              <a:t>validation</a:t>
            </a:r>
            <a:r>
              <a:rPr sz="130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CFD0D8"/>
                </a:solidFill>
                <a:latin typeface="Roboto"/>
                <a:cs typeface="Roboto"/>
              </a:rPr>
              <a:t>data. </a:t>
            </a:r>
            <a:r>
              <a:rPr sz="1300" spc="-10" dirty="0">
                <a:solidFill>
                  <a:srgbClr val="CFD0D8"/>
                </a:solidFill>
                <a:latin typeface="Roboto"/>
                <a:cs typeface="Roboto"/>
              </a:rPr>
              <a:t>Stratified sampling</a:t>
            </a:r>
            <a:r>
              <a:rPr sz="130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CFD0D8"/>
                </a:solidFill>
                <a:latin typeface="Roboto"/>
                <a:cs typeface="Roboto"/>
              </a:rPr>
              <a:t>used.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11084" y="3487134"/>
            <a:ext cx="1083945" cy="1083945"/>
            <a:chOff x="4611084" y="3487134"/>
            <a:chExt cx="1083945" cy="1083945"/>
          </a:xfrm>
        </p:grpSpPr>
        <p:sp>
          <p:nvSpPr>
            <p:cNvPr id="14" name="object 14"/>
            <p:cNvSpPr/>
            <p:nvPr/>
          </p:nvSpPr>
          <p:spPr>
            <a:xfrm>
              <a:off x="4615238" y="3491287"/>
              <a:ext cx="1075690" cy="1075690"/>
            </a:xfrm>
            <a:custGeom>
              <a:avLst/>
              <a:gdLst/>
              <a:ahLst/>
              <a:cxnLst/>
              <a:rect l="l" t="t" r="r" b="b"/>
              <a:pathLst>
                <a:path w="1075689" h="1075689">
                  <a:moveTo>
                    <a:pt x="530953" y="0"/>
                  </a:moveTo>
                  <a:lnTo>
                    <a:pt x="491722" y="1929"/>
                  </a:lnTo>
                  <a:lnTo>
                    <a:pt x="452784" y="6720"/>
                  </a:lnTo>
                  <a:lnTo>
                    <a:pt x="414250" y="14367"/>
                  </a:lnTo>
                  <a:lnTo>
                    <a:pt x="376436" y="24801"/>
                  </a:lnTo>
                  <a:lnTo>
                    <a:pt x="339434" y="37997"/>
                  </a:lnTo>
                  <a:lnTo>
                    <a:pt x="303549" y="53856"/>
                  </a:lnTo>
                  <a:lnTo>
                    <a:pt x="268883" y="72322"/>
                  </a:lnTo>
                  <a:lnTo>
                    <a:pt x="235709" y="93258"/>
                  </a:lnTo>
                  <a:lnTo>
                    <a:pt x="204115" y="116601"/>
                  </a:lnTo>
                  <a:lnTo>
                    <a:pt x="174350" y="142166"/>
                  </a:lnTo>
                  <a:lnTo>
                    <a:pt x="142166" y="174355"/>
                  </a:lnTo>
                  <a:lnTo>
                    <a:pt x="116601" y="204111"/>
                  </a:lnTo>
                  <a:lnTo>
                    <a:pt x="93258" y="235703"/>
                  </a:lnTo>
                  <a:lnTo>
                    <a:pt x="72327" y="268883"/>
                  </a:lnTo>
                  <a:lnTo>
                    <a:pt x="53863" y="303549"/>
                  </a:lnTo>
                  <a:lnTo>
                    <a:pt x="38003" y="339434"/>
                  </a:lnTo>
                  <a:lnTo>
                    <a:pt x="24801" y="376436"/>
                  </a:lnTo>
                  <a:lnTo>
                    <a:pt x="14367" y="414250"/>
                  </a:lnTo>
                  <a:lnTo>
                    <a:pt x="6720" y="452778"/>
                  </a:lnTo>
                  <a:lnTo>
                    <a:pt x="1929" y="491720"/>
                  </a:lnTo>
                  <a:lnTo>
                    <a:pt x="0" y="530953"/>
                  </a:lnTo>
                  <a:lnTo>
                    <a:pt x="118" y="550571"/>
                  </a:lnTo>
                  <a:lnTo>
                    <a:pt x="2519" y="589755"/>
                  </a:lnTo>
                  <a:lnTo>
                    <a:pt x="7776" y="628655"/>
                  </a:lnTo>
                  <a:lnTo>
                    <a:pt x="15880" y="667060"/>
                  </a:lnTo>
                  <a:lnTo>
                    <a:pt x="26770" y="704780"/>
                  </a:lnTo>
                  <a:lnTo>
                    <a:pt x="40404" y="741596"/>
                  </a:lnTo>
                  <a:lnTo>
                    <a:pt x="56691" y="777308"/>
                  </a:lnTo>
                  <a:lnTo>
                    <a:pt x="75570" y="811725"/>
                  </a:lnTo>
                  <a:lnTo>
                    <a:pt x="96907" y="844679"/>
                  </a:lnTo>
                  <a:lnTo>
                    <a:pt x="120617" y="875975"/>
                  </a:lnTo>
                  <a:lnTo>
                    <a:pt x="146544" y="905445"/>
                  </a:lnTo>
                  <a:lnTo>
                    <a:pt x="174566" y="932934"/>
                  </a:lnTo>
                  <a:lnTo>
                    <a:pt x="204530" y="958298"/>
                  </a:lnTo>
                  <a:lnTo>
                    <a:pt x="236276" y="981385"/>
                  </a:lnTo>
                  <a:lnTo>
                    <a:pt x="269623" y="1002094"/>
                  </a:lnTo>
                  <a:lnTo>
                    <a:pt x="304398" y="1020297"/>
                  </a:lnTo>
                  <a:lnTo>
                    <a:pt x="340425" y="1035898"/>
                  </a:lnTo>
                  <a:lnTo>
                    <a:pt x="377500" y="1048822"/>
                  </a:lnTo>
                  <a:lnTo>
                    <a:pt x="415409" y="1058994"/>
                  </a:lnTo>
                  <a:lnTo>
                    <a:pt x="453966" y="1066348"/>
                  </a:lnTo>
                  <a:lnTo>
                    <a:pt x="492966" y="1070859"/>
                  </a:lnTo>
                  <a:lnTo>
                    <a:pt x="532186" y="1072494"/>
                  </a:lnTo>
                  <a:lnTo>
                    <a:pt x="1075263" y="1075263"/>
                  </a:lnTo>
                  <a:lnTo>
                    <a:pt x="1072507" y="532186"/>
                  </a:lnTo>
                  <a:lnTo>
                    <a:pt x="1070861" y="492966"/>
                  </a:lnTo>
                  <a:lnTo>
                    <a:pt x="1066348" y="453966"/>
                  </a:lnTo>
                  <a:lnTo>
                    <a:pt x="1058990" y="415409"/>
                  </a:lnTo>
                  <a:lnTo>
                    <a:pt x="1048822" y="377500"/>
                  </a:lnTo>
                  <a:lnTo>
                    <a:pt x="1035903" y="340427"/>
                  </a:lnTo>
                  <a:lnTo>
                    <a:pt x="1020297" y="304411"/>
                  </a:lnTo>
                  <a:lnTo>
                    <a:pt x="1002094" y="269624"/>
                  </a:lnTo>
                  <a:lnTo>
                    <a:pt x="981385" y="236276"/>
                  </a:lnTo>
                  <a:lnTo>
                    <a:pt x="958298" y="204530"/>
                  </a:lnTo>
                  <a:lnTo>
                    <a:pt x="932934" y="174566"/>
                  </a:lnTo>
                  <a:lnTo>
                    <a:pt x="905445" y="146537"/>
                  </a:lnTo>
                  <a:lnTo>
                    <a:pt x="875975" y="120604"/>
                  </a:lnTo>
                  <a:lnTo>
                    <a:pt x="844680" y="96906"/>
                  </a:lnTo>
                  <a:lnTo>
                    <a:pt x="811738" y="75570"/>
                  </a:lnTo>
                  <a:lnTo>
                    <a:pt x="777315" y="56696"/>
                  </a:lnTo>
                  <a:lnTo>
                    <a:pt x="741596" y="40404"/>
                  </a:lnTo>
                  <a:lnTo>
                    <a:pt x="704782" y="26765"/>
                  </a:lnTo>
                  <a:lnTo>
                    <a:pt x="667072" y="15880"/>
                  </a:lnTo>
                  <a:lnTo>
                    <a:pt x="628656" y="7776"/>
                  </a:lnTo>
                  <a:lnTo>
                    <a:pt x="589755" y="2519"/>
                  </a:lnTo>
                  <a:lnTo>
                    <a:pt x="550571" y="118"/>
                  </a:lnTo>
                  <a:lnTo>
                    <a:pt x="530953" y="0"/>
                  </a:lnTo>
                  <a:close/>
                </a:path>
              </a:pathLst>
            </a:custGeom>
            <a:solidFill>
              <a:srgbClr val="1724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15238" y="3491287"/>
              <a:ext cx="1075690" cy="1075690"/>
            </a:xfrm>
            <a:custGeom>
              <a:avLst/>
              <a:gdLst/>
              <a:ahLst/>
              <a:cxnLst/>
              <a:rect l="l" t="t" r="r" b="b"/>
              <a:pathLst>
                <a:path w="1075689" h="1075689">
                  <a:moveTo>
                    <a:pt x="532186" y="1072495"/>
                  </a:moveTo>
                  <a:lnTo>
                    <a:pt x="492966" y="1070860"/>
                  </a:lnTo>
                  <a:lnTo>
                    <a:pt x="453966" y="1066348"/>
                  </a:lnTo>
                  <a:lnTo>
                    <a:pt x="415409" y="1058995"/>
                  </a:lnTo>
                  <a:lnTo>
                    <a:pt x="377500" y="1048822"/>
                  </a:lnTo>
                  <a:lnTo>
                    <a:pt x="340425" y="1035898"/>
                  </a:lnTo>
                  <a:lnTo>
                    <a:pt x="304398" y="1020298"/>
                  </a:lnTo>
                  <a:lnTo>
                    <a:pt x="269623" y="1002094"/>
                  </a:lnTo>
                  <a:lnTo>
                    <a:pt x="236276" y="981385"/>
                  </a:lnTo>
                  <a:lnTo>
                    <a:pt x="204530" y="958298"/>
                  </a:lnTo>
                  <a:lnTo>
                    <a:pt x="174566" y="932934"/>
                  </a:lnTo>
                  <a:lnTo>
                    <a:pt x="146544" y="905445"/>
                  </a:lnTo>
                  <a:lnTo>
                    <a:pt x="120617" y="875975"/>
                  </a:lnTo>
                  <a:lnTo>
                    <a:pt x="96907" y="844679"/>
                  </a:lnTo>
                  <a:lnTo>
                    <a:pt x="75570" y="811726"/>
                  </a:lnTo>
                  <a:lnTo>
                    <a:pt x="56691" y="777309"/>
                  </a:lnTo>
                  <a:lnTo>
                    <a:pt x="40404" y="741596"/>
                  </a:lnTo>
                  <a:lnTo>
                    <a:pt x="26770" y="704780"/>
                  </a:lnTo>
                  <a:lnTo>
                    <a:pt x="15880" y="667060"/>
                  </a:lnTo>
                  <a:lnTo>
                    <a:pt x="7776" y="628655"/>
                  </a:lnTo>
                  <a:lnTo>
                    <a:pt x="2519" y="589755"/>
                  </a:lnTo>
                  <a:lnTo>
                    <a:pt x="118" y="550571"/>
                  </a:lnTo>
                  <a:lnTo>
                    <a:pt x="0" y="530953"/>
                  </a:lnTo>
                  <a:lnTo>
                    <a:pt x="602" y="511320"/>
                  </a:lnTo>
                  <a:lnTo>
                    <a:pt x="3967" y="472205"/>
                  </a:lnTo>
                  <a:lnTo>
                    <a:pt x="10190" y="433443"/>
                  </a:lnTo>
                  <a:lnTo>
                    <a:pt x="19237" y="395248"/>
                  </a:lnTo>
                  <a:lnTo>
                    <a:pt x="31056" y="357815"/>
                  </a:lnTo>
                  <a:lnTo>
                    <a:pt x="45604" y="321345"/>
                  </a:lnTo>
                  <a:lnTo>
                    <a:pt x="62781" y="286047"/>
                  </a:lnTo>
                  <a:lnTo>
                    <a:pt x="82487" y="252102"/>
                  </a:lnTo>
                  <a:lnTo>
                    <a:pt x="104640" y="219690"/>
                  </a:lnTo>
                  <a:lnTo>
                    <a:pt x="129110" y="189000"/>
                  </a:lnTo>
                  <a:lnTo>
                    <a:pt x="155770" y="160177"/>
                  </a:lnTo>
                  <a:lnTo>
                    <a:pt x="188997" y="129110"/>
                  </a:lnTo>
                  <a:lnTo>
                    <a:pt x="219702" y="104640"/>
                  </a:lnTo>
                  <a:lnTo>
                    <a:pt x="252103" y="82485"/>
                  </a:lnTo>
                  <a:lnTo>
                    <a:pt x="286047" y="62768"/>
                  </a:lnTo>
                  <a:lnTo>
                    <a:pt x="321345" y="45598"/>
                  </a:lnTo>
                  <a:lnTo>
                    <a:pt x="357815" y="31057"/>
                  </a:lnTo>
                  <a:lnTo>
                    <a:pt x="395248" y="19238"/>
                  </a:lnTo>
                  <a:lnTo>
                    <a:pt x="433443" y="10190"/>
                  </a:lnTo>
                  <a:lnTo>
                    <a:pt x="472210" y="3967"/>
                  </a:lnTo>
                  <a:lnTo>
                    <a:pt x="511320" y="602"/>
                  </a:lnTo>
                  <a:lnTo>
                    <a:pt x="530953" y="0"/>
                  </a:lnTo>
                  <a:lnTo>
                    <a:pt x="550571" y="116"/>
                  </a:lnTo>
                  <a:lnTo>
                    <a:pt x="589755" y="2507"/>
                  </a:lnTo>
                  <a:lnTo>
                    <a:pt x="628656" y="7774"/>
                  </a:lnTo>
                  <a:lnTo>
                    <a:pt x="667072" y="15880"/>
                  </a:lnTo>
                  <a:lnTo>
                    <a:pt x="704782" y="26766"/>
                  </a:lnTo>
                  <a:lnTo>
                    <a:pt x="741596" y="40404"/>
                  </a:lnTo>
                  <a:lnTo>
                    <a:pt x="777315" y="56696"/>
                  </a:lnTo>
                  <a:lnTo>
                    <a:pt x="811738" y="75570"/>
                  </a:lnTo>
                  <a:lnTo>
                    <a:pt x="844680" y="96906"/>
                  </a:lnTo>
                  <a:lnTo>
                    <a:pt x="875975" y="120604"/>
                  </a:lnTo>
                  <a:lnTo>
                    <a:pt x="905445" y="146538"/>
                  </a:lnTo>
                  <a:lnTo>
                    <a:pt x="932934" y="174567"/>
                  </a:lnTo>
                  <a:lnTo>
                    <a:pt x="958298" y="204531"/>
                  </a:lnTo>
                  <a:lnTo>
                    <a:pt x="981385" y="236276"/>
                  </a:lnTo>
                  <a:lnTo>
                    <a:pt x="1002094" y="269624"/>
                  </a:lnTo>
                  <a:lnTo>
                    <a:pt x="1020297" y="304411"/>
                  </a:lnTo>
                  <a:lnTo>
                    <a:pt x="1035903" y="340427"/>
                  </a:lnTo>
                  <a:lnTo>
                    <a:pt x="1048822" y="377500"/>
                  </a:lnTo>
                  <a:lnTo>
                    <a:pt x="1058990" y="415409"/>
                  </a:lnTo>
                  <a:lnTo>
                    <a:pt x="1066348" y="453967"/>
                  </a:lnTo>
                  <a:lnTo>
                    <a:pt x="1070861" y="492967"/>
                  </a:lnTo>
                  <a:lnTo>
                    <a:pt x="1072507" y="532186"/>
                  </a:lnTo>
                  <a:lnTo>
                    <a:pt x="1075263" y="1075263"/>
                  </a:lnTo>
                  <a:lnTo>
                    <a:pt x="532186" y="1072495"/>
                  </a:lnTo>
                  <a:close/>
                </a:path>
              </a:pathLst>
            </a:custGeom>
            <a:ln w="8306">
              <a:solidFill>
                <a:srgbClr val="303E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161902" y="3968203"/>
            <a:ext cx="13208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-50" dirty="0">
                <a:solidFill>
                  <a:srgbClr val="CFD0D8"/>
                </a:solidFill>
                <a:latin typeface="Roboto Lt"/>
                <a:cs typeface="Roboto Lt"/>
              </a:rPr>
              <a:t>1</a:t>
            </a:r>
            <a:endParaRPr sz="1450">
              <a:latin typeface="Roboto Lt"/>
              <a:cs typeface="Roboto L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743092" y="3487134"/>
            <a:ext cx="1083945" cy="1083945"/>
            <a:chOff x="5743092" y="3487134"/>
            <a:chExt cx="1083945" cy="1083945"/>
          </a:xfrm>
        </p:grpSpPr>
        <p:sp>
          <p:nvSpPr>
            <p:cNvPr id="18" name="object 18"/>
            <p:cNvSpPr/>
            <p:nvPr/>
          </p:nvSpPr>
          <p:spPr>
            <a:xfrm>
              <a:off x="5747245" y="3491288"/>
              <a:ext cx="1075690" cy="1075690"/>
            </a:xfrm>
            <a:custGeom>
              <a:avLst/>
              <a:gdLst/>
              <a:ahLst/>
              <a:cxnLst/>
              <a:rect l="l" t="t" r="r" b="b"/>
              <a:pathLst>
                <a:path w="1075690" h="1075689">
                  <a:moveTo>
                    <a:pt x="544297" y="0"/>
                  </a:moveTo>
                  <a:lnTo>
                    <a:pt x="505084" y="957"/>
                  </a:lnTo>
                  <a:lnTo>
                    <a:pt x="465994" y="4791"/>
                  </a:lnTo>
                  <a:lnTo>
                    <a:pt x="427333" y="11472"/>
                  </a:lnTo>
                  <a:lnTo>
                    <a:pt x="389216" y="20978"/>
                  </a:lnTo>
                  <a:lnTo>
                    <a:pt x="351949" y="33241"/>
                  </a:lnTo>
                  <a:lnTo>
                    <a:pt x="315640" y="48229"/>
                  </a:lnTo>
                  <a:lnTo>
                    <a:pt x="280574" y="65809"/>
                  </a:lnTo>
                  <a:lnTo>
                    <a:pt x="246844" y="85943"/>
                  </a:lnTo>
                  <a:lnTo>
                    <a:pt x="214720" y="108460"/>
                  </a:lnTo>
                  <a:lnTo>
                    <a:pt x="184292" y="133308"/>
                  </a:lnTo>
                  <a:lnTo>
                    <a:pt x="155813" y="160291"/>
                  </a:lnTo>
                  <a:lnTo>
                    <a:pt x="129357" y="189325"/>
                  </a:lnTo>
                  <a:lnTo>
                    <a:pt x="105131" y="220181"/>
                  </a:lnTo>
                  <a:lnTo>
                    <a:pt x="83197" y="252771"/>
                  </a:lnTo>
                  <a:lnTo>
                    <a:pt x="63742" y="286837"/>
                  </a:lnTo>
                  <a:lnTo>
                    <a:pt x="46818" y="322287"/>
                  </a:lnTo>
                  <a:lnTo>
                    <a:pt x="32555" y="358830"/>
                  </a:lnTo>
                  <a:lnTo>
                    <a:pt x="20997" y="396373"/>
                  </a:lnTo>
                  <a:lnTo>
                    <a:pt x="12234" y="434607"/>
                  </a:lnTo>
                  <a:lnTo>
                    <a:pt x="6288" y="473437"/>
                  </a:lnTo>
                  <a:lnTo>
                    <a:pt x="3212" y="512550"/>
                  </a:lnTo>
                  <a:lnTo>
                    <a:pt x="0" y="1075263"/>
                  </a:lnTo>
                  <a:lnTo>
                    <a:pt x="543064" y="1072494"/>
                  </a:lnTo>
                  <a:lnTo>
                    <a:pt x="582288" y="1070859"/>
                  </a:lnTo>
                  <a:lnTo>
                    <a:pt x="621284" y="1066348"/>
                  </a:lnTo>
                  <a:lnTo>
                    <a:pt x="659841" y="1058994"/>
                  </a:lnTo>
                  <a:lnTo>
                    <a:pt x="697750" y="1048822"/>
                  </a:lnTo>
                  <a:lnTo>
                    <a:pt x="734825" y="1035898"/>
                  </a:lnTo>
                  <a:lnTo>
                    <a:pt x="770851" y="1020297"/>
                  </a:lnTo>
                  <a:lnTo>
                    <a:pt x="805632" y="1002094"/>
                  </a:lnTo>
                  <a:lnTo>
                    <a:pt x="838974" y="981385"/>
                  </a:lnTo>
                  <a:lnTo>
                    <a:pt x="870724" y="958298"/>
                  </a:lnTo>
                  <a:lnTo>
                    <a:pt x="900684" y="932934"/>
                  </a:lnTo>
                  <a:lnTo>
                    <a:pt x="928717" y="905445"/>
                  </a:lnTo>
                  <a:lnTo>
                    <a:pt x="954646" y="875975"/>
                  </a:lnTo>
                  <a:lnTo>
                    <a:pt x="978346" y="844679"/>
                  </a:lnTo>
                  <a:lnTo>
                    <a:pt x="999693" y="811725"/>
                  </a:lnTo>
                  <a:lnTo>
                    <a:pt x="1018560" y="777308"/>
                  </a:lnTo>
                  <a:lnTo>
                    <a:pt x="1034846" y="741596"/>
                  </a:lnTo>
                  <a:lnTo>
                    <a:pt x="1048486" y="704780"/>
                  </a:lnTo>
                  <a:lnTo>
                    <a:pt x="1059383" y="667060"/>
                  </a:lnTo>
                  <a:lnTo>
                    <a:pt x="1067482" y="628655"/>
                  </a:lnTo>
                  <a:lnTo>
                    <a:pt x="1072743" y="589755"/>
                  </a:lnTo>
                  <a:lnTo>
                    <a:pt x="1075134" y="550571"/>
                  </a:lnTo>
                  <a:lnTo>
                    <a:pt x="1075251" y="530953"/>
                  </a:lnTo>
                  <a:lnTo>
                    <a:pt x="1074648" y="511320"/>
                  </a:lnTo>
                  <a:lnTo>
                    <a:pt x="1071283" y="472205"/>
                  </a:lnTo>
                  <a:lnTo>
                    <a:pt x="1065060" y="433443"/>
                  </a:lnTo>
                  <a:lnTo>
                    <a:pt x="1056012" y="395248"/>
                  </a:lnTo>
                  <a:lnTo>
                    <a:pt x="1044194" y="357815"/>
                  </a:lnTo>
                  <a:lnTo>
                    <a:pt x="1029657" y="321345"/>
                  </a:lnTo>
                  <a:lnTo>
                    <a:pt x="1012482" y="286047"/>
                  </a:lnTo>
                  <a:lnTo>
                    <a:pt x="992765" y="252101"/>
                  </a:lnTo>
                  <a:lnTo>
                    <a:pt x="970610" y="219689"/>
                  </a:lnTo>
                  <a:lnTo>
                    <a:pt x="946142" y="189000"/>
                  </a:lnTo>
                  <a:lnTo>
                    <a:pt x="919492" y="160177"/>
                  </a:lnTo>
                  <a:lnTo>
                    <a:pt x="886259" y="129110"/>
                  </a:lnTo>
                  <a:lnTo>
                    <a:pt x="855560" y="104640"/>
                  </a:lnTo>
                  <a:lnTo>
                    <a:pt x="823153" y="82485"/>
                  </a:lnTo>
                  <a:lnTo>
                    <a:pt x="789203" y="62768"/>
                  </a:lnTo>
                  <a:lnTo>
                    <a:pt x="753905" y="45598"/>
                  </a:lnTo>
                  <a:lnTo>
                    <a:pt x="717435" y="31056"/>
                  </a:lnTo>
                  <a:lnTo>
                    <a:pt x="680007" y="19237"/>
                  </a:lnTo>
                  <a:lnTo>
                    <a:pt x="641807" y="10190"/>
                  </a:lnTo>
                  <a:lnTo>
                    <a:pt x="603049" y="3967"/>
                  </a:lnTo>
                  <a:lnTo>
                    <a:pt x="563930" y="602"/>
                  </a:lnTo>
                  <a:lnTo>
                    <a:pt x="544297" y="0"/>
                  </a:lnTo>
                  <a:close/>
                </a:path>
              </a:pathLst>
            </a:custGeom>
            <a:solidFill>
              <a:srgbClr val="1724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47245" y="3491288"/>
              <a:ext cx="1075690" cy="1075690"/>
            </a:xfrm>
            <a:custGeom>
              <a:avLst/>
              <a:gdLst/>
              <a:ahLst/>
              <a:cxnLst/>
              <a:rect l="l" t="t" r="r" b="b"/>
              <a:pathLst>
                <a:path w="1075690" h="1075689">
                  <a:moveTo>
                    <a:pt x="2755" y="532186"/>
                  </a:moveTo>
                  <a:lnTo>
                    <a:pt x="4391" y="492966"/>
                  </a:lnTo>
                  <a:lnTo>
                    <a:pt x="8902" y="453966"/>
                  </a:lnTo>
                  <a:lnTo>
                    <a:pt x="16265" y="415409"/>
                  </a:lnTo>
                  <a:lnTo>
                    <a:pt x="26428" y="377500"/>
                  </a:lnTo>
                  <a:lnTo>
                    <a:pt x="39352" y="340427"/>
                  </a:lnTo>
                  <a:lnTo>
                    <a:pt x="54952" y="304411"/>
                  </a:lnTo>
                  <a:lnTo>
                    <a:pt x="73156" y="269624"/>
                  </a:lnTo>
                  <a:lnTo>
                    <a:pt x="93865" y="236276"/>
                  </a:lnTo>
                  <a:lnTo>
                    <a:pt x="116962" y="204530"/>
                  </a:lnTo>
                  <a:lnTo>
                    <a:pt x="142316" y="174566"/>
                  </a:lnTo>
                  <a:lnTo>
                    <a:pt x="169805" y="146537"/>
                  </a:lnTo>
                  <a:lnTo>
                    <a:pt x="199275" y="120604"/>
                  </a:lnTo>
                  <a:lnTo>
                    <a:pt x="230576" y="96906"/>
                  </a:lnTo>
                  <a:lnTo>
                    <a:pt x="263525" y="75570"/>
                  </a:lnTo>
                  <a:lnTo>
                    <a:pt x="297946" y="56696"/>
                  </a:lnTo>
                  <a:lnTo>
                    <a:pt x="333654" y="40404"/>
                  </a:lnTo>
                  <a:lnTo>
                    <a:pt x="370470" y="26765"/>
                  </a:lnTo>
                  <a:lnTo>
                    <a:pt x="408190" y="15880"/>
                  </a:lnTo>
                  <a:lnTo>
                    <a:pt x="446601" y="7776"/>
                  </a:lnTo>
                  <a:lnTo>
                    <a:pt x="485508" y="2519"/>
                  </a:lnTo>
                  <a:lnTo>
                    <a:pt x="524681" y="118"/>
                  </a:lnTo>
                  <a:lnTo>
                    <a:pt x="544297" y="0"/>
                  </a:lnTo>
                  <a:lnTo>
                    <a:pt x="563930" y="602"/>
                  </a:lnTo>
                  <a:lnTo>
                    <a:pt x="603049" y="3967"/>
                  </a:lnTo>
                  <a:lnTo>
                    <a:pt x="641807" y="10190"/>
                  </a:lnTo>
                  <a:lnTo>
                    <a:pt x="680007" y="19237"/>
                  </a:lnTo>
                  <a:lnTo>
                    <a:pt x="717435" y="31056"/>
                  </a:lnTo>
                  <a:lnTo>
                    <a:pt x="753905" y="45598"/>
                  </a:lnTo>
                  <a:lnTo>
                    <a:pt x="789203" y="62768"/>
                  </a:lnTo>
                  <a:lnTo>
                    <a:pt x="823153" y="82485"/>
                  </a:lnTo>
                  <a:lnTo>
                    <a:pt x="855560" y="104640"/>
                  </a:lnTo>
                  <a:lnTo>
                    <a:pt x="886259" y="129110"/>
                  </a:lnTo>
                  <a:lnTo>
                    <a:pt x="915073" y="155770"/>
                  </a:lnTo>
                  <a:lnTo>
                    <a:pt x="918019" y="158704"/>
                  </a:lnTo>
                  <a:lnTo>
                    <a:pt x="919492" y="160177"/>
                  </a:lnTo>
                  <a:lnTo>
                    <a:pt x="946142" y="189000"/>
                  </a:lnTo>
                  <a:lnTo>
                    <a:pt x="970610" y="219689"/>
                  </a:lnTo>
                  <a:lnTo>
                    <a:pt x="992765" y="252101"/>
                  </a:lnTo>
                  <a:lnTo>
                    <a:pt x="1012482" y="286047"/>
                  </a:lnTo>
                  <a:lnTo>
                    <a:pt x="1029657" y="321345"/>
                  </a:lnTo>
                  <a:lnTo>
                    <a:pt x="1044194" y="357815"/>
                  </a:lnTo>
                  <a:lnTo>
                    <a:pt x="1056012" y="395248"/>
                  </a:lnTo>
                  <a:lnTo>
                    <a:pt x="1065060" y="433443"/>
                  </a:lnTo>
                  <a:lnTo>
                    <a:pt x="1071287" y="472205"/>
                  </a:lnTo>
                  <a:lnTo>
                    <a:pt x="1074648" y="511320"/>
                  </a:lnTo>
                  <a:lnTo>
                    <a:pt x="1075251" y="530953"/>
                  </a:lnTo>
                  <a:lnTo>
                    <a:pt x="1075134" y="550571"/>
                  </a:lnTo>
                  <a:lnTo>
                    <a:pt x="1072743" y="589755"/>
                  </a:lnTo>
                  <a:lnTo>
                    <a:pt x="1067482" y="628655"/>
                  </a:lnTo>
                  <a:lnTo>
                    <a:pt x="1059383" y="667060"/>
                  </a:lnTo>
                  <a:lnTo>
                    <a:pt x="1048486" y="704780"/>
                  </a:lnTo>
                  <a:lnTo>
                    <a:pt x="1034846" y="741596"/>
                  </a:lnTo>
                  <a:lnTo>
                    <a:pt x="1018560" y="777308"/>
                  </a:lnTo>
                  <a:lnTo>
                    <a:pt x="999693" y="811725"/>
                  </a:lnTo>
                  <a:lnTo>
                    <a:pt x="978346" y="844679"/>
                  </a:lnTo>
                  <a:lnTo>
                    <a:pt x="954646" y="875975"/>
                  </a:lnTo>
                  <a:lnTo>
                    <a:pt x="928717" y="905445"/>
                  </a:lnTo>
                  <a:lnTo>
                    <a:pt x="900684" y="932934"/>
                  </a:lnTo>
                  <a:lnTo>
                    <a:pt x="870724" y="958298"/>
                  </a:lnTo>
                  <a:lnTo>
                    <a:pt x="838974" y="981385"/>
                  </a:lnTo>
                  <a:lnTo>
                    <a:pt x="805632" y="1002094"/>
                  </a:lnTo>
                  <a:lnTo>
                    <a:pt x="770851" y="1020297"/>
                  </a:lnTo>
                  <a:lnTo>
                    <a:pt x="734825" y="1035898"/>
                  </a:lnTo>
                  <a:lnTo>
                    <a:pt x="697750" y="1048822"/>
                  </a:lnTo>
                  <a:lnTo>
                    <a:pt x="659841" y="1058994"/>
                  </a:lnTo>
                  <a:lnTo>
                    <a:pt x="621284" y="1066348"/>
                  </a:lnTo>
                  <a:lnTo>
                    <a:pt x="582288" y="1070859"/>
                  </a:lnTo>
                  <a:lnTo>
                    <a:pt x="543064" y="1072494"/>
                  </a:lnTo>
                  <a:lnTo>
                    <a:pt x="0" y="1075263"/>
                  </a:lnTo>
                  <a:lnTo>
                    <a:pt x="2755" y="532186"/>
                  </a:lnTo>
                  <a:close/>
                </a:path>
              </a:pathLst>
            </a:custGeom>
            <a:ln w="8306">
              <a:solidFill>
                <a:srgbClr val="303E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135979" y="3968203"/>
            <a:ext cx="13208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-50" dirty="0">
                <a:solidFill>
                  <a:srgbClr val="CFD0D8"/>
                </a:solidFill>
                <a:latin typeface="Roboto Lt"/>
                <a:cs typeface="Roboto Lt"/>
              </a:rPr>
              <a:t>2</a:t>
            </a:r>
            <a:endParaRPr sz="1450">
              <a:latin typeface="Roboto Lt"/>
              <a:cs typeface="Roboto L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743092" y="4619129"/>
            <a:ext cx="1083945" cy="1083945"/>
            <a:chOff x="5743092" y="4619129"/>
            <a:chExt cx="1083945" cy="1083945"/>
          </a:xfrm>
        </p:grpSpPr>
        <p:sp>
          <p:nvSpPr>
            <p:cNvPr id="22" name="object 22"/>
            <p:cNvSpPr/>
            <p:nvPr/>
          </p:nvSpPr>
          <p:spPr>
            <a:xfrm>
              <a:off x="5747245" y="4623282"/>
              <a:ext cx="1075690" cy="1075690"/>
            </a:xfrm>
            <a:custGeom>
              <a:avLst/>
              <a:gdLst/>
              <a:ahLst/>
              <a:cxnLst/>
              <a:rect l="l" t="t" r="r" b="b"/>
              <a:pathLst>
                <a:path w="1075690" h="1075689">
                  <a:moveTo>
                    <a:pt x="0" y="0"/>
                  </a:moveTo>
                  <a:lnTo>
                    <a:pt x="2755" y="543077"/>
                  </a:lnTo>
                  <a:lnTo>
                    <a:pt x="4391" y="582298"/>
                  </a:lnTo>
                  <a:lnTo>
                    <a:pt x="8902" y="621292"/>
                  </a:lnTo>
                  <a:lnTo>
                    <a:pt x="16265" y="659855"/>
                  </a:lnTo>
                  <a:lnTo>
                    <a:pt x="26428" y="697769"/>
                  </a:lnTo>
                  <a:lnTo>
                    <a:pt x="39352" y="734839"/>
                  </a:lnTo>
                  <a:lnTo>
                    <a:pt x="54952" y="770859"/>
                  </a:lnTo>
                  <a:lnTo>
                    <a:pt x="73156" y="805641"/>
                  </a:lnTo>
                  <a:lnTo>
                    <a:pt x="93865" y="838993"/>
                  </a:lnTo>
                  <a:lnTo>
                    <a:pt x="116962" y="870739"/>
                  </a:lnTo>
                  <a:lnTo>
                    <a:pt x="142316" y="900703"/>
                  </a:lnTo>
                  <a:lnTo>
                    <a:pt x="169805" y="928727"/>
                  </a:lnTo>
                  <a:lnTo>
                    <a:pt x="199275" y="954657"/>
                  </a:lnTo>
                  <a:lnTo>
                    <a:pt x="230576" y="978361"/>
                  </a:lnTo>
                  <a:lnTo>
                    <a:pt x="263525" y="999703"/>
                  </a:lnTo>
                  <a:lnTo>
                    <a:pt x="297946" y="1018573"/>
                  </a:lnTo>
                  <a:lnTo>
                    <a:pt x="333654" y="1034865"/>
                  </a:lnTo>
                  <a:lnTo>
                    <a:pt x="370470" y="1048498"/>
                  </a:lnTo>
                  <a:lnTo>
                    <a:pt x="408190" y="1059393"/>
                  </a:lnTo>
                  <a:lnTo>
                    <a:pt x="446601" y="1067492"/>
                  </a:lnTo>
                  <a:lnTo>
                    <a:pt x="485508" y="1072752"/>
                  </a:lnTo>
                  <a:lnTo>
                    <a:pt x="524681" y="1075149"/>
                  </a:lnTo>
                  <a:lnTo>
                    <a:pt x="544297" y="1075266"/>
                  </a:lnTo>
                  <a:lnTo>
                    <a:pt x="563930" y="1074662"/>
                  </a:lnTo>
                  <a:lnTo>
                    <a:pt x="603049" y="1071298"/>
                  </a:lnTo>
                  <a:lnTo>
                    <a:pt x="641807" y="1065072"/>
                  </a:lnTo>
                  <a:lnTo>
                    <a:pt x="680007" y="1056029"/>
                  </a:lnTo>
                  <a:lnTo>
                    <a:pt x="717435" y="1044202"/>
                  </a:lnTo>
                  <a:lnTo>
                    <a:pt x="753905" y="1029666"/>
                  </a:lnTo>
                  <a:lnTo>
                    <a:pt x="789203" y="1012492"/>
                  </a:lnTo>
                  <a:lnTo>
                    <a:pt x="823153" y="992780"/>
                  </a:lnTo>
                  <a:lnTo>
                    <a:pt x="855560" y="970626"/>
                  </a:lnTo>
                  <a:lnTo>
                    <a:pt x="886259" y="946159"/>
                  </a:lnTo>
                  <a:lnTo>
                    <a:pt x="915073" y="919504"/>
                  </a:lnTo>
                  <a:lnTo>
                    <a:pt x="946142" y="886272"/>
                  </a:lnTo>
                  <a:lnTo>
                    <a:pt x="970610" y="855572"/>
                  </a:lnTo>
                  <a:lnTo>
                    <a:pt x="992765" y="823164"/>
                  </a:lnTo>
                  <a:lnTo>
                    <a:pt x="1012482" y="789219"/>
                  </a:lnTo>
                  <a:lnTo>
                    <a:pt x="1029657" y="753917"/>
                  </a:lnTo>
                  <a:lnTo>
                    <a:pt x="1044194" y="717450"/>
                  </a:lnTo>
                  <a:lnTo>
                    <a:pt x="1056012" y="680020"/>
                  </a:lnTo>
                  <a:lnTo>
                    <a:pt x="1065060" y="641821"/>
                  </a:lnTo>
                  <a:lnTo>
                    <a:pt x="1071283" y="603061"/>
                  </a:lnTo>
                  <a:lnTo>
                    <a:pt x="1074648" y="563948"/>
                  </a:lnTo>
                  <a:lnTo>
                    <a:pt x="1075251" y="544312"/>
                  </a:lnTo>
                  <a:lnTo>
                    <a:pt x="1075134" y="524693"/>
                  </a:lnTo>
                  <a:lnTo>
                    <a:pt x="1072743" y="485508"/>
                  </a:lnTo>
                  <a:lnTo>
                    <a:pt x="1067482" y="446612"/>
                  </a:lnTo>
                  <a:lnTo>
                    <a:pt x="1059383" y="408203"/>
                  </a:lnTo>
                  <a:lnTo>
                    <a:pt x="1048486" y="370482"/>
                  </a:lnTo>
                  <a:lnTo>
                    <a:pt x="1034846" y="333667"/>
                  </a:lnTo>
                  <a:lnTo>
                    <a:pt x="1018560" y="297959"/>
                  </a:lnTo>
                  <a:lnTo>
                    <a:pt x="999693" y="263537"/>
                  </a:lnTo>
                  <a:lnTo>
                    <a:pt x="978346" y="230590"/>
                  </a:lnTo>
                  <a:lnTo>
                    <a:pt x="954646" y="199301"/>
                  </a:lnTo>
                  <a:lnTo>
                    <a:pt x="928717" y="169819"/>
                  </a:lnTo>
                  <a:lnTo>
                    <a:pt x="900684" y="142328"/>
                  </a:lnTo>
                  <a:lnTo>
                    <a:pt x="870724" y="116970"/>
                  </a:lnTo>
                  <a:lnTo>
                    <a:pt x="838974" y="93878"/>
                  </a:lnTo>
                  <a:lnTo>
                    <a:pt x="805632" y="73169"/>
                  </a:lnTo>
                  <a:lnTo>
                    <a:pt x="770851" y="54965"/>
                  </a:lnTo>
                  <a:lnTo>
                    <a:pt x="734825" y="39365"/>
                  </a:lnTo>
                  <a:lnTo>
                    <a:pt x="697750" y="26441"/>
                  </a:lnTo>
                  <a:lnTo>
                    <a:pt x="659841" y="16278"/>
                  </a:lnTo>
                  <a:lnTo>
                    <a:pt x="621284" y="8915"/>
                  </a:lnTo>
                  <a:lnTo>
                    <a:pt x="582288" y="4403"/>
                  </a:lnTo>
                  <a:lnTo>
                    <a:pt x="543064" y="27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24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47245" y="4623282"/>
              <a:ext cx="1075690" cy="1075690"/>
            </a:xfrm>
            <a:custGeom>
              <a:avLst/>
              <a:gdLst/>
              <a:ahLst/>
              <a:cxnLst/>
              <a:rect l="l" t="t" r="r" b="b"/>
              <a:pathLst>
                <a:path w="1075690" h="1075689">
                  <a:moveTo>
                    <a:pt x="543064" y="2768"/>
                  </a:moveTo>
                  <a:lnTo>
                    <a:pt x="582288" y="4403"/>
                  </a:lnTo>
                  <a:lnTo>
                    <a:pt x="621284" y="8915"/>
                  </a:lnTo>
                  <a:lnTo>
                    <a:pt x="659841" y="16278"/>
                  </a:lnTo>
                  <a:lnTo>
                    <a:pt x="697750" y="26441"/>
                  </a:lnTo>
                  <a:lnTo>
                    <a:pt x="734825" y="39365"/>
                  </a:lnTo>
                  <a:lnTo>
                    <a:pt x="770851" y="54965"/>
                  </a:lnTo>
                  <a:lnTo>
                    <a:pt x="805632" y="73169"/>
                  </a:lnTo>
                  <a:lnTo>
                    <a:pt x="838974" y="93878"/>
                  </a:lnTo>
                  <a:lnTo>
                    <a:pt x="870724" y="116970"/>
                  </a:lnTo>
                  <a:lnTo>
                    <a:pt x="900684" y="142328"/>
                  </a:lnTo>
                  <a:lnTo>
                    <a:pt x="928717" y="169819"/>
                  </a:lnTo>
                  <a:lnTo>
                    <a:pt x="954646" y="199301"/>
                  </a:lnTo>
                  <a:lnTo>
                    <a:pt x="978346" y="230590"/>
                  </a:lnTo>
                  <a:lnTo>
                    <a:pt x="999693" y="263537"/>
                  </a:lnTo>
                  <a:lnTo>
                    <a:pt x="1018560" y="297959"/>
                  </a:lnTo>
                  <a:lnTo>
                    <a:pt x="1034846" y="333667"/>
                  </a:lnTo>
                  <a:lnTo>
                    <a:pt x="1048486" y="370482"/>
                  </a:lnTo>
                  <a:lnTo>
                    <a:pt x="1059383" y="408203"/>
                  </a:lnTo>
                  <a:lnTo>
                    <a:pt x="1067482" y="446612"/>
                  </a:lnTo>
                  <a:lnTo>
                    <a:pt x="1072743" y="485508"/>
                  </a:lnTo>
                  <a:lnTo>
                    <a:pt x="1075134" y="524693"/>
                  </a:lnTo>
                  <a:lnTo>
                    <a:pt x="1075251" y="544312"/>
                  </a:lnTo>
                  <a:lnTo>
                    <a:pt x="1074648" y="563948"/>
                  </a:lnTo>
                  <a:lnTo>
                    <a:pt x="1071287" y="603061"/>
                  </a:lnTo>
                  <a:lnTo>
                    <a:pt x="1065060" y="641821"/>
                  </a:lnTo>
                  <a:lnTo>
                    <a:pt x="1056012" y="680020"/>
                  </a:lnTo>
                  <a:lnTo>
                    <a:pt x="1044194" y="717450"/>
                  </a:lnTo>
                  <a:lnTo>
                    <a:pt x="1029657" y="753917"/>
                  </a:lnTo>
                  <a:lnTo>
                    <a:pt x="1012482" y="789219"/>
                  </a:lnTo>
                  <a:lnTo>
                    <a:pt x="992765" y="823164"/>
                  </a:lnTo>
                  <a:lnTo>
                    <a:pt x="970610" y="855572"/>
                  </a:lnTo>
                  <a:lnTo>
                    <a:pt x="946142" y="886272"/>
                  </a:lnTo>
                  <a:lnTo>
                    <a:pt x="919492" y="915089"/>
                  </a:lnTo>
                  <a:lnTo>
                    <a:pt x="918019" y="916562"/>
                  </a:lnTo>
                  <a:lnTo>
                    <a:pt x="916559" y="918036"/>
                  </a:lnTo>
                  <a:lnTo>
                    <a:pt x="886259" y="946159"/>
                  </a:lnTo>
                  <a:lnTo>
                    <a:pt x="855560" y="970626"/>
                  </a:lnTo>
                  <a:lnTo>
                    <a:pt x="823153" y="992780"/>
                  </a:lnTo>
                  <a:lnTo>
                    <a:pt x="789203" y="1012492"/>
                  </a:lnTo>
                  <a:lnTo>
                    <a:pt x="753905" y="1029666"/>
                  </a:lnTo>
                  <a:lnTo>
                    <a:pt x="717435" y="1044202"/>
                  </a:lnTo>
                  <a:lnTo>
                    <a:pt x="680007" y="1056029"/>
                  </a:lnTo>
                  <a:lnTo>
                    <a:pt x="641807" y="1065072"/>
                  </a:lnTo>
                  <a:lnTo>
                    <a:pt x="603049" y="1071298"/>
                  </a:lnTo>
                  <a:lnTo>
                    <a:pt x="563930" y="1074662"/>
                  </a:lnTo>
                  <a:lnTo>
                    <a:pt x="544297" y="1075266"/>
                  </a:lnTo>
                  <a:lnTo>
                    <a:pt x="524681" y="1075149"/>
                  </a:lnTo>
                  <a:lnTo>
                    <a:pt x="485508" y="1072752"/>
                  </a:lnTo>
                  <a:lnTo>
                    <a:pt x="446601" y="1067492"/>
                  </a:lnTo>
                  <a:lnTo>
                    <a:pt x="408190" y="1059393"/>
                  </a:lnTo>
                  <a:lnTo>
                    <a:pt x="370470" y="1048498"/>
                  </a:lnTo>
                  <a:lnTo>
                    <a:pt x="333654" y="1034865"/>
                  </a:lnTo>
                  <a:lnTo>
                    <a:pt x="297946" y="1018573"/>
                  </a:lnTo>
                  <a:lnTo>
                    <a:pt x="263525" y="999703"/>
                  </a:lnTo>
                  <a:lnTo>
                    <a:pt x="230576" y="978361"/>
                  </a:lnTo>
                  <a:lnTo>
                    <a:pt x="199275" y="954657"/>
                  </a:lnTo>
                  <a:lnTo>
                    <a:pt x="169805" y="928727"/>
                  </a:lnTo>
                  <a:lnTo>
                    <a:pt x="142316" y="900703"/>
                  </a:lnTo>
                  <a:lnTo>
                    <a:pt x="116962" y="870739"/>
                  </a:lnTo>
                  <a:lnTo>
                    <a:pt x="93865" y="838993"/>
                  </a:lnTo>
                  <a:lnTo>
                    <a:pt x="73156" y="805641"/>
                  </a:lnTo>
                  <a:lnTo>
                    <a:pt x="54952" y="770859"/>
                  </a:lnTo>
                  <a:lnTo>
                    <a:pt x="39352" y="734839"/>
                  </a:lnTo>
                  <a:lnTo>
                    <a:pt x="26428" y="697769"/>
                  </a:lnTo>
                  <a:lnTo>
                    <a:pt x="16265" y="659855"/>
                  </a:lnTo>
                  <a:lnTo>
                    <a:pt x="8902" y="621292"/>
                  </a:lnTo>
                  <a:lnTo>
                    <a:pt x="4391" y="582298"/>
                  </a:lnTo>
                  <a:lnTo>
                    <a:pt x="2755" y="543077"/>
                  </a:lnTo>
                  <a:lnTo>
                    <a:pt x="0" y="0"/>
                  </a:lnTo>
                  <a:lnTo>
                    <a:pt x="543064" y="2768"/>
                  </a:lnTo>
                  <a:close/>
                </a:path>
              </a:pathLst>
            </a:custGeom>
            <a:ln w="8306">
              <a:solidFill>
                <a:srgbClr val="303E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135979" y="4949278"/>
            <a:ext cx="13208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-50" dirty="0">
                <a:solidFill>
                  <a:srgbClr val="CFD0D8"/>
                </a:solidFill>
                <a:latin typeface="Roboto Lt"/>
                <a:cs typeface="Roboto Lt"/>
              </a:rPr>
              <a:t>3</a:t>
            </a:r>
            <a:endParaRPr sz="1450">
              <a:latin typeface="Roboto Lt"/>
              <a:cs typeface="Roboto L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611084" y="4619129"/>
            <a:ext cx="1083945" cy="1083945"/>
            <a:chOff x="4611084" y="4619129"/>
            <a:chExt cx="1083945" cy="1083945"/>
          </a:xfrm>
        </p:grpSpPr>
        <p:sp>
          <p:nvSpPr>
            <p:cNvPr id="26" name="object 26"/>
            <p:cNvSpPr/>
            <p:nvPr/>
          </p:nvSpPr>
          <p:spPr>
            <a:xfrm>
              <a:off x="4615238" y="4623282"/>
              <a:ext cx="1075690" cy="1075690"/>
            </a:xfrm>
            <a:custGeom>
              <a:avLst/>
              <a:gdLst/>
              <a:ahLst/>
              <a:cxnLst/>
              <a:rect l="l" t="t" r="r" b="b"/>
              <a:pathLst>
                <a:path w="1075689" h="1075689">
                  <a:moveTo>
                    <a:pt x="1075263" y="0"/>
                  </a:moveTo>
                  <a:lnTo>
                    <a:pt x="532186" y="2768"/>
                  </a:lnTo>
                  <a:lnTo>
                    <a:pt x="492966" y="4403"/>
                  </a:lnTo>
                  <a:lnTo>
                    <a:pt x="453966" y="8915"/>
                  </a:lnTo>
                  <a:lnTo>
                    <a:pt x="415409" y="16278"/>
                  </a:lnTo>
                  <a:lnTo>
                    <a:pt x="377500" y="26441"/>
                  </a:lnTo>
                  <a:lnTo>
                    <a:pt x="340425" y="39365"/>
                  </a:lnTo>
                  <a:lnTo>
                    <a:pt x="304398" y="54965"/>
                  </a:lnTo>
                  <a:lnTo>
                    <a:pt x="269623" y="73169"/>
                  </a:lnTo>
                  <a:lnTo>
                    <a:pt x="236276" y="93878"/>
                  </a:lnTo>
                  <a:lnTo>
                    <a:pt x="204530" y="116965"/>
                  </a:lnTo>
                  <a:lnTo>
                    <a:pt x="174566" y="142328"/>
                  </a:lnTo>
                  <a:lnTo>
                    <a:pt x="146544" y="169819"/>
                  </a:lnTo>
                  <a:lnTo>
                    <a:pt x="120617" y="199301"/>
                  </a:lnTo>
                  <a:lnTo>
                    <a:pt x="96907" y="230590"/>
                  </a:lnTo>
                  <a:lnTo>
                    <a:pt x="75570" y="263537"/>
                  </a:lnTo>
                  <a:lnTo>
                    <a:pt x="56691" y="297959"/>
                  </a:lnTo>
                  <a:lnTo>
                    <a:pt x="40404" y="333667"/>
                  </a:lnTo>
                  <a:lnTo>
                    <a:pt x="26770" y="370482"/>
                  </a:lnTo>
                  <a:lnTo>
                    <a:pt x="15880" y="408203"/>
                  </a:lnTo>
                  <a:lnTo>
                    <a:pt x="7776" y="446612"/>
                  </a:lnTo>
                  <a:lnTo>
                    <a:pt x="2519" y="485508"/>
                  </a:lnTo>
                  <a:lnTo>
                    <a:pt x="118" y="524693"/>
                  </a:lnTo>
                  <a:lnTo>
                    <a:pt x="0" y="544312"/>
                  </a:lnTo>
                  <a:lnTo>
                    <a:pt x="602" y="563948"/>
                  </a:lnTo>
                  <a:lnTo>
                    <a:pt x="3967" y="603061"/>
                  </a:lnTo>
                  <a:lnTo>
                    <a:pt x="10190" y="641821"/>
                  </a:lnTo>
                  <a:lnTo>
                    <a:pt x="19237" y="680020"/>
                  </a:lnTo>
                  <a:lnTo>
                    <a:pt x="31056" y="717450"/>
                  </a:lnTo>
                  <a:lnTo>
                    <a:pt x="45604" y="753917"/>
                  </a:lnTo>
                  <a:lnTo>
                    <a:pt x="62781" y="789214"/>
                  </a:lnTo>
                  <a:lnTo>
                    <a:pt x="82487" y="823164"/>
                  </a:lnTo>
                  <a:lnTo>
                    <a:pt x="104640" y="855572"/>
                  </a:lnTo>
                  <a:lnTo>
                    <a:pt x="129110" y="886272"/>
                  </a:lnTo>
                  <a:lnTo>
                    <a:pt x="155770" y="915089"/>
                  </a:lnTo>
                  <a:lnTo>
                    <a:pt x="188997" y="946159"/>
                  </a:lnTo>
                  <a:lnTo>
                    <a:pt x="219702" y="970626"/>
                  </a:lnTo>
                  <a:lnTo>
                    <a:pt x="252103" y="992780"/>
                  </a:lnTo>
                  <a:lnTo>
                    <a:pt x="286047" y="1012492"/>
                  </a:lnTo>
                  <a:lnTo>
                    <a:pt x="321345" y="1029666"/>
                  </a:lnTo>
                  <a:lnTo>
                    <a:pt x="357815" y="1044202"/>
                  </a:lnTo>
                  <a:lnTo>
                    <a:pt x="395248" y="1056029"/>
                  </a:lnTo>
                  <a:lnTo>
                    <a:pt x="433443" y="1065072"/>
                  </a:lnTo>
                  <a:lnTo>
                    <a:pt x="472210" y="1071298"/>
                  </a:lnTo>
                  <a:lnTo>
                    <a:pt x="511320" y="1074662"/>
                  </a:lnTo>
                  <a:lnTo>
                    <a:pt x="530953" y="1075266"/>
                  </a:lnTo>
                  <a:lnTo>
                    <a:pt x="550571" y="1075149"/>
                  </a:lnTo>
                  <a:lnTo>
                    <a:pt x="589755" y="1072752"/>
                  </a:lnTo>
                  <a:lnTo>
                    <a:pt x="628656" y="1067492"/>
                  </a:lnTo>
                  <a:lnTo>
                    <a:pt x="667072" y="1059393"/>
                  </a:lnTo>
                  <a:lnTo>
                    <a:pt x="704782" y="1048498"/>
                  </a:lnTo>
                  <a:lnTo>
                    <a:pt x="741596" y="1034865"/>
                  </a:lnTo>
                  <a:lnTo>
                    <a:pt x="777315" y="1018573"/>
                  </a:lnTo>
                  <a:lnTo>
                    <a:pt x="811738" y="999703"/>
                  </a:lnTo>
                  <a:lnTo>
                    <a:pt x="844680" y="978361"/>
                  </a:lnTo>
                  <a:lnTo>
                    <a:pt x="875975" y="954657"/>
                  </a:lnTo>
                  <a:lnTo>
                    <a:pt x="905445" y="928727"/>
                  </a:lnTo>
                  <a:lnTo>
                    <a:pt x="932934" y="900703"/>
                  </a:lnTo>
                  <a:lnTo>
                    <a:pt x="958298" y="870739"/>
                  </a:lnTo>
                  <a:lnTo>
                    <a:pt x="981385" y="838993"/>
                  </a:lnTo>
                  <a:lnTo>
                    <a:pt x="1002094" y="805641"/>
                  </a:lnTo>
                  <a:lnTo>
                    <a:pt x="1020297" y="770859"/>
                  </a:lnTo>
                  <a:lnTo>
                    <a:pt x="1035903" y="734839"/>
                  </a:lnTo>
                  <a:lnTo>
                    <a:pt x="1048822" y="697769"/>
                  </a:lnTo>
                  <a:lnTo>
                    <a:pt x="1058990" y="659855"/>
                  </a:lnTo>
                  <a:lnTo>
                    <a:pt x="1066348" y="621292"/>
                  </a:lnTo>
                  <a:lnTo>
                    <a:pt x="1070861" y="582298"/>
                  </a:lnTo>
                  <a:lnTo>
                    <a:pt x="1072507" y="543077"/>
                  </a:lnTo>
                  <a:lnTo>
                    <a:pt x="1075263" y="0"/>
                  </a:lnTo>
                  <a:close/>
                </a:path>
              </a:pathLst>
            </a:custGeom>
            <a:solidFill>
              <a:srgbClr val="1724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15238" y="4623282"/>
              <a:ext cx="1075690" cy="1075690"/>
            </a:xfrm>
            <a:custGeom>
              <a:avLst/>
              <a:gdLst/>
              <a:ahLst/>
              <a:cxnLst/>
              <a:rect l="l" t="t" r="r" b="b"/>
              <a:pathLst>
                <a:path w="1075689" h="1075689">
                  <a:moveTo>
                    <a:pt x="1072507" y="543077"/>
                  </a:moveTo>
                  <a:lnTo>
                    <a:pt x="1070861" y="582298"/>
                  </a:lnTo>
                  <a:lnTo>
                    <a:pt x="1066348" y="621292"/>
                  </a:lnTo>
                  <a:lnTo>
                    <a:pt x="1058990" y="659855"/>
                  </a:lnTo>
                  <a:lnTo>
                    <a:pt x="1048822" y="697769"/>
                  </a:lnTo>
                  <a:lnTo>
                    <a:pt x="1035903" y="734839"/>
                  </a:lnTo>
                  <a:lnTo>
                    <a:pt x="1020297" y="770859"/>
                  </a:lnTo>
                  <a:lnTo>
                    <a:pt x="1002094" y="805641"/>
                  </a:lnTo>
                  <a:lnTo>
                    <a:pt x="981385" y="838993"/>
                  </a:lnTo>
                  <a:lnTo>
                    <a:pt x="958298" y="870739"/>
                  </a:lnTo>
                  <a:lnTo>
                    <a:pt x="932934" y="900703"/>
                  </a:lnTo>
                  <a:lnTo>
                    <a:pt x="905445" y="928727"/>
                  </a:lnTo>
                  <a:lnTo>
                    <a:pt x="875975" y="954657"/>
                  </a:lnTo>
                  <a:lnTo>
                    <a:pt x="844679" y="978361"/>
                  </a:lnTo>
                  <a:lnTo>
                    <a:pt x="811725" y="999703"/>
                  </a:lnTo>
                  <a:lnTo>
                    <a:pt x="777313" y="1018573"/>
                  </a:lnTo>
                  <a:lnTo>
                    <a:pt x="741596" y="1034865"/>
                  </a:lnTo>
                  <a:lnTo>
                    <a:pt x="704782" y="1048498"/>
                  </a:lnTo>
                  <a:lnTo>
                    <a:pt x="667072" y="1059393"/>
                  </a:lnTo>
                  <a:lnTo>
                    <a:pt x="628656" y="1067492"/>
                  </a:lnTo>
                  <a:lnTo>
                    <a:pt x="589755" y="1072752"/>
                  </a:lnTo>
                  <a:lnTo>
                    <a:pt x="550571" y="1075149"/>
                  </a:lnTo>
                  <a:lnTo>
                    <a:pt x="530953" y="1075266"/>
                  </a:lnTo>
                  <a:lnTo>
                    <a:pt x="511320" y="1074662"/>
                  </a:lnTo>
                  <a:lnTo>
                    <a:pt x="472210" y="1071298"/>
                  </a:lnTo>
                  <a:lnTo>
                    <a:pt x="433443" y="1065072"/>
                  </a:lnTo>
                  <a:lnTo>
                    <a:pt x="395248" y="1056029"/>
                  </a:lnTo>
                  <a:lnTo>
                    <a:pt x="357815" y="1044202"/>
                  </a:lnTo>
                  <a:lnTo>
                    <a:pt x="321345" y="1029666"/>
                  </a:lnTo>
                  <a:lnTo>
                    <a:pt x="286047" y="1012492"/>
                  </a:lnTo>
                  <a:lnTo>
                    <a:pt x="252103" y="992780"/>
                  </a:lnTo>
                  <a:lnTo>
                    <a:pt x="219702" y="970626"/>
                  </a:lnTo>
                  <a:lnTo>
                    <a:pt x="188997" y="946159"/>
                  </a:lnTo>
                  <a:lnTo>
                    <a:pt x="160177" y="919504"/>
                  </a:lnTo>
                  <a:lnTo>
                    <a:pt x="129110" y="886272"/>
                  </a:lnTo>
                  <a:lnTo>
                    <a:pt x="104640" y="855572"/>
                  </a:lnTo>
                  <a:lnTo>
                    <a:pt x="82487" y="823164"/>
                  </a:lnTo>
                  <a:lnTo>
                    <a:pt x="62781" y="789214"/>
                  </a:lnTo>
                  <a:lnTo>
                    <a:pt x="45604" y="753917"/>
                  </a:lnTo>
                  <a:lnTo>
                    <a:pt x="31056" y="717450"/>
                  </a:lnTo>
                  <a:lnTo>
                    <a:pt x="19237" y="680020"/>
                  </a:lnTo>
                  <a:lnTo>
                    <a:pt x="10190" y="641821"/>
                  </a:lnTo>
                  <a:lnTo>
                    <a:pt x="3967" y="603061"/>
                  </a:lnTo>
                  <a:lnTo>
                    <a:pt x="602" y="563948"/>
                  </a:lnTo>
                  <a:lnTo>
                    <a:pt x="0" y="544312"/>
                  </a:lnTo>
                  <a:lnTo>
                    <a:pt x="118" y="524693"/>
                  </a:lnTo>
                  <a:lnTo>
                    <a:pt x="2519" y="485508"/>
                  </a:lnTo>
                  <a:lnTo>
                    <a:pt x="7776" y="446612"/>
                  </a:lnTo>
                  <a:lnTo>
                    <a:pt x="15880" y="408203"/>
                  </a:lnTo>
                  <a:lnTo>
                    <a:pt x="26770" y="370482"/>
                  </a:lnTo>
                  <a:lnTo>
                    <a:pt x="40404" y="333667"/>
                  </a:lnTo>
                  <a:lnTo>
                    <a:pt x="56691" y="297959"/>
                  </a:lnTo>
                  <a:lnTo>
                    <a:pt x="75570" y="263537"/>
                  </a:lnTo>
                  <a:lnTo>
                    <a:pt x="96907" y="230590"/>
                  </a:lnTo>
                  <a:lnTo>
                    <a:pt x="120617" y="199301"/>
                  </a:lnTo>
                  <a:lnTo>
                    <a:pt x="146544" y="169819"/>
                  </a:lnTo>
                  <a:lnTo>
                    <a:pt x="174566" y="142328"/>
                  </a:lnTo>
                  <a:lnTo>
                    <a:pt x="204530" y="116970"/>
                  </a:lnTo>
                  <a:lnTo>
                    <a:pt x="236276" y="93878"/>
                  </a:lnTo>
                  <a:lnTo>
                    <a:pt x="269623" y="73169"/>
                  </a:lnTo>
                  <a:lnTo>
                    <a:pt x="304398" y="54965"/>
                  </a:lnTo>
                  <a:lnTo>
                    <a:pt x="340425" y="39365"/>
                  </a:lnTo>
                  <a:lnTo>
                    <a:pt x="377500" y="26441"/>
                  </a:lnTo>
                  <a:lnTo>
                    <a:pt x="415409" y="16278"/>
                  </a:lnTo>
                  <a:lnTo>
                    <a:pt x="453966" y="8915"/>
                  </a:lnTo>
                  <a:lnTo>
                    <a:pt x="492966" y="4403"/>
                  </a:lnTo>
                  <a:lnTo>
                    <a:pt x="532186" y="2768"/>
                  </a:lnTo>
                  <a:lnTo>
                    <a:pt x="1075263" y="0"/>
                  </a:lnTo>
                  <a:lnTo>
                    <a:pt x="1072507" y="543077"/>
                  </a:lnTo>
                  <a:close/>
                </a:path>
              </a:pathLst>
            </a:custGeom>
            <a:ln w="8306">
              <a:solidFill>
                <a:srgbClr val="303E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161902" y="4949278"/>
            <a:ext cx="13208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-50" dirty="0">
                <a:solidFill>
                  <a:srgbClr val="CFD0D8"/>
                </a:solidFill>
                <a:latin typeface="Roboto Lt"/>
                <a:cs typeface="Roboto Lt"/>
              </a:rPr>
              <a:t>4</a:t>
            </a:r>
            <a:endParaRPr sz="1450">
              <a:latin typeface="Roboto Lt"/>
              <a:cs typeface="Roboto L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73742" y="3731292"/>
            <a:ext cx="867410" cy="2647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dirty="0">
                <a:solidFill>
                  <a:srgbClr val="CFD0D8"/>
                </a:solidFill>
                <a:latin typeface="Roboto Lt"/>
                <a:cs typeface="Roboto Lt"/>
              </a:rPr>
              <a:t>Raw</a:t>
            </a:r>
            <a:r>
              <a:rPr sz="1550" spc="-5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550" spc="-20" dirty="0">
                <a:solidFill>
                  <a:srgbClr val="CFD0D8"/>
                </a:solidFill>
                <a:latin typeface="Roboto Lt"/>
                <a:cs typeface="Roboto Lt"/>
              </a:rPr>
              <a:t>Data</a:t>
            </a:r>
            <a:endParaRPr sz="1550">
              <a:latin typeface="Roboto Lt"/>
              <a:cs typeface="Roboto L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39665" y="3731292"/>
            <a:ext cx="1267460" cy="2647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dirty="0">
                <a:solidFill>
                  <a:srgbClr val="CFD0D8"/>
                </a:solidFill>
                <a:latin typeface="Roboto Lt"/>
                <a:cs typeface="Roboto Lt"/>
              </a:rPr>
              <a:t>Data</a:t>
            </a:r>
            <a:r>
              <a:rPr sz="1550" spc="-25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550" spc="-10" dirty="0">
                <a:solidFill>
                  <a:srgbClr val="CFD0D8"/>
                </a:solidFill>
                <a:latin typeface="Roboto Lt"/>
                <a:cs typeface="Roboto Lt"/>
              </a:rPr>
              <a:t>Cleaning</a:t>
            </a:r>
            <a:endParaRPr sz="1550">
              <a:latin typeface="Roboto Lt"/>
              <a:cs typeface="Roboto L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39661" y="5169567"/>
            <a:ext cx="1579880" cy="2647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dirty="0">
                <a:solidFill>
                  <a:srgbClr val="CFD0D8"/>
                </a:solidFill>
                <a:latin typeface="Roboto Lt"/>
                <a:cs typeface="Roboto Lt"/>
              </a:rPr>
              <a:t>Feature</a:t>
            </a:r>
            <a:r>
              <a:rPr sz="1550" spc="-15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550" cap="small" spc="-10" dirty="0">
                <a:solidFill>
                  <a:srgbClr val="CFD0D8"/>
                </a:solidFill>
                <a:latin typeface="Roboto Lt"/>
                <a:cs typeface="Roboto Lt"/>
              </a:rPr>
              <a:t>s</a:t>
            </a:r>
            <a:r>
              <a:rPr sz="1550" spc="-10" dirty="0">
                <a:solidFill>
                  <a:srgbClr val="CFD0D8"/>
                </a:solidFill>
                <a:latin typeface="Roboto Lt"/>
                <a:cs typeface="Roboto Lt"/>
              </a:rPr>
              <a:t>election</a:t>
            </a:r>
            <a:endParaRPr sz="1550">
              <a:latin typeface="Roboto Lt"/>
              <a:cs typeface="Roboto L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54011" y="5169567"/>
            <a:ext cx="1536700" cy="2647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dirty="0">
                <a:solidFill>
                  <a:srgbClr val="CFD0D8"/>
                </a:solidFill>
                <a:latin typeface="Roboto Lt"/>
                <a:cs typeface="Roboto Lt"/>
              </a:rPr>
              <a:t>Train</a:t>
            </a:r>
            <a:r>
              <a:rPr sz="1550" spc="-30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550" dirty="0">
                <a:solidFill>
                  <a:srgbClr val="CFD0D8"/>
                </a:solidFill>
                <a:latin typeface="Roboto Lt"/>
                <a:cs typeface="Roboto Lt"/>
              </a:rPr>
              <a:t>&amp;</a:t>
            </a:r>
            <a:r>
              <a:rPr sz="1550" spc="-60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550" dirty="0">
                <a:solidFill>
                  <a:srgbClr val="CFD0D8"/>
                </a:solidFill>
                <a:latin typeface="Roboto Lt"/>
                <a:cs typeface="Roboto Lt"/>
              </a:rPr>
              <a:t>Test</a:t>
            </a:r>
            <a:r>
              <a:rPr sz="1550" spc="-25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550" cap="small" spc="-20" dirty="0">
                <a:solidFill>
                  <a:srgbClr val="CFD0D8"/>
                </a:solidFill>
                <a:latin typeface="Roboto Lt"/>
                <a:cs typeface="Roboto Lt"/>
              </a:rPr>
              <a:t>s</a:t>
            </a:r>
            <a:r>
              <a:rPr sz="1550" spc="-20" dirty="0">
                <a:solidFill>
                  <a:srgbClr val="CFD0D8"/>
                </a:solidFill>
                <a:latin typeface="Roboto Lt"/>
                <a:cs typeface="Roboto Lt"/>
              </a:rPr>
              <a:t>plit</a:t>
            </a:r>
            <a:endParaRPr sz="1550">
              <a:latin typeface="Roboto Lt"/>
              <a:cs typeface="Roboto 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466" y="572992"/>
            <a:ext cx="4861669" cy="557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EDA:</a:t>
            </a:r>
            <a:r>
              <a:rPr spc="-10" dirty="0"/>
              <a:t> </a:t>
            </a:r>
            <a:r>
              <a:rPr dirty="0"/>
              <a:t>Key</a:t>
            </a:r>
            <a:r>
              <a:rPr spc="5" dirty="0"/>
              <a:t> </a:t>
            </a:r>
            <a:r>
              <a:rPr spc="-10" dirty="0"/>
              <a:t>Insights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453" y="1451483"/>
            <a:ext cx="10168255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500"/>
              </a:lnSpc>
              <a:spcBef>
                <a:spcPts val="100"/>
              </a:spcBef>
            </a:pPr>
            <a:r>
              <a:rPr sz="1400" dirty="0">
                <a:solidFill>
                  <a:srgbClr val="CFD0D8"/>
                </a:solidFill>
                <a:latin typeface="Roboto"/>
                <a:cs typeface="Roboto"/>
              </a:rPr>
              <a:t>Our</a:t>
            </a:r>
            <a:r>
              <a:rPr sz="140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CFD0D8"/>
                </a:solidFill>
                <a:latin typeface="Roboto"/>
                <a:cs typeface="Roboto"/>
              </a:rPr>
              <a:t>exploratory</a:t>
            </a:r>
            <a:r>
              <a:rPr sz="140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data</a:t>
            </a:r>
            <a:r>
              <a:rPr sz="140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CFD0D8"/>
                </a:solidFill>
                <a:latin typeface="Roboto"/>
                <a:cs typeface="Roboto"/>
              </a:rPr>
              <a:t>analysis</a:t>
            </a:r>
            <a:r>
              <a:rPr sz="140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revealed</a:t>
            </a:r>
            <a:r>
              <a:rPr sz="140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several</a:t>
            </a:r>
            <a:r>
              <a:rPr sz="140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8"/>
                </a:solidFill>
                <a:latin typeface="Roboto"/>
                <a:cs typeface="Roboto"/>
              </a:rPr>
              <a:t>key</a:t>
            </a:r>
            <a:r>
              <a:rPr sz="140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CFD0D8"/>
                </a:solidFill>
                <a:latin typeface="Roboto"/>
                <a:cs typeface="Roboto"/>
              </a:rPr>
              <a:t>patterns.</a:t>
            </a:r>
            <a:r>
              <a:rPr sz="140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Incident</a:t>
            </a:r>
            <a:r>
              <a:rPr sz="140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type,</a:t>
            </a:r>
            <a:r>
              <a:rPr sz="140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policy</a:t>
            </a:r>
            <a:r>
              <a:rPr sz="140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state,</a:t>
            </a:r>
            <a:r>
              <a:rPr sz="140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8"/>
                </a:solidFill>
                <a:latin typeface="Roboto"/>
                <a:cs typeface="Roboto"/>
              </a:rPr>
              <a:t>and</a:t>
            </a:r>
            <a:r>
              <a:rPr sz="140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insured</a:t>
            </a:r>
            <a:r>
              <a:rPr sz="140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occupation</a:t>
            </a:r>
            <a:r>
              <a:rPr sz="140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show</a:t>
            </a:r>
            <a:r>
              <a:rPr sz="140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CFD0D8"/>
                </a:solidFill>
                <a:latin typeface="Roboto"/>
                <a:cs typeface="Roboto"/>
              </a:rPr>
              <a:t>varying</a:t>
            </a:r>
            <a:r>
              <a:rPr sz="140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fraud 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rates.</a:t>
            </a:r>
            <a:r>
              <a:rPr sz="1400" spc="-6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8"/>
                </a:solidFill>
                <a:latin typeface="Roboto"/>
                <a:cs typeface="Roboto"/>
              </a:rPr>
              <a:t>These</a:t>
            </a:r>
            <a:r>
              <a:rPr sz="140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CFD0D8"/>
                </a:solidFill>
                <a:latin typeface="Roboto"/>
                <a:cs typeface="Roboto"/>
              </a:rPr>
              <a:t>insights</a:t>
            </a:r>
            <a:r>
              <a:rPr sz="140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8"/>
                </a:solidFill>
                <a:latin typeface="Roboto"/>
                <a:cs typeface="Roboto"/>
              </a:rPr>
              <a:t>are</a:t>
            </a:r>
            <a:r>
              <a:rPr sz="140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crucial</a:t>
            </a:r>
            <a:r>
              <a:rPr sz="140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8"/>
                </a:solidFill>
                <a:latin typeface="Roboto"/>
                <a:cs typeface="Roboto"/>
              </a:rPr>
              <a:t>for</a:t>
            </a:r>
            <a:r>
              <a:rPr sz="140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effective</a:t>
            </a:r>
            <a:r>
              <a:rPr sz="140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fraud</a:t>
            </a:r>
            <a:r>
              <a:rPr sz="140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detection.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3977" y="2451893"/>
            <a:ext cx="2726690" cy="291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b="1" dirty="0">
                <a:solidFill>
                  <a:srgbClr val="FFFFFF"/>
                </a:solidFill>
                <a:latin typeface="Roboto"/>
                <a:cs typeface="Roboto"/>
              </a:rPr>
              <a:t>Class</a:t>
            </a:r>
            <a:r>
              <a:rPr sz="1750" b="1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FFFFFF"/>
                </a:solidFill>
                <a:latin typeface="Roboto"/>
                <a:cs typeface="Roboto"/>
              </a:rPr>
              <a:t>Distribution</a:t>
            </a:r>
            <a:r>
              <a:rPr sz="1750" b="1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750" b="1" spc="3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50" b="1" spc="-20" dirty="0">
                <a:solidFill>
                  <a:srgbClr val="FFFFFF"/>
                </a:solidFill>
                <a:latin typeface="Roboto"/>
                <a:cs typeface="Roboto"/>
              </a:rPr>
              <a:t>Fraud</a:t>
            </a:r>
            <a:endParaRPr sz="1750">
              <a:latin typeface="Roboto"/>
              <a:cs typeface="Robo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90961" y="3029516"/>
            <a:ext cx="2938780" cy="1607820"/>
            <a:chOff x="790961" y="3029516"/>
            <a:chExt cx="2938780" cy="1607820"/>
          </a:xfrm>
        </p:grpSpPr>
        <p:sp>
          <p:nvSpPr>
            <p:cNvPr id="6" name="object 6"/>
            <p:cNvSpPr/>
            <p:nvPr/>
          </p:nvSpPr>
          <p:spPr>
            <a:xfrm>
              <a:off x="793184" y="4634737"/>
              <a:ext cx="2934335" cy="0"/>
            </a:xfrm>
            <a:custGeom>
              <a:avLst/>
              <a:gdLst/>
              <a:ahLst/>
              <a:cxnLst/>
              <a:rect l="l" t="t" r="r" b="b"/>
              <a:pathLst>
                <a:path w="2934335">
                  <a:moveTo>
                    <a:pt x="0" y="0"/>
                  </a:moveTo>
                  <a:lnTo>
                    <a:pt x="2933921" y="0"/>
                  </a:lnTo>
                </a:path>
              </a:pathLst>
            </a:custGeom>
            <a:ln w="4089">
              <a:solidFill>
                <a:srgbClr val="CFD0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3184" y="4099050"/>
              <a:ext cx="2934335" cy="0"/>
            </a:xfrm>
            <a:custGeom>
              <a:avLst/>
              <a:gdLst/>
              <a:ahLst/>
              <a:cxnLst/>
              <a:rect l="l" t="t" r="r" b="b"/>
              <a:pathLst>
                <a:path w="2934335">
                  <a:moveTo>
                    <a:pt x="0" y="0"/>
                  </a:moveTo>
                  <a:lnTo>
                    <a:pt x="2933921" y="0"/>
                  </a:lnTo>
                </a:path>
              </a:pathLst>
            </a:custGeom>
            <a:ln w="4089">
              <a:solidFill>
                <a:srgbClr val="CFD0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3184" y="3567439"/>
              <a:ext cx="2934335" cy="0"/>
            </a:xfrm>
            <a:custGeom>
              <a:avLst/>
              <a:gdLst/>
              <a:ahLst/>
              <a:cxnLst/>
              <a:rect l="l" t="t" r="r" b="b"/>
              <a:pathLst>
                <a:path w="2934335">
                  <a:moveTo>
                    <a:pt x="0" y="0"/>
                  </a:moveTo>
                  <a:lnTo>
                    <a:pt x="2933921" y="0"/>
                  </a:lnTo>
                </a:path>
              </a:pathLst>
            </a:custGeom>
            <a:ln w="4089">
              <a:solidFill>
                <a:srgbClr val="CFD0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3184" y="3031739"/>
              <a:ext cx="2934335" cy="0"/>
            </a:xfrm>
            <a:custGeom>
              <a:avLst/>
              <a:gdLst/>
              <a:ahLst/>
              <a:cxnLst/>
              <a:rect l="l" t="t" r="r" b="b"/>
              <a:pathLst>
                <a:path w="2934335">
                  <a:moveTo>
                    <a:pt x="0" y="0"/>
                  </a:moveTo>
                  <a:lnTo>
                    <a:pt x="2933921" y="0"/>
                  </a:lnTo>
                </a:path>
              </a:pathLst>
            </a:custGeom>
            <a:ln w="4089">
              <a:solidFill>
                <a:srgbClr val="CFD0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75335" y="3297542"/>
              <a:ext cx="892175" cy="1336040"/>
            </a:xfrm>
            <a:custGeom>
              <a:avLst/>
              <a:gdLst/>
              <a:ahLst/>
              <a:cxnLst/>
              <a:rect l="l" t="t" r="r" b="b"/>
              <a:pathLst>
                <a:path w="892175" h="1336039">
                  <a:moveTo>
                    <a:pt x="873949" y="0"/>
                  </a:moveTo>
                  <a:lnTo>
                    <a:pt x="20444" y="0"/>
                  </a:lnTo>
                  <a:lnTo>
                    <a:pt x="17735" y="0"/>
                  </a:lnTo>
                  <a:lnTo>
                    <a:pt x="15125" y="520"/>
                  </a:lnTo>
                  <a:lnTo>
                    <a:pt x="0" y="17741"/>
                  </a:lnTo>
                  <a:lnTo>
                    <a:pt x="0" y="1335557"/>
                  </a:lnTo>
                  <a:lnTo>
                    <a:pt x="891691" y="1335557"/>
                  </a:lnTo>
                  <a:lnTo>
                    <a:pt x="891691" y="17741"/>
                  </a:lnTo>
                  <a:lnTo>
                    <a:pt x="876552" y="520"/>
                  </a:lnTo>
                  <a:lnTo>
                    <a:pt x="873949" y="0"/>
                  </a:lnTo>
                  <a:close/>
                </a:path>
              </a:pathLst>
            </a:custGeom>
            <a:solidFill>
              <a:srgbClr val="596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555292" y="3207062"/>
            <a:ext cx="132080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25" dirty="0">
                <a:solidFill>
                  <a:srgbClr val="CFD0D8"/>
                </a:solidFill>
                <a:latin typeface="Roboto"/>
                <a:cs typeface="Roboto"/>
              </a:rPr>
              <a:t>75%</a:t>
            </a:r>
            <a:endParaRPr sz="450">
              <a:latin typeface="Roboto"/>
              <a:cs typeface="Robo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49169" y="4189005"/>
            <a:ext cx="892175" cy="444500"/>
          </a:xfrm>
          <a:custGeom>
            <a:avLst/>
            <a:gdLst/>
            <a:ahLst/>
            <a:cxnLst/>
            <a:rect l="l" t="t" r="r" b="b"/>
            <a:pathLst>
              <a:path w="892175" h="444500">
                <a:moveTo>
                  <a:pt x="873950" y="0"/>
                </a:moveTo>
                <a:lnTo>
                  <a:pt x="20447" y="0"/>
                </a:lnTo>
                <a:lnTo>
                  <a:pt x="17741" y="0"/>
                </a:lnTo>
                <a:lnTo>
                  <a:pt x="15125" y="520"/>
                </a:lnTo>
                <a:lnTo>
                  <a:pt x="0" y="17741"/>
                </a:lnTo>
                <a:lnTo>
                  <a:pt x="0" y="444093"/>
                </a:lnTo>
                <a:lnTo>
                  <a:pt x="891692" y="444093"/>
                </a:lnTo>
                <a:lnTo>
                  <a:pt x="891692" y="17741"/>
                </a:lnTo>
                <a:lnTo>
                  <a:pt x="876566" y="520"/>
                </a:lnTo>
                <a:lnTo>
                  <a:pt x="873950" y="0"/>
                </a:lnTo>
                <a:close/>
              </a:path>
            </a:pathLst>
          </a:custGeom>
          <a:solidFill>
            <a:srgbClr val="D8C4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829140" y="4098526"/>
            <a:ext cx="132080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25" dirty="0">
                <a:solidFill>
                  <a:srgbClr val="CFD0D8"/>
                </a:solidFill>
                <a:latin typeface="Roboto"/>
                <a:cs typeface="Roboto"/>
              </a:rPr>
              <a:t>25%</a:t>
            </a:r>
            <a:endParaRPr sz="450">
              <a:latin typeface="Roboto"/>
              <a:cs typeface="Robo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8647" y="4634737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24536" y="0"/>
                </a:moveTo>
                <a:lnTo>
                  <a:pt x="0" y="0"/>
                </a:lnTo>
              </a:path>
            </a:pathLst>
          </a:custGeom>
          <a:ln w="8178">
            <a:solidFill>
              <a:srgbClr val="CFD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5599" y="4583539"/>
            <a:ext cx="99695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25" dirty="0">
                <a:solidFill>
                  <a:srgbClr val="CFD0D8"/>
                </a:solidFill>
                <a:latin typeface="Roboto"/>
                <a:cs typeface="Roboto"/>
              </a:rPr>
              <a:t>0%</a:t>
            </a:r>
            <a:endParaRPr sz="450">
              <a:latin typeface="Roboto"/>
              <a:cs typeface="Robo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8647" y="4099050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24536" y="0"/>
                </a:moveTo>
                <a:lnTo>
                  <a:pt x="0" y="0"/>
                </a:lnTo>
              </a:path>
            </a:pathLst>
          </a:custGeom>
          <a:ln w="8178">
            <a:solidFill>
              <a:srgbClr val="CFD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33600" y="4047916"/>
            <a:ext cx="132080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25" dirty="0">
                <a:solidFill>
                  <a:srgbClr val="CFD0D8"/>
                </a:solidFill>
                <a:latin typeface="Roboto"/>
                <a:cs typeface="Roboto"/>
              </a:rPr>
              <a:t>30%</a:t>
            </a:r>
            <a:endParaRPr sz="450">
              <a:latin typeface="Roboto"/>
              <a:cs typeface="Robo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68647" y="3567439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24536" y="0"/>
                </a:moveTo>
                <a:lnTo>
                  <a:pt x="0" y="0"/>
                </a:lnTo>
              </a:path>
            </a:pathLst>
          </a:custGeom>
          <a:ln w="8178">
            <a:solidFill>
              <a:srgbClr val="CFD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33600" y="3516319"/>
            <a:ext cx="132080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25" dirty="0">
                <a:solidFill>
                  <a:srgbClr val="CFD0D8"/>
                </a:solidFill>
                <a:latin typeface="Roboto"/>
                <a:cs typeface="Roboto"/>
              </a:rPr>
              <a:t>60%</a:t>
            </a:r>
            <a:endParaRPr sz="450">
              <a:latin typeface="Roboto"/>
              <a:cs typeface="Robo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68647" y="3031739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24536" y="0"/>
                </a:moveTo>
                <a:lnTo>
                  <a:pt x="0" y="0"/>
                </a:lnTo>
              </a:path>
            </a:pathLst>
          </a:custGeom>
          <a:ln w="8178">
            <a:solidFill>
              <a:srgbClr val="CFD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33600" y="2980697"/>
            <a:ext cx="132080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25" dirty="0">
                <a:solidFill>
                  <a:srgbClr val="CFD0D8"/>
                </a:solidFill>
                <a:latin typeface="Roboto"/>
                <a:cs typeface="Roboto"/>
              </a:rPr>
              <a:t>90%</a:t>
            </a:r>
            <a:endParaRPr sz="450">
              <a:latin typeface="Roboto"/>
              <a:cs typeface="Robo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89056" y="3029656"/>
            <a:ext cx="836294" cy="1632585"/>
            <a:chOff x="789056" y="3029656"/>
            <a:chExt cx="836294" cy="1632585"/>
          </a:xfrm>
        </p:grpSpPr>
        <p:sp>
          <p:nvSpPr>
            <p:cNvPr id="23" name="object 23"/>
            <p:cNvSpPr/>
            <p:nvPr/>
          </p:nvSpPr>
          <p:spPr>
            <a:xfrm>
              <a:off x="793184" y="3033784"/>
              <a:ext cx="0" cy="1601470"/>
            </a:xfrm>
            <a:custGeom>
              <a:avLst/>
              <a:gdLst/>
              <a:ahLst/>
              <a:cxnLst/>
              <a:rect l="l" t="t" r="r" b="b"/>
              <a:pathLst>
                <a:path h="1601470">
                  <a:moveTo>
                    <a:pt x="0" y="1601360"/>
                  </a:moveTo>
                  <a:lnTo>
                    <a:pt x="0" y="0"/>
                  </a:lnTo>
                </a:path>
              </a:pathLst>
            </a:custGeom>
            <a:ln w="8178">
              <a:solidFill>
                <a:srgbClr val="CFD0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21174" y="4633099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535"/>
                  </a:lnTo>
                </a:path>
              </a:pathLst>
            </a:custGeom>
            <a:ln w="8178">
              <a:solidFill>
                <a:srgbClr val="CFD0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31302" y="4644867"/>
            <a:ext cx="579755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10" dirty="0">
                <a:solidFill>
                  <a:srgbClr val="CFD0D8"/>
                </a:solidFill>
                <a:latin typeface="Roboto"/>
                <a:cs typeface="Roboto"/>
              </a:rPr>
              <a:t>Legitimate</a:t>
            </a:r>
            <a:r>
              <a:rPr sz="450" spc="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450" spc="-10" dirty="0">
                <a:solidFill>
                  <a:srgbClr val="CFD0D8"/>
                </a:solidFill>
                <a:latin typeface="Roboto"/>
                <a:cs typeface="Roboto"/>
              </a:rPr>
              <a:t>Claims</a:t>
            </a:r>
            <a:r>
              <a:rPr sz="450" spc="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450" spc="-25" dirty="0">
                <a:solidFill>
                  <a:srgbClr val="CFD0D8"/>
                </a:solidFill>
                <a:latin typeface="Roboto"/>
                <a:cs typeface="Roboto"/>
              </a:rPr>
              <a:t>(N)</a:t>
            </a:r>
            <a:endParaRPr sz="450">
              <a:latin typeface="Roboto"/>
              <a:cs typeface="Robot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95022" y="4633099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0"/>
                </a:moveTo>
                <a:lnTo>
                  <a:pt x="0" y="24535"/>
                </a:lnTo>
              </a:path>
            </a:pathLst>
          </a:custGeom>
          <a:ln w="8178">
            <a:solidFill>
              <a:srgbClr val="CFD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607678" y="4644867"/>
            <a:ext cx="574675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10" dirty="0">
                <a:solidFill>
                  <a:srgbClr val="CFD0D8"/>
                </a:solidFill>
                <a:latin typeface="Roboto"/>
                <a:cs typeface="Roboto"/>
              </a:rPr>
              <a:t>Fraudulent</a:t>
            </a:r>
            <a:r>
              <a:rPr sz="450" spc="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450" spc="-10" dirty="0">
                <a:solidFill>
                  <a:srgbClr val="CFD0D8"/>
                </a:solidFill>
                <a:latin typeface="Roboto"/>
                <a:cs typeface="Roboto"/>
              </a:rPr>
              <a:t>Claims</a:t>
            </a:r>
            <a:r>
              <a:rPr sz="450" spc="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450" spc="-25" dirty="0">
                <a:solidFill>
                  <a:srgbClr val="CFD0D8"/>
                </a:solidFill>
                <a:latin typeface="Roboto"/>
                <a:cs typeface="Roboto"/>
              </a:rPr>
              <a:t>(Y)</a:t>
            </a:r>
            <a:endParaRPr sz="450">
              <a:latin typeface="Roboto"/>
              <a:cs typeface="Roboto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95227" y="4633099"/>
            <a:ext cx="2929890" cy="0"/>
          </a:xfrm>
          <a:custGeom>
            <a:avLst/>
            <a:gdLst/>
            <a:ahLst/>
            <a:cxnLst/>
            <a:rect l="l" t="t" r="r" b="b"/>
            <a:pathLst>
              <a:path w="2929890">
                <a:moveTo>
                  <a:pt x="0" y="0"/>
                </a:moveTo>
                <a:lnTo>
                  <a:pt x="2929832" y="0"/>
                </a:lnTo>
              </a:path>
            </a:pathLst>
          </a:custGeom>
          <a:ln w="8178">
            <a:solidFill>
              <a:srgbClr val="CFD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157167" y="2451893"/>
            <a:ext cx="3115310" cy="291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b="1" dirty="0">
                <a:solidFill>
                  <a:srgbClr val="FFFFFF"/>
                </a:solidFill>
                <a:latin typeface="Roboto"/>
                <a:cs typeface="Roboto"/>
              </a:rPr>
              <a:t>Fraud</a:t>
            </a:r>
            <a:r>
              <a:rPr sz="1750" b="1" spc="-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FFFFFF"/>
                </a:solidFill>
                <a:latin typeface="Roboto"/>
                <a:cs typeface="Roboto"/>
              </a:rPr>
              <a:t>Rate</a:t>
            </a:r>
            <a:r>
              <a:rPr sz="1750" b="1" spc="-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FFFFFF"/>
                </a:solidFill>
                <a:latin typeface="Roboto"/>
                <a:cs typeface="Roboto"/>
              </a:rPr>
              <a:t>by</a:t>
            </a:r>
            <a:r>
              <a:rPr sz="1750" b="1" spc="-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FFFFFF"/>
                </a:solidFill>
                <a:latin typeface="Roboto"/>
                <a:cs typeface="Roboto"/>
              </a:rPr>
              <a:t>Incident</a:t>
            </a:r>
            <a:r>
              <a:rPr sz="1750" b="1" spc="-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50" b="1" spc="-10" dirty="0">
                <a:solidFill>
                  <a:srgbClr val="FFFFFF"/>
                </a:solidFill>
                <a:latin typeface="Roboto"/>
                <a:cs typeface="Roboto"/>
              </a:rPr>
              <a:t>Severity</a:t>
            </a:r>
            <a:endParaRPr sz="1750">
              <a:latin typeface="Roboto"/>
              <a:cs typeface="Robo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341988" y="3029516"/>
            <a:ext cx="2940685" cy="1607820"/>
            <a:chOff x="4341988" y="3029516"/>
            <a:chExt cx="2940685" cy="1607820"/>
          </a:xfrm>
        </p:grpSpPr>
        <p:sp>
          <p:nvSpPr>
            <p:cNvPr id="31" name="object 31"/>
            <p:cNvSpPr/>
            <p:nvPr/>
          </p:nvSpPr>
          <p:spPr>
            <a:xfrm>
              <a:off x="4344210" y="4634737"/>
              <a:ext cx="2936240" cy="0"/>
            </a:xfrm>
            <a:custGeom>
              <a:avLst/>
              <a:gdLst/>
              <a:ahLst/>
              <a:cxnLst/>
              <a:rect l="l" t="t" r="r" b="b"/>
              <a:pathLst>
                <a:path w="2936240">
                  <a:moveTo>
                    <a:pt x="0" y="0"/>
                  </a:moveTo>
                  <a:lnTo>
                    <a:pt x="2935714" y="0"/>
                  </a:lnTo>
                </a:path>
              </a:pathLst>
            </a:custGeom>
            <a:ln w="4089">
              <a:solidFill>
                <a:srgbClr val="CFD0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44210" y="4099050"/>
              <a:ext cx="2936240" cy="0"/>
            </a:xfrm>
            <a:custGeom>
              <a:avLst/>
              <a:gdLst/>
              <a:ahLst/>
              <a:cxnLst/>
              <a:rect l="l" t="t" r="r" b="b"/>
              <a:pathLst>
                <a:path w="2936240">
                  <a:moveTo>
                    <a:pt x="0" y="0"/>
                  </a:moveTo>
                  <a:lnTo>
                    <a:pt x="2935714" y="0"/>
                  </a:lnTo>
                </a:path>
              </a:pathLst>
            </a:custGeom>
            <a:ln w="4089">
              <a:solidFill>
                <a:srgbClr val="CFD0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44210" y="3567439"/>
              <a:ext cx="2936240" cy="0"/>
            </a:xfrm>
            <a:custGeom>
              <a:avLst/>
              <a:gdLst/>
              <a:ahLst/>
              <a:cxnLst/>
              <a:rect l="l" t="t" r="r" b="b"/>
              <a:pathLst>
                <a:path w="2936240">
                  <a:moveTo>
                    <a:pt x="0" y="0"/>
                  </a:moveTo>
                  <a:lnTo>
                    <a:pt x="2935714" y="0"/>
                  </a:lnTo>
                </a:path>
              </a:pathLst>
            </a:custGeom>
            <a:ln w="4089">
              <a:solidFill>
                <a:srgbClr val="CFD0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344210" y="3031739"/>
              <a:ext cx="2936240" cy="0"/>
            </a:xfrm>
            <a:custGeom>
              <a:avLst/>
              <a:gdLst/>
              <a:ahLst/>
              <a:cxnLst/>
              <a:rect l="l" t="t" r="r" b="b"/>
              <a:pathLst>
                <a:path w="2936240">
                  <a:moveTo>
                    <a:pt x="0" y="0"/>
                  </a:moveTo>
                  <a:lnTo>
                    <a:pt x="2935714" y="0"/>
                  </a:lnTo>
                </a:path>
              </a:pathLst>
            </a:custGeom>
            <a:ln w="4089">
              <a:solidFill>
                <a:srgbClr val="CFD0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48746" y="3342525"/>
              <a:ext cx="477520" cy="1290955"/>
            </a:xfrm>
            <a:custGeom>
              <a:avLst/>
              <a:gdLst/>
              <a:ahLst/>
              <a:cxnLst/>
              <a:rect l="l" t="t" r="r" b="b"/>
              <a:pathLst>
                <a:path w="477520" h="1290954">
                  <a:moveTo>
                    <a:pt x="459511" y="0"/>
                  </a:moveTo>
                  <a:lnTo>
                    <a:pt x="20447" y="0"/>
                  </a:lnTo>
                  <a:lnTo>
                    <a:pt x="17741" y="0"/>
                  </a:lnTo>
                  <a:lnTo>
                    <a:pt x="15138" y="520"/>
                  </a:lnTo>
                  <a:lnTo>
                    <a:pt x="0" y="17741"/>
                  </a:lnTo>
                  <a:lnTo>
                    <a:pt x="0" y="1290574"/>
                  </a:lnTo>
                  <a:lnTo>
                    <a:pt x="477240" y="1290574"/>
                  </a:lnTo>
                  <a:lnTo>
                    <a:pt x="477240" y="17741"/>
                  </a:lnTo>
                  <a:lnTo>
                    <a:pt x="462114" y="520"/>
                  </a:lnTo>
                  <a:lnTo>
                    <a:pt x="459511" y="0"/>
                  </a:lnTo>
                  <a:close/>
                </a:path>
              </a:pathLst>
            </a:custGeom>
            <a:solidFill>
              <a:srgbClr val="596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697933" y="3252020"/>
            <a:ext cx="179070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10" dirty="0">
                <a:solidFill>
                  <a:srgbClr val="CFD0D8"/>
                </a:solidFill>
                <a:latin typeface="Roboto"/>
                <a:cs typeface="Roboto"/>
              </a:rPr>
              <a:t>60.5%</a:t>
            </a:r>
            <a:endParaRPr sz="450">
              <a:latin typeface="Roboto"/>
              <a:cs typeface="Roboto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230520" y="4405744"/>
            <a:ext cx="477520" cy="227965"/>
          </a:xfrm>
          <a:custGeom>
            <a:avLst/>
            <a:gdLst/>
            <a:ahLst/>
            <a:cxnLst/>
            <a:rect l="l" t="t" r="r" b="b"/>
            <a:pathLst>
              <a:path w="477520" h="227964">
                <a:moveTo>
                  <a:pt x="459511" y="0"/>
                </a:moveTo>
                <a:lnTo>
                  <a:pt x="20447" y="0"/>
                </a:lnTo>
                <a:lnTo>
                  <a:pt x="17729" y="0"/>
                </a:lnTo>
                <a:lnTo>
                  <a:pt x="15125" y="508"/>
                </a:lnTo>
                <a:lnTo>
                  <a:pt x="0" y="17729"/>
                </a:lnTo>
                <a:lnTo>
                  <a:pt x="0" y="227355"/>
                </a:lnTo>
                <a:lnTo>
                  <a:pt x="477240" y="227355"/>
                </a:lnTo>
                <a:lnTo>
                  <a:pt x="477240" y="17729"/>
                </a:lnTo>
                <a:lnTo>
                  <a:pt x="462114" y="508"/>
                </a:lnTo>
                <a:lnTo>
                  <a:pt x="459511" y="0"/>
                </a:lnTo>
                <a:close/>
              </a:path>
            </a:pathLst>
          </a:custGeom>
          <a:solidFill>
            <a:srgbClr val="59D8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379732" y="4315213"/>
            <a:ext cx="179070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10" dirty="0">
                <a:solidFill>
                  <a:srgbClr val="CFD0D8"/>
                </a:solidFill>
                <a:latin typeface="Roboto"/>
                <a:cs typeface="Roboto"/>
              </a:rPr>
              <a:t>10.7%</a:t>
            </a:r>
            <a:endParaRPr sz="450">
              <a:latin typeface="Roboto"/>
              <a:cs typeface="Roboto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912294" y="4356671"/>
            <a:ext cx="477520" cy="276860"/>
          </a:xfrm>
          <a:custGeom>
            <a:avLst/>
            <a:gdLst/>
            <a:ahLst/>
            <a:cxnLst/>
            <a:rect l="l" t="t" r="r" b="b"/>
            <a:pathLst>
              <a:path w="477520" h="276860">
                <a:moveTo>
                  <a:pt x="459498" y="0"/>
                </a:moveTo>
                <a:lnTo>
                  <a:pt x="20447" y="0"/>
                </a:lnTo>
                <a:lnTo>
                  <a:pt x="17741" y="0"/>
                </a:lnTo>
                <a:lnTo>
                  <a:pt x="15125" y="520"/>
                </a:lnTo>
                <a:lnTo>
                  <a:pt x="0" y="17729"/>
                </a:lnTo>
                <a:lnTo>
                  <a:pt x="0" y="276428"/>
                </a:lnTo>
                <a:lnTo>
                  <a:pt x="477240" y="276428"/>
                </a:lnTo>
                <a:lnTo>
                  <a:pt x="477240" y="17729"/>
                </a:lnTo>
                <a:lnTo>
                  <a:pt x="462114" y="520"/>
                </a:lnTo>
                <a:lnTo>
                  <a:pt x="459498" y="0"/>
                </a:lnTo>
                <a:close/>
              </a:path>
            </a:pathLst>
          </a:custGeom>
          <a:solidFill>
            <a:srgbClr val="6ED8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061532" y="4266255"/>
            <a:ext cx="179070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10" dirty="0">
                <a:solidFill>
                  <a:srgbClr val="CFD0D8"/>
                </a:solidFill>
                <a:latin typeface="Roboto"/>
                <a:cs typeface="Roboto"/>
              </a:rPr>
              <a:t>12.9%</a:t>
            </a:r>
            <a:endParaRPr sz="450">
              <a:latin typeface="Roboto"/>
              <a:cs typeface="Roboto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594068" y="4491608"/>
            <a:ext cx="477520" cy="141605"/>
          </a:xfrm>
          <a:custGeom>
            <a:avLst/>
            <a:gdLst/>
            <a:ahLst/>
            <a:cxnLst/>
            <a:rect l="l" t="t" r="r" b="b"/>
            <a:pathLst>
              <a:path w="477520" h="141604">
                <a:moveTo>
                  <a:pt x="459498" y="0"/>
                </a:moveTo>
                <a:lnTo>
                  <a:pt x="20447" y="0"/>
                </a:lnTo>
                <a:lnTo>
                  <a:pt x="17729" y="0"/>
                </a:lnTo>
                <a:lnTo>
                  <a:pt x="15125" y="520"/>
                </a:lnTo>
                <a:lnTo>
                  <a:pt x="0" y="17741"/>
                </a:lnTo>
                <a:lnTo>
                  <a:pt x="0" y="141490"/>
                </a:lnTo>
                <a:lnTo>
                  <a:pt x="477240" y="141490"/>
                </a:lnTo>
                <a:lnTo>
                  <a:pt x="477240" y="17741"/>
                </a:lnTo>
                <a:lnTo>
                  <a:pt x="462114" y="520"/>
                </a:lnTo>
                <a:lnTo>
                  <a:pt x="459498" y="0"/>
                </a:lnTo>
                <a:close/>
              </a:path>
            </a:pathLst>
          </a:custGeom>
          <a:solidFill>
            <a:srgbClr val="D8C4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759257" y="4401090"/>
            <a:ext cx="146685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20" dirty="0">
                <a:solidFill>
                  <a:srgbClr val="CFD0D8"/>
                </a:solidFill>
                <a:latin typeface="Roboto"/>
                <a:cs typeface="Roboto"/>
              </a:rPr>
              <a:t>6.7%</a:t>
            </a:r>
            <a:endParaRPr sz="450">
              <a:latin typeface="Roboto"/>
              <a:cs typeface="Roboto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319673" y="4634737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24536" y="0"/>
                </a:moveTo>
                <a:lnTo>
                  <a:pt x="0" y="0"/>
                </a:lnTo>
              </a:path>
            </a:pathLst>
          </a:custGeom>
          <a:ln w="8178">
            <a:solidFill>
              <a:srgbClr val="CFD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216628" y="4583539"/>
            <a:ext cx="99695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25" dirty="0">
                <a:solidFill>
                  <a:srgbClr val="CFD0D8"/>
                </a:solidFill>
                <a:latin typeface="Roboto"/>
                <a:cs typeface="Roboto"/>
              </a:rPr>
              <a:t>0%</a:t>
            </a:r>
            <a:endParaRPr sz="450">
              <a:latin typeface="Roboto"/>
              <a:cs typeface="Roboto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319673" y="4099050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24536" y="0"/>
                </a:moveTo>
                <a:lnTo>
                  <a:pt x="0" y="0"/>
                </a:lnTo>
              </a:path>
            </a:pathLst>
          </a:custGeom>
          <a:ln w="8178">
            <a:solidFill>
              <a:srgbClr val="CFD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184637" y="4047916"/>
            <a:ext cx="132080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25" dirty="0">
                <a:solidFill>
                  <a:srgbClr val="CFD0D8"/>
                </a:solidFill>
                <a:latin typeface="Roboto"/>
                <a:cs typeface="Roboto"/>
              </a:rPr>
              <a:t>25%</a:t>
            </a:r>
            <a:endParaRPr sz="450">
              <a:latin typeface="Roboto"/>
              <a:cs typeface="Roboto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319673" y="3567439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24536" y="0"/>
                </a:moveTo>
                <a:lnTo>
                  <a:pt x="0" y="0"/>
                </a:lnTo>
              </a:path>
            </a:pathLst>
          </a:custGeom>
          <a:ln w="8178">
            <a:solidFill>
              <a:srgbClr val="CFD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184637" y="3516319"/>
            <a:ext cx="132080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25" dirty="0">
                <a:solidFill>
                  <a:srgbClr val="CFD0D8"/>
                </a:solidFill>
                <a:latin typeface="Roboto"/>
                <a:cs typeface="Roboto"/>
              </a:rPr>
              <a:t>50%</a:t>
            </a:r>
            <a:endParaRPr sz="450">
              <a:latin typeface="Roboto"/>
              <a:cs typeface="Roboto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319673" y="3031739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24536" y="0"/>
                </a:moveTo>
                <a:lnTo>
                  <a:pt x="0" y="0"/>
                </a:lnTo>
              </a:path>
            </a:pathLst>
          </a:custGeom>
          <a:ln w="8178">
            <a:solidFill>
              <a:srgbClr val="CFD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184637" y="2980697"/>
            <a:ext cx="132080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25" dirty="0">
                <a:solidFill>
                  <a:srgbClr val="CFD0D8"/>
                </a:solidFill>
                <a:latin typeface="Roboto"/>
                <a:cs typeface="Roboto"/>
              </a:rPr>
              <a:t>75%</a:t>
            </a:r>
            <a:endParaRPr sz="450">
              <a:latin typeface="Roboto"/>
              <a:cs typeface="Roboto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4340083" y="3029656"/>
            <a:ext cx="451484" cy="1632585"/>
            <a:chOff x="4340083" y="3029656"/>
            <a:chExt cx="451484" cy="1632585"/>
          </a:xfrm>
        </p:grpSpPr>
        <p:sp>
          <p:nvSpPr>
            <p:cNvPr id="52" name="object 52"/>
            <p:cNvSpPr/>
            <p:nvPr/>
          </p:nvSpPr>
          <p:spPr>
            <a:xfrm>
              <a:off x="4344210" y="3033784"/>
              <a:ext cx="0" cy="1601470"/>
            </a:xfrm>
            <a:custGeom>
              <a:avLst/>
              <a:gdLst/>
              <a:ahLst/>
              <a:cxnLst/>
              <a:rect l="l" t="t" r="r" b="b"/>
              <a:pathLst>
                <a:path h="1601470">
                  <a:moveTo>
                    <a:pt x="0" y="1601360"/>
                  </a:moveTo>
                  <a:lnTo>
                    <a:pt x="0" y="0"/>
                  </a:lnTo>
                </a:path>
              </a:pathLst>
            </a:custGeom>
            <a:ln w="8178">
              <a:solidFill>
                <a:srgbClr val="CFD0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787360" y="4633099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535"/>
                  </a:lnTo>
                </a:path>
              </a:pathLst>
            </a:custGeom>
            <a:ln w="8178">
              <a:solidFill>
                <a:srgbClr val="CFD0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4588103" y="4644867"/>
            <a:ext cx="398780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10" dirty="0">
                <a:solidFill>
                  <a:srgbClr val="CFD0D8"/>
                </a:solidFill>
                <a:latin typeface="Roboto"/>
                <a:cs typeface="Roboto"/>
              </a:rPr>
              <a:t>Major</a:t>
            </a:r>
            <a:r>
              <a:rPr sz="450" spc="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450" spc="-10" dirty="0">
                <a:solidFill>
                  <a:srgbClr val="CFD0D8"/>
                </a:solidFill>
                <a:latin typeface="Roboto"/>
                <a:cs typeface="Roboto"/>
              </a:rPr>
              <a:t>Damage</a:t>
            </a:r>
            <a:endParaRPr sz="450">
              <a:latin typeface="Roboto"/>
              <a:cs typeface="Roboto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469135" y="4633099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0"/>
                </a:moveTo>
                <a:lnTo>
                  <a:pt x="0" y="24535"/>
                </a:lnTo>
              </a:path>
            </a:pathLst>
          </a:custGeom>
          <a:ln w="8178">
            <a:solidFill>
              <a:srgbClr val="CFD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5324221" y="4644867"/>
            <a:ext cx="290195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10" dirty="0">
                <a:solidFill>
                  <a:srgbClr val="CFD0D8"/>
                </a:solidFill>
                <a:latin typeface="Roboto"/>
                <a:cs typeface="Roboto"/>
              </a:rPr>
              <a:t>Total</a:t>
            </a:r>
            <a:r>
              <a:rPr sz="45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450" spc="-20" dirty="0">
                <a:solidFill>
                  <a:srgbClr val="CFD0D8"/>
                </a:solidFill>
                <a:latin typeface="Roboto"/>
                <a:cs typeface="Roboto"/>
              </a:rPr>
              <a:t>Loss</a:t>
            </a:r>
            <a:endParaRPr sz="450">
              <a:latin typeface="Roboto"/>
              <a:cs typeface="Roboto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150910" y="4633099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0"/>
                </a:moveTo>
                <a:lnTo>
                  <a:pt x="0" y="24535"/>
                </a:lnTo>
              </a:path>
            </a:pathLst>
          </a:custGeom>
          <a:ln w="8178">
            <a:solidFill>
              <a:srgbClr val="CFD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5951245" y="4644867"/>
            <a:ext cx="399415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10" dirty="0">
                <a:solidFill>
                  <a:srgbClr val="CFD0D8"/>
                </a:solidFill>
                <a:latin typeface="Roboto"/>
                <a:cs typeface="Roboto"/>
              </a:rPr>
              <a:t>Minor</a:t>
            </a:r>
            <a:r>
              <a:rPr sz="450" spc="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450" spc="-10" dirty="0">
                <a:solidFill>
                  <a:srgbClr val="CFD0D8"/>
                </a:solidFill>
                <a:latin typeface="Roboto"/>
                <a:cs typeface="Roboto"/>
              </a:rPr>
              <a:t>Damage</a:t>
            </a:r>
            <a:endParaRPr sz="450">
              <a:latin typeface="Roboto"/>
              <a:cs typeface="Roboto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832686" y="4633099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0"/>
                </a:moveTo>
                <a:lnTo>
                  <a:pt x="0" y="24535"/>
                </a:lnTo>
              </a:path>
            </a:pathLst>
          </a:custGeom>
          <a:ln w="8178">
            <a:solidFill>
              <a:srgbClr val="CFD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6630809" y="4644867"/>
            <a:ext cx="403860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20" dirty="0">
                <a:solidFill>
                  <a:srgbClr val="CFD0D8"/>
                </a:solidFill>
                <a:latin typeface="Roboto"/>
                <a:cs typeface="Roboto"/>
              </a:rPr>
              <a:t>Trivial</a:t>
            </a:r>
            <a:r>
              <a:rPr sz="450" spc="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450" spc="-10" dirty="0">
                <a:solidFill>
                  <a:srgbClr val="CFD0D8"/>
                </a:solidFill>
                <a:latin typeface="Roboto"/>
                <a:cs typeface="Roboto"/>
              </a:rPr>
              <a:t>Damage</a:t>
            </a:r>
            <a:endParaRPr sz="450">
              <a:latin typeface="Roboto"/>
              <a:cs typeface="Roboto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346255" y="4633099"/>
            <a:ext cx="2931795" cy="0"/>
          </a:xfrm>
          <a:custGeom>
            <a:avLst/>
            <a:gdLst/>
            <a:ahLst/>
            <a:cxnLst/>
            <a:rect l="l" t="t" r="r" b="b"/>
            <a:pathLst>
              <a:path w="2931795">
                <a:moveTo>
                  <a:pt x="0" y="0"/>
                </a:moveTo>
                <a:lnTo>
                  <a:pt x="2931624" y="0"/>
                </a:lnTo>
              </a:path>
            </a:pathLst>
          </a:custGeom>
          <a:ln w="8178">
            <a:solidFill>
              <a:srgbClr val="CFD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7706868" y="2451893"/>
            <a:ext cx="2982595" cy="291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b="1" dirty="0">
                <a:solidFill>
                  <a:srgbClr val="FFFFFF"/>
                </a:solidFill>
                <a:latin typeface="Roboto"/>
                <a:cs typeface="Roboto"/>
              </a:rPr>
              <a:t>Insured</a:t>
            </a:r>
            <a:r>
              <a:rPr sz="1750" b="1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FFFFFF"/>
                </a:solidFill>
                <a:latin typeface="Roboto"/>
                <a:cs typeface="Roboto"/>
              </a:rPr>
              <a:t>Hobbies</a:t>
            </a:r>
            <a:r>
              <a:rPr sz="1750" b="1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FFFFFF"/>
                </a:solidFill>
                <a:latin typeface="Roboto"/>
                <a:cs typeface="Roboto"/>
              </a:rPr>
              <a:t>&amp;</a:t>
            </a:r>
            <a:r>
              <a:rPr sz="1750" b="1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FFFFFF"/>
                </a:solidFill>
                <a:latin typeface="Roboto"/>
                <a:cs typeface="Roboto"/>
              </a:rPr>
              <a:t>Fraud</a:t>
            </a:r>
            <a:r>
              <a:rPr sz="1750" b="1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50" b="1" spc="-20" dirty="0">
                <a:solidFill>
                  <a:srgbClr val="FFFFFF"/>
                </a:solidFill>
                <a:latin typeface="Roboto"/>
                <a:cs typeface="Roboto"/>
              </a:rPr>
              <a:t>Rate</a:t>
            </a:r>
            <a:endParaRPr sz="1750">
              <a:latin typeface="Roboto"/>
              <a:cs typeface="Roboto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7887086" y="3029516"/>
            <a:ext cx="2938780" cy="1607820"/>
            <a:chOff x="7887086" y="3029516"/>
            <a:chExt cx="2938780" cy="1607820"/>
          </a:xfrm>
        </p:grpSpPr>
        <p:sp>
          <p:nvSpPr>
            <p:cNvPr id="64" name="object 64"/>
            <p:cNvSpPr/>
            <p:nvPr/>
          </p:nvSpPr>
          <p:spPr>
            <a:xfrm>
              <a:off x="7889308" y="4634737"/>
              <a:ext cx="2934335" cy="0"/>
            </a:xfrm>
            <a:custGeom>
              <a:avLst/>
              <a:gdLst/>
              <a:ahLst/>
              <a:cxnLst/>
              <a:rect l="l" t="t" r="r" b="b"/>
              <a:pathLst>
                <a:path w="2934334">
                  <a:moveTo>
                    <a:pt x="0" y="0"/>
                  </a:moveTo>
                  <a:lnTo>
                    <a:pt x="2933911" y="0"/>
                  </a:lnTo>
                </a:path>
              </a:pathLst>
            </a:custGeom>
            <a:ln w="4089">
              <a:solidFill>
                <a:srgbClr val="CFD0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889308" y="4099050"/>
              <a:ext cx="2934335" cy="0"/>
            </a:xfrm>
            <a:custGeom>
              <a:avLst/>
              <a:gdLst/>
              <a:ahLst/>
              <a:cxnLst/>
              <a:rect l="l" t="t" r="r" b="b"/>
              <a:pathLst>
                <a:path w="2934334">
                  <a:moveTo>
                    <a:pt x="0" y="0"/>
                  </a:moveTo>
                  <a:lnTo>
                    <a:pt x="2933911" y="0"/>
                  </a:lnTo>
                </a:path>
              </a:pathLst>
            </a:custGeom>
            <a:ln w="4089">
              <a:solidFill>
                <a:srgbClr val="CFD0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889308" y="3567439"/>
              <a:ext cx="2934335" cy="0"/>
            </a:xfrm>
            <a:custGeom>
              <a:avLst/>
              <a:gdLst/>
              <a:ahLst/>
              <a:cxnLst/>
              <a:rect l="l" t="t" r="r" b="b"/>
              <a:pathLst>
                <a:path w="2934334">
                  <a:moveTo>
                    <a:pt x="0" y="0"/>
                  </a:moveTo>
                  <a:lnTo>
                    <a:pt x="2933911" y="0"/>
                  </a:lnTo>
                </a:path>
              </a:pathLst>
            </a:custGeom>
            <a:ln w="4089">
              <a:solidFill>
                <a:srgbClr val="CFD0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889308" y="3031739"/>
              <a:ext cx="2934335" cy="0"/>
            </a:xfrm>
            <a:custGeom>
              <a:avLst/>
              <a:gdLst/>
              <a:ahLst/>
              <a:cxnLst/>
              <a:rect l="l" t="t" r="r" b="b"/>
              <a:pathLst>
                <a:path w="2934334">
                  <a:moveTo>
                    <a:pt x="0" y="0"/>
                  </a:moveTo>
                  <a:lnTo>
                    <a:pt x="2933911" y="0"/>
                  </a:lnTo>
                </a:path>
              </a:pathLst>
            </a:custGeom>
            <a:ln w="4089">
              <a:solidFill>
                <a:srgbClr val="CFD0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155660" y="3031743"/>
              <a:ext cx="621665" cy="1601470"/>
            </a:xfrm>
            <a:custGeom>
              <a:avLst/>
              <a:gdLst/>
              <a:ahLst/>
              <a:cxnLst/>
              <a:rect l="l" t="t" r="r" b="b"/>
              <a:pathLst>
                <a:path w="621665" h="1601470">
                  <a:moveTo>
                    <a:pt x="603732" y="0"/>
                  </a:moveTo>
                  <a:lnTo>
                    <a:pt x="20447" y="0"/>
                  </a:lnTo>
                  <a:lnTo>
                    <a:pt x="17729" y="0"/>
                  </a:lnTo>
                  <a:lnTo>
                    <a:pt x="15125" y="520"/>
                  </a:lnTo>
                  <a:lnTo>
                    <a:pt x="0" y="17729"/>
                  </a:lnTo>
                  <a:lnTo>
                    <a:pt x="0" y="1601355"/>
                  </a:lnTo>
                  <a:lnTo>
                    <a:pt x="621474" y="1601355"/>
                  </a:lnTo>
                  <a:lnTo>
                    <a:pt x="621474" y="17729"/>
                  </a:lnTo>
                  <a:lnTo>
                    <a:pt x="606348" y="520"/>
                  </a:lnTo>
                  <a:lnTo>
                    <a:pt x="603732" y="0"/>
                  </a:lnTo>
                  <a:close/>
                </a:path>
              </a:pathLst>
            </a:custGeom>
            <a:solidFill>
              <a:srgbClr val="596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2479" y="3029711"/>
              <a:ext cx="115824" cy="76200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9043479" y="3281184"/>
              <a:ext cx="621665" cy="1351915"/>
            </a:xfrm>
            <a:custGeom>
              <a:avLst/>
              <a:gdLst/>
              <a:ahLst/>
              <a:cxnLst/>
              <a:rect l="l" t="t" r="r" b="b"/>
              <a:pathLst>
                <a:path w="621665" h="1351914">
                  <a:moveTo>
                    <a:pt x="603745" y="0"/>
                  </a:moveTo>
                  <a:lnTo>
                    <a:pt x="20447" y="0"/>
                  </a:lnTo>
                  <a:lnTo>
                    <a:pt x="17741" y="0"/>
                  </a:lnTo>
                  <a:lnTo>
                    <a:pt x="15138" y="520"/>
                  </a:lnTo>
                  <a:lnTo>
                    <a:pt x="0" y="17741"/>
                  </a:lnTo>
                  <a:lnTo>
                    <a:pt x="0" y="1351915"/>
                  </a:lnTo>
                  <a:lnTo>
                    <a:pt x="621487" y="1351915"/>
                  </a:lnTo>
                  <a:lnTo>
                    <a:pt x="621487" y="17741"/>
                  </a:lnTo>
                  <a:lnTo>
                    <a:pt x="606348" y="520"/>
                  </a:lnTo>
                  <a:lnTo>
                    <a:pt x="603745" y="0"/>
                  </a:lnTo>
                  <a:close/>
                </a:path>
              </a:pathLst>
            </a:custGeom>
            <a:solidFill>
              <a:srgbClr val="59D8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9288411" y="3190691"/>
            <a:ext cx="132080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25" dirty="0">
                <a:solidFill>
                  <a:srgbClr val="CFD0D8"/>
                </a:solidFill>
                <a:latin typeface="Roboto"/>
                <a:cs typeface="Roboto"/>
              </a:rPr>
              <a:t>76%</a:t>
            </a:r>
            <a:endParaRPr sz="450">
              <a:latin typeface="Roboto"/>
              <a:cs typeface="Roboto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9931311" y="4499800"/>
            <a:ext cx="621665" cy="133350"/>
          </a:xfrm>
          <a:custGeom>
            <a:avLst/>
            <a:gdLst/>
            <a:ahLst/>
            <a:cxnLst/>
            <a:rect l="l" t="t" r="r" b="b"/>
            <a:pathLst>
              <a:path w="621665" h="133350">
                <a:moveTo>
                  <a:pt x="603745" y="0"/>
                </a:moveTo>
                <a:lnTo>
                  <a:pt x="20447" y="0"/>
                </a:lnTo>
                <a:lnTo>
                  <a:pt x="17729" y="0"/>
                </a:lnTo>
                <a:lnTo>
                  <a:pt x="15125" y="508"/>
                </a:lnTo>
                <a:lnTo>
                  <a:pt x="0" y="17729"/>
                </a:lnTo>
                <a:lnTo>
                  <a:pt x="0" y="133299"/>
                </a:lnTo>
                <a:lnTo>
                  <a:pt x="621487" y="133299"/>
                </a:lnTo>
                <a:lnTo>
                  <a:pt x="621487" y="17729"/>
                </a:lnTo>
                <a:lnTo>
                  <a:pt x="606348" y="508"/>
                </a:lnTo>
                <a:lnTo>
                  <a:pt x="603745" y="0"/>
                </a:lnTo>
                <a:close/>
              </a:path>
            </a:pathLst>
          </a:custGeom>
          <a:solidFill>
            <a:srgbClr val="D8C4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10168610" y="4409282"/>
            <a:ext cx="146685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20" dirty="0">
                <a:solidFill>
                  <a:srgbClr val="CFD0D8"/>
                </a:solidFill>
                <a:latin typeface="Roboto"/>
                <a:cs typeface="Roboto"/>
              </a:rPr>
              <a:t>7.5%</a:t>
            </a:r>
            <a:endParaRPr sz="450">
              <a:latin typeface="Roboto"/>
              <a:cs typeface="Roboto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7864759" y="4634737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24536" y="0"/>
                </a:moveTo>
                <a:lnTo>
                  <a:pt x="0" y="0"/>
                </a:lnTo>
              </a:path>
            </a:pathLst>
          </a:custGeom>
          <a:ln w="8178">
            <a:solidFill>
              <a:srgbClr val="CFD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7761719" y="4583539"/>
            <a:ext cx="99695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25" dirty="0">
                <a:solidFill>
                  <a:srgbClr val="CFD0D8"/>
                </a:solidFill>
                <a:latin typeface="Roboto"/>
                <a:cs typeface="Roboto"/>
              </a:rPr>
              <a:t>0%</a:t>
            </a:r>
            <a:endParaRPr sz="450">
              <a:latin typeface="Roboto"/>
              <a:cs typeface="Roboto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7864759" y="4099050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24536" y="0"/>
                </a:moveTo>
                <a:lnTo>
                  <a:pt x="0" y="0"/>
                </a:lnTo>
              </a:path>
            </a:pathLst>
          </a:custGeom>
          <a:ln w="8178">
            <a:solidFill>
              <a:srgbClr val="CFD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7729728" y="4047916"/>
            <a:ext cx="132080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25" dirty="0">
                <a:solidFill>
                  <a:srgbClr val="CFD0D8"/>
                </a:solidFill>
                <a:latin typeface="Roboto"/>
                <a:cs typeface="Roboto"/>
              </a:rPr>
              <a:t>30%</a:t>
            </a:r>
            <a:endParaRPr sz="450">
              <a:latin typeface="Roboto"/>
              <a:cs typeface="Roboto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7864759" y="3567439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24536" y="0"/>
                </a:moveTo>
                <a:lnTo>
                  <a:pt x="0" y="0"/>
                </a:lnTo>
              </a:path>
            </a:pathLst>
          </a:custGeom>
          <a:ln w="8178">
            <a:solidFill>
              <a:srgbClr val="CFD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7729728" y="3516319"/>
            <a:ext cx="132080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25" dirty="0">
                <a:solidFill>
                  <a:srgbClr val="CFD0D8"/>
                </a:solidFill>
                <a:latin typeface="Roboto"/>
                <a:cs typeface="Roboto"/>
              </a:rPr>
              <a:t>60%</a:t>
            </a:r>
            <a:endParaRPr sz="450">
              <a:latin typeface="Roboto"/>
              <a:cs typeface="Roboto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7864759" y="3031739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24536" y="0"/>
                </a:moveTo>
                <a:lnTo>
                  <a:pt x="0" y="0"/>
                </a:lnTo>
              </a:path>
            </a:pathLst>
          </a:custGeom>
          <a:ln w="8178">
            <a:solidFill>
              <a:srgbClr val="CFD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7729728" y="2980697"/>
            <a:ext cx="132080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25" dirty="0">
                <a:solidFill>
                  <a:srgbClr val="CFD0D8"/>
                </a:solidFill>
                <a:latin typeface="Roboto"/>
                <a:cs typeface="Roboto"/>
              </a:rPr>
              <a:t>90%</a:t>
            </a:r>
            <a:endParaRPr sz="450">
              <a:latin typeface="Roboto"/>
              <a:cs typeface="Roboto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7885168" y="3029656"/>
            <a:ext cx="585470" cy="1632585"/>
            <a:chOff x="7885168" y="3029656"/>
            <a:chExt cx="585470" cy="1632585"/>
          </a:xfrm>
        </p:grpSpPr>
        <p:sp>
          <p:nvSpPr>
            <p:cNvPr id="83" name="object 83"/>
            <p:cNvSpPr/>
            <p:nvPr/>
          </p:nvSpPr>
          <p:spPr>
            <a:xfrm>
              <a:off x="7889295" y="3033784"/>
              <a:ext cx="0" cy="1601470"/>
            </a:xfrm>
            <a:custGeom>
              <a:avLst/>
              <a:gdLst/>
              <a:ahLst/>
              <a:cxnLst/>
              <a:rect l="l" t="t" r="r" b="b"/>
              <a:pathLst>
                <a:path h="1601470">
                  <a:moveTo>
                    <a:pt x="0" y="1601360"/>
                  </a:moveTo>
                  <a:lnTo>
                    <a:pt x="0" y="0"/>
                  </a:lnTo>
                </a:path>
              </a:pathLst>
            </a:custGeom>
            <a:ln w="8178">
              <a:solidFill>
                <a:srgbClr val="CFD0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466395" y="4633099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535"/>
                  </a:lnTo>
                </a:path>
              </a:pathLst>
            </a:custGeom>
            <a:ln w="8178">
              <a:solidFill>
                <a:srgbClr val="CFD0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8374595" y="4644867"/>
            <a:ext cx="183515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10" dirty="0">
                <a:solidFill>
                  <a:srgbClr val="CFD0D8"/>
                </a:solidFill>
                <a:latin typeface="Roboto"/>
                <a:cs typeface="Roboto"/>
              </a:rPr>
              <a:t>Chess</a:t>
            </a:r>
            <a:endParaRPr sz="450">
              <a:latin typeface="Roboto"/>
              <a:cs typeface="Roboto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9354219" y="4633099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0"/>
                </a:moveTo>
                <a:lnTo>
                  <a:pt x="0" y="24535"/>
                </a:lnTo>
              </a:path>
            </a:pathLst>
          </a:custGeom>
          <a:ln w="8178">
            <a:solidFill>
              <a:srgbClr val="CFD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9228442" y="4644867"/>
            <a:ext cx="251460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10" dirty="0">
                <a:solidFill>
                  <a:srgbClr val="CFD0D8"/>
                </a:solidFill>
                <a:latin typeface="Roboto"/>
                <a:cs typeface="Roboto"/>
              </a:rPr>
              <a:t>Cross</a:t>
            </a:r>
            <a:r>
              <a:rPr sz="450" spc="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450" spc="-25" dirty="0">
                <a:solidFill>
                  <a:srgbClr val="CFD0D8"/>
                </a:solidFill>
                <a:latin typeface="Roboto"/>
                <a:cs typeface="Roboto"/>
              </a:rPr>
              <a:t>Fit</a:t>
            </a:r>
            <a:endParaRPr sz="450">
              <a:latin typeface="Roboto"/>
              <a:cs typeface="Roboto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0242043" y="4633099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0"/>
                </a:moveTo>
                <a:lnTo>
                  <a:pt x="0" y="24535"/>
                </a:lnTo>
              </a:path>
            </a:pathLst>
          </a:custGeom>
          <a:ln w="8178">
            <a:solidFill>
              <a:srgbClr val="CFD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10176649" y="4644867"/>
            <a:ext cx="130810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20" dirty="0">
                <a:solidFill>
                  <a:srgbClr val="CFD0D8"/>
                </a:solidFill>
                <a:latin typeface="Roboto"/>
                <a:cs typeface="Roboto"/>
              </a:rPr>
              <a:t>Golf</a:t>
            </a:r>
            <a:endParaRPr sz="450">
              <a:latin typeface="Roboto"/>
              <a:cs typeface="Roboto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7891353" y="4633099"/>
            <a:ext cx="2929890" cy="0"/>
          </a:xfrm>
          <a:custGeom>
            <a:avLst/>
            <a:gdLst/>
            <a:ahLst/>
            <a:cxnLst/>
            <a:rect l="l" t="t" r="r" b="b"/>
            <a:pathLst>
              <a:path w="2929890">
                <a:moveTo>
                  <a:pt x="0" y="0"/>
                </a:moveTo>
                <a:lnTo>
                  <a:pt x="2929821" y="0"/>
                </a:lnTo>
              </a:path>
            </a:pathLst>
          </a:custGeom>
          <a:ln w="8178">
            <a:solidFill>
              <a:srgbClr val="CFD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607466" y="5041742"/>
            <a:ext cx="10108565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700"/>
              </a:lnSpc>
              <a:spcBef>
                <a:spcPts val="100"/>
              </a:spcBef>
            </a:pPr>
            <a:r>
              <a:rPr sz="1750" spc="-20" dirty="0">
                <a:solidFill>
                  <a:srgbClr val="CFD0D8"/>
                </a:solidFill>
                <a:latin typeface="Roboto"/>
                <a:cs typeface="Roboto"/>
              </a:rPr>
              <a:t>Original</a:t>
            </a:r>
            <a:r>
              <a:rPr sz="1750" spc="-6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750" spc="-25" dirty="0">
                <a:solidFill>
                  <a:srgbClr val="CFD0D8"/>
                </a:solidFill>
                <a:latin typeface="Roboto"/>
                <a:cs typeface="Roboto"/>
              </a:rPr>
              <a:t>distribution</a:t>
            </a:r>
            <a:r>
              <a:rPr sz="1750" spc="-6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CFD0D8"/>
                </a:solidFill>
                <a:latin typeface="Roboto"/>
                <a:cs typeface="Roboto"/>
              </a:rPr>
              <a:t>showed</a:t>
            </a:r>
            <a:r>
              <a:rPr sz="1750" spc="-6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CFD0D8"/>
                </a:solidFill>
                <a:latin typeface="Roboto"/>
                <a:cs typeface="Roboto"/>
              </a:rPr>
              <a:t>significant</a:t>
            </a:r>
            <a:r>
              <a:rPr sz="1750" spc="-6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CFD0D8"/>
                </a:solidFill>
                <a:latin typeface="Roboto"/>
                <a:cs typeface="Roboto"/>
              </a:rPr>
              <a:t>class</a:t>
            </a:r>
            <a:r>
              <a:rPr sz="1750" spc="-6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CFD0D8"/>
                </a:solidFill>
                <a:latin typeface="Roboto"/>
                <a:cs typeface="Roboto"/>
              </a:rPr>
              <a:t>imbalance.</a:t>
            </a:r>
            <a:r>
              <a:rPr sz="1750" spc="-6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CFD0D8"/>
                </a:solidFill>
                <a:latin typeface="Roboto"/>
                <a:cs typeface="Roboto"/>
              </a:rPr>
              <a:t>Random</a:t>
            </a:r>
            <a:r>
              <a:rPr sz="1750" spc="-6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CFD0D8"/>
                </a:solidFill>
                <a:latin typeface="Roboto"/>
                <a:cs typeface="Roboto"/>
              </a:rPr>
              <a:t>Over</a:t>
            </a:r>
            <a:r>
              <a:rPr sz="1750" spc="-6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CFD0D8"/>
                </a:solidFill>
                <a:latin typeface="Roboto"/>
                <a:cs typeface="Roboto"/>
              </a:rPr>
              <a:t>Sampler</a:t>
            </a:r>
            <a:r>
              <a:rPr sz="1750" spc="-6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CFD0D8"/>
                </a:solidFill>
                <a:latin typeface="Roboto"/>
                <a:cs typeface="Roboto"/>
              </a:rPr>
              <a:t>was</a:t>
            </a:r>
            <a:r>
              <a:rPr sz="1750" spc="-6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CFD0D8"/>
                </a:solidFill>
                <a:latin typeface="Roboto"/>
                <a:cs typeface="Roboto"/>
              </a:rPr>
              <a:t>applied</a:t>
            </a:r>
            <a:r>
              <a:rPr sz="1750" spc="-6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CFD0D8"/>
                </a:solidFill>
                <a:latin typeface="Roboto"/>
                <a:cs typeface="Roboto"/>
              </a:rPr>
              <a:t>to</a:t>
            </a:r>
            <a:r>
              <a:rPr sz="1750" spc="-6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CFD0D8"/>
                </a:solidFill>
                <a:latin typeface="Roboto"/>
                <a:cs typeface="Roboto"/>
              </a:rPr>
              <a:t>training data.</a:t>
            </a:r>
            <a:r>
              <a:rPr sz="1750" spc="-9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CFD0D8"/>
                </a:solidFill>
                <a:latin typeface="Roboto"/>
                <a:cs typeface="Roboto"/>
              </a:rPr>
              <a:t>This</a:t>
            </a:r>
            <a:r>
              <a:rPr sz="1750" spc="-6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CFD0D8"/>
                </a:solidFill>
                <a:latin typeface="Roboto"/>
                <a:cs typeface="Roboto"/>
              </a:rPr>
              <a:t>balanced</a:t>
            </a:r>
            <a:r>
              <a:rPr sz="1750" spc="-5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CFD0D8"/>
                </a:solidFill>
                <a:latin typeface="Roboto"/>
                <a:cs typeface="Roboto"/>
              </a:rPr>
              <a:t>the</a:t>
            </a:r>
            <a:r>
              <a:rPr sz="1750" spc="-6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750" spc="-25" dirty="0">
                <a:solidFill>
                  <a:srgbClr val="CFD0D8"/>
                </a:solidFill>
                <a:latin typeface="Roboto"/>
                <a:cs typeface="Roboto"/>
              </a:rPr>
              <a:t>training</a:t>
            </a:r>
            <a:r>
              <a:rPr sz="1750" spc="-6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CFD0D8"/>
                </a:solidFill>
                <a:latin typeface="Roboto"/>
                <a:cs typeface="Roboto"/>
              </a:rPr>
              <a:t>for</a:t>
            </a:r>
            <a:r>
              <a:rPr sz="1750" spc="-5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CFD0D8"/>
                </a:solidFill>
                <a:latin typeface="Roboto"/>
                <a:cs typeface="Roboto"/>
              </a:rPr>
              <a:t>better</a:t>
            </a:r>
            <a:r>
              <a:rPr sz="1750" spc="-6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CFD0D8"/>
                </a:solidFill>
                <a:latin typeface="Roboto"/>
                <a:cs typeface="Roboto"/>
              </a:rPr>
              <a:t>model</a:t>
            </a:r>
            <a:r>
              <a:rPr sz="1750" spc="-5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CFD0D8"/>
                </a:solidFill>
                <a:latin typeface="Roboto"/>
                <a:cs typeface="Roboto"/>
              </a:rPr>
              <a:t>performance.</a:t>
            </a:r>
            <a:endParaRPr sz="17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466" y="1754092"/>
            <a:ext cx="4726534" cy="557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EDA:</a:t>
            </a:r>
            <a:r>
              <a:rPr spc="-10" dirty="0"/>
              <a:t> </a:t>
            </a:r>
            <a:r>
              <a:rPr dirty="0"/>
              <a:t>Key</a:t>
            </a:r>
            <a:r>
              <a:rPr spc="5" dirty="0"/>
              <a:t> </a:t>
            </a:r>
            <a:r>
              <a:rPr spc="-10" dirty="0"/>
              <a:t>Insights</a:t>
            </a:r>
          </a:p>
        </p:txBody>
      </p:sp>
      <p:sp>
        <p:nvSpPr>
          <p:cNvPr id="3" name="object 3"/>
          <p:cNvSpPr/>
          <p:nvPr/>
        </p:nvSpPr>
        <p:spPr>
          <a:xfrm>
            <a:off x="621268" y="2650159"/>
            <a:ext cx="438784" cy="347980"/>
          </a:xfrm>
          <a:custGeom>
            <a:avLst/>
            <a:gdLst/>
            <a:ahLst/>
            <a:cxnLst/>
            <a:rect l="l" t="t" r="r" b="b"/>
            <a:pathLst>
              <a:path w="438784" h="347980">
                <a:moveTo>
                  <a:pt x="225619" y="237896"/>
                </a:moveTo>
                <a:lnTo>
                  <a:pt x="139848" y="237896"/>
                </a:lnTo>
                <a:lnTo>
                  <a:pt x="389140" y="304698"/>
                </a:lnTo>
                <a:lnTo>
                  <a:pt x="380612" y="336397"/>
                </a:lnTo>
                <a:lnTo>
                  <a:pt x="380558" y="336600"/>
                </a:lnTo>
                <a:lnTo>
                  <a:pt x="384646" y="343662"/>
                </a:lnTo>
                <a:lnTo>
                  <a:pt x="398486" y="347408"/>
                </a:lnTo>
                <a:lnTo>
                  <a:pt x="405541" y="343319"/>
                </a:lnTo>
                <a:lnTo>
                  <a:pt x="418067" y="296608"/>
                </a:lnTo>
                <a:lnTo>
                  <a:pt x="418137" y="296189"/>
                </a:lnTo>
                <a:lnTo>
                  <a:pt x="418275" y="295846"/>
                </a:lnTo>
                <a:lnTo>
                  <a:pt x="418345" y="295427"/>
                </a:lnTo>
                <a:lnTo>
                  <a:pt x="421350" y="284213"/>
                </a:lnTo>
                <a:lnTo>
                  <a:pt x="398416" y="284213"/>
                </a:lnTo>
                <a:lnTo>
                  <a:pt x="225619" y="237896"/>
                </a:lnTo>
                <a:close/>
              </a:path>
              <a:path w="438784" h="347980">
                <a:moveTo>
                  <a:pt x="281632" y="128775"/>
                </a:moveTo>
                <a:lnTo>
                  <a:pt x="186012" y="128775"/>
                </a:lnTo>
                <a:lnTo>
                  <a:pt x="199176" y="129616"/>
                </a:lnTo>
                <a:lnTo>
                  <a:pt x="391670" y="181215"/>
                </a:lnTo>
                <a:lnTo>
                  <a:pt x="403444" y="187053"/>
                </a:lnTo>
                <a:lnTo>
                  <a:pt x="411798" y="196664"/>
                </a:lnTo>
                <a:lnTo>
                  <a:pt x="415934" y="208701"/>
                </a:lnTo>
                <a:lnTo>
                  <a:pt x="415156" y="220903"/>
                </a:lnTo>
                <a:lnTo>
                  <a:pt x="415095" y="221856"/>
                </a:lnTo>
                <a:lnTo>
                  <a:pt x="398416" y="284213"/>
                </a:lnTo>
                <a:lnTo>
                  <a:pt x="421350" y="284213"/>
                </a:lnTo>
                <a:lnTo>
                  <a:pt x="436477" y="227749"/>
                </a:lnTo>
                <a:lnTo>
                  <a:pt x="437447" y="218516"/>
                </a:lnTo>
                <a:lnTo>
                  <a:pt x="437532" y="217703"/>
                </a:lnTo>
                <a:lnTo>
                  <a:pt x="437619" y="216877"/>
                </a:lnTo>
                <a:lnTo>
                  <a:pt x="437688" y="216217"/>
                </a:lnTo>
                <a:lnTo>
                  <a:pt x="437808" y="215074"/>
                </a:lnTo>
                <a:lnTo>
                  <a:pt x="437915" y="214058"/>
                </a:lnTo>
                <a:lnTo>
                  <a:pt x="437996" y="213283"/>
                </a:lnTo>
                <a:lnTo>
                  <a:pt x="438114" y="212166"/>
                </a:lnTo>
                <a:lnTo>
                  <a:pt x="438207" y="211277"/>
                </a:lnTo>
                <a:lnTo>
                  <a:pt x="438289" y="210495"/>
                </a:lnTo>
                <a:lnTo>
                  <a:pt x="435003" y="194703"/>
                </a:lnTo>
                <a:lnTo>
                  <a:pt x="434877" y="194098"/>
                </a:lnTo>
                <a:lnTo>
                  <a:pt x="426833" y="179594"/>
                </a:lnTo>
                <a:lnTo>
                  <a:pt x="414748" y="168021"/>
                </a:lnTo>
                <a:lnTo>
                  <a:pt x="414628" y="160312"/>
                </a:lnTo>
                <a:lnTo>
                  <a:pt x="414599" y="158470"/>
                </a:lnTo>
                <a:lnTo>
                  <a:pt x="392534" y="158470"/>
                </a:lnTo>
                <a:lnTo>
                  <a:pt x="281632" y="128775"/>
                </a:lnTo>
                <a:close/>
              </a:path>
              <a:path w="438784" h="347980">
                <a:moveTo>
                  <a:pt x="252842" y="31792"/>
                </a:moveTo>
                <a:lnTo>
                  <a:pt x="239113" y="34934"/>
                </a:lnTo>
                <a:lnTo>
                  <a:pt x="227058" y="42215"/>
                </a:lnTo>
                <a:lnTo>
                  <a:pt x="217719" y="53213"/>
                </a:lnTo>
                <a:lnTo>
                  <a:pt x="185746" y="106502"/>
                </a:lnTo>
                <a:lnTo>
                  <a:pt x="169494" y="110478"/>
                </a:lnTo>
                <a:lnTo>
                  <a:pt x="137095" y="147332"/>
                </a:lnTo>
                <a:lnTo>
                  <a:pt x="118962" y="215074"/>
                </a:lnTo>
                <a:lnTo>
                  <a:pt x="118480" y="217703"/>
                </a:lnTo>
                <a:lnTo>
                  <a:pt x="118255" y="217703"/>
                </a:lnTo>
                <a:lnTo>
                  <a:pt x="106094" y="262978"/>
                </a:lnTo>
                <a:lnTo>
                  <a:pt x="110176" y="270027"/>
                </a:lnTo>
                <a:lnTo>
                  <a:pt x="124018" y="273773"/>
                </a:lnTo>
                <a:lnTo>
                  <a:pt x="131076" y="269684"/>
                </a:lnTo>
                <a:lnTo>
                  <a:pt x="139645" y="237896"/>
                </a:lnTo>
                <a:lnTo>
                  <a:pt x="225619" y="237896"/>
                </a:lnTo>
                <a:lnTo>
                  <a:pt x="141803" y="215430"/>
                </a:lnTo>
                <a:lnTo>
                  <a:pt x="158482" y="153073"/>
                </a:lnTo>
                <a:lnTo>
                  <a:pt x="164361" y="141262"/>
                </a:lnTo>
                <a:lnTo>
                  <a:pt x="173973" y="132910"/>
                </a:lnTo>
                <a:lnTo>
                  <a:pt x="186012" y="128775"/>
                </a:lnTo>
                <a:lnTo>
                  <a:pt x="281632" y="128775"/>
                </a:lnTo>
                <a:lnTo>
                  <a:pt x="209831" y="109550"/>
                </a:lnTo>
                <a:lnTo>
                  <a:pt x="236749" y="64630"/>
                </a:lnTo>
                <a:lnTo>
                  <a:pt x="241399" y="59112"/>
                </a:lnTo>
                <a:lnTo>
                  <a:pt x="247418" y="55460"/>
                </a:lnTo>
                <a:lnTo>
                  <a:pt x="254224" y="53898"/>
                </a:lnTo>
                <a:lnTo>
                  <a:pt x="344489" y="53898"/>
                </a:lnTo>
                <a:lnTo>
                  <a:pt x="267200" y="33210"/>
                </a:lnTo>
                <a:lnTo>
                  <a:pt x="252842" y="31792"/>
                </a:lnTo>
                <a:close/>
              </a:path>
              <a:path w="438784" h="347980">
                <a:moveTo>
                  <a:pt x="370095" y="206425"/>
                </a:moveTo>
                <a:lnTo>
                  <a:pt x="350528" y="225996"/>
                </a:lnTo>
                <a:lnTo>
                  <a:pt x="351194" y="231063"/>
                </a:lnTo>
                <a:lnTo>
                  <a:pt x="370055" y="245541"/>
                </a:lnTo>
                <a:lnTo>
                  <a:pt x="375150" y="244868"/>
                </a:lnTo>
                <a:lnTo>
                  <a:pt x="389574" y="225602"/>
                </a:lnTo>
                <a:lnTo>
                  <a:pt x="389085" y="221856"/>
                </a:lnTo>
                <a:lnTo>
                  <a:pt x="370095" y="206425"/>
                </a:lnTo>
                <a:close/>
              </a:path>
              <a:path w="438784" h="347980">
                <a:moveTo>
                  <a:pt x="31490" y="40957"/>
                </a:moveTo>
                <a:lnTo>
                  <a:pt x="27061" y="42481"/>
                </a:lnTo>
                <a:lnTo>
                  <a:pt x="21802" y="49263"/>
                </a:lnTo>
                <a:lnTo>
                  <a:pt x="21329" y="53213"/>
                </a:lnTo>
                <a:lnTo>
                  <a:pt x="21247" y="53898"/>
                </a:lnTo>
                <a:lnTo>
                  <a:pt x="23186" y="57785"/>
                </a:lnTo>
                <a:lnTo>
                  <a:pt x="47128" y="105257"/>
                </a:lnTo>
                <a:lnTo>
                  <a:pt x="1522" y="140271"/>
                </a:lnTo>
                <a:lnTo>
                  <a:pt x="0" y="144703"/>
                </a:lnTo>
                <a:lnTo>
                  <a:pt x="1082" y="149339"/>
                </a:lnTo>
                <a:lnTo>
                  <a:pt x="2002" y="153073"/>
                </a:lnTo>
                <a:lnTo>
                  <a:pt x="5262" y="156324"/>
                </a:lnTo>
                <a:lnTo>
                  <a:pt x="61525" y="168160"/>
                </a:lnTo>
                <a:lnTo>
                  <a:pt x="60828" y="206425"/>
                </a:lnTo>
                <a:lnTo>
                  <a:pt x="60723" y="212166"/>
                </a:lnTo>
                <a:lnTo>
                  <a:pt x="60608" y="218516"/>
                </a:lnTo>
                <a:lnTo>
                  <a:pt x="60487" y="225602"/>
                </a:lnTo>
                <a:lnTo>
                  <a:pt x="62909" y="229616"/>
                </a:lnTo>
                <a:lnTo>
                  <a:pt x="71065" y="233476"/>
                </a:lnTo>
                <a:lnTo>
                  <a:pt x="69759" y="233476"/>
                </a:lnTo>
                <a:lnTo>
                  <a:pt x="75365" y="232791"/>
                </a:lnTo>
                <a:lnTo>
                  <a:pt x="96474" y="215290"/>
                </a:lnTo>
                <a:lnTo>
                  <a:pt x="96496" y="215074"/>
                </a:lnTo>
                <a:lnTo>
                  <a:pt x="96602" y="214058"/>
                </a:lnTo>
                <a:lnTo>
                  <a:pt x="96682" y="213283"/>
                </a:lnTo>
                <a:lnTo>
                  <a:pt x="97025" y="211277"/>
                </a:lnTo>
                <a:lnTo>
                  <a:pt x="100586" y="198081"/>
                </a:lnTo>
                <a:lnTo>
                  <a:pt x="100631" y="197916"/>
                </a:lnTo>
                <a:lnTo>
                  <a:pt x="100723" y="197573"/>
                </a:lnTo>
                <a:lnTo>
                  <a:pt x="83115" y="197573"/>
                </a:lnTo>
                <a:lnTo>
                  <a:pt x="83232" y="191109"/>
                </a:lnTo>
                <a:lnTo>
                  <a:pt x="83356" y="184277"/>
                </a:lnTo>
                <a:lnTo>
                  <a:pt x="83454" y="178879"/>
                </a:lnTo>
                <a:lnTo>
                  <a:pt x="83541" y="174117"/>
                </a:lnTo>
                <a:lnTo>
                  <a:pt x="83665" y="167284"/>
                </a:lnTo>
                <a:lnTo>
                  <a:pt x="83791" y="160312"/>
                </a:lnTo>
                <a:lnTo>
                  <a:pt x="83878" y="153974"/>
                </a:lnTo>
                <a:lnTo>
                  <a:pt x="80213" y="149339"/>
                </a:lnTo>
                <a:lnTo>
                  <a:pt x="37578" y="140550"/>
                </a:lnTo>
                <a:lnTo>
                  <a:pt x="72111" y="113969"/>
                </a:lnTo>
                <a:lnTo>
                  <a:pt x="73426" y="108229"/>
                </a:lnTo>
                <a:lnTo>
                  <a:pt x="71005" y="103454"/>
                </a:lnTo>
                <a:lnTo>
                  <a:pt x="53845" y="69265"/>
                </a:lnTo>
                <a:lnTo>
                  <a:pt x="105137" y="69265"/>
                </a:lnTo>
                <a:lnTo>
                  <a:pt x="111763" y="54800"/>
                </a:lnTo>
                <a:lnTo>
                  <a:pt x="87406" y="54800"/>
                </a:lnTo>
                <a:lnTo>
                  <a:pt x="31490" y="40957"/>
                </a:lnTo>
                <a:close/>
              </a:path>
              <a:path w="438784" h="347980">
                <a:moveTo>
                  <a:pt x="195489" y="159651"/>
                </a:moveTo>
                <a:lnTo>
                  <a:pt x="175975" y="179594"/>
                </a:lnTo>
                <a:lnTo>
                  <a:pt x="176593" y="184277"/>
                </a:lnTo>
                <a:lnTo>
                  <a:pt x="195450" y="198755"/>
                </a:lnTo>
                <a:lnTo>
                  <a:pt x="200545" y="198081"/>
                </a:lnTo>
                <a:lnTo>
                  <a:pt x="214976" y="178879"/>
                </a:lnTo>
                <a:lnTo>
                  <a:pt x="214351" y="174117"/>
                </a:lnTo>
                <a:lnTo>
                  <a:pt x="195489" y="159651"/>
                </a:lnTo>
                <a:close/>
              </a:path>
              <a:path w="438784" h="347980">
                <a:moveTo>
                  <a:pt x="105746" y="178879"/>
                </a:moveTo>
                <a:lnTo>
                  <a:pt x="83115" y="197573"/>
                </a:lnTo>
                <a:lnTo>
                  <a:pt x="100723" y="197573"/>
                </a:lnTo>
                <a:lnTo>
                  <a:pt x="105554" y="179594"/>
                </a:lnTo>
                <a:lnTo>
                  <a:pt x="105654" y="179222"/>
                </a:lnTo>
                <a:lnTo>
                  <a:pt x="105746" y="178879"/>
                </a:lnTo>
                <a:close/>
              </a:path>
              <a:path w="438784" h="347980">
                <a:moveTo>
                  <a:pt x="344489" y="53898"/>
                </a:moveTo>
                <a:lnTo>
                  <a:pt x="254408" y="53898"/>
                </a:lnTo>
                <a:lnTo>
                  <a:pt x="261461" y="54597"/>
                </a:lnTo>
                <a:lnTo>
                  <a:pt x="375230" y="85039"/>
                </a:lnTo>
                <a:lnTo>
                  <a:pt x="381802" y="88018"/>
                </a:lnTo>
                <a:lnTo>
                  <a:pt x="386961" y="92813"/>
                </a:lnTo>
                <a:lnTo>
                  <a:pt x="390354" y="98982"/>
                </a:lnTo>
                <a:lnTo>
                  <a:pt x="391482" y="105257"/>
                </a:lnTo>
                <a:lnTo>
                  <a:pt x="391569" y="105740"/>
                </a:lnTo>
                <a:lnTo>
                  <a:pt x="391668" y="108229"/>
                </a:lnTo>
                <a:lnTo>
                  <a:pt x="392022" y="128775"/>
                </a:lnTo>
                <a:lnTo>
                  <a:pt x="392093" y="132910"/>
                </a:lnTo>
                <a:lnTo>
                  <a:pt x="392220" y="140271"/>
                </a:lnTo>
                <a:lnTo>
                  <a:pt x="392342" y="147332"/>
                </a:lnTo>
                <a:lnTo>
                  <a:pt x="392441" y="153073"/>
                </a:lnTo>
                <a:lnTo>
                  <a:pt x="392534" y="158470"/>
                </a:lnTo>
                <a:lnTo>
                  <a:pt x="414599" y="158470"/>
                </a:lnTo>
                <a:lnTo>
                  <a:pt x="413983" y="119002"/>
                </a:lnTo>
                <a:lnTo>
                  <a:pt x="413904" y="113969"/>
                </a:lnTo>
                <a:lnTo>
                  <a:pt x="394109" y="69614"/>
                </a:lnTo>
                <a:lnTo>
                  <a:pt x="380974" y="63665"/>
                </a:lnTo>
                <a:lnTo>
                  <a:pt x="344489" y="53898"/>
                </a:lnTo>
                <a:close/>
              </a:path>
              <a:path w="438784" h="347980">
                <a:moveTo>
                  <a:pt x="105137" y="69265"/>
                </a:moveTo>
                <a:lnTo>
                  <a:pt x="53845" y="69265"/>
                </a:lnTo>
                <a:lnTo>
                  <a:pt x="96197" y="79717"/>
                </a:lnTo>
                <a:lnTo>
                  <a:pt x="101525" y="77152"/>
                </a:lnTo>
                <a:lnTo>
                  <a:pt x="105137" y="69265"/>
                </a:lnTo>
                <a:close/>
              </a:path>
              <a:path w="438784" h="347980">
                <a:moveTo>
                  <a:pt x="143994" y="37566"/>
                </a:moveTo>
                <a:lnTo>
                  <a:pt x="119656" y="37566"/>
                </a:lnTo>
                <a:lnTo>
                  <a:pt x="137858" y="77152"/>
                </a:lnTo>
                <a:lnTo>
                  <a:pt x="143187" y="79717"/>
                </a:lnTo>
                <a:lnTo>
                  <a:pt x="181733" y="70231"/>
                </a:lnTo>
                <a:lnTo>
                  <a:pt x="190984" y="54800"/>
                </a:lnTo>
                <a:lnTo>
                  <a:pt x="151908" y="54800"/>
                </a:lnTo>
                <a:lnTo>
                  <a:pt x="143994" y="37566"/>
                </a:lnTo>
                <a:close/>
              </a:path>
              <a:path w="438784" h="347980">
                <a:moveTo>
                  <a:pt x="123948" y="0"/>
                </a:moveTo>
                <a:lnTo>
                  <a:pt x="115365" y="0"/>
                </a:lnTo>
                <a:lnTo>
                  <a:pt x="111422" y="2489"/>
                </a:lnTo>
                <a:lnTo>
                  <a:pt x="87499" y="54597"/>
                </a:lnTo>
                <a:lnTo>
                  <a:pt x="87406" y="54800"/>
                </a:lnTo>
                <a:lnTo>
                  <a:pt x="111763" y="54800"/>
                </a:lnTo>
                <a:lnTo>
                  <a:pt x="119656" y="37566"/>
                </a:lnTo>
                <a:lnTo>
                  <a:pt x="143994" y="37566"/>
                </a:lnTo>
                <a:lnTo>
                  <a:pt x="127892" y="2489"/>
                </a:lnTo>
                <a:lnTo>
                  <a:pt x="123948" y="0"/>
                </a:lnTo>
                <a:close/>
              </a:path>
              <a:path w="438784" h="347980">
                <a:moveTo>
                  <a:pt x="197792" y="43446"/>
                </a:moveTo>
                <a:lnTo>
                  <a:pt x="151908" y="54800"/>
                </a:lnTo>
                <a:lnTo>
                  <a:pt x="190984" y="54800"/>
                </a:lnTo>
                <a:lnTo>
                  <a:pt x="197792" y="43446"/>
                </a:lnTo>
                <a:close/>
              </a:path>
            </a:pathLst>
          </a:custGeom>
          <a:solidFill>
            <a:srgbClr val="596E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7466" y="3194843"/>
            <a:ext cx="3088640" cy="930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dirty="0">
                <a:solidFill>
                  <a:srgbClr val="CFD0D8"/>
                </a:solidFill>
                <a:latin typeface="Roboto Lt"/>
                <a:cs typeface="Roboto Lt"/>
              </a:rPr>
              <a:t>Incident</a:t>
            </a:r>
            <a:r>
              <a:rPr sz="1750" spc="-70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750" spc="-10" dirty="0">
                <a:solidFill>
                  <a:srgbClr val="CFD0D8"/>
                </a:solidFill>
                <a:latin typeface="Roboto Lt"/>
                <a:cs typeface="Roboto Lt"/>
              </a:rPr>
              <a:t>Severity</a:t>
            </a:r>
            <a:endParaRPr sz="1750">
              <a:latin typeface="Roboto Lt"/>
              <a:cs typeface="Roboto Lt"/>
            </a:endParaRPr>
          </a:p>
          <a:p>
            <a:pPr marL="12700" marR="5080">
              <a:lnSpc>
                <a:spcPct val="129500"/>
              </a:lnSpc>
              <a:spcBef>
                <a:spcPts val="680"/>
              </a:spcBef>
            </a:pP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"Major</a:t>
            </a:r>
            <a:r>
              <a:rPr sz="140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CFD0D8"/>
                </a:solidFill>
                <a:latin typeface="Roboto"/>
                <a:cs typeface="Roboto"/>
              </a:rPr>
              <a:t>Damage"</a:t>
            </a:r>
            <a:r>
              <a:rPr sz="140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incidents</a:t>
            </a:r>
            <a:r>
              <a:rPr sz="140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showed</a:t>
            </a:r>
            <a:r>
              <a:rPr sz="140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CFD0D8"/>
                </a:solidFill>
                <a:latin typeface="Roboto"/>
                <a:cs typeface="Roboto"/>
              </a:rPr>
              <a:t>60%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fraud</a:t>
            </a:r>
            <a:r>
              <a:rPr sz="1400" spc="-7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likelihood.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86225" y="2600324"/>
            <a:ext cx="443230" cy="443230"/>
          </a:xfrm>
          <a:custGeom>
            <a:avLst/>
            <a:gdLst/>
            <a:ahLst/>
            <a:cxnLst/>
            <a:rect l="l" t="t" r="r" b="b"/>
            <a:pathLst>
              <a:path w="443229" h="443230">
                <a:moveTo>
                  <a:pt x="88328" y="221462"/>
                </a:moveTo>
                <a:lnTo>
                  <a:pt x="60375" y="221462"/>
                </a:lnTo>
                <a:lnTo>
                  <a:pt x="49047" y="304507"/>
                </a:lnTo>
                <a:lnTo>
                  <a:pt x="76987" y="304507"/>
                </a:lnTo>
                <a:lnTo>
                  <a:pt x="88328" y="221462"/>
                </a:lnTo>
                <a:close/>
              </a:path>
              <a:path w="443229" h="443230">
                <a:moveTo>
                  <a:pt x="161074" y="221462"/>
                </a:moveTo>
                <a:lnTo>
                  <a:pt x="133134" y="221462"/>
                </a:lnTo>
                <a:lnTo>
                  <a:pt x="144462" y="304507"/>
                </a:lnTo>
                <a:lnTo>
                  <a:pt x="172402" y="304507"/>
                </a:lnTo>
                <a:lnTo>
                  <a:pt x="161074" y="221462"/>
                </a:lnTo>
                <a:close/>
              </a:path>
              <a:path w="443229" h="443230">
                <a:moveTo>
                  <a:pt x="180619" y="193776"/>
                </a:moveTo>
                <a:lnTo>
                  <a:pt x="40830" y="193776"/>
                </a:lnTo>
                <a:lnTo>
                  <a:pt x="34607" y="199999"/>
                </a:lnTo>
                <a:lnTo>
                  <a:pt x="34607" y="215226"/>
                </a:lnTo>
                <a:lnTo>
                  <a:pt x="40830" y="221462"/>
                </a:lnTo>
                <a:lnTo>
                  <a:pt x="180619" y="221462"/>
                </a:lnTo>
                <a:lnTo>
                  <a:pt x="186855" y="215226"/>
                </a:lnTo>
                <a:lnTo>
                  <a:pt x="186855" y="199999"/>
                </a:lnTo>
                <a:lnTo>
                  <a:pt x="180619" y="193776"/>
                </a:lnTo>
                <a:close/>
              </a:path>
              <a:path w="443229" h="443230">
                <a:moveTo>
                  <a:pt x="185813" y="83134"/>
                </a:moveTo>
                <a:lnTo>
                  <a:pt x="35547" y="83134"/>
                </a:lnTo>
                <a:lnTo>
                  <a:pt x="27686" y="91084"/>
                </a:lnTo>
                <a:lnTo>
                  <a:pt x="27702" y="102857"/>
                </a:lnTo>
                <a:lnTo>
                  <a:pt x="28058" y="104762"/>
                </a:lnTo>
                <a:lnTo>
                  <a:pt x="57696" y="193776"/>
                </a:lnTo>
                <a:lnTo>
                  <a:pt x="86855" y="193776"/>
                </a:lnTo>
                <a:lnTo>
                  <a:pt x="59169" y="110731"/>
                </a:lnTo>
                <a:lnTo>
                  <a:pt x="191431" y="110731"/>
                </a:lnTo>
                <a:lnTo>
                  <a:pt x="193421" y="104762"/>
                </a:lnTo>
                <a:lnTo>
                  <a:pt x="193776" y="102857"/>
                </a:lnTo>
                <a:lnTo>
                  <a:pt x="193776" y="91084"/>
                </a:lnTo>
                <a:lnTo>
                  <a:pt x="185813" y="83134"/>
                </a:lnTo>
                <a:close/>
              </a:path>
              <a:path w="443229" h="443230">
                <a:moveTo>
                  <a:pt x="191431" y="110731"/>
                </a:moveTo>
                <a:lnTo>
                  <a:pt x="162293" y="110731"/>
                </a:lnTo>
                <a:lnTo>
                  <a:pt x="134607" y="193776"/>
                </a:lnTo>
                <a:lnTo>
                  <a:pt x="163753" y="193776"/>
                </a:lnTo>
                <a:lnTo>
                  <a:pt x="191431" y="110731"/>
                </a:lnTo>
                <a:close/>
              </a:path>
              <a:path w="443229" h="443230">
                <a:moveTo>
                  <a:pt x="124574" y="55359"/>
                </a:moveTo>
                <a:lnTo>
                  <a:pt x="96888" y="55359"/>
                </a:lnTo>
                <a:lnTo>
                  <a:pt x="96888" y="83134"/>
                </a:lnTo>
                <a:lnTo>
                  <a:pt x="124574" y="83134"/>
                </a:lnTo>
                <a:lnTo>
                  <a:pt x="124574" y="55359"/>
                </a:lnTo>
                <a:close/>
              </a:path>
              <a:path w="443229" h="443230">
                <a:moveTo>
                  <a:pt x="146024" y="27686"/>
                </a:moveTo>
                <a:lnTo>
                  <a:pt x="75425" y="27686"/>
                </a:lnTo>
                <a:lnTo>
                  <a:pt x="69202" y="33909"/>
                </a:lnTo>
                <a:lnTo>
                  <a:pt x="69202" y="49136"/>
                </a:lnTo>
                <a:lnTo>
                  <a:pt x="75425" y="55359"/>
                </a:lnTo>
                <a:lnTo>
                  <a:pt x="146024" y="55359"/>
                </a:lnTo>
                <a:lnTo>
                  <a:pt x="152247" y="49136"/>
                </a:lnTo>
                <a:lnTo>
                  <a:pt x="152247" y="33909"/>
                </a:lnTo>
                <a:lnTo>
                  <a:pt x="146024" y="27686"/>
                </a:lnTo>
                <a:close/>
              </a:path>
              <a:path w="443229" h="443230">
                <a:moveTo>
                  <a:pt x="118338" y="0"/>
                </a:moveTo>
                <a:lnTo>
                  <a:pt x="103111" y="0"/>
                </a:lnTo>
                <a:lnTo>
                  <a:pt x="96888" y="6223"/>
                </a:lnTo>
                <a:lnTo>
                  <a:pt x="96888" y="27686"/>
                </a:lnTo>
                <a:lnTo>
                  <a:pt x="124574" y="27686"/>
                </a:lnTo>
                <a:lnTo>
                  <a:pt x="124574" y="6223"/>
                </a:lnTo>
                <a:lnTo>
                  <a:pt x="118338" y="0"/>
                </a:lnTo>
                <a:close/>
              </a:path>
              <a:path w="443229" h="443230">
                <a:moveTo>
                  <a:pt x="164528" y="332181"/>
                </a:moveTo>
                <a:lnTo>
                  <a:pt x="56921" y="332181"/>
                </a:lnTo>
                <a:lnTo>
                  <a:pt x="49899" y="333080"/>
                </a:lnTo>
                <a:lnTo>
                  <a:pt x="5105" y="390829"/>
                </a:lnTo>
                <a:lnTo>
                  <a:pt x="0" y="402513"/>
                </a:lnTo>
                <a:lnTo>
                  <a:pt x="0" y="408825"/>
                </a:lnTo>
                <a:lnTo>
                  <a:pt x="2684" y="422070"/>
                </a:lnTo>
                <a:lnTo>
                  <a:pt x="9999" y="432908"/>
                </a:lnTo>
                <a:lnTo>
                  <a:pt x="20836" y="440226"/>
                </a:lnTo>
                <a:lnTo>
                  <a:pt x="34086" y="442912"/>
                </a:lnTo>
                <a:lnTo>
                  <a:pt x="187375" y="442912"/>
                </a:lnTo>
                <a:lnTo>
                  <a:pt x="200658" y="440226"/>
                </a:lnTo>
                <a:lnTo>
                  <a:pt x="211491" y="432908"/>
                </a:lnTo>
                <a:lnTo>
                  <a:pt x="218788" y="422070"/>
                </a:lnTo>
                <a:lnTo>
                  <a:pt x="220170" y="415226"/>
                </a:lnTo>
                <a:lnTo>
                  <a:pt x="30530" y="415226"/>
                </a:lnTo>
                <a:lnTo>
                  <a:pt x="27686" y="412369"/>
                </a:lnTo>
                <a:lnTo>
                  <a:pt x="27686" y="407619"/>
                </a:lnTo>
                <a:lnTo>
                  <a:pt x="28028" y="406488"/>
                </a:lnTo>
                <a:lnTo>
                  <a:pt x="28638" y="405447"/>
                </a:lnTo>
                <a:lnTo>
                  <a:pt x="56921" y="359867"/>
                </a:lnTo>
                <a:lnTo>
                  <a:pt x="197136" y="359867"/>
                </a:lnTo>
                <a:lnTo>
                  <a:pt x="188061" y="345249"/>
                </a:lnTo>
                <a:lnTo>
                  <a:pt x="183620" y="339778"/>
                </a:lnTo>
                <a:lnTo>
                  <a:pt x="178019" y="335667"/>
                </a:lnTo>
                <a:lnTo>
                  <a:pt x="171555" y="333080"/>
                </a:lnTo>
                <a:lnTo>
                  <a:pt x="164528" y="332181"/>
                </a:lnTo>
                <a:close/>
              </a:path>
              <a:path w="443229" h="443230">
                <a:moveTo>
                  <a:pt x="197136" y="359867"/>
                </a:moveTo>
                <a:lnTo>
                  <a:pt x="164528" y="359867"/>
                </a:lnTo>
                <a:lnTo>
                  <a:pt x="192824" y="405447"/>
                </a:lnTo>
                <a:lnTo>
                  <a:pt x="193421" y="406488"/>
                </a:lnTo>
                <a:lnTo>
                  <a:pt x="193776" y="407619"/>
                </a:lnTo>
                <a:lnTo>
                  <a:pt x="193776" y="412369"/>
                </a:lnTo>
                <a:lnTo>
                  <a:pt x="190919" y="415226"/>
                </a:lnTo>
                <a:lnTo>
                  <a:pt x="220170" y="415226"/>
                </a:lnTo>
                <a:lnTo>
                  <a:pt x="221462" y="408825"/>
                </a:lnTo>
                <a:lnTo>
                  <a:pt x="221462" y="402513"/>
                </a:lnTo>
                <a:lnTo>
                  <a:pt x="219646" y="396290"/>
                </a:lnTo>
                <a:lnTo>
                  <a:pt x="216357" y="390829"/>
                </a:lnTo>
                <a:lnTo>
                  <a:pt x="197136" y="359867"/>
                </a:lnTo>
                <a:close/>
              </a:path>
              <a:path w="443229" h="443230">
                <a:moveTo>
                  <a:pt x="391439" y="332181"/>
                </a:moveTo>
                <a:lnTo>
                  <a:pt x="300609" y="332181"/>
                </a:lnTo>
                <a:lnTo>
                  <a:pt x="293061" y="333231"/>
                </a:lnTo>
                <a:lnTo>
                  <a:pt x="250520" y="396455"/>
                </a:lnTo>
                <a:lnTo>
                  <a:pt x="249135" y="401993"/>
                </a:lnTo>
                <a:lnTo>
                  <a:pt x="249135" y="407619"/>
                </a:lnTo>
                <a:lnTo>
                  <a:pt x="251923" y="421379"/>
                </a:lnTo>
                <a:lnTo>
                  <a:pt x="259495" y="432595"/>
                </a:lnTo>
                <a:lnTo>
                  <a:pt x="270722" y="440146"/>
                </a:lnTo>
                <a:lnTo>
                  <a:pt x="284429" y="442912"/>
                </a:lnTo>
                <a:lnTo>
                  <a:pt x="407619" y="442912"/>
                </a:lnTo>
                <a:lnTo>
                  <a:pt x="421347" y="440146"/>
                </a:lnTo>
                <a:lnTo>
                  <a:pt x="432566" y="432595"/>
                </a:lnTo>
                <a:lnTo>
                  <a:pt x="440135" y="421379"/>
                </a:lnTo>
                <a:lnTo>
                  <a:pt x="441377" y="415226"/>
                </a:lnTo>
                <a:lnTo>
                  <a:pt x="280276" y="415226"/>
                </a:lnTo>
                <a:lnTo>
                  <a:pt x="276821" y="411861"/>
                </a:lnTo>
                <a:lnTo>
                  <a:pt x="276821" y="406400"/>
                </a:lnTo>
                <a:lnTo>
                  <a:pt x="277075" y="405193"/>
                </a:lnTo>
                <a:lnTo>
                  <a:pt x="277685" y="404164"/>
                </a:lnTo>
                <a:lnTo>
                  <a:pt x="300609" y="359867"/>
                </a:lnTo>
                <a:lnTo>
                  <a:pt x="422597" y="359867"/>
                </a:lnTo>
                <a:lnTo>
                  <a:pt x="416013" y="347141"/>
                </a:lnTo>
                <a:lnTo>
                  <a:pt x="411613" y="340941"/>
                </a:lnTo>
                <a:lnTo>
                  <a:pt x="405803" y="336227"/>
                </a:lnTo>
                <a:lnTo>
                  <a:pt x="398954" y="333231"/>
                </a:lnTo>
                <a:lnTo>
                  <a:pt x="391439" y="332181"/>
                </a:lnTo>
                <a:close/>
              </a:path>
              <a:path w="443229" h="443230">
                <a:moveTo>
                  <a:pt x="422597" y="359867"/>
                </a:moveTo>
                <a:lnTo>
                  <a:pt x="391439" y="359867"/>
                </a:lnTo>
                <a:lnTo>
                  <a:pt x="414883" y="405193"/>
                </a:lnTo>
                <a:lnTo>
                  <a:pt x="415226" y="406400"/>
                </a:lnTo>
                <a:lnTo>
                  <a:pt x="415139" y="411861"/>
                </a:lnTo>
                <a:lnTo>
                  <a:pt x="411861" y="415226"/>
                </a:lnTo>
                <a:lnTo>
                  <a:pt x="441377" y="415226"/>
                </a:lnTo>
                <a:lnTo>
                  <a:pt x="442912" y="407619"/>
                </a:lnTo>
                <a:lnTo>
                  <a:pt x="442912" y="401993"/>
                </a:lnTo>
                <a:lnTo>
                  <a:pt x="441528" y="396455"/>
                </a:lnTo>
                <a:lnTo>
                  <a:pt x="422597" y="359867"/>
                </a:lnTo>
                <a:close/>
              </a:path>
              <a:path w="443229" h="443230">
                <a:moveTo>
                  <a:pt x="436676" y="138417"/>
                </a:moveTo>
                <a:lnTo>
                  <a:pt x="255358" y="138417"/>
                </a:lnTo>
                <a:lnTo>
                  <a:pt x="249135" y="144640"/>
                </a:lnTo>
                <a:lnTo>
                  <a:pt x="249162" y="224739"/>
                </a:lnTo>
                <a:lnTo>
                  <a:pt x="250266" y="227850"/>
                </a:lnTo>
                <a:lnTo>
                  <a:pt x="252410" y="230365"/>
                </a:lnTo>
                <a:lnTo>
                  <a:pt x="283743" y="267995"/>
                </a:lnTo>
                <a:lnTo>
                  <a:pt x="283743" y="304507"/>
                </a:lnTo>
                <a:lnTo>
                  <a:pt x="311416" y="304507"/>
                </a:lnTo>
                <a:lnTo>
                  <a:pt x="311416" y="259778"/>
                </a:lnTo>
                <a:lnTo>
                  <a:pt x="310299" y="256578"/>
                </a:lnTo>
                <a:lnTo>
                  <a:pt x="308229" y="254152"/>
                </a:lnTo>
                <a:lnTo>
                  <a:pt x="276821" y="216433"/>
                </a:lnTo>
                <a:lnTo>
                  <a:pt x="276821" y="166090"/>
                </a:lnTo>
                <a:lnTo>
                  <a:pt x="442912" y="166090"/>
                </a:lnTo>
                <a:lnTo>
                  <a:pt x="442912" y="144640"/>
                </a:lnTo>
                <a:lnTo>
                  <a:pt x="436676" y="138417"/>
                </a:lnTo>
                <a:close/>
              </a:path>
              <a:path w="443229" h="443230">
                <a:moveTo>
                  <a:pt x="442912" y="166090"/>
                </a:moveTo>
                <a:lnTo>
                  <a:pt x="415226" y="166090"/>
                </a:lnTo>
                <a:lnTo>
                  <a:pt x="415226" y="216433"/>
                </a:lnTo>
                <a:lnTo>
                  <a:pt x="381749" y="256578"/>
                </a:lnTo>
                <a:lnTo>
                  <a:pt x="380631" y="259778"/>
                </a:lnTo>
                <a:lnTo>
                  <a:pt x="380631" y="304507"/>
                </a:lnTo>
                <a:lnTo>
                  <a:pt x="408305" y="304507"/>
                </a:lnTo>
                <a:lnTo>
                  <a:pt x="408305" y="267995"/>
                </a:lnTo>
                <a:lnTo>
                  <a:pt x="439712" y="230365"/>
                </a:lnTo>
                <a:lnTo>
                  <a:pt x="441782" y="227850"/>
                </a:lnTo>
                <a:lnTo>
                  <a:pt x="442912" y="224739"/>
                </a:lnTo>
                <a:lnTo>
                  <a:pt x="442912" y="166090"/>
                </a:lnTo>
                <a:close/>
              </a:path>
              <a:path w="443229" h="443230">
                <a:moveTo>
                  <a:pt x="332181" y="166090"/>
                </a:moveTo>
                <a:lnTo>
                  <a:pt x="304507" y="166090"/>
                </a:lnTo>
                <a:lnTo>
                  <a:pt x="304507" y="187540"/>
                </a:lnTo>
                <a:lnTo>
                  <a:pt x="310730" y="193776"/>
                </a:lnTo>
                <a:lnTo>
                  <a:pt x="325958" y="193776"/>
                </a:lnTo>
                <a:lnTo>
                  <a:pt x="332181" y="187540"/>
                </a:lnTo>
                <a:lnTo>
                  <a:pt x="332181" y="166090"/>
                </a:lnTo>
                <a:close/>
              </a:path>
              <a:path w="443229" h="443230">
                <a:moveTo>
                  <a:pt x="387553" y="166090"/>
                </a:moveTo>
                <a:lnTo>
                  <a:pt x="359867" y="166090"/>
                </a:lnTo>
                <a:lnTo>
                  <a:pt x="359867" y="187540"/>
                </a:lnTo>
                <a:lnTo>
                  <a:pt x="366090" y="193776"/>
                </a:lnTo>
                <a:lnTo>
                  <a:pt x="381317" y="193776"/>
                </a:lnTo>
                <a:lnTo>
                  <a:pt x="387553" y="187540"/>
                </a:lnTo>
                <a:lnTo>
                  <a:pt x="387553" y="166090"/>
                </a:lnTo>
                <a:close/>
              </a:path>
            </a:pathLst>
          </a:custGeom>
          <a:solidFill>
            <a:srgbClr val="596E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77842" y="3194843"/>
            <a:ext cx="2950210" cy="930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spc="-10" dirty="0">
                <a:solidFill>
                  <a:srgbClr val="CFD0D8"/>
                </a:solidFill>
                <a:latin typeface="Roboto Lt"/>
                <a:cs typeface="Roboto Lt"/>
              </a:rPr>
              <a:t>Insured</a:t>
            </a:r>
            <a:r>
              <a:rPr sz="1750" spc="-40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750" spc="-10" dirty="0">
                <a:solidFill>
                  <a:srgbClr val="CFD0D8"/>
                </a:solidFill>
                <a:latin typeface="Roboto Lt"/>
                <a:cs typeface="Roboto Lt"/>
              </a:rPr>
              <a:t>Hobbies</a:t>
            </a:r>
            <a:endParaRPr sz="1750">
              <a:latin typeface="Roboto Lt"/>
              <a:cs typeface="Roboto Lt"/>
            </a:endParaRPr>
          </a:p>
          <a:p>
            <a:pPr marL="12700" marR="5080">
              <a:lnSpc>
                <a:spcPct val="129500"/>
              </a:lnSpc>
              <a:spcBef>
                <a:spcPts val="680"/>
              </a:spcBef>
            </a:pPr>
            <a:r>
              <a:rPr sz="1400" dirty="0">
                <a:solidFill>
                  <a:srgbClr val="CFD0D8"/>
                </a:solidFill>
                <a:latin typeface="Roboto"/>
                <a:cs typeface="Roboto"/>
              </a:rPr>
              <a:t>Chess</a:t>
            </a:r>
            <a:r>
              <a:rPr sz="140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8"/>
                </a:solidFill>
                <a:latin typeface="Roboto"/>
                <a:cs typeface="Roboto"/>
              </a:rPr>
              <a:t>(90%</a:t>
            </a:r>
            <a:r>
              <a:rPr sz="1400" spc="-4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fraud)</a:t>
            </a:r>
            <a:r>
              <a:rPr sz="140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8"/>
                </a:solidFill>
                <a:latin typeface="Roboto"/>
                <a:cs typeface="Roboto"/>
              </a:rPr>
              <a:t>and</a:t>
            </a:r>
            <a:r>
              <a:rPr sz="1400" spc="-4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CFD0D8"/>
                </a:solidFill>
                <a:latin typeface="Roboto"/>
                <a:cs typeface="Roboto"/>
              </a:rPr>
              <a:t>Cross-</a:t>
            </a:r>
            <a:r>
              <a:rPr sz="1400" dirty="0">
                <a:solidFill>
                  <a:srgbClr val="CFD0D8"/>
                </a:solidFill>
                <a:latin typeface="Roboto"/>
                <a:cs typeface="Roboto"/>
              </a:rPr>
              <a:t>fit</a:t>
            </a:r>
            <a:r>
              <a:rPr sz="140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(76%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fraud)</a:t>
            </a:r>
            <a:r>
              <a:rPr sz="1400" spc="-6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8"/>
                </a:solidFill>
                <a:latin typeface="Roboto"/>
                <a:cs typeface="Roboto"/>
              </a:rPr>
              <a:t>were</a:t>
            </a:r>
            <a:r>
              <a:rPr sz="1400" spc="-6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high.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8209" y="2600324"/>
            <a:ext cx="332740" cy="443230"/>
          </a:xfrm>
          <a:custGeom>
            <a:avLst/>
            <a:gdLst/>
            <a:ahLst/>
            <a:cxnLst/>
            <a:rect l="l" t="t" r="r" b="b"/>
            <a:pathLst>
              <a:path w="332740" h="443230">
                <a:moveTo>
                  <a:pt x="166103" y="0"/>
                </a:moveTo>
                <a:lnTo>
                  <a:pt x="121956" y="5935"/>
                </a:lnTo>
                <a:lnTo>
                  <a:pt x="82280" y="22684"/>
                </a:lnTo>
                <a:lnTo>
                  <a:pt x="48661" y="48660"/>
                </a:lnTo>
                <a:lnTo>
                  <a:pt x="22684" y="82277"/>
                </a:lnTo>
                <a:lnTo>
                  <a:pt x="5935" y="121949"/>
                </a:lnTo>
                <a:lnTo>
                  <a:pt x="0" y="166090"/>
                </a:lnTo>
                <a:lnTo>
                  <a:pt x="2913" y="197210"/>
                </a:lnTo>
                <a:lnTo>
                  <a:pt x="11254" y="226250"/>
                </a:lnTo>
                <a:lnTo>
                  <a:pt x="11293" y="226385"/>
                </a:lnTo>
                <a:lnTo>
                  <a:pt x="24603" y="253096"/>
                </a:lnTo>
                <a:lnTo>
                  <a:pt x="42303" y="276821"/>
                </a:lnTo>
                <a:lnTo>
                  <a:pt x="83045" y="276821"/>
                </a:lnTo>
                <a:lnTo>
                  <a:pt x="60202" y="255226"/>
                </a:lnTo>
                <a:lnTo>
                  <a:pt x="42749" y="228952"/>
                </a:lnTo>
                <a:lnTo>
                  <a:pt x="31604" y="198930"/>
                </a:lnTo>
                <a:lnTo>
                  <a:pt x="27686" y="166090"/>
                </a:lnTo>
                <a:lnTo>
                  <a:pt x="34739" y="122333"/>
                </a:lnTo>
                <a:lnTo>
                  <a:pt x="54382" y="84338"/>
                </a:lnTo>
                <a:lnTo>
                  <a:pt x="84341" y="54382"/>
                </a:lnTo>
                <a:lnTo>
                  <a:pt x="122339" y="34739"/>
                </a:lnTo>
                <a:lnTo>
                  <a:pt x="166103" y="27686"/>
                </a:lnTo>
                <a:lnTo>
                  <a:pt x="256390" y="27686"/>
                </a:lnTo>
                <a:lnTo>
                  <a:pt x="249916" y="22684"/>
                </a:lnTo>
                <a:lnTo>
                  <a:pt x="210244" y="5935"/>
                </a:lnTo>
                <a:lnTo>
                  <a:pt x="166103" y="0"/>
                </a:lnTo>
                <a:close/>
              </a:path>
              <a:path w="332740" h="443230">
                <a:moveTo>
                  <a:pt x="256390" y="27686"/>
                </a:moveTo>
                <a:lnTo>
                  <a:pt x="166103" y="27686"/>
                </a:lnTo>
                <a:lnTo>
                  <a:pt x="209860" y="34739"/>
                </a:lnTo>
                <a:lnTo>
                  <a:pt x="247855" y="54382"/>
                </a:lnTo>
                <a:lnTo>
                  <a:pt x="277811" y="84338"/>
                </a:lnTo>
                <a:lnTo>
                  <a:pt x="297454" y="122333"/>
                </a:lnTo>
                <a:lnTo>
                  <a:pt x="304507" y="166090"/>
                </a:lnTo>
                <a:lnTo>
                  <a:pt x="300794" y="197210"/>
                </a:lnTo>
                <a:lnTo>
                  <a:pt x="300708" y="197929"/>
                </a:lnTo>
                <a:lnTo>
                  <a:pt x="300588" y="198930"/>
                </a:lnTo>
                <a:lnTo>
                  <a:pt x="289444" y="228952"/>
                </a:lnTo>
                <a:lnTo>
                  <a:pt x="271991" y="255226"/>
                </a:lnTo>
                <a:lnTo>
                  <a:pt x="249148" y="276821"/>
                </a:lnTo>
                <a:lnTo>
                  <a:pt x="289890" y="276821"/>
                </a:lnTo>
                <a:lnTo>
                  <a:pt x="307590" y="253096"/>
                </a:lnTo>
                <a:lnTo>
                  <a:pt x="320900" y="226385"/>
                </a:lnTo>
                <a:lnTo>
                  <a:pt x="329280" y="197210"/>
                </a:lnTo>
                <a:lnTo>
                  <a:pt x="332193" y="166090"/>
                </a:lnTo>
                <a:lnTo>
                  <a:pt x="326310" y="122333"/>
                </a:lnTo>
                <a:lnTo>
                  <a:pt x="326258" y="121949"/>
                </a:lnTo>
                <a:lnTo>
                  <a:pt x="309509" y="82277"/>
                </a:lnTo>
                <a:lnTo>
                  <a:pt x="283533" y="48660"/>
                </a:lnTo>
                <a:lnTo>
                  <a:pt x="256390" y="27686"/>
                </a:lnTo>
                <a:close/>
              </a:path>
              <a:path w="332740" h="443230">
                <a:moveTo>
                  <a:pt x="199999" y="207187"/>
                </a:moveTo>
                <a:lnTo>
                  <a:pt x="195592" y="210820"/>
                </a:lnTo>
                <a:lnTo>
                  <a:pt x="195576" y="215493"/>
                </a:lnTo>
                <a:lnTo>
                  <a:pt x="193403" y="226250"/>
                </a:lnTo>
                <a:lnTo>
                  <a:pt x="187191" y="235458"/>
                </a:lnTo>
                <a:lnTo>
                  <a:pt x="177979" y="241665"/>
                </a:lnTo>
                <a:lnTo>
                  <a:pt x="166700" y="243941"/>
                </a:lnTo>
                <a:lnTo>
                  <a:pt x="162471" y="243941"/>
                </a:lnTo>
                <a:lnTo>
                  <a:pt x="158826" y="248361"/>
                </a:lnTo>
                <a:lnTo>
                  <a:pt x="162026" y="251218"/>
                </a:lnTo>
                <a:lnTo>
                  <a:pt x="167132" y="255714"/>
                </a:lnTo>
                <a:lnTo>
                  <a:pt x="173799" y="258483"/>
                </a:lnTo>
                <a:lnTo>
                  <a:pt x="181152" y="258483"/>
                </a:lnTo>
                <a:lnTo>
                  <a:pt x="192431" y="256205"/>
                </a:lnTo>
                <a:lnTo>
                  <a:pt x="201644" y="249993"/>
                </a:lnTo>
                <a:lnTo>
                  <a:pt x="207856" y="240780"/>
                </a:lnTo>
                <a:lnTo>
                  <a:pt x="210134" y="229501"/>
                </a:lnTo>
                <a:lnTo>
                  <a:pt x="210134" y="222237"/>
                </a:lnTo>
                <a:lnTo>
                  <a:pt x="207365" y="215493"/>
                </a:lnTo>
                <a:lnTo>
                  <a:pt x="202857" y="210388"/>
                </a:lnTo>
                <a:lnTo>
                  <a:pt x="199999" y="207187"/>
                </a:lnTo>
                <a:close/>
              </a:path>
              <a:path w="332740" h="443230">
                <a:moveTo>
                  <a:pt x="252945" y="149390"/>
                </a:moveTo>
                <a:lnTo>
                  <a:pt x="248539" y="153035"/>
                </a:lnTo>
                <a:lnTo>
                  <a:pt x="248489" y="157873"/>
                </a:lnTo>
                <a:lnTo>
                  <a:pt x="246349" y="168465"/>
                </a:lnTo>
                <a:lnTo>
                  <a:pt x="240137" y="177673"/>
                </a:lnTo>
                <a:lnTo>
                  <a:pt x="230925" y="183880"/>
                </a:lnTo>
                <a:lnTo>
                  <a:pt x="219646" y="186156"/>
                </a:lnTo>
                <a:lnTo>
                  <a:pt x="215404" y="186156"/>
                </a:lnTo>
                <a:lnTo>
                  <a:pt x="211772" y="190576"/>
                </a:lnTo>
                <a:lnTo>
                  <a:pt x="214972" y="193433"/>
                </a:lnTo>
                <a:lnTo>
                  <a:pt x="220078" y="197929"/>
                </a:lnTo>
                <a:lnTo>
                  <a:pt x="226745" y="200698"/>
                </a:lnTo>
                <a:lnTo>
                  <a:pt x="234086" y="200698"/>
                </a:lnTo>
                <a:lnTo>
                  <a:pt x="245370" y="198420"/>
                </a:lnTo>
                <a:lnTo>
                  <a:pt x="254582" y="192208"/>
                </a:lnTo>
                <a:lnTo>
                  <a:pt x="260791" y="182995"/>
                </a:lnTo>
                <a:lnTo>
                  <a:pt x="263067" y="171716"/>
                </a:lnTo>
                <a:lnTo>
                  <a:pt x="263067" y="164452"/>
                </a:lnTo>
                <a:lnTo>
                  <a:pt x="260372" y="157873"/>
                </a:lnTo>
                <a:lnTo>
                  <a:pt x="260299" y="157695"/>
                </a:lnTo>
                <a:lnTo>
                  <a:pt x="255803" y="152590"/>
                </a:lnTo>
                <a:lnTo>
                  <a:pt x="252945" y="149390"/>
                </a:lnTo>
                <a:close/>
              </a:path>
              <a:path w="332740" h="443230">
                <a:moveTo>
                  <a:pt x="183743" y="135559"/>
                </a:moveTo>
                <a:lnTo>
                  <a:pt x="179336" y="139192"/>
                </a:lnTo>
                <a:lnTo>
                  <a:pt x="179249" y="143852"/>
                </a:lnTo>
                <a:lnTo>
                  <a:pt x="177058" y="154705"/>
                </a:lnTo>
                <a:lnTo>
                  <a:pt x="170846" y="163917"/>
                </a:lnTo>
                <a:lnTo>
                  <a:pt x="161634" y="170126"/>
                </a:lnTo>
                <a:lnTo>
                  <a:pt x="150457" y="172381"/>
                </a:lnTo>
                <a:lnTo>
                  <a:pt x="146146" y="172381"/>
                </a:lnTo>
                <a:lnTo>
                  <a:pt x="142570" y="176733"/>
                </a:lnTo>
                <a:lnTo>
                  <a:pt x="145770" y="179590"/>
                </a:lnTo>
                <a:lnTo>
                  <a:pt x="150876" y="184086"/>
                </a:lnTo>
                <a:lnTo>
                  <a:pt x="157530" y="186855"/>
                </a:lnTo>
                <a:lnTo>
                  <a:pt x="164884" y="186855"/>
                </a:lnTo>
                <a:lnTo>
                  <a:pt x="176163" y="184577"/>
                </a:lnTo>
                <a:lnTo>
                  <a:pt x="185375" y="178365"/>
                </a:lnTo>
                <a:lnTo>
                  <a:pt x="191587" y="169152"/>
                </a:lnTo>
                <a:lnTo>
                  <a:pt x="193865" y="157873"/>
                </a:lnTo>
                <a:lnTo>
                  <a:pt x="193865" y="150609"/>
                </a:lnTo>
                <a:lnTo>
                  <a:pt x="191096" y="143852"/>
                </a:lnTo>
                <a:lnTo>
                  <a:pt x="186601" y="138747"/>
                </a:lnTo>
                <a:lnTo>
                  <a:pt x="183743" y="135559"/>
                </a:lnTo>
                <a:close/>
              </a:path>
              <a:path w="332740" h="443230">
                <a:moveTo>
                  <a:pt x="186169" y="332181"/>
                </a:moveTo>
                <a:lnTo>
                  <a:pt x="146024" y="332181"/>
                </a:lnTo>
                <a:lnTo>
                  <a:pt x="152260" y="338416"/>
                </a:lnTo>
                <a:lnTo>
                  <a:pt x="152260" y="436676"/>
                </a:lnTo>
                <a:lnTo>
                  <a:pt x="158483" y="442912"/>
                </a:lnTo>
                <a:lnTo>
                  <a:pt x="173710" y="442912"/>
                </a:lnTo>
                <a:lnTo>
                  <a:pt x="179933" y="436676"/>
                </a:lnTo>
                <a:lnTo>
                  <a:pt x="179933" y="338416"/>
                </a:lnTo>
                <a:lnTo>
                  <a:pt x="186169" y="332181"/>
                </a:lnTo>
                <a:close/>
              </a:path>
              <a:path w="332740" h="443230">
                <a:moveTo>
                  <a:pt x="270598" y="304507"/>
                </a:moveTo>
                <a:lnTo>
                  <a:pt x="61595" y="304507"/>
                </a:lnTo>
                <a:lnTo>
                  <a:pt x="55372" y="310730"/>
                </a:lnTo>
                <a:lnTo>
                  <a:pt x="55372" y="325958"/>
                </a:lnTo>
                <a:lnTo>
                  <a:pt x="61595" y="332181"/>
                </a:lnTo>
                <a:lnTo>
                  <a:pt x="270598" y="332181"/>
                </a:lnTo>
                <a:lnTo>
                  <a:pt x="276821" y="325958"/>
                </a:lnTo>
                <a:lnTo>
                  <a:pt x="276821" y="310730"/>
                </a:lnTo>
                <a:lnTo>
                  <a:pt x="270598" y="304507"/>
                </a:lnTo>
                <a:close/>
              </a:path>
            </a:pathLst>
          </a:custGeom>
          <a:solidFill>
            <a:srgbClr val="596E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48219" y="3194843"/>
            <a:ext cx="3194050" cy="654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dirty="0">
                <a:solidFill>
                  <a:srgbClr val="CFD0D8"/>
                </a:solidFill>
                <a:latin typeface="Roboto Lt"/>
                <a:cs typeface="Roboto Lt"/>
              </a:rPr>
              <a:t>Golf</a:t>
            </a:r>
            <a:r>
              <a:rPr sz="1750" spc="25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750" spc="-20" dirty="0">
                <a:solidFill>
                  <a:srgbClr val="CFD0D8"/>
                </a:solidFill>
                <a:latin typeface="Roboto Lt"/>
                <a:cs typeface="Roboto Lt"/>
              </a:rPr>
              <a:t>Hobby</a:t>
            </a:r>
            <a:endParaRPr sz="1750">
              <a:latin typeface="Roboto Lt"/>
              <a:cs typeface="Roboto Lt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400" dirty="0">
                <a:solidFill>
                  <a:srgbClr val="CFD0D8"/>
                </a:solidFill>
                <a:latin typeface="Roboto"/>
                <a:cs typeface="Roboto"/>
              </a:rPr>
              <a:t>Golf</a:t>
            </a:r>
            <a:r>
              <a:rPr sz="1400" spc="-5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showed</a:t>
            </a:r>
            <a:r>
              <a:rPr sz="140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8"/>
                </a:solidFill>
                <a:latin typeface="Roboto"/>
                <a:cs typeface="Roboto"/>
              </a:rPr>
              <a:t>a</a:t>
            </a:r>
            <a:r>
              <a:rPr sz="140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8"/>
                </a:solidFill>
                <a:latin typeface="Roboto"/>
                <a:cs typeface="Roboto"/>
              </a:rPr>
              <a:t>low</a:t>
            </a:r>
            <a:r>
              <a:rPr sz="140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8"/>
                </a:solidFill>
                <a:latin typeface="Roboto"/>
                <a:cs typeface="Roboto"/>
              </a:rPr>
              <a:t>7.5%</a:t>
            </a:r>
            <a:r>
              <a:rPr sz="140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fraud</a:t>
            </a:r>
            <a:r>
              <a:rPr sz="1400" spc="-5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likelihood.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7466" y="4372609"/>
            <a:ext cx="870712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CFD0D8"/>
                </a:solidFill>
                <a:latin typeface="Roboto"/>
                <a:cs typeface="Roboto"/>
              </a:rPr>
              <a:t>These</a:t>
            </a:r>
            <a:r>
              <a:rPr sz="140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findings</a:t>
            </a:r>
            <a:r>
              <a:rPr sz="140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CFD0D8"/>
                </a:solidFill>
                <a:latin typeface="Roboto"/>
                <a:cs typeface="Roboto"/>
              </a:rPr>
              <a:t>highlight</a:t>
            </a:r>
            <a:r>
              <a:rPr sz="140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CFD0D8"/>
                </a:solidFill>
                <a:latin typeface="Roboto"/>
                <a:cs typeface="Roboto"/>
              </a:rPr>
              <a:t>high-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impact</a:t>
            </a:r>
            <a:r>
              <a:rPr sz="140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indicators.</a:t>
            </a:r>
            <a:r>
              <a:rPr sz="140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Ethical</a:t>
            </a:r>
            <a:r>
              <a:rPr sz="140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CFD0D8"/>
                </a:solidFill>
                <a:latin typeface="Roboto"/>
                <a:cs typeface="Roboto"/>
              </a:rPr>
              <a:t>considerations</a:t>
            </a:r>
            <a:r>
              <a:rPr sz="140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8"/>
                </a:solidFill>
                <a:latin typeface="Roboto"/>
                <a:cs typeface="Roboto"/>
              </a:rPr>
              <a:t>are</a:t>
            </a:r>
            <a:r>
              <a:rPr sz="140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important</a:t>
            </a:r>
            <a:r>
              <a:rPr sz="140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8"/>
                </a:solidFill>
                <a:latin typeface="Roboto"/>
                <a:cs typeface="Roboto"/>
              </a:rPr>
              <a:t>for</a:t>
            </a:r>
            <a:r>
              <a:rPr sz="140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CFD0D8"/>
                </a:solidFill>
                <a:latin typeface="Roboto"/>
                <a:cs typeface="Roboto"/>
              </a:rPr>
              <a:t>hobby-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based</a:t>
            </a:r>
            <a:r>
              <a:rPr sz="140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profiling.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466" y="973042"/>
            <a:ext cx="4802734" cy="557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EDA:</a:t>
            </a:r>
            <a:r>
              <a:rPr spc="-10" dirty="0"/>
              <a:t> </a:t>
            </a:r>
            <a:r>
              <a:rPr dirty="0"/>
              <a:t>Key</a:t>
            </a:r>
            <a:r>
              <a:rPr spc="5" dirty="0"/>
              <a:t> </a:t>
            </a:r>
            <a:r>
              <a:rPr spc="-10" dirty="0"/>
              <a:t>Insights</a:t>
            </a:r>
          </a:p>
        </p:txBody>
      </p:sp>
      <p:sp>
        <p:nvSpPr>
          <p:cNvPr id="3" name="object 3"/>
          <p:cNvSpPr/>
          <p:nvPr/>
        </p:nvSpPr>
        <p:spPr>
          <a:xfrm>
            <a:off x="623887" y="1824037"/>
            <a:ext cx="10182225" cy="3609975"/>
          </a:xfrm>
          <a:custGeom>
            <a:avLst/>
            <a:gdLst/>
            <a:ahLst/>
            <a:cxnLst/>
            <a:rect l="l" t="t" r="r" b="b"/>
            <a:pathLst>
              <a:path w="10182225" h="3609975">
                <a:moveTo>
                  <a:pt x="0" y="3552712"/>
                </a:moveTo>
                <a:lnTo>
                  <a:pt x="0" y="57264"/>
                </a:lnTo>
                <a:lnTo>
                  <a:pt x="0" y="53505"/>
                </a:lnTo>
                <a:lnTo>
                  <a:pt x="367" y="49784"/>
                </a:lnTo>
                <a:lnTo>
                  <a:pt x="9649" y="25450"/>
                </a:lnTo>
                <a:lnTo>
                  <a:pt x="11737" y="22313"/>
                </a:lnTo>
                <a:lnTo>
                  <a:pt x="25449" y="9652"/>
                </a:lnTo>
                <a:lnTo>
                  <a:pt x="28575" y="7556"/>
                </a:lnTo>
                <a:lnTo>
                  <a:pt x="31874" y="5791"/>
                </a:lnTo>
                <a:lnTo>
                  <a:pt x="35346" y="4356"/>
                </a:lnTo>
                <a:lnTo>
                  <a:pt x="38818" y="2921"/>
                </a:lnTo>
                <a:lnTo>
                  <a:pt x="42401" y="1828"/>
                </a:lnTo>
                <a:lnTo>
                  <a:pt x="46092" y="1092"/>
                </a:lnTo>
                <a:lnTo>
                  <a:pt x="49777" y="368"/>
                </a:lnTo>
                <a:lnTo>
                  <a:pt x="53498" y="0"/>
                </a:lnTo>
                <a:lnTo>
                  <a:pt x="57259" y="0"/>
                </a:lnTo>
                <a:lnTo>
                  <a:pt x="10124960" y="0"/>
                </a:lnTo>
                <a:lnTo>
                  <a:pt x="10128720" y="0"/>
                </a:lnTo>
                <a:lnTo>
                  <a:pt x="10132441" y="368"/>
                </a:lnTo>
                <a:lnTo>
                  <a:pt x="10156774" y="9652"/>
                </a:lnTo>
                <a:lnTo>
                  <a:pt x="10159898" y="11734"/>
                </a:lnTo>
                <a:lnTo>
                  <a:pt x="10181120" y="46088"/>
                </a:lnTo>
                <a:lnTo>
                  <a:pt x="10182225" y="53505"/>
                </a:lnTo>
                <a:lnTo>
                  <a:pt x="10182225" y="57264"/>
                </a:lnTo>
                <a:lnTo>
                  <a:pt x="10182225" y="3552712"/>
                </a:lnTo>
                <a:lnTo>
                  <a:pt x="10182225" y="3556472"/>
                </a:lnTo>
                <a:lnTo>
                  <a:pt x="10181856" y="3560197"/>
                </a:lnTo>
                <a:lnTo>
                  <a:pt x="10165448" y="3593203"/>
                </a:lnTo>
                <a:lnTo>
                  <a:pt x="10162794" y="3595861"/>
                </a:lnTo>
                <a:lnTo>
                  <a:pt x="10159898" y="3598233"/>
                </a:lnTo>
                <a:lnTo>
                  <a:pt x="10156774" y="3600321"/>
                </a:lnTo>
                <a:lnTo>
                  <a:pt x="10153650" y="3602410"/>
                </a:lnTo>
                <a:lnTo>
                  <a:pt x="10150348" y="3604176"/>
                </a:lnTo>
                <a:lnTo>
                  <a:pt x="10146868" y="3605615"/>
                </a:lnTo>
                <a:lnTo>
                  <a:pt x="10143401" y="3607054"/>
                </a:lnTo>
                <a:lnTo>
                  <a:pt x="10139819" y="3608139"/>
                </a:lnTo>
                <a:lnTo>
                  <a:pt x="10136136" y="3608875"/>
                </a:lnTo>
                <a:lnTo>
                  <a:pt x="10132441" y="3609609"/>
                </a:lnTo>
                <a:lnTo>
                  <a:pt x="10128720" y="3609976"/>
                </a:lnTo>
                <a:lnTo>
                  <a:pt x="10124960" y="3609976"/>
                </a:lnTo>
                <a:lnTo>
                  <a:pt x="57259" y="3609976"/>
                </a:lnTo>
                <a:lnTo>
                  <a:pt x="53498" y="3609976"/>
                </a:lnTo>
                <a:lnTo>
                  <a:pt x="49777" y="3609609"/>
                </a:lnTo>
                <a:lnTo>
                  <a:pt x="25449" y="3600321"/>
                </a:lnTo>
                <a:lnTo>
                  <a:pt x="22324" y="3598233"/>
                </a:lnTo>
                <a:lnTo>
                  <a:pt x="9649" y="3584526"/>
                </a:lnTo>
                <a:lnTo>
                  <a:pt x="7560" y="3581401"/>
                </a:lnTo>
                <a:lnTo>
                  <a:pt x="5798" y="3578096"/>
                </a:lnTo>
                <a:lnTo>
                  <a:pt x="4361" y="3574624"/>
                </a:lnTo>
                <a:lnTo>
                  <a:pt x="2922" y="3571151"/>
                </a:lnTo>
                <a:lnTo>
                  <a:pt x="1835" y="3567569"/>
                </a:lnTo>
                <a:lnTo>
                  <a:pt x="1101" y="3563884"/>
                </a:lnTo>
                <a:lnTo>
                  <a:pt x="367" y="3560197"/>
                </a:lnTo>
                <a:lnTo>
                  <a:pt x="0" y="3556472"/>
                </a:lnTo>
                <a:lnTo>
                  <a:pt x="0" y="3552712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8650" y="1828799"/>
          <a:ext cx="10172700" cy="3600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7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4875"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750" dirty="0">
                          <a:solidFill>
                            <a:srgbClr val="FFFFFF"/>
                          </a:solidFill>
                          <a:latin typeface="Roboto Lt"/>
                          <a:cs typeface="Roboto Lt"/>
                        </a:rPr>
                        <a:t>Lower</a:t>
                      </a:r>
                      <a:r>
                        <a:rPr sz="1750" spc="-65" dirty="0">
                          <a:solidFill>
                            <a:srgbClr val="FFFFFF"/>
                          </a:solidFill>
                          <a:latin typeface="Roboto Lt"/>
                          <a:cs typeface="Roboto Lt"/>
                        </a:rPr>
                        <a:t> </a:t>
                      </a:r>
                      <a:r>
                        <a:rPr sz="1750" dirty="0">
                          <a:solidFill>
                            <a:srgbClr val="FFFFFF"/>
                          </a:solidFill>
                          <a:latin typeface="Roboto Lt"/>
                          <a:cs typeface="Roboto Lt"/>
                        </a:rPr>
                        <a:t>Claim</a:t>
                      </a:r>
                      <a:r>
                        <a:rPr sz="1750" spc="-60" dirty="0">
                          <a:solidFill>
                            <a:srgbClr val="FFFFFF"/>
                          </a:solidFill>
                          <a:latin typeface="Roboto Lt"/>
                          <a:cs typeface="Roboto Lt"/>
                        </a:rPr>
                        <a:t> </a:t>
                      </a:r>
                      <a:r>
                        <a:rPr sz="1750" spc="-10" dirty="0">
                          <a:solidFill>
                            <a:srgbClr val="FFFFFF"/>
                          </a:solidFill>
                          <a:latin typeface="Roboto Lt"/>
                          <a:cs typeface="Roboto Lt"/>
                        </a:rPr>
                        <a:t>Amounts</a:t>
                      </a:r>
                      <a:endParaRPr sz="1750">
                        <a:latin typeface="Roboto Lt"/>
                        <a:cs typeface="Roboto Lt"/>
                      </a:endParaRPr>
                    </a:p>
                    <a:p>
                      <a:pPr marL="17780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spc="-25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Fraudulent</a:t>
                      </a:r>
                      <a:r>
                        <a:rPr sz="1400" spc="-5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1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claims</a:t>
                      </a:r>
                      <a:r>
                        <a:rPr sz="1400" spc="-5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had</a:t>
                      </a:r>
                      <a:r>
                        <a:rPr sz="1400" spc="-45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1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lower</a:t>
                      </a:r>
                      <a:r>
                        <a:rPr sz="1400" spc="-5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25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average</a:t>
                      </a:r>
                      <a:r>
                        <a:rPr sz="1400" spc="-5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1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amounts.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11125" marB="0">
                    <a:solidFill>
                      <a:srgbClr val="FFFFFF">
                        <a:alpha val="391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5350"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750" dirty="0">
                          <a:solidFill>
                            <a:srgbClr val="FFFFFF"/>
                          </a:solidFill>
                          <a:latin typeface="Roboto Lt"/>
                          <a:cs typeface="Roboto Lt"/>
                        </a:rPr>
                        <a:t>Fewer</a:t>
                      </a:r>
                      <a:r>
                        <a:rPr sz="1750" spc="-45" dirty="0">
                          <a:solidFill>
                            <a:srgbClr val="FFFFFF"/>
                          </a:solidFill>
                          <a:latin typeface="Roboto Lt"/>
                          <a:cs typeface="Roboto Lt"/>
                        </a:rPr>
                        <a:t> </a:t>
                      </a:r>
                      <a:r>
                        <a:rPr sz="1750" spc="-10" dirty="0">
                          <a:solidFill>
                            <a:srgbClr val="FFFFFF"/>
                          </a:solidFill>
                          <a:latin typeface="Roboto Lt"/>
                          <a:cs typeface="Roboto Lt"/>
                        </a:rPr>
                        <a:t>Witnesses</a:t>
                      </a:r>
                      <a:endParaRPr sz="1750">
                        <a:latin typeface="Roboto Lt"/>
                        <a:cs typeface="Roboto Lt"/>
                      </a:endParaRPr>
                    </a:p>
                    <a:p>
                      <a:pPr marL="17780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spc="-2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Correlation</a:t>
                      </a:r>
                      <a:r>
                        <a:rPr sz="1400" spc="-45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1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found</a:t>
                      </a:r>
                      <a:r>
                        <a:rPr sz="1400" spc="-45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1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between</a:t>
                      </a:r>
                      <a:r>
                        <a:rPr sz="1400" spc="-45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fewer</a:t>
                      </a:r>
                      <a:r>
                        <a:rPr sz="1400" spc="-4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2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witnesses</a:t>
                      </a:r>
                      <a:r>
                        <a:rPr sz="1400" spc="-45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and</a:t>
                      </a:r>
                      <a:r>
                        <a:rPr sz="1400" spc="-45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1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fraud.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solidFill>
                      <a:srgbClr val="000000">
                        <a:alpha val="391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5350"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750" dirty="0">
                          <a:solidFill>
                            <a:srgbClr val="FFFFFF"/>
                          </a:solidFill>
                          <a:latin typeface="Roboto Lt"/>
                          <a:cs typeface="Roboto Lt"/>
                        </a:rPr>
                        <a:t>Lower</a:t>
                      </a:r>
                      <a:r>
                        <a:rPr sz="1750" spc="-55" dirty="0">
                          <a:solidFill>
                            <a:srgbClr val="FFFFFF"/>
                          </a:solidFill>
                          <a:latin typeface="Roboto Lt"/>
                          <a:cs typeface="Roboto Lt"/>
                        </a:rPr>
                        <a:t> </a:t>
                      </a:r>
                      <a:r>
                        <a:rPr sz="1750" spc="-10" dirty="0">
                          <a:solidFill>
                            <a:srgbClr val="FFFFFF"/>
                          </a:solidFill>
                          <a:latin typeface="Roboto Lt"/>
                          <a:cs typeface="Roboto Lt"/>
                        </a:rPr>
                        <a:t>Deductibles</a:t>
                      </a:r>
                      <a:endParaRPr sz="1750">
                        <a:latin typeface="Roboto Lt"/>
                        <a:cs typeface="Roboto Lt"/>
                      </a:endParaRPr>
                    </a:p>
                    <a:p>
                      <a:pPr marL="17780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spc="-1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Associated</a:t>
                      </a:r>
                      <a:r>
                        <a:rPr sz="1400" spc="-6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1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with</a:t>
                      </a:r>
                      <a:r>
                        <a:rPr sz="1400" spc="-6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2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higher</a:t>
                      </a:r>
                      <a:r>
                        <a:rPr sz="1400" spc="-6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1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fraud</a:t>
                      </a:r>
                      <a:r>
                        <a:rPr sz="1400" spc="-55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1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rates.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solidFill>
                      <a:srgbClr val="FFFFFF">
                        <a:alpha val="391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4875"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750" dirty="0">
                          <a:solidFill>
                            <a:srgbClr val="FFFFFF"/>
                          </a:solidFill>
                          <a:latin typeface="Roboto Lt"/>
                          <a:cs typeface="Roboto Lt"/>
                        </a:rPr>
                        <a:t>Newer</a:t>
                      </a:r>
                      <a:r>
                        <a:rPr sz="1750" spc="-5" dirty="0">
                          <a:solidFill>
                            <a:srgbClr val="FFFFFF"/>
                          </a:solidFill>
                          <a:latin typeface="Roboto Lt"/>
                          <a:cs typeface="Roboto Lt"/>
                        </a:rPr>
                        <a:t> </a:t>
                      </a:r>
                      <a:r>
                        <a:rPr sz="1750" spc="-10" dirty="0">
                          <a:solidFill>
                            <a:srgbClr val="FFFFFF"/>
                          </a:solidFill>
                          <a:latin typeface="Roboto Lt"/>
                          <a:cs typeface="Roboto Lt"/>
                        </a:rPr>
                        <a:t>Customers</a:t>
                      </a:r>
                      <a:endParaRPr sz="1750">
                        <a:latin typeface="Roboto Lt"/>
                        <a:cs typeface="Roboto Lt"/>
                      </a:endParaRPr>
                    </a:p>
                    <a:p>
                      <a:pPr marL="177800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400" spc="-1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Showed</a:t>
                      </a:r>
                      <a:r>
                        <a:rPr sz="1400" spc="-6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2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higher</a:t>
                      </a:r>
                      <a:r>
                        <a:rPr sz="1400" spc="-6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1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fraud</a:t>
                      </a:r>
                      <a:r>
                        <a:rPr sz="1400" spc="-6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10" dirty="0">
                          <a:solidFill>
                            <a:srgbClr val="CFD0D8"/>
                          </a:solidFill>
                          <a:latin typeface="Roboto"/>
                          <a:cs typeface="Roboto"/>
                        </a:rPr>
                        <a:t>tendency.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solidFill>
                      <a:srgbClr val="000000">
                        <a:alpha val="391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3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Feature</a:t>
            </a:r>
            <a:r>
              <a:rPr spc="-15" dirty="0"/>
              <a:t> </a:t>
            </a:r>
            <a:r>
              <a:rPr spc="-10" dirty="0"/>
              <a:t>Engineering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8604" y="1880729"/>
            <a:ext cx="3576803" cy="357681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28941" y="2213768"/>
            <a:ext cx="2649855" cy="930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66215">
              <a:lnSpc>
                <a:spcPct val="100000"/>
              </a:lnSpc>
              <a:spcBef>
                <a:spcPts val="90"/>
              </a:spcBef>
            </a:pPr>
            <a:r>
              <a:rPr sz="1750" spc="-10" dirty="0">
                <a:solidFill>
                  <a:srgbClr val="CFD0D8"/>
                </a:solidFill>
                <a:latin typeface="Roboto Lt"/>
                <a:cs typeface="Roboto Lt"/>
              </a:rPr>
              <a:t>Resampling</a:t>
            </a:r>
            <a:endParaRPr sz="1750">
              <a:latin typeface="Roboto Lt"/>
              <a:cs typeface="Roboto Lt"/>
            </a:endParaRPr>
          </a:p>
          <a:p>
            <a:pPr marR="5080" algn="r">
              <a:lnSpc>
                <a:spcPct val="100000"/>
              </a:lnSpc>
              <a:spcBef>
                <a:spcPts val="1100"/>
              </a:spcBef>
            </a:pP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Achieved</a:t>
            </a:r>
            <a:r>
              <a:rPr sz="140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8"/>
                </a:solidFill>
                <a:latin typeface="Roboto"/>
                <a:cs typeface="Roboto"/>
              </a:rPr>
              <a:t>50/50</a:t>
            </a:r>
            <a:r>
              <a:rPr sz="1400" spc="-4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class</a:t>
            </a:r>
            <a:r>
              <a:rPr sz="140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balance</a:t>
            </a:r>
            <a:r>
              <a:rPr sz="1400" spc="-4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CFD0D8"/>
                </a:solidFill>
                <a:latin typeface="Roboto"/>
                <a:cs typeface="Roboto"/>
              </a:rPr>
              <a:t>for</a:t>
            </a:r>
            <a:endParaRPr sz="1400">
              <a:latin typeface="Roboto"/>
              <a:cs typeface="Roboto"/>
            </a:endParaRPr>
          </a:p>
          <a:p>
            <a:pPr marR="5080" algn="r">
              <a:lnSpc>
                <a:spcPct val="100000"/>
              </a:lnSpc>
              <a:spcBef>
                <a:spcPts val="570"/>
              </a:spcBef>
            </a:pP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training.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51216" y="2213768"/>
            <a:ext cx="3051175" cy="930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dirty="0">
                <a:solidFill>
                  <a:srgbClr val="CFD0D8"/>
                </a:solidFill>
                <a:latin typeface="Roboto Lt"/>
                <a:cs typeface="Roboto Lt"/>
              </a:rPr>
              <a:t>New</a:t>
            </a:r>
            <a:r>
              <a:rPr sz="1750" spc="-15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750" spc="-10" dirty="0">
                <a:solidFill>
                  <a:srgbClr val="CFD0D8"/>
                </a:solidFill>
                <a:latin typeface="Roboto Lt"/>
                <a:cs typeface="Roboto Lt"/>
              </a:rPr>
              <a:t>Features</a:t>
            </a:r>
            <a:endParaRPr sz="1750">
              <a:latin typeface="Roboto Lt"/>
              <a:cs typeface="Roboto Lt"/>
            </a:endParaRPr>
          </a:p>
          <a:p>
            <a:pPr marL="12700" marR="5080">
              <a:lnSpc>
                <a:spcPct val="133900"/>
              </a:lnSpc>
              <a:spcBef>
                <a:spcPts val="535"/>
              </a:spcBef>
            </a:pP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Policy</a:t>
            </a:r>
            <a:r>
              <a:rPr sz="140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8"/>
                </a:solidFill>
                <a:latin typeface="Roboto"/>
                <a:cs typeface="Roboto"/>
              </a:rPr>
              <a:t>age,</a:t>
            </a:r>
            <a:r>
              <a:rPr sz="1400" spc="-4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incident</a:t>
            </a:r>
            <a:r>
              <a:rPr sz="1400" spc="-4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timing</a:t>
            </a:r>
            <a:r>
              <a:rPr sz="1400" spc="-4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(month,</a:t>
            </a:r>
            <a:r>
              <a:rPr sz="140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CFD0D8"/>
                </a:solidFill>
                <a:latin typeface="Roboto"/>
                <a:cs typeface="Roboto"/>
              </a:rPr>
              <a:t>day </a:t>
            </a:r>
            <a:r>
              <a:rPr sz="1400" dirty="0">
                <a:solidFill>
                  <a:srgbClr val="CFD0D8"/>
                </a:solidFill>
                <a:latin typeface="Roboto"/>
                <a:cs typeface="Roboto"/>
              </a:rPr>
              <a:t>of</a:t>
            </a:r>
            <a:r>
              <a:rPr sz="140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8"/>
                </a:solidFill>
                <a:latin typeface="Roboto"/>
                <a:cs typeface="Roboto"/>
              </a:rPr>
              <a:t>week)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added.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51216" y="4128293"/>
            <a:ext cx="2684145" cy="930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spc="-10" dirty="0">
                <a:solidFill>
                  <a:srgbClr val="CFD0D8"/>
                </a:solidFill>
                <a:latin typeface="Roboto Lt"/>
                <a:cs typeface="Roboto Lt"/>
              </a:rPr>
              <a:t>Refinement</a:t>
            </a:r>
            <a:endParaRPr sz="1750">
              <a:latin typeface="Roboto Lt"/>
              <a:cs typeface="Roboto Lt"/>
            </a:endParaRPr>
          </a:p>
          <a:p>
            <a:pPr marL="12700" marR="5080">
              <a:lnSpc>
                <a:spcPct val="129500"/>
              </a:lnSpc>
              <a:spcBef>
                <a:spcPts val="680"/>
              </a:spcBef>
            </a:pP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Grouped</a:t>
            </a:r>
            <a:r>
              <a:rPr sz="1400" spc="-4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rare</a:t>
            </a:r>
            <a:r>
              <a:rPr sz="1400" spc="-4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categories,</a:t>
            </a:r>
            <a:r>
              <a:rPr sz="1400" spc="-4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removed </a:t>
            </a:r>
            <a:r>
              <a:rPr sz="1400" spc="-25" dirty="0">
                <a:solidFill>
                  <a:srgbClr val="CFD0D8"/>
                </a:solidFill>
                <a:latin typeface="Roboto"/>
                <a:cs typeface="Roboto"/>
              </a:rPr>
              <a:t>redundant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features.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5833" y="4128293"/>
            <a:ext cx="2553335" cy="930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10615">
              <a:lnSpc>
                <a:spcPct val="100000"/>
              </a:lnSpc>
              <a:spcBef>
                <a:spcPts val="90"/>
              </a:spcBef>
            </a:pPr>
            <a:r>
              <a:rPr sz="1750" spc="-10" dirty="0">
                <a:solidFill>
                  <a:srgbClr val="CFD0D8"/>
                </a:solidFill>
                <a:latin typeface="Roboto Lt"/>
                <a:cs typeface="Roboto Lt"/>
              </a:rPr>
              <a:t>Preprocessing</a:t>
            </a:r>
            <a:endParaRPr sz="1750">
              <a:latin typeface="Roboto Lt"/>
              <a:cs typeface="Roboto Lt"/>
            </a:endParaRPr>
          </a:p>
          <a:p>
            <a:pPr marL="648970" marR="5080" indent="-636905">
              <a:lnSpc>
                <a:spcPct val="129500"/>
              </a:lnSpc>
              <a:spcBef>
                <a:spcPts val="680"/>
              </a:spcBef>
            </a:pP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Categorical</a:t>
            </a:r>
            <a:r>
              <a:rPr sz="1400" spc="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CFD0D8"/>
                </a:solidFill>
                <a:latin typeface="Roboto"/>
                <a:cs typeface="Roboto"/>
              </a:rPr>
              <a:t>encoding,</a:t>
            </a:r>
            <a:r>
              <a:rPr sz="1400" spc="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numerical </a:t>
            </a:r>
            <a:r>
              <a:rPr sz="1400" spc="-25" dirty="0">
                <a:solidFill>
                  <a:srgbClr val="CFD0D8"/>
                </a:solidFill>
                <a:latin typeface="Roboto"/>
                <a:cs typeface="Roboto"/>
              </a:rPr>
              <a:t>standardization</a:t>
            </a:r>
            <a:r>
              <a:rPr sz="140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8"/>
                </a:solidFill>
                <a:latin typeface="Roboto"/>
                <a:cs typeface="Roboto"/>
              </a:rPr>
              <a:t>applied.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1104</Words>
  <Application>Microsoft Office PowerPoint</Application>
  <PresentationFormat>Custom</PresentationFormat>
  <Paragraphs>231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 MT</vt:lpstr>
      <vt:lpstr>Calibri</vt:lpstr>
      <vt:lpstr>Courier New</vt:lpstr>
      <vt:lpstr>Roboto</vt:lpstr>
      <vt:lpstr>Roboto Lt</vt:lpstr>
      <vt:lpstr>Times New Roman</vt:lpstr>
      <vt:lpstr>Office Theme</vt:lpstr>
      <vt:lpstr>Fraudulent Insurance Claim Detection</vt:lpstr>
      <vt:lpstr>Presentation Roadmap</vt:lpstr>
      <vt:lpstr>Problem Statement &amp; Business Objective</vt:lpstr>
      <vt:lpstr>Key Questions to Address</vt:lpstr>
      <vt:lpstr>Data Overview &amp; Preparation</vt:lpstr>
      <vt:lpstr>EDA: Key Insights</vt:lpstr>
      <vt:lpstr>EDA: Key Insights</vt:lpstr>
      <vt:lpstr>EDA: Key Insights</vt:lpstr>
      <vt:lpstr>Feature Engineering</vt:lpstr>
      <vt:lpstr>Model Development &amp; Selection</vt:lpstr>
      <vt:lpstr>Logistic Regression 3 Training Performance</vt:lpstr>
      <vt:lpstr>Model 2 3 Random Forest Development</vt:lpstr>
      <vt:lpstr>Model Validation 3 Head-to-Head Comparison</vt:lpstr>
      <vt:lpstr>Answering Business Questions</vt:lpstr>
      <vt:lpstr>Conclusions</vt:lpstr>
      <vt:lpstr>Recommendations &amp; 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Booragadadheeraj</cp:lastModifiedBy>
  <cp:revision>1</cp:revision>
  <dcterms:created xsi:type="dcterms:W3CDTF">2025-06-10T13:42:45Z</dcterms:created>
  <dcterms:modified xsi:type="dcterms:W3CDTF">2025-06-10T13:54:47Z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2025-06-10T00:00:00Z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2025-06-10T00:00:00Z</vt:filetime>
  </property>
  <property fmtid="{D5CDD505-2E9C-101B-9397-08002B2CF9AE}" pid="5" name="Producer">
    <vt:lpwstr>GPL Ghostscript 9.56.1</vt:lpwstr>
  </property>
</Properties>
</file>