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19.fntdata" ContentType="application/x-fontdata"/>
  <Override PartName="/ppt/fonts/font2.fntdata" ContentType="application/x-fontdata"/>
  <Override PartName="/ppt/fonts/font20.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753600" cy="7315200"/>
  <p:notesSz cx="9753600" cy="7315200"/>
  <p:embeddedFontLst>
    <p:embeddedFont>
      <p:font typeface="Tahoma" panose="020B0604030504040204"/>
      <p:regular r:id="rId23"/>
      <p:bold r:id="rId24"/>
    </p:embeddedFont>
    <p:embeddedFont>
      <p:font typeface="Calibri" panose="020F0502020204030204"/>
      <p:regular r:id="rId25"/>
      <p:bold r:id="rId26"/>
      <p:italic r:id="rId27"/>
      <p:boldItalic r:id="rId28"/>
    </p:embeddedFont>
    <p:embeddedFont>
      <p:font typeface="Lucida Sans" panose="020B0602030504020204"/>
      <p:regular r:id="rId29"/>
      <p:bold r:id="rId30"/>
      <p:italic r:id="rId31"/>
    </p:embeddedFont>
    <p:embeddedFont>
      <p:font typeface="Bookman Old Style" panose="02050604050505020204"/>
      <p:regular r:id="rId32"/>
      <p:bold r:id="rId33"/>
      <p:italic r:id="rId34"/>
    </p:embeddedFont>
    <p:embeddedFont>
      <p:font typeface="Cambria" panose="02040503050406030204"/>
      <p:regular r:id="rId35"/>
      <p:bold r:id="rId36"/>
      <p:italic r:id="rId37"/>
      <p:boldItalic r:id="rId38"/>
    </p:embeddedFont>
    <p:embeddedFont>
      <p:font typeface="Verdana" panose="020B0604030504040204"/>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880"/>
        <p:guide pos="216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font" Target="fonts/font20.fntdata"/><Relationship Id="rId41" Type="http://schemas.openxmlformats.org/officeDocument/2006/relationships/font" Target="fonts/font19.fntdata"/><Relationship Id="rId40" Type="http://schemas.openxmlformats.org/officeDocument/2006/relationships/font" Target="fonts/font18.fntdata"/><Relationship Id="rId4" Type="http://schemas.openxmlformats.org/officeDocument/2006/relationships/notesMaster" Target="notesMasters/notesMaster1.xml"/><Relationship Id="rId39" Type="http://schemas.openxmlformats.org/officeDocument/2006/relationships/font" Target="fonts/font17.fntdata"/><Relationship Id="rId38" Type="http://schemas.openxmlformats.org/officeDocument/2006/relationships/font" Target="fonts/font16.fntdata"/><Relationship Id="rId37" Type="http://schemas.openxmlformats.org/officeDocument/2006/relationships/font" Target="fonts/font15.fntdata"/><Relationship Id="rId36" Type="http://schemas.openxmlformats.org/officeDocument/2006/relationships/font" Target="fonts/font14.fntdata"/><Relationship Id="rId35" Type="http://schemas.openxmlformats.org/officeDocument/2006/relationships/font" Target="fonts/font13.fntdata"/><Relationship Id="rId34" Type="http://schemas.openxmlformats.org/officeDocument/2006/relationships/font" Target="fonts/font12.fntdata"/><Relationship Id="rId33" Type="http://schemas.openxmlformats.org/officeDocument/2006/relationships/font" Target="fonts/font11.fntdata"/><Relationship Id="rId32" Type="http://schemas.openxmlformats.org/officeDocument/2006/relationships/font" Target="fonts/font10.fntdata"/><Relationship Id="rId31" Type="http://schemas.openxmlformats.org/officeDocument/2006/relationships/font" Target="fonts/font9.fntdata"/><Relationship Id="rId30" Type="http://schemas.openxmlformats.org/officeDocument/2006/relationships/font" Target="fonts/font8.fntdata"/><Relationship Id="rId3" Type="http://schemas.openxmlformats.org/officeDocument/2006/relationships/slide" Target="slides/slide1.xml"/><Relationship Id="rId29" Type="http://schemas.openxmlformats.org/officeDocument/2006/relationships/font" Target="fonts/font7.fntdata"/><Relationship Id="rId28" Type="http://schemas.openxmlformats.org/officeDocument/2006/relationships/font" Target="fonts/font6.fntdata"/><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625925" y="548625"/>
            <a:ext cx="6502725"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975350" y="3474700"/>
            <a:ext cx="7802875" cy="329182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47"/>
        <p:cNvGrpSpPr/>
        <p:nvPr/>
      </p:nvGrpSpPr>
      <p:grpSpPr>
        <a:xfrm>
          <a:off x="0" y="0"/>
          <a:ext cx="0" cy="0"/>
          <a:chOff x="0" y="0"/>
          <a:chExt cx="0" cy="0"/>
        </a:xfrm>
      </p:grpSpPr>
      <p:sp>
        <p:nvSpPr>
          <p:cNvPr id="48" name="Google Shape;48;p1:notes"/>
          <p:cNvSpPr txBox="1"/>
          <p:nvPr>
            <p:ph type="body" idx="1"/>
          </p:nvPr>
        </p:nvSpPr>
        <p:spPr>
          <a:xfrm>
            <a:off x="975350" y="3474700"/>
            <a:ext cx="7802875"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9" name="Google Shape;49;p1:notes"/>
          <p:cNvSpPr/>
          <p:nvPr>
            <p:ph type="sldImg" idx="2"/>
          </p:nvPr>
        </p:nvSpPr>
        <p:spPr>
          <a:xfrm>
            <a:off x="1625925" y="548625"/>
            <a:ext cx="6502725"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3" name="Shape 173"/>
        <p:cNvGrpSpPr/>
        <p:nvPr/>
      </p:nvGrpSpPr>
      <p:grpSpPr>
        <a:xfrm>
          <a:off x="0" y="0"/>
          <a:ext cx="0" cy="0"/>
          <a:chOff x="0" y="0"/>
          <a:chExt cx="0" cy="0"/>
        </a:xfrm>
      </p:grpSpPr>
      <p:sp>
        <p:nvSpPr>
          <p:cNvPr id="174" name="Google Shape;174;p9:notes"/>
          <p:cNvSpPr txBox="1"/>
          <p:nvPr>
            <p:ph type="body" idx="1"/>
          </p:nvPr>
        </p:nvSpPr>
        <p:spPr>
          <a:xfrm>
            <a:off x="975350" y="3474700"/>
            <a:ext cx="7802875"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5" name="Google Shape;175;p9:notes"/>
          <p:cNvSpPr/>
          <p:nvPr>
            <p:ph type="sldImg" idx="2"/>
          </p:nvPr>
        </p:nvSpPr>
        <p:spPr>
          <a:xfrm>
            <a:off x="1625925" y="548625"/>
            <a:ext cx="6502725"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7" name="Shape 187"/>
        <p:cNvGrpSpPr/>
        <p:nvPr/>
      </p:nvGrpSpPr>
      <p:grpSpPr>
        <a:xfrm>
          <a:off x="0" y="0"/>
          <a:ext cx="0" cy="0"/>
          <a:chOff x="0" y="0"/>
          <a:chExt cx="0" cy="0"/>
        </a:xfrm>
      </p:grpSpPr>
      <p:sp>
        <p:nvSpPr>
          <p:cNvPr id="188" name="Google Shape;188;p10:notes"/>
          <p:cNvSpPr txBox="1"/>
          <p:nvPr>
            <p:ph type="body" idx="1"/>
          </p:nvPr>
        </p:nvSpPr>
        <p:spPr>
          <a:xfrm>
            <a:off x="975350" y="3474700"/>
            <a:ext cx="7802875"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9" name="Google Shape;189;p10:notes"/>
          <p:cNvSpPr/>
          <p:nvPr>
            <p:ph type="sldImg" idx="2"/>
          </p:nvPr>
        </p:nvSpPr>
        <p:spPr>
          <a:xfrm>
            <a:off x="1625925" y="548625"/>
            <a:ext cx="6502725"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9" name="Shape 199"/>
        <p:cNvGrpSpPr/>
        <p:nvPr/>
      </p:nvGrpSpPr>
      <p:grpSpPr>
        <a:xfrm>
          <a:off x="0" y="0"/>
          <a:ext cx="0" cy="0"/>
          <a:chOff x="0" y="0"/>
          <a:chExt cx="0" cy="0"/>
        </a:xfrm>
      </p:grpSpPr>
      <p:sp>
        <p:nvSpPr>
          <p:cNvPr id="200" name="Google Shape;200;p11:notes"/>
          <p:cNvSpPr txBox="1"/>
          <p:nvPr>
            <p:ph type="body" idx="1"/>
          </p:nvPr>
        </p:nvSpPr>
        <p:spPr>
          <a:xfrm>
            <a:off x="975350" y="3474700"/>
            <a:ext cx="7802875"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1" name="Google Shape;201;p11:notes"/>
          <p:cNvSpPr/>
          <p:nvPr>
            <p:ph type="sldImg" idx="2"/>
          </p:nvPr>
        </p:nvSpPr>
        <p:spPr>
          <a:xfrm>
            <a:off x="1625925" y="548625"/>
            <a:ext cx="6502725"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1" name="Shape 211"/>
        <p:cNvGrpSpPr/>
        <p:nvPr/>
      </p:nvGrpSpPr>
      <p:grpSpPr>
        <a:xfrm>
          <a:off x="0" y="0"/>
          <a:ext cx="0" cy="0"/>
          <a:chOff x="0" y="0"/>
          <a:chExt cx="0" cy="0"/>
        </a:xfrm>
      </p:grpSpPr>
      <p:sp>
        <p:nvSpPr>
          <p:cNvPr id="212" name="Google Shape;212;p12:notes"/>
          <p:cNvSpPr txBox="1"/>
          <p:nvPr>
            <p:ph type="body" idx="1"/>
          </p:nvPr>
        </p:nvSpPr>
        <p:spPr>
          <a:xfrm>
            <a:off x="975350" y="3474700"/>
            <a:ext cx="7802875"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3" name="Google Shape;213;p12:notes"/>
          <p:cNvSpPr/>
          <p:nvPr>
            <p:ph type="sldImg" idx="2"/>
          </p:nvPr>
        </p:nvSpPr>
        <p:spPr>
          <a:xfrm>
            <a:off x="1625925" y="548625"/>
            <a:ext cx="6502725"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Google Shape;227;p13:notes"/>
          <p:cNvSpPr txBox="1"/>
          <p:nvPr>
            <p:ph type="body" idx="1"/>
          </p:nvPr>
        </p:nvSpPr>
        <p:spPr>
          <a:xfrm>
            <a:off x="975350" y="3474700"/>
            <a:ext cx="7802875"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8" name="Google Shape;228;p13:notes"/>
          <p:cNvSpPr/>
          <p:nvPr>
            <p:ph type="sldImg" idx="2"/>
          </p:nvPr>
        </p:nvSpPr>
        <p:spPr>
          <a:xfrm>
            <a:off x="1625925" y="548625"/>
            <a:ext cx="6502725"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9" name="Shape 239"/>
        <p:cNvGrpSpPr/>
        <p:nvPr/>
      </p:nvGrpSpPr>
      <p:grpSpPr>
        <a:xfrm>
          <a:off x="0" y="0"/>
          <a:ext cx="0" cy="0"/>
          <a:chOff x="0" y="0"/>
          <a:chExt cx="0" cy="0"/>
        </a:xfrm>
      </p:grpSpPr>
      <p:sp>
        <p:nvSpPr>
          <p:cNvPr id="240" name="Google Shape;240;p14:notes"/>
          <p:cNvSpPr txBox="1"/>
          <p:nvPr>
            <p:ph type="body" idx="1"/>
          </p:nvPr>
        </p:nvSpPr>
        <p:spPr>
          <a:xfrm>
            <a:off x="975350" y="3474700"/>
            <a:ext cx="7802875"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1" name="Google Shape;241;p14:notes"/>
          <p:cNvSpPr/>
          <p:nvPr>
            <p:ph type="sldImg" idx="2"/>
          </p:nvPr>
        </p:nvSpPr>
        <p:spPr>
          <a:xfrm>
            <a:off x="1625925" y="548625"/>
            <a:ext cx="6502725"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3" name="Shape 253"/>
        <p:cNvGrpSpPr/>
        <p:nvPr/>
      </p:nvGrpSpPr>
      <p:grpSpPr>
        <a:xfrm>
          <a:off x="0" y="0"/>
          <a:ext cx="0" cy="0"/>
          <a:chOff x="0" y="0"/>
          <a:chExt cx="0" cy="0"/>
        </a:xfrm>
      </p:grpSpPr>
      <p:sp>
        <p:nvSpPr>
          <p:cNvPr id="254" name="Google Shape;254;p15:notes"/>
          <p:cNvSpPr txBox="1"/>
          <p:nvPr>
            <p:ph type="body" idx="1"/>
          </p:nvPr>
        </p:nvSpPr>
        <p:spPr>
          <a:xfrm>
            <a:off x="975350" y="3474700"/>
            <a:ext cx="7802875"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55" name="Google Shape;255;p15:notes"/>
          <p:cNvSpPr/>
          <p:nvPr>
            <p:ph type="sldImg" idx="2"/>
          </p:nvPr>
        </p:nvSpPr>
        <p:spPr>
          <a:xfrm>
            <a:off x="1625925" y="548625"/>
            <a:ext cx="6502725"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59"/>
        <p:cNvGrpSpPr/>
        <p:nvPr/>
      </p:nvGrpSpPr>
      <p:grpSpPr>
        <a:xfrm>
          <a:off x="0" y="0"/>
          <a:ext cx="0" cy="0"/>
          <a:chOff x="0" y="0"/>
          <a:chExt cx="0" cy="0"/>
        </a:xfrm>
      </p:grpSpPr>
      <p:sp>
        <p:nvSpPr>
          <p:cNvPr id="60" name="Google Shape;60;p2:notes"/>
          <p:cNvSpPr txBox="1"/>
          <p:nvPr>
            <p:ph type="body" idx="1"/>
          </p:nvPr>
        </p:nvSpPr>
        <p:spPr>
          <a:xfrm>
            <a:off x="975350" y="3474700"/>
            <a:ext cx="7802875"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1" name="Google Shape;61;p2:notes"/>
          <p:cNvSpPr/>
          <p:nvPr>
            <p:ph type="sldImg" idx="2"/>
          </p:nvPr>
        </p:nvSpPr>
        <p:spPr>
          <a:xfrm>
            <a:off x="1625925" y="548625"/>
            <a:ext cx="6502725"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67"/>
        <p:cNvGrpSpPr/>
        <p:nvPr/>
      </p:nvGrpSpPr>
      <p:grpSpPr>
        <a:xfrm>
          <a:off x="0" y="0"/>
          <a:ext cx="0" cy="0"/>
          <a:chOff x="0" y="0"/>
          <a:chExt cx="0" cy="0"/>
        </a:xfrm>
      </p:grpSpPr>
      <p:sp>
        <p:nvSpPr>
          <p:cNvPr id="68" name="Google Shape;68;g1b1ddf14c77_0_0:notes"/>
          <p:cNvSpPr/>
          <p:nvPr>
            <p:ph type="sldImg" idx="2"/>
          </p:nvPr>
        </p:nvSpPr>
        <p:spPr>
          <a:xfrm>
            <a:off x="1625925" y="548625"/>
            <a:ext cx="6502800" cy="27432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b1ddf14c77_0_0:notes"/>
          <p:cNvSpPr txBox="1"/>
          <p:nvPr>
            <p:ph type="body" idx="1"/>
          </p:nvPr>
        </p:nvSpPr>
        <p:spPr>
          <a:xfrm>
            <a:off x="975350" y="3474700"/>
            <a:ext cx="7803000" cy="329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75"/>
        <p:cNvGrpSpPr/>
        <p:nvPr/>
      </p:nvGrpSpPr>
      <p:grpSpPr>
        <a:xfrm>
          <a:off x="0" y="0"/>
          <a:ext cx="0" cy="0"/>
          <a:chOff x="0" y="0"/>
          <a:chExt cx="0" cy="0"/>
        </a:xfrm>
      </p:grpSpPr>
      <p:sp>
        <p:nvSpPr>
          <p:cNvPr id="76" name="Google Shape;76;p3:notes"/>
          <p:cNvSpPr txBox="1"/>
          <p:nvPr>
            <p:ph type="body" idx="1"/>
          </p:nvPr>
        </p:nvSpPr>
        <p:spPr>
          <a:xfrm>
            <a:off x="975350" y="3474700"/>
            <a:ext cx="7802875"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7" name="Google Shape;77;p3:notes"/>
          <p:cNvSpPr/>
          <p:nvPr>
            <p:ph type="sldImg" idx="2"/>
          </p:nvPr>
        </p:nvSpPr>
        <p:spPr>
          <a:xfrm>
            <a:off x="1625925" y="548625"/>
            <a:ext cx="6502725"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p4:notes"/>
          <p:cNvSpPr txBox="1"/>
          <p:nvPr>
            <p:ph type="body" idx="1"/>
          </p:nvPr>
        </p:nvSpPr>
        <p:spPr>
          <a:xfrm>
            <a:off x="975350" y="3474700"/>
            <a:ext cx="7802875"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7" name="Google Shape;87;p4:notes"/>
          <p:cNvSpPr/>
          <p:nvPr>
            <p:ph type="sldImg" idx="2"/>
          </p:nvPr>
        </p:nvSpPr>
        <p:spPr>
          <a:xfrm>
            <a:off x="1625925" y="548625"/>
            <a:ext cx="6502725"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 name="Shape 102"/>
        <p:cNvGrpSpPr/>
        <p:nvPr/>
      </p:nvGrpSpPr>
      <p:grpSpPr>
        <a:xfrm>
          <a:off x="0" y="0"/>
          <a:ext cx="0" cy="0"/>
          <a:chOff x="0" y="0"/>
          <a:chExt cx="0" cy="0"/>
        </a:xfrm>
      </p:grpSpPr>
      <p:sp>
        <p:nvSpPr>
          <p:cNvPr id="103" name="Google Shape;103;p5:notes"/>
          <p:cNvSpPr txBox="1"/>
          <p:nvPr>
            <p:ph type="body" idx="1"/>
          </p:nvPr>
        </p:nvSpPr>
        <p:spPr>
          <a:xfrm>
            <a:off x="975350" y="3474700"/>
            <a:ext cx="7802875"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4" name="Google Shape;104;p5:notes"/>
          <p:cNvSpPr/>
          <p:nvPr>
            <p:ph type="sldImg" idx="2"/>
          </p:nvPr>
        </p:nvSpPr>
        <p:spPr>
          <a:xfrm>
            <a:off x="1625925" y="548625"/>
            <a:ext cx="6502725"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 name="Shape 133"/>
        <p:cNvGrpSpPr/>
        <p:nvPr/>
      </p:nvGrpSpPr>
      <p:grpSpPr>
        <a:xfrm>
          <a:off x="0" y="0"/>
          <a:ext cx="0" cy="0"/>
          <a:chOff x="0" y="0"/>
          <a:chExt cx="0" cy="0"/>
        </a:xfrm>
      </p:grpSpPr>
      <p:sp>
        <p:nvSpPr>
          <p:cNvPr id="134" name="Google Shape;134;p6:notes"/>
          <p:cNvSpPr txBox="1"/>
          <p:nvPr>
            <p:ph type="body" idx="1"/>
          </p:nvPr>
        </p:nvSpPr>
        <p:spPr>
          <a:xfrm>
            <a:off x="975350" y="3474700"/>
            <a:ext cx="7802875"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5" name="Google Shape;135;p6:notes"/>
          <p:cNvSpPr/>
          <p:nvPr>
            <p:ph type="sldImg" idx="2"/>
          </p:nvPr>
        </p:nvSpPr>
        <p:spPr>
          <a:xfrm>
            <a:off x="1625925" y="548625"/>
            <a:ext cx="6502725"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p7:notes"/>
          <p:cNvSpPr txBox="1"/>
          <p:nvPr>
            <p:ph type="body" idx="1"/>
          </p:nvPr>
        </p:nvSpPr>
        <p:spPr>
          <a:xfrm>
            <a:off x="975350" y="3474700"/>
            <a:ext cx="7802875"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5" name="Google Shape;145;p7:notes"/>
          <p:cNvSpPr/>
          <p:nvPr>
            <p:ph type="sldImg" idx="2"/>
          </p:nvPr>
        </p:nvSpPr>
        <p:spPr>
          <a:xfrm>
            <a:off x="1625925" y="548625"/>
            <a:ext cx="6502725"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 name="Shape 154"/>
        <p:cNvGrpSpPr/>
        <p:nvPr/>
      </p:nvGrpSpPr>
      <p:grpSpPr>
        <a:xfrm>
          <a:off x="0" y="0"/>
          <a:ext cx="0" cy="0"/>
          <a:chOff x="0" y="0"/>
          <a:chExt cx="0" cy="0"/>
        </a:xfrm>
      </p:grpSpPr>
      <p:sp>
        <p:nvSpPr>
          <p:cNvPr id="155" name="Google Shape;155;p8:notes"/>
          <p:cNvSpPr txBox="1"/>
          <p:nvPr>
            <p:ph type="body" idx="1"/>
          </p:nvPr>
        </p:nvSpPr>
        <p:spPr>
          <a:xfrm>
            <a:off x="975350" y="3474700"/>
            <a:ext cx="7802875"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8:notes"/>
          <p:cNvSpPr/>
          <p:nvPr>
            <p:ph type="sldImg" idx="2"/>
          </p:nvPr>
        </p:nvSpPr>
        <p:spPr>
          <a:xfrm>
            <a:off x="1625925" y="548625"/>
            <a:ext cx="6502725"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showMasterSp="0" matchingName="Blank">
  <p:cSld name="OBJECT">
    <p:bg>
      <p:bgPr>
        <a:solidFill>
          <a:schemeClr val="lt1"/>
        </a:solidFill>
        <a:effectLst/>
      </p:bgPr>
    </p:bg>
    <p:spTree>
      <p:nvGrpSpPr>
        <p:cNvPr id="15" name="Shape 15"/>
        <p:cNvGrpSpPr/>
        <p:nvPr/>
      </p:nvGrpSpPr>
      <p:grpSpPr>
        <a:xfrm>
          <a:off x="0" y="0"/>
          <a:ext cx="0" cy="0"/>
          <a:chOff x="0" y="0"/>
          <a:chExt cx="0" cy="0"/>
        </a:xfrm>
      </p:grpSpPr>
      <p:sp>
        <p:nvSpPr>
          <p:cNvPr id="16" name="Google Shape;16;p17"/>
          <p:cNvSpPr txBox="1"/>
          <p:nvPr>
            <p:ph type="ftr" idx="11"/>
          </p:nvPr>
        </p:nvSpPr>
        <p:spPr>
          <a:xfrm>
            <a:off x="3064165" y="6898850"/>
            <a:ext cx="6370320" cy="3238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100" b="0" i="0">
                <a:solidFill>
                  <a:schemeClr val="dk1"/>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7"/>
          <p:cNvSpPr txBox="1"/>
          <p:nvPr>
            <p:ph type="dt" idx="10"/>
          </p:nvPr>
        </p:nvSpPr>
        <p:spPr>
          <a:xfrm>
            <a:off x="487680" y="6803136"/>
            <a:ext cx="2243328" cy="3657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7"/>
          <p:cNvSpPr txBox="1"/>
          <p:nvPr>
            <p:ph type="sldNum" idx="12"/>
          </p:nvPr>
        </p:nvSpPr>
        <p:spPr>
          <a:xfrm>
            <a:off x="7022592" y="6803136"/>
            <a:ext cx="2243328" cy="36576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9" name="Shape 19"/>
        <p:cNvGrpSpPr/>
        <p:nvPr/>
      </p:nvGrpSpPr>
      <p:grpSpPr>
        <a:xfrm>
          <a:off x="0" y="0"/>
          <a:ext cx="0" cy="0"/>
          <a:chOff x="0" y="0"/>
          <a:chExt cx="0" cy="0"/>
        </a:xfrm>
      </p:grpSpPr>
      <p:sp>
        <p:nvSpPr>
          <p:cNvPr id="20" name="Google Shape;20;p18"/>
          <p:cNvSpPr txBox="1"/>
          <p:nvPr>
            <p:ph type="title"/>
          </p:nvPr>
        </p:nvSpPr>
        <p:spPr>
          <a:xfrm>
            <a:off x="1833453" y="-102877"/>
            <a:ext cx="6737350" cy="12255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400" b="1" i="0">
                <a:solidFill>
                  <a:schemeClr val="dk1"/>
                </a:solidFill>
                <a:latin typeface="Tahoma" panose="020B0604030504040204"/>
                <a:ea typeface="Tahoma" panose="020B0604030504040204"/>
                <a:cs typeface="Tahoma" panose="020B0604030504040204"/>
                <a:sym typeface="Tahoma" panose="020B060403050404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8"/>
          <p:cNvSpPr txBox="1"/>
          <p:nvPr>
            <p:ph type="body" idx="1"/>
          </p:nvPr>
        </p:nvSpPr>
        <p:spPr>
          <a:xfrm>
            <a:off x="308295" y="1471295"/>
            <a:ext cx="9137008" cy="3561079"/>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100" b="1" i="0">
                <a:solidFill>
                  <a:schemeClr val="dk1"/>
                </a:solidFill>
                <a:latin typeface="Tahoma" panose="020B0604030504040204"/>
                <a:ea typeface="Tahoma" panose="020B0604030504040204"/>
                <a:cs typeface="Tahoma" panose="020B0604030504040204"/>
                <a:sym typeface="Tahoma" panose="020B0604030504040204"/>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22" name="Google Shape;22;p18"/>
          <p:cNvSpPr txBox="1"/>
          <p:nvPr>
            <p:ph type="ftr" idx="11"/>
          </p:nvPr>
        </p:nvSpPr>
        <p:spPr>
          <a:xfrm>
            <a:off x="3064165" y="6898850"/>
            <a:ext cx="6370320" cy="3238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100" b="0" i="0">
                <a:solidFill>
                  <a:schemeClr val="dk1"/>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8"/>
          <p:cNvSpPr txBox="1"/>
          <p:nvPr>
            <p:ph type="dt" idx="10"/>
          </p:nvPr>
        </p:nvSpPr>
        <p:spPr>
          <a:xfrm>
            <a:off x="487680" y="6803136"/>
            <a:ext cx="2243328" cy="3657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8"/>
          <p:cNvSpPr txBox="1"/>
          <p:nvPr>
            <p:ph type="sldNum" idx="12"/>
          </p:nvPr>
        </p:nvSpPr>
        <p:spPr>
          <a:xfrm>
            <a:off x="7022592" y="6803136"/>
            <a:ext cx="2243328" cy="36576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25" name="Shape 25"/>
        <p:cNvGrpSpPr/>
        <p:nvPr/>
      </p:nvGrpSpPr>
      <p:grpSpPr>
        <a:xfrm>
          <a:off x="0" y="0"/>
          <a:ext cx="0" cy="0"/>
          <a:chOff x="0" y="0"/>
          <a:chExt cx="0" cy="0"/>
        </a:xfrm>
      </p:grpSpPr>
      <p:sp>
        <p:nvSpPr>
          <p:cNvPr id="26" name="Google Shape;26;p19"/>
          <p:cNvSpPr/>
          <p:nvPr/>
        </p:nvSpPr>
        <p:spPr>
          <a:xfrm>
            <a:off x="0" y="203"/>
            <a:ext cx="1200150" cy="7315200"/>
          </a:xfrm>
          <a:custGeom>
            <a:avLst/>
            <a:gdLst/>
            <a:ahLst/>
            <a:cxnLst/>
            <a:rect l="l" t="t" r="r" b="b"/>
            <a:pathLst>
              <a:path w="1200150" h="7315200" extrusionOk="0">
                <a:moveTo>
                  <a:pt x="1200149" y="7314793"/>
                </a:moveTo>
                <a:lnTo>
                  <a:pt x="0" y="7314793"/>
                </a:lnTo>
                <a:lnTo>
                  <a:pt x="0" y="0"/>
                </a:lnTo>
                <a:lnTo>
                  <a:pt x="1200149" y="0"/>
                </a:lnTo>
                <a:lnTo>
                  <a:pt x="1200149" y="7314793"/>
                </a:lnTo>
                <a:close/>
              </a:path>
            </a:pathLst>
          </a:custGeom>
          <a:solidFill>
            <a:srgbClr val="01337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7" name="Google Shape;27;p19"/>
          <p:cNvSpPr/>
          <p:nvPr/>
        </p:nvSpPr>
        <p:spPr>
          <a:xfrm>
            <a:off x="1200109" y="0"/>
            <a:ext cx="8553450" cy="7315200"/>
          </a:xfrm>
          <a:custGeom>
            <a:avLst/>
            <a:gdLst/>
            <a:ahLst/>
            <a:cxnLst/>
            <a:rect l="l" t="t" r="r" b="b"/>
            <a:pathLst>
              <a:path w="8553450" h="7315200" extrusionOk="0">
                <a:moveTo>
                  <a:pt x="0" y="7315129"/>
                </a:moveTo>
                <a:lnTo>
                  <a:pt x="0" y="0"/>
                </a:lnTo>
                <a:lnTo>
                  <a:pt x="8553449" y="0"/>
                </a:lnTo>
                <a:lnTo>
                  <a:pt x="8553449" y="7315129"/>
                </a:lnTo>
                <a:lnTo>
                  <a:pt x="0" y="7315129"/>
                </a:lnTo>
                <a:close/>
              </a:path>
            </a:pathLst>
          </a:custGeom>
          <a:solidFill>
            <a:srgbClr val="FFD54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8" name="Google Shape;28;p19"/>
          <p:cNvPicPr preferRelativeResize="0"/>
          <p:nvPr/>
        </p:nvPicPr>
        <p:blipFill rotWithShape="1">
          <a:blip r:embed="rId2"/>
          <a:srcRect/>
          <a:stretch>
            <a:fillRect/>
          </a:stretch>
        </p:blipFill>
        <p:spPr>
          <a:xfrm>
            <a:off x="602266" y="5247214"/>
            <a:ext cx="1333499" cy="1333499"/>
          </a:xfrm>
          <a:prstGeom prst="rect">
            <a:avLst/>
          </a:prstGeom>
          <a:noFill/>
          <a:ln>
            <a:noFill/>
          </a:ln>
        </p:spPr>
      </p:pic>
      <p:pic>
        <p:nvPicPr>
          <p:cNvPr id="29" name="Google Shape;29;p19"/>
          <p:cNvPicPr preferRelativeResize="0"/>
          <p:nvPr/>
        </p:nvPicPr>
        <p:blipFill rotWithShape="1">
          <a:blip r:embed="rId3"/>
          <a:srcRect/>
          <a:stretch>
            <a:fillRect/>
          </a:stretch>
        </p:blipFill>
        <p:spPr>
          <a:xfrm>
            <a:off x="3026663" y="6348983"/>
            <a:ext cx="6480047" cy="563879"/>
          </a:xfrm>
          <a:prstGeom prst="rect">
            <a:avLst/>
          </a:prstGeom>
          <a:noFill/>
          <a:ln>
            <a:noFill/>
          </a:ln>
        </p:spPr>
      </p:pic>
      <p:sp>
        <p:nvSpPr>
          <p:cNvPr id="30" name="Google Shape;30;p19"/>
          <p:cNvSpPr txBox="1"/>
          <p:nvPr>
            <p:ph type="title"/>
          </p:nvPr>
        </p:nvSpPr>
        <p:spPr>
          <a:xfrm>
            <a:off x="1833453" y="-102877"/>
            <a:ext cx="6737350" cy="12255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400" b="1" i="0">
                <a:solidFill>
                  <a:schemeClr val="dk1"/>
                </a:solidFill>
                <a:latin typeface="Tahoma" panose="020B0604030504040204"/>
                <a:ea typeface="Tahoma" panose="020B0604030504040204"/>
                <a:cs typeface="Tahoma" panose="020B0604030504040204"/>
                <a:sym typeface="Tahoma" panose="020B060403050404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9"/>
          <p:cNvSpPr txBox="1"/>
          <p:nvPr>
            <p:ph type="ftr" idx="11"/>
          </p:nvPr>
        </p:nvSpPr>
        <p:spPr>
          <a:xfrm>
            <a:off x="3064165" y="6898850"/>
            <a:ext cx="6370320" cy="3238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100" b="0" i="0">
                <a:solidFill>
                  <a:schemeClr val="dk1"/>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9"/>
          <p:cNvSpPr txBox="1"/>
          <p:nvPr>
            <p:ph type="dt" idx="10"/>
          </p:nvPr>
        </p:nvSpPr>
        <p:spPr>
          <a:xfrm>
            <a:off x="487680" y="6803136"/>
            <a:ext cx="2243328" cy="3657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9"/>
          <p:cNvSpPr txBox="1"/>
          <p:nvPr>
            <p:ph type="sldNum" idx="12"/>
          </p:nvPr>
        </p:nvSpPr>
        <p:spPr>
          <a:xfrm>
            <a:off x="7022592" y="6803136"/>
            <a:ext cx="2243328" cy="36576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34" name="Shape 34"/>
        <p:cNvGrpSpPr/>
        <p:nvPr/>
      </p:nvGrpSpPr>
      <p:grpSpPr>
        <a:xfrm>
          <a:off x="0" y="0"/>
          <a:ext cx="0" cy="0"/>
          <a:chOff x="0" y="0"/>
          <a:chExt cx="0" cy="0"/>
        </a:xfrm>
      </p:grpSpPr>
      <p:sp>
        <p:nvSpPr>
          <p:cNvPr id="35" name="Google Shape;35;p20"/>
          <p:cNvSpPr txBox="1"/>
          <p:nvPr>
            <p:ph type="ctrTitle"/>
          </p:nvPr>
        </p:nvSpPr>
        <p:spPr>
          <a:xfrm>
            <a:off x="731520" y="2267712"/>
            <a:ext cx="8290560" cy="153619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0"/>
          <p:cNvSpPr txBox="1"/>
          <p:nvPr>
            <p:ph type="subTitle" idx="1"/>
          </p:nvPr>
        </p:nvSpPr>
        <p:spPr>
          <a:xfrm>
            <a:off x="1463040" y="4096512"/>
            <a:ext cx="6827520" cy="18288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0"/>
          <p:cNvSpPr txBox="1"/>
          <p:nvPr>
            <p:ph type="ftr" idx="11"/>
          </p:nvPr>
        </p:nvSpPr>
        <p:spPr>
          <a:xfrm>
            <a:off x="3064165" y="6898850"/>
            <a:ext cx="6370320" cy="3238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100" b="0" i="0">
                <a:solidFill>
                  <a:schemeClr val="dk1"/>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0"/>
          <p:cNvSpPr txBox="1"/>
          <p:nvPr>
            <p:ph type="dt" idx="10"/>
          </p:nvPr>
        </p:nvSpPr>
        <p:spPr>
          <a:xfrm>
            <a:off x="487680" y="6803136"/>
            <a:ext cx="2243328" cy="3657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type="sldNum" idx="12"/>
          </p:nvPr>
        </p:nvSpPr>
        <p:spPr>
          <a:xfrm>
            <a:off x="7022592" y="6803136"/>
            <a:ext cx="2243328" cy="36576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40" name="Shape 40"/>
        <p:cNvGrpSpPr/>
        <p:nvPr/>
      </p:nvGrpSpPr>
      <p:grpSpPr>
        <a:xfrm>
          <a:off x="0" y="0"/>
          <a:ext cx="0" cy="0"/>
          <a:chOff x="0" y="0"/>
          <a:chExt cx="0" cy="0"/>
        </a:xfrm>
      </p:grpSpPr>
      <p:sp>
        <p:nvSpPr>
          <p:cNvPr id="41" name="Google Shape;41;p21"/>
          <p:cNvSpPr txBox="1"/>
          <p:nvPr>
            <p:ph type="title"/>
          </p:nvPr>
        </p:nvSpPr>
        <p:spPr>
          <a:xfrm>
            <a:off x="1833453" y="-102877"/>
            <a:ext cx="6737350" cy="12255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400" b="1" i="0">
                <a:solidFill>
                  <a:schemeClr val="dk1"/>
                </a:solidFill>
                <a:latin typeface="Tahoma" panose="020B0604030504040204"/>
                <a:ea typeface="Tahoma" panose="020B0604030504040204"/>
                <a:cs typeface="Tahoma" panose="020B0604030504040204"/>
                <a:sym typeface="Tahoma" panose="020B060403050404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1"/>
          <p:cNvSpPr txBox="1"/>
          <p:nvPr>
            <p:ph type="body" idx="1"/>
          </p:nvPr>
        </p:nvSpPr>
        <p:spPr>
          <a:xfrm>
            <a:off x="487680" y="1682496"/>
            <a:ext cx="4242816" cy="4828032"/>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43" name="Google Shape;43;p21"/>
          <p:cNvSpPr txBox="1"/>
          <p:nvPr>
            <p:ph type="body" idx="2"/>
          </p:nvPr>
        </p:nvSpPr>
        <p:spPr>
          <a:xfrm>
            <a:off x="5023104" y="1682496"/>
            <a:ext cx="4242816" cy="4828032"/>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44" name="Google Shape;44;p21"/>
          <p:cNvSpPr txBox="1"/>
          <p:nvPr>
            <p:ph type="ftr" idx="11"/>
          </p:nvPr>
        </p:nvSpPr>
        <p:spPr>
          <a:xfrm>
            <a:off x="3064165" y="6898850"/>
            <a:ext cx="6370320" cy="3238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100" b="0" i="0">
                <a:solidFill>
                  <a:schemeClr val="dk1"/>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1"/>
          <p:cNvSpPr txBox="1"/>
          <p:nvPr>
            <p:ph type="dt" idx="10"/>
          </p:nvPr>
        </p:nvSpPr>
        <p:spPr>
          <a:xfrm>
            <a:off x="487680" y="6803136"/>
            <a:ext cx="2243328" cy="3657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1"/>
          <p:cNvSpPr txBox="1"/>
          <p:nvPr>
            <p:ph type="sldNum" idx="12"/>
          </p:nvPr>
        </p:nvSpPr>
        <p:spPr>
          <a:xfrm>
            <a:off x="7022592" y="6803136"/>
            <a:ext cx="2243328" cy="36576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6"/>
          <p:cNvSpPr/>
          <p:nvPr/>
        </p:nvSpPr>
        <p:spPr>
          <a:xfrm>
            <a:off x="0" y="7310852"/>
            <a:ext cx="1200150" cy="4445"/>
          </a:xfrm>
          <a:custGeom>
            <a:avLst/>
            <a:gdLst/>
            <a:ahLst/>
            <a:cxnLst/>
            <a:rect l="l" t="t" r="r" b="b"/>
            <a:pathLst>
              <a:path w="1200150" h="4445" extrusionOk="0">
                <a:moveTo>
                  <a:pt x="0" y="4145"/>
                </a:moveTo>
                <a:lnTo>
                  <a:pt x="1200149" y="4145"/>
                </a:lnTo>
                <a:lnTo>
                  <a:pt x="1200149" y="0"/>
                </a:lnTo>
                <a:lnTo>
                  <a:pt x="0" y="0"/>
                </a:lnTo>
                <a:lnTo>
                  <a:pt x="0" y="4145"/>
                </a:lnTo>
                <a:close/>
              </a:path>
            </a:pathLst>
          </a:custGeom>
          <a:solidFill>
            <a:srgbClr val="01337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16"/>
          <p:cNvSpPr/>
          <p:nvPr/>
        </p:nvSpPr>
        <p:spPr>
          <a:xfrm>
            <a:off x="0" y="204"/>
            <a:ext cx="1200150" cy="6110605"/>
          </a:xfrm>
          <a:custGeom>
            <a:avLst/>
            <a:gdLst/>
            <a:ahLst/>
            <a:cxnLst/>
            <a:rect l="l" t="t" r="r" b="b"/>
            <a:pathLst>
              <a:path w="1200150" h="6110605" extrusionOk="0">
                <a:moveTo>
                  <a:pt x="0" y="6110497"/>
                </a:moveTo>
                <a:lnTo>
                  <a:pt x="1200149" y="6110497"/>
                </a:lnTo>
                <a:lnTo>
                  <a:pt x="1200149" y="0"/>
                </a:lnTo>
                <a:lnTo>
                  <a:pt x="0" y="0"/>
                </a:lnTo>
                <a:lnTo>
                  <a:pt x="0" y="6110497"/>
                </a:lnTo>
                <a:close/>
              </a:path>
            </a:pathLst>
          </a:custGeom>
          <a:solidFill>
            <a:srgbClr val="01337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16"/>
          <p:cNvSpPr/>
          <p:nvPr/>
        </p:nvSpPr>
        <p:spPr>
          <a:xfrm>
            <a:off x="236" y="6110702"/>
            <a:ext cx="9753600" cy="1200150"/>
          </a:xfrm>
          <a:custGeom>
            <a:avLst/>
            <a:gdLst/>
            <a:ahLst/>
            <a:cxnLst/>
            <a:rect l="l" t="t" r="r" b="b"/>
            <a:pathLst>
              <a:path w="9753600" h="1200150" extrusionOk="0">
                <a:moveTo>
                  <a:pt x="0" y="1200149"/>
                </a:moveTo>
                <a:lnTo>
                  <a:pt x="0" y="0"/>
                </a:lnTo>
                <a:lnTo>
                  <a:pt x="9753058" y="0"/>
                </a:lnTo>
                <a:lnTo>
                  <a:pt x="9753058" y="1200149"/>
                </a:lnTo>
                <a:lnTo>
                  <a:pt x="0" y="1200149"/>
                </a:lnTo>
                <a:close/>
              </a:path>
            </a:pathLst>
          </a:custGeom>
          <a:solidFill>
            <a:srgbClr val="FFD54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9" name="Google Shape;9;p16"/>
          <p:cNvPicPr preferRelativeResize="0"/>
          <p:nvPr/>
        </p:nvPicPr>
        <p:blipFill rotWithShape="1">
          <a:blip r:embed="rId6"/>
          <a:srcRect/>
          <a:stretch>
            <a:fillRect/>
          </a:stretch>
        </p:blipFill>
        <p:spPr>
          <a:xfrm>
            <a:off x="602266" y="5247216"/>
            <a:ext cx="1333499" cy="1333499"/>
          </a:xfrm>
          <a:prstGeom prst="rect">
            <a:avLst/>
          </a:prstGeom>
          <a:noFill/>
          <a:ln>
            <a:noFill/>
          </a:ln>
        </p:spPr>
      </p:pic>
      <p:sp>
        <p:nvSpPr>
          <p:cNvPr id="10" name="Google Shape;10;p16"/>
          <p:cNvSpPr txBox="1"/>
          <p:nvPr>
            <p:ph type="title"/>
          </p:nvPr>
        </p:nvSpPr>
        <p:spPr>
          <a:xfrm>
            <a:off x="1833453" y="-102877"/>
            <a:ext cx="6737350" cy="122555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3400" b="1" i="0" u="none" strike="noStrike" cap="none">
                <a:solidFill>
                  <a:schemeClr val="dk1"/>
                </a:solidFill>
                <a:latin typeface="Tahoma" panose="020B0604030504040204"/>
                <a:ea typeface="Tahoma" panose="020B0604030504040204"/>
                <a:cs typeface="Tahoma" panose="020B0604030504040204"/>
                <a:sym typeface="Tahoma" panose="020B060403050404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type="body" idx="1"/>
          </p:nvPr>
        </p:nvSpPr>
        <p:spPr>
          <a:xfrm>
            <a:off x="308295" y="1471295"/>
            <a:ext cx="9137008" cy="3561079"/>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100" b="1" i="0" u="none" strike="noStrike" cap="none">
                <a:solidFill>
                  <a:schemeClr val="dk1"/>
                </a:solidFill>
                <a:latin typeface="Tahoma" panose="020B0604030504040204"/>
                <a:ea typeface="Tahoma" panose="020B0604030504040204"/>
                <a:cs typeface="Tahoma" panose="020B0604030504040204"/>
                <a:sym typeface="Tahoma" panose="020B0604030504040204"/>
              </a:defRPr>
            </a:lvl1pPr>
            <a:lvl2pPr marL="914400" marR="0" lvl="1"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9pPr>
          </a:lstStyle>
          <a:p/>
        </p:txBody>
      </p:sp>
      <p:sp>
        <p:nvSpPr>
          <p:cNvPr id="12" name="Google Shape;12;p16"/>
          <p:cNvSpPr txBox="1"/>
          <p:nvPr>
            <p:ph type="ftr" idx="11"/>
          </p:nvPr>
        </p:nvSpPr>
        <p:spPr>
          <a:xfrm>
            <a:off x="3064165" y="6898850"/>
            <a:ext cx="6370320" cy="32385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100" b="0" i="0">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p:txBody>
      </p:sp>
      <p:sp>
        <p:nvSpPr>
          <p:cNvPr id="13" name="Google Shape;13;p16"/>
          <p:cNvSpPr txBox="1"/>
          <p:nvPr>
            <p:ph type="dt" idx="10"/>
          </p:nvPr>
        </p:nvSpPr>
        <p:spPr>
          <a:xfrm>
            <a:off x="487680" y="6803136"/>
            <a:ext cx="2243328" cy="36576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p:txBody>
      </p:sp>
      <p:sp>
        <p:nvSpPr>
          <p:cNvPr id="14" name="Google Shape;14;p16"/>
          <p:cNvSpPr txBox="1"/>
          <p:nvPr>
            <p:ph type="sldNum" idx="12"/>
          </p:nvPr>
        </p:nvSpPr>
        <p:spPr>
          <a:xfrm>
            <a:off x="7022592" y="6803136"/>
            <a:ext cx="2243328" cy="36576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defRPr>
            </a:lvl1pPr>
            <a:lvl2pPr marL="0" marR="0" lvl="1" indent="0" algn="r" rtl="0">
              <a:spcBef>
                <a:spcPts val="0"/>
              </a:spcBef>
              <a:buNone/>
              <a:defRPr sz="1800">
                <a:solidFill>
                  <a:srgbClr val="888888"/>
                </a:solidFill>
              </a:defRPr>
            </a:lvl2pPr>
            <a:lvl3pPr marL="0" marR="0" lvl="2" indent="0" algn="r" rtl="0">
              <a:spcBef>
                <a:spcPts val="0"/>
              </a:spcBef>
              <a:buNone/>
              <a:defRPr sz="1800">
                <a:solidFill>
                  <a:srgbClr val="888888"/>
                </a:solidFill>
              </a:defRPr>
            </a:lvl3pPr>
            <a:lvl4pPr marL="0" marR="0" lvl="3" indent="0" algn="r" rtl="0">
              <a:spcBef>
                <a:spcPts val="0"/>
              </a:spcBef>
              <a:buNone/>
              <a:defRPr sz="1800">
                <a:solidFill>
                  <a:srgbClr val="888888"/>
                </a:solidFill>
              </a:defRPr>
            </a:lvl4pPr>
            <a:lvl5pPr marL="0" marR="0" lvl="4" indent="0" algn="r" rtl="0">
              <a:spcBef>
                <a:spcPts val="0"/>
              </a:spcBef>
              <a:buNone/>
              <a:defRPr sz="1800">
                <a:solidFill>
                  <a:srgbClr val="888888"/>
                </a:solidFill>
              </a:defRPr>
            </a:lvl5pPr>
            <a:lvl6pPr marL="0" marR="0" lvl="5" indent="0" algn="r" rtl="0">
              <a:spcBef>
                <a:spcPts val="0"/>
              </a:spcBef>
              <a:buNone/>
              <a:defRPr sz="1800">
                <a:solidFill>
                  <a:srgbClr val="888888"/>
                </a:solidFill>
              </a:defRPr>
            </a:lvl6pPr>
            <a:lvl7pPr marL="0" marR="0" lvl="6" indent="0" algn="r" rtl="0">
              <a:spcBef>
                <a:spcPts val="0"/>
              </a:spcBef>
              <a:buNone/>
              <a:defRPr sz="1800">
                <a:solidFill>
                  <a:srgbClr val="888888"/>
                </a:solidFill>
              </a:defRPr>
            </a:lvl7pPr>
            <a:lvl8pPr marL="0" marR="0" lvl="7" indent="0" algn="r" rtl="0">
              <a:spcBef>
                <a:spcPts val="0"/>
              </a:spcBef>
              <a:buNone/>
              <a:defRPr sz="1800">
                <a:solidFill>
                  <a:srgbClr val="888888"/>
                </a:solidFill>
              </a:defRPr>
            </a:lvl8pPr>
            <a:lvl9pPr marL="0" marR="0" lvl="8" indent="0" algn="r" rtl="0">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hyperlink" Target="https://ppubs.uspto.gov/pubwebapp/static/pages/landing.html" TargetMode="External"/><Relationship Id="rId3" Type="http://schemas.openxmlformats.org/officeDocument/2006/relationships/hyperlink" Target="https://data.crunchbase.com/docs/daily-csv-export" TargetMode="External"/><Relationship Id="rId2" Type="http://schemas.openxmlformats.org/officeDocument/2006/relationships/image" Target="../media/image6.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16.jpeg"/><Relationship Id="rId1" Type="http://schemas.openxmlformats.org/officeDocument/2006/relationships/image" Target="../media/image15.jpe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xml"/><Relationship Id="rId4" Type="http://schemas.openxmlformats.org/officeDocument/2006/relationships/image" Target="../media/image2.png"/><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50" name="Shape 50"/>
        <p:cNvGrpSpPr/>
        <p:nvPr/>
      </p:nvGrpSpPr>
      <p:grpSpPr>
        <a:xfrm>
          <a:off x="0" y="0"/>
          <a:ext cx="0" cy="0"/>
          <a:chOff x="0" y="0"/>
          <a:chExt cx="0" cy="0"/>
        </a:xfrm>
      </p:grpSpPr>
      <p:sp>
        <p:nvSpPr>
          <p:cNvPr id="51" name="Google Shape;51;p1"/>
          <p:cNvSpPr/>
          <p:nvPr/>
        </p:nvSpPr>
        <p:spPr>
          <a:xfrm>
            <a:off x="0" y="0"/>
            <a:ext cx="9753600" cy="6111240"/>
          </a:xfrm>
          <a:custGeom>
            <a:avLst/>
            <a:gdLst/>
            <a:ahLst/>
            <a:cxnLst/>
            <a:rect l="l" t="t" r="r" b="b"/>
            <a:pathLst>
              <a:path w="9753600" h="6111240" extrusionOk="0">
                <a:moveTo>
                  <a:pt x="0" y="6110699"/>
                </a:moveTo>
                <a:lnTo>
                  <a:pt x="9753599" y="6110699"/>
                </a:lnTo>
                <a:lnTo>
                  <a:pt x="9753599" y="0"/>
                </a:lnTo>
                <a:lnTo>
                  <a:pt x="0" y="0"/>
                </a:lnTo>
                <a:lnTo>
                  <a:pt x="0" y="6110699"/>
                </a:lnTo>
                <a:close/>
              </a:path>
            </a:pathLst>
          </a:custGeom>
          <a:solidFill>
            <a:srgbClr val="01337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2" name="Google Shape;52;p1"/>
          <p:cNvSpPr/>
          <p:nvPr/>
        </p:nvSpPr>
        <p:spPr>
          <a:xfrm>
            <a:off x="0" y="7310849"/>
            <a:ext cx="9753600" cy="4445"/>
          </a:xfrm>
          <a:custGeom>
            <a:avLst/>
            <a:gdLst/>
            <a:ahLst/>
            <a:cxnLst/>
            <a:rect l="l" t="t" r="r" b="b"/>
            <a:pathLst>
              <a:path w="9753600" h="4445" extrusionOk="0">
                <a:moveTo>
                  <a:pt x="0" y="4349"/>
                </a:moveTo>
                <a:lnTo>
                  <a:pt x="9753599" y="4349"/>
                </a:lnTo>
                <a:lnTo>
                  <a:pt x="9753599" y="0"/>
                </a:lnTo>
                <a:lnTo>
                  <a:pt x="0" y="0"/>
                </a:lnTo>
                <a:lnTo>
                  <a:pt x="0" y="4349"/>
                </a:lnTo>
                <a:close/>
              </a:path>
            </a:pathLst>
          </a:custGeom>
          <a:solidFill>
            <a:srgbClr val="01337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53" name="Google Shape;53;p1"/>
          <p:cNvGrpSpPr/>
          <p:nvPr/>
        </p:nvGrpSpPr>
        <p:grpSpPr>
          <a:xfrm>
            <a:off x="236" y="5247215"/>
            <a:ext cx="9753600" cy="2063635"/>
            <a:chOff x="236" y="5247215"/>
            <a:chExt cx="9753600" cy="2063635"/>
          </a:xfrm>
        </p:grpSpPr>
        <p:sp>
          <p:nvSpPr>
            <p:cNvPr id="54" name="Google Shape;54;p1"/>
            <p:cNvSpPr/>
            <p:nvPr/>
          </p:nvSpPr>
          <p:spPr>
            <a:xfrm>
              <a:off x="236" y="6110700"/>
              <a:ext cx="9753600" cy="1200150"/>
            </a:xfrm>
            <a:custGeom>
              <a:avLst/>
              <a:gdLst/>
              <a:ahLst/>
              <a:cxnLst/>
              <a:rect l="l" t="t" r="r" b="b"/>
              <a:pathLst>
                <a:path w="9753600" h="1200150" extrusionOk="0">
                  <a:moveTo>
                    <a:pt x="0" y="1200149"/>
                  </a:moveTo>
                  <a:lnTo>
                    <a:pt x="0" y="0"/>
                  </a:lnTo>
                  <a:lnTo>
                    <a:pt x="9753058" y="0"/>
                  </a:lnTo>
                  <a:lnTo>
                    <a:pt x="9753058" y="1200149"/>
                  </a:lnTo>
                  <a:lnTo>
                    <a:pt x="0" y="1200149"/>
                  </a:lnTo>
                  <a:close/>
                </a:path>
              </a:pathLst>
            </a:custGeom>
            <a:solidFill>
              <a:srgbClr val="FFD54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55" name="Google Shape;55;p1"/>
            <p:cNvPicPr preferRelativeResize="0"/>
            <p:nvPr/>
          </p:nvPicPr>
          <p:blipFill rotWithShape="1">
            <a:blip r:embed="rId1"/>
            <a:srcRect/>
            <a:stretch>
              <a:fillRect/>
            </a:stretch>
          </p:blipFill>
          <p:spPr>
            <a:xfrm>
              <a:off x="602266" y="5247215"/>
              <a:ext cx="1333499" cy="1333499"/>
            </a:xfrm>
            <a:prstGeom prst="rect">
              <a:avLst/>
            </a:prstGeom>
            <a:noFill/>
            <a:ln>
              <a:noFill/>
            </a:ln>
          </p:spPr>
        </p:pic>
        <p:pic>
          <p:nvPicPr>
            <p:cNvPr id="56" name="Google Shape;56;p1"/>
            <p:cNvPicPr preferRelativeResize="0"/>
            <p:nvPr/>
          </p:nvPicPr>
          <p:blipFill rotWithShape="1">
            <a:blip r:embed="rId2"/>
            <a:srcRect/>
            <a:stretch>
              <a:fillRect/>
            </a:stretch>
          </p:blipFill>
          <p:spPr>
            <a:xfrm>
              <a:off x="3026663" y="6348983"/>
              <a:ext cx="6480047" cy="563879"/>
            </a:xfrm>
            <a:prstGeom prst="rect">
              <a:avLst/>
            </a:prstGeom>
            <a:noFill/>
            <a:ln>
              <a:noFill/>
            </a:ln>
          </p:spPr>
        </p:pic>
      </p:grpSp>
      <p:sp>
        <p:nvSpPr>
          <p:cNvPr id="57" name="Google Shape;57;p1"/>
          <p:cNvSpPr txBox="1"/>
          <p:nvPr/>
        </p:nvSpPr>
        <p:spPr>
          <a:xfrm>
            <a:off x="718820" y="583907"/>
            <a:ext cx="8505190" cy="3644900"/>
          </a:xfrm>
          <a:prstGeom prst="rect">
            <a:avLst/>
          </a:prstGeom>
          <a:noFill/>
          <a:ln>
            <a:noFill/>
          </a:ln>
        </p:spPr>
        <p:txBody>
          <a:bodyPr spcFirstLastPara="1" wrap="square" lIns="0" tIns="12050" rIns="0" bIns="0" anchor="t" anchorCtr="0">
            <a:spAutoFit/>
          </a:bodyPr>
          <a:lstStyle/>
          <a:p>
            <a:pPr marL="12700" marR="5080" lvl="0" indent="0" algn="l" rtl="0">
              <a:lnSpc>
                <a:spcPct val="116000"/>
              </a:lnSpc>
              <a:spcBef>
                <a:spcPts val="0"/>
              </a:spcBef>
              <a:spcAft>
                <a:spcPts val="0"/>
              </a:spcAft>
              <a:buNone/>
            </a:pPr>
            <a:r>
              <a:rPr lang="en-US" sz="5100">
                <a:solidFill>
                  <a:srgbClr val="FFFFFF"/>
                </a:solidFill>
                <a:latin typeface="Lucida Sans" panose="020B0602030504020204"/>
                <a:ea typeface="Lucida Sans" panose="020B0602030504020204"/>
                <a:cs typeface="Lucida Sans" panose="020B0602030504020204"/>
                <a:sym typeface="Lucida Sans" panose="020B0602030504020204"/>
              </a:rPr>
              <a:t>Smart start-up analyzer via  prediction model for  venture capitals</a:t>
            </a:r>
            <a:endParaRPr sz="5100">
              <a:latin typeface="Lucida Sans" panose="020B0602030504020204"/>
              <a:ea typeface="Lucida Sans" panose="020B0602030504020204"/>
              <a:cs typeface="Lucida Sans" panose="020B0602030504020204"/>
              <a:sym typeface="Lucida Sans" panose="020B0602030504020204"/>
            </a:endParaRPr>
          </a:p>
          <a:p>
            <a:pPr marL="12700" marR="0" lvl="0" indent="0" algn="l" rtl="0">
              <a:lnSpc>
                <a:spcPct val="100000"/>
              </a:lnSpc>
              <a:spcBef>
                <a:spcPts val="1005"/>
              </a:spcBef>
              <a:spcAft>
                <a:spcPts val="0"/>
              </a:spcAft>
              <a:buNone/>
            </a:pPr>
            <a:r>
              <a:rPr lang="en-US" sz="5100">
                <a:solidFill>
                  <a:srgbClr val="FFFFFF"/>
                </a:solidFill>
                <a:latin typeface="Lucida Sans" panose="020B0602030504020204"/>
                <a:ea typeface="Lucida Sans" panose="020B0602030504020204"/>
                <a:cs typeface="Lucida Sans" panose="020B0602030504020204"/>
                <a:sym typeface="Lucida Sans" panose="020B0602030504020204"/>
              </a:rPr>
              <a:t>using ML and DL</a:t>
            </a:r>
            <a:endParaRPr sz="5100">
              <a:latin typeface="Lucida Sans" panose="020B0602030504020204"/>
              <a:ea typeface="Lucida Sans" panose="020B0602030504020204"/>
              <a:cs typeface="Lucida Sans" panose="020B0602030504020204"/>
              <a:sym typeface="Lucida Sans" panose="020B0602030504020204"/>
            </a:endParaRPr>
          </a:p>
        </p:txBody>
      </p:sp>
      <p:sp>
        <p:nvSpPr>
          <p:cNvPr id="58" name="Google Shape;58;p1"/>
          <p:cNvSpPr txBox="1"/>
          <p:nvPr>
            <p:ph type="ftr" idx="11"/>
          </p:nvPr>
        </p:nvSpPr>
        <p:spPr>
          <a:xfrm>
            <a:off x="3064165" y="6898850"/>
            <a:ext cx="6370320" cy="323850"/>
          </a:xfrm>
          <a:prstGeom prst="rect">
            <a:avLst/>
          </a:prstGeom>
          <a:noFill/>
          <a:ln>
            <a:noFill/>
          </a:ln>
        </p:spPr>
        <p:txBody>
          <a:bodyPr spcFirstLastPara="1" wrap="square" lIns="0" tIns="0" rIns="0" bIns="0" anchor="t" anchorCtr="0">
            <a:spAutoFit/>
          </a:bodyPr>
          <a:lstStyle/>
          <a:p>
            <a:pPr marL="12700" lvl="0" indent="0" algn="l" rtl="0">
              <a:lnSpc>
                <a:spcPct val="115000"/>
              </a:lnSpc>
              <a:spcBef>
                <a:spcPts val="0"/>
              </a:spcBef>
              <a:spcAft>
                <a:spcPts val="0"/>
              </a:spcAft>
              <a:buNone/>
            </a:pPr>
            <a:r>
              <a:rPr lang="en-US"/>
              <a:t>Department of Computer Science Engineering, DSCE</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76" name="Shape 176"/>
        <p:cNvGrpSpPr/>
        <p:nvPr/>
      </p:nvGrpSpPr>
      <p:grpSpPr>
        <a:xfrm>
          <a:off x="0" y="0"/>
          <a:ext cx="0" cy="0"/>
          <a:chOff x="0" y="0"/>
          <a:chExt cx="0" cy="0"/>
        </a:xfrm>
      </p:grpSpPr>
      <p:grpSp>
        <p:nvGrpSpPr>
          <p:cNvPr id="177" name="Google Shape;177;p9"/>
          <p:cNvGrpSpPr/>
          <p:nvPr/>
        </p:nvGrpSpPr>
        <p:grpSpPr>
          <a:xfrm>
            <a:off x="1634958" y="1676606"/>
            <a:ext cx="8099719" cy="5236256"/>
            <a:chOff x="1634958" y="1676606"/>
            <a:chExt cx="8099719" cy="5236256"/>
          </a:xfrm>
        </p:grpSpPr>
        <p:pic>
          <p:nvPicPr>
            <p:cNvPr id="178" name="Google Shape;178;p9"/>
            <p:cNvPicPr preferRelativeResize="0"/>
            <p:nvPr/>
          </p:nvPicPr>
          <p:blipFill rotWithShape="1">
            <a:blip r:embed="rId1"/>
            <a:srcRect/>
            <a:stretch>
              <a:fillRect/>
            </a:stretch>
          </p:blipFill>
          <p:spPr>
            <a:xfrm>
              <a:off x="3026663" y="6348983"/>
              <a:ext cx="6480047" cy="563879"/>
            </a:xfrm>
            <a:prstGeom prst="rect">
              <a:avLst/>
            </a:prstGeom>
            <a:noFill/>
            <a:ln>
              <a:noFill/>
            </a:ln>
          </p:spPr>
        </p:pic>
        <p:pic>
          <p:nvPicPr>
            <p:cNvPr id="179" name="Google Shape;179;p9"/>
            <p:cNvPicPr preferRelativeResize="0"/>
            <p:nvPr/>
          </p:nvPicPr>
          <p:blipFill rotWithShape="1">
            <a:blip r:embed="rId2"/>
            <a:srcRect/>
            <a:stretch>
              <a:fillRect/>
            </a:stretch>
          </p:blipFill>
          <p:spPr>
            <a:xfrm>
              <a:off x="1654008" y="4301589"/>
              <a:ext cx="95250" cy="95249"/>
            </a:xfrm>
            <a:prstGeom prst="rect">
              <a:avLst/>
            </a:prstGeom>
            <a:noFill/>
            <a:ln>
              <a:noFill/>
            </a:ln>
          </p:spPr>
        </p:pic>
        <p:pic>
          <p:nvPicPr>
            <p:cNvPr id="180" name="Google Shape;180;p9"/>
            <p:cNvPicPr preferRelativeResize="0"/>
            <p:nvPr/>
          </p:nvPicPr>
          <p:blipFill rotWithShape="1">
            <a:blip r:embed="rId2"/>
            <a:srcRect/>
            <a:stretch>
              <a:fillRect/>
            </a:stretch>
          </p:blipFill>
          <p:spPr>
            <a:xfrm>
              <a:off x="1634958" y="1676606"/>
              <a:ext cx="95250" cy="95249"/>
            </a:xfrm>
            <a:prstGeom prst="rect">
              <a:avLst/>
            </a:prstGeom>
            <a:noFill/>
            <a:ln>
              <a:noFill/>
            </a:ln>
          </p:spPr>
        </p:pic>
        <p:sp>
          <p:nvSpPr>
            <p:cNvPr id="181" name="Google Shape;181;p9"/>
            <p:cNvSpPr/>
            <p:nvPr/>
          </p:nvSpPr>
          <p:spPr>
            <a:xfrm>
              <a:off x="2359787" y="2210015"/>
              <a:ext cx="6311265" cy="19050"/>
            </a:xfrm>
            <a:custGeom>
              <a:avLst/>
              <a:gdLst/>
              <a:ahLst/>
              <a:cxnLst/>
              <a:rect l="l" t="t" r="r" b="b"/>
              <a:pathLst>
                <a:path w="6311265" h="19050" extrusionOk="0">
                  <a:moveTo>
                    <a:pt x="6310719" y="0"/>
                  </a:moveTo>
                  <a:lnTo>
                    <a:pt x="5819546" y="0"/>
                  </a:lnTo>
                  <a:lnTo>
                    <a:pt x="4762170" y="0"/>
                  </a:lnTo>
                  <a:lnTo>
                    <a:pt x="0" y="0"/>
                  </a:lnTo>
                  <a:lnTo>
                    <a:pt x="0" y="19050"/>
                  </a:lnTo>
                  <a:lnTo>
                    <a:pt x="4762170" y="19050"/>
                  </a:lnTo>
                  <a:lnTo>
                    <a:pt x="5819546" y="19050"/>
                  </a:lnTo>
                  <a:lnTo>
                    <a:pt x="6310719" y="19050"/>
                  </a:lnTo>
                  <a:lnTo>
                    <a:pt x="6310719" y="0"/>
                  </a:lnTo>
                  <a:close/>
                </a:path>
              </a:pathLst>
            </a:custGeom>
            <a:solidFill>
              <a:srgbClr val="5CE1E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82" name="Google Shape;182;p9"/>
            <p:cNvPicPr preferRelativeResize="0"/>
            <p:nvPr/>
          </p:nvPicPr>
          <p:blipFill rotWithShape="1">
            <a:blip r:embed="rId2"/>
            <a:srcRect/>
            <a:stretch>
              <a:fillRect/>
            </a:stretch>
          </p:blipFill>
          <p:spPr>
            <a:xfrm>
              <a:off x="1634958" y="2791031"/>
              <a:ext cx="95250" cy="95249"/>
            </a:xfrm>
            <a:prstGeom prst="rect">
              <a:avLst/>
            </a:prstGeom>
            <a:noFill/>
            <a:ln>
              <a:noFill/>
            </a:ln>
          </p:spPr>
        </p:pic>
        <p:sp>
          <p:nvSpPr>
            <p:cNvPr id="183" name="Google Shape;183;p9"/>
            <p:cNvSpPr/>
            <p:nvPr/>
          </p:nvSpPr>
          <p:spPr>
            <a:xfrm>
              <a:off x="2359787" y="3324440"/>
              <a:ext cx="7374890" cy="19050"/>
            </a:xfrm>
            <a:custGeom>
              <a:avLst/>
              <a:gdLst/>
              <a:ahLst/>
              <a:cxnLst/>
              <a:rect l="l" t="t" r="r" b="b"/>
              <a:pathLst>
                <a:path w="7374890" h="19050" extrusionOk="0">
                  <a:moveTo>
                    <a:pt x="7374839" y="0"/>
                  </a:moveTo>
                  <a:lnTo>
                    <a:pt x="7374839" y="0"/>
                  </a:lnTo>
                  <a:lnTo>
                    <a:pt x="0" y="0"/>
                  </a:lnTo>
                  <a:lnTo>
                    <a:pt x="0" y="18923"/>
                  </a:lnTo>
                  <a:lnTo>
                    <a:pt x="7374839" y="18923"/>
                  </a:lnTo>
                  <a:lnTo>
                    <a:pt x="7374839" y="0"/>
                  </a:lnTo>
                  <a:close/>
                </a:path>
              </a:pathLst>
            </a:custGeom>
            <a:solidFill>
              <a:srgbClr val="5CE1E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84" name="Google Shape;184;p9"/>
          <p:cNvSpPr txBox="1"/>
          <p:nvPr>
            <p:ph type="title"/>
          </p:nvPr>
        </p:nvSpPr>
        <p:spPr>
          <a:xfrm>
            <a:off x="3019701" y="313725"/>
            <a:ext cx="4565100" cy="536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IMPLEMENTATION</a:t>
            </a:r>
            <a:endParaRPr lang="en-US"/>
          </a:p>
        </p:txBody>
      </p:sp>
      <p:sp>
        <p:nvSpPr>
          <p:cNvPr id="185" name="Google Shape;185;p9"/>
          <p:cNvSpPr txBox="1"/>
          <p:nvPr>
            <p:ph type="ftr" idx="11"/>
          </p:nvPr>
        </p:nvSpPr>
        <p:spPr>
          <a:xfrm>
            <a:off x="3064165" y="6898850"/>
            <a:ext cx="6370320" cy="323850"/>
          </a:xfrm>
          <a:prstGeom prst="rect">
            <a:avLst/>
          </a:prstGeom>
          <a:noFill/>
          <a:ln>
            <a:noFill/>
          </a:ln>
        </p:spPr>
        <p:txBody>
          <a:bodyPr spcFirstLastPara="1" wrap="square" lIns="0" tIns="0" rIns="0" bIns="0" anchor="t" anchorCtr="0">
            <a:spAutoFit/>
          </a:bodyPr>
          <a:lstStyle/>
          <a:p>
            <a:pPr marL="12700" lvl="0" indent="0" algn="l" rtl="0">
              <a:lnSpc>
                <a:spcPct val="115000"/>
              </a:lnSpc>
              <a:spcBef>
                <a:spcPts val="0"/>
              </a:spcBef>
              <a:spcAft>
                <a:spcPts val="0"/>
              </a:spcAft>
              <a:buNone/>
            </a:pPr>
            <a:r>
              <a:rPr lang="en-US"/>
              <a:t>Department of Computer Science Engineering, DSCE</a:t>
            </a:r>
            <a:endParaRPr lang="en-US"/>
          </a:p>
        </p:txBody>
      </p:sp>
      <p:sp>
        <p:nvSpPr>
          <p:cNvPr id="186" name="Google Shape;186;p9"/>
          <p:cNvSpPr txBox="1"/>
          <p:nvPr/>
        </p:nvSpPr>
        <p:spPr>
          <a:xfrm>
            <a:off x="1422233" y="1118029"/>
            <a:ext cx="8326800" cy="3808800"/>
          </a:xfrm>
          <a:prstGeom prst="rect">
            <a:avLst/>
          </a:prstGeom>
          <a:noFill/>
          <a:ln>
            <a:noFill/>
          </a:ln>
        </p:spPr>
        <p:txBody>
          <a:bodyPr spcFirstLastPara="1" wrap="square" lIns="0" tIns="62850" rIns="0" bIns="0" anchor="t" anchorCtr="0">
            <a:spAutoFit/>
          </a:bodyPr>
          <a:lstStyle/>
          <a:p>
            <a:pPr marL="12700" marR="0" lvl="0" indent="0" algn="l" rtl="0">
              <a:lnSpc>
                <a:spcPct val="100000"/>
              </a:lnSpc>
              <a:spcBef>
                <a:spcPts val="0"/>
              </a:spcBef>
              <a:spcAft>
                <a:spcPts val="0"/>
              </a:spcAft>
              <a:buNone/>
            </a:pPr>
            <a:r>
              <a:rPr lang="en-US" sz="2100">
                <a:latin typeface="Verdana" panose="020B0604030504040204"/>
                <a:ea typeface="Verdana" panose="020B0604030504040204"/>
                <a:cs typeface="Verdana" panose="020B0604030504040204"/>
                <a:sym typeface="Verdana" panose="020B0604030504040204"/>
              </a:rPr>
              <a:t>Training data :</a:t>
            </a:r>
            <a:endParaRPr sz="2100">
              <a:latin typeface="Verdana" panose="020B0604030504040204"/>
              <a:ea typeface="Verdana" panose="020B0604030504040204"/>
              <a:cs typeface="Verdana" panose="020B0604030504040204"/>
              <a:sym typeface="Verdana" panose="020B0604030504040204"/>
            </a:endParaRPr>
          </a:p>
          <a:p>
            <a:pPr marL="473075" marR="778510" lvl="0" indent="0" algn="l" rtl="0">
              <a:lnSpc>
                <a:spcPct val="116000"/>
              </a:lnSpc>
              <a:spcBef>
                <a:spcPts val="0"/>
              </a:spcBef>
              <a:spcAft>
                <a:spcPts val="0"/>
              </a:spcAft>
              <a:buNone/>
            </a:pPr>
            <a:r>
              <a:rPr lang="en-US" sz="2100">
                <a:latin typeface="Verdana" panose="020B0604030504040204"/>
                <a:ea typeface="Verdana" panose="020B0604030504040204"/>
                <a:cs typeface="Verdana" panose="020B0604030504040204"/>
                <a:sym typeface="Verdana" panose="020B0604030504040204"/>
              </a:rPr>
              <a:t>Crunchbase data set for general business information:  </a:t>
            </a:r>
            <a:r>
              <a:rPr lang="en-US" sz="2100" u="sng">
                <a:solidFill>
                  <a:srgbClr val="5CE1E6"/>
                </a:solidFill>
                <a:latin typeface="Verdana" panose="020B0604030504040204"/>
                <a:ea typeface="Verdana" panose="020B0604030504040204"/>
                <a:cs typeface="Verdana" panose="020B0604030504040204"/>
                <a:sym typeface="Verdana" panose="020B0604030504040204"/>
                <a:hlinkClick r:id="rId3"/>
              </a:rPr>
              <a:t>https://data.crunchbase.com/docs/daily-csv-export</a:t>
            </a:r>
            <a:endParaRPr sz="2100">
              <a:latin typeface="Verdana" panose="020B0604030504040204"/>
              <a:ea typeface="Verdana" panose="020B0604030504040204"/>
              <a:cs typeface="Verdana" panose="020B0604030504040204"/>
              <a:sym typeface="Verdana" panose="020B0604030504040204"/>
            </a:endParaRPr>
          </a:p>
          <a:p>
            <a:pPr marL="0" marR="5080" lvl="0" indent="0" algn="l" rtl="0">
              <a:lnSpc>
                <a:spcPct val="116000"/>
              </a:lnSpc>
              <a:spcBef>
                <a:spcPts val="0"/>
              </a:spcBef>
              <a:spcAft>
                <a:spcPts val="0"/>
              </a:spcAft>
              <a:buNone/>
            </a:pPr>
            <a:r>
              <a:rPr lang="en-US" sz="2400">
                <a:latin typeface="Verdana" panose="020B0604030504040204"/>
                <a:ea typeface="Verdana" panose="020B0604030504040204"/>
                <a:cs typeface="Verdana" panose="020B0604030504040204"/>
                <a:sym typeface="Verdana" panose="020B0604030504040204"/>
              </a:rPr>
              <a:t>    </a:t>
            </a:r>
            <a:r>
              <a:rPr lang="en-US" sz="2100">
                <a:latin typeface="Verdana" panose="020B0604030504040204"/>
                <a:ea typeface="Verdana" panose="020B0604030504040204"/>
                <a:cs typeface="Verdana" panose="020B0604030504040204"/>
                <a:sym typeface="Verdana" panose="020B0604030504040204"/>
              </a:rPr>
              <a:t>USPTO for patents related to a company:       </a:t>
            </a:r>
            <a:r>
              <a:rPr lang="en-US" sz="2100" u="sng">
                <a:solidFill>
                  <a:srgbClr val="5CE1E6"/>
                </a:solidFill>
                <a:latin typeface="Verdana" panose="020B0604030504040204"/>
                <a:ea typeface="Verdana" panose="020B0604030504040204"/>
                <a:cs typeface="Verdana" panose="020B0604030504040204"/>
                <a:sym typeface="Verdana" panose="020B0604030504040204"/>
                <a:hlinkClick r:id="rId4"/>
              </a:rPr>
              <a:t>https://ppubs.uspto.gov/pubwebapp/static/pages/landing.h  tml</a:t>
            </a:r>
            <a:endParaRPr sz="2100">
              <a:latin typeface="Verdana" panose="020B0604030504040204"/>
              <a:ea typeface="Verdana" panose="020B0604030504040204"/>
              <a:cs typeface="Verdana" panose="020B0604030504040204"/>
              <a:sym typeface="Verdana" panose="020B0604030504040204"/>
            </a:endParaRPr>
          </a:p>
          <a:p>
            <a:pPr marL="12700" marR="0" lvl="0" indent="0" algn="l" rtl="0">
              <a:lnSpc>
                <a:spcPct val="100000"/>
              </a:lnSpc>
              <a:spcBef>
                <a:spcPts val="350"/>
              </a:spcBef>
              <a:spcAft>
                <a:spcPts val="0"/>
              </a:spcAft>
              <a:buNone/>
            </a:pPr>
            <a:r>
              <a:rPr lang="en-US" sz="2200">
                <a:latin typeface="Verdana" panose="020B0604030504040204"/>
                <a:ea typeface="Verdana" panose="020B0604030504040204"/>
                <a:cs typeface="Verdana" panose="020B0604030504040204"/>
                <a:sym typeface="Verdana" panose="020B0604030504040204"/>
              </a:rPr>
              <a:t>    </a:t>
            </a:r>
            <a:r>
              <a:rPr lang="en-US" sz="2200">
                <a:latin typeface="Verdana" panose="020B0604030504040204"/>
                <a:ea typeface="Verdana" panose="020B0604030504040204"/>
                <a:cs typeface="Verdana" panose="020B0604030504040204"/>
                <a:sym typeface="Verdana" panose="020B0604030504040204"/>
              </a:rPr>
              <a:t>Primary input data sources :</a:t>
            </a:r>
            <a:endParaRPr sz="2200">
              <a:latin typeface="Verdana" panose="020B0604030504040204"/>
              <a:ea typeface="Verdana" panose="020B0604030504040204"/>
              <a:cs typeface="Verdana" panose="020B0604030504040204"/>
              <a:sym typeface="Verdana" panose="020B0604030504040204"/>
            </a:endParaRPr>
          </a:p>
          <a:p>
            <a:pPr marL="487045" marR="464820" lvl="0" indent="0" algn="l" rtl="0">
              <a:lnSpc>
                <a:spcPct val="117000"/>
              </a:lnSpc>
              <a:spcBef>
                <a:spcPts val="0"/>
              </a:spcBef>
              <a:spcAft>
                <a:spcPts val="0"/>
              </a:spcAft>
              <a:buNone/>
            </a:pPr>
            <a:r>
              <a:rPr lang="en-US" sz="2200">
                <a:latin typeface="Verdana" panose="020B0604030504040204"/>
                <a:ea typeface="Verdana" panose="020B0604030504040204"/>
                <a:cs typeface="Verdana" panose="020B0604030504040204"/>
                <a:sym typeface="Verdana" panose="020B0604030504040204"/>
              </a:rPr>
              <a:t>User choosing a company or entering required data for  analysis.</a:t>
            </a:r>
            <a:endParaRPr sz="2200">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90" name="Shape 190"/>
        <p:cNvGrpSpPr/>
        <p:nvPr/>
      </p:nvGrpSpPr>
      <p:grpSpPr>
        <a:xfrm>
          <a:off x="0" y="0"/>
          <a:ext cx="0" cy="0"/>
          <a:chOff x="0" y="0"/>
          <a:chExt cx="0" cy="0"/>
        </a:xfrm>
      </p:grpSpPr>
      <p:grpSp>
        <p:nvGrpSpPr>
          <p:cNvPr id="191" name="Google Shape;191;p10"/>
          <p:cNvGrpSpPr/>
          <p:nvPr/>
        </p:nvGrpSpPr>
        <p:grpSpPr>
          <a:xfrm>
            <a:off x="2042224" y="1514742"/>
            <a:ext cx="7464486" cy="5702920"/>
            <a:chOff x="2042224" y="1209942"/>
            <a:chExt cx="7464486" cy="5702920"/>
          </a:xfrm>
        </p:grpSpPr>
        <p:pic>
          <p:nvPicPr>
            <p:cNvPr id="192" name="Google Shape;192;p10"/>
            <p:cNvPicPr preferRelativeResize="0"/>
            <p:nvPr/>
          </p:nvPicPr>
          <p:blipFill rotWithShape="1">
            <a:blip r:embed="rId1"/>
            <a:srcRect/>
            <a:stretch>
              <a:fillRect/>
            </a:stretch>
          </p:blipFill>
          <p:spPr>
            <a:xfrm>
              <a:off x="2042224" y="1209942"/>
              <a:ext cx="85248" cy="85248"/>
            </a:xfrm>
            <a:prstGeom prst="rect">
              <a:avLst/>
            </a:prstGeom>
            <a:noFill/>
            <a:ln>
              <a:noFill/>
            </a:ln>
          </p:spPr>
        </p:pic>
        <p:pic>
          <p:nvPicPr>
            <p:cNvPr id="193" name="Google Shape;193;p10"/>
            <p:cNvPicPr preferRelativeResize="0"/>
            <p:nvPr/>
          </p:nvPicPr>
          <p:blipFill rotWithShape="1">
            <a:blip r:embed="rId1"/>
            <a:srcRect/>
            <a:stretch>
              <a:fillRect/>
            </a:stretch>
          </p:blipFill>
          <p:spPr>
            <a:xfrm>
              <a:off x="2042224" y="2258501"/>
              <a:ext cx="85248" cy="85248"/>
            </a:xfrm>
            <a:prstGeom prst="rect">
              <a:avLst/>
            </a:prstGeom>
            <a:noFill/>
            <a:ln>
              <a:noFill/>
            </a:ln>
          </p:spPr>
        </p:pic>
        <p:pic>
          <p:nvPicPr>
            <p:cNvPr id="194" name="Google Shape;194;p10"/>
            <p:cNvPicPr preferRelativeResize="0"/>
            <p:nvPr/>
          </p:nvPicPr>
          <p:blipFill rotWithShape="1">
            <a:blip r:embed="rId1"/>
            <a:srcRect/>
            <a:stretch>
              <a:fillRect/>
            </a:stretch>
          </p:blipFill>
          <p:spPr>
            <a:xfrm>
              <a:off x="2042224" y="2957540"/>
              <a:ext cx="85248" cy="85248"/>
            </a:xfrm>
            <a:prstGeom prst="rect">
              <a:avLst/>
            </a:prstGeom>
            <a:noFill/>
            <a:ln>
              <a:noFill/>
            </a:ln>
          </p:spPr>
        </p:pic>
        <p:pic>
          <p:nvPicPr>
            <p:cNvPr id="195" name="Google Shape;195;p10"/>
            <p:cNvPicPr preferRelativeResize="0"/>
            <p:nvPr/>
          </p:nvPicPr>
          <p:blipFill rotWithShape="1">
            <a:blip r:embed="rId2"/>
            <a:srcRect/>
            <a:stretch>
              <a:fillRect/>
            </a:stretch>
          </p:blipFill>
          <p:spPr>
            <a:xfrm>
              <a:off x="3026663" y="6348983"/>
              <a:ext cx="6480047" cy="563879"/>
            </a:xfrm>
            <a:prstGeom prst="rect">
              <a:avLst/>
            </a:prstGeom>
            <a:noFill/>
            <a:ln>
              <a:noFill/>
            </a:ln>
          </p:spPr>
        </p:pic>
      </p:grpSp>
      <p:sp>
        <p:nvSpPr>
          <p:cNvPr id="196" name="Google Shape;196;p10"/>
          <p:cNvSpPr txBox="1"/>
          <p:nvPr/>
        </p:nvSpPr>
        <p:spPr>
          <a:xfrm>
            <a:off x="2258497" y="1330402"/>
            <a:ext cx="6695400" cy="2842895"/>
          </a:xfrm>
          <a:prstGeom prst="rect">
            <a:avLst/>
          </a:prstGeom>
          <a:noFill/>
          <a:ln>
            <a:noFill/>
          </a:ln>
        </p:spPr>
        <p:txBody>
          <a:bodyPr spcFirstLastPara="1" wrap="square" lIns="0" tIns="12050" rIns="0" bIns="0" anchor="t" anchorCtr="0">
            <a:spAutoFit/>
          </a:bodyPr>
          <a:lstStyle/>
          <a:p>
            <a:pPr marL="12700" marR="572135" lvl="0" indent="0" algn="l" rtl="0">
              <a:lnSpc>
                <a:spcPct val="118000"/>
              </a:lnSpc>
              <a:spcBef>
                <a:spcPts val="0"/>
              </a:spcBef>
              <a:spcAft>
                <a:spcPts val="0"/>
              </a:spcAft>
              <a:buNone/>
            </a:pPr>
            <a:r>
              <a:rPr lang="en-US" sz="1950">
                <a:latin typeface="Verdana" panose="020B0604030504040204"/>
                <a:ea typeface="Verdana" panose="020B0604030504040204"/>
                <a:cs typeface="Verdana" panose="020B0604030504040204"/>
                <a:sym typeface="Verdana" panose="020B0604030504040204"/>
              </a:rPr>
              <a:t>A client facing application for investors to analyze,  audit and understand startups and their financials.</a:t>
            </a:r>
            <a:endParaRPr lang="en-US" sz="1950">
              <a:latin typeface="Verdana" panose="020B0604030504040204"/>
              <a:ea typeface="Verdana" panose="020B0604030504040204"/>
              <a:cs typeface="Verdana" panose="020B0604030504040204"/>
              <a:sym typeface="Verdana" panose="020B0604030504040204"/>
            </a:endParaRPr>
          </a:p>
          <a:p>
            <a:pPr marL="12700" marR="572135" lvl="0" indent="0" algn="l" rtl="0">
              <a:lnSpc>
                <a:spcPct val="118000"/>
              </a:lnSpc>
              <a:spcBef>
                <a:spcPts val="0"/>
              </a:spcBef>
              <a:spcAft>
                <a:spcPts val="0"/>
              </a:spcAft>
              <a:buNone/>
            </a:pPr>
            <a:r>
              <a:rPr lang="en-US" sz="1950">
                <a:latin typeface="Verdana" panose="020B0604030504040204"/>
                <a:ea typeface="Verdana" panose="020B0604030504040204"/>
                <a:cs typeface="Verdana" panose="020B0604030504040204"/>
                <a:sym typeface="Verdana" panose="020B0604030504040204"/>
              </a:rPr>
              <a:t>Powered by REST API + ML integrated web application.  Intuitive UI with result and a conclusive factual opinion /suggestion for the investor to foresee the future of the  company and analyze their next potential investment.</a:t>
            </a:r>
            <a:endParaRPr sz="1950">
              <a:latin typeface="Verdana" panose="020B0604030504040204"/>
              <a:ea typeface="Verdana" panose="020B0604030504040204"/>
              <a:cs typeface="Verdana" panose="020B0604030504040204"/>
              <a:sym typeface="Verdana" panose="020B0604030504040204"/>
            </a:endParaRPr>
          </a:p>
        </p:txBody>
      </p:sp>
      <p:sp>
        <p:nvSpPr>
          <p:cNvPr id="197" name="Google Shape;197;p10"/>
          <p:cNvSpPr txBox="1"/>
          <p:nvPr>
            <p:ph type="ftr" idx="11"/>
          </p:nvPr>
        </p:nvSpPr>
        <p:spPr>
          <a:xfrm>
            <a:off x="3064165" y="6898850"/>
            <a:ext cx="6370320" cy="323850"/>
          </a:xfrm>
          <a:prstGeom prst="rect">
            <a:avLst/>
          </a:prstGeom>
          <a:noFill/>
          <a:ln>
            <a:noFill/>
          </a:ln>
        </p:spPr>
        <p:txBody>
          <a:bodyPr spcFirstLastPara="1" wrap="square" lIns="0" tIns="0" rIns="0" bIns="0" anchor="t" anchorCtr="0">
            <a:spAutoFit/>
          </a:bodyPr>
          <a:lstStyle/>
          <a:p>
            <a:pPr marL="12700" lvl="0" indent="0" algn="l" rtl="0">
              <a:lnSpc>
                <a:spcPct val="115000"/>
              </a:lnSpc>
              <a:spcBef>
                <a:spcPts val="0"/>
              </a:spcBef>
              <a:spcAft>
                <a:spcPts val="0"/>
              </a:spcAft>
              <a:buNone/>
            </a:pPr>
            <a:r>
              <a:rPr lang="en-US"/>
              <a:t>Department of Computer Science Engineering, DSCE</a:t>
            </a:r>
            <a:endParaRPr lang="en-US"/>
          </a:p>
        </p:txBody>
      </p:sp>
      <p:sp>
        <p:nvSpPr>
          <p:cNvPr id="198" name="Google Shape;198;p10"/>
          <p:cNvSpPr txBox="1"/>
          <p:nvPr>
            <p:ph type="title"/>
          </p:nvPr>
        </p:nvSpPr>
        <p:spPr>
          <a:xfrm>
            <a:off x="1873900" y="112800"/>
            <a:ext cx="7464600" cy="1142100"/>
          </a:xfrm>
          <a:prstGeom prst="rect">
            <a:avLst/>
          </a:prstGeom>
          <a:noFill/>
          <a:ln>
            <a:noFill/>
          </a:ln>
        </p:spPr>
        <p:txBody>
          <a:bodyPr spcFirstLastPara="1" wrap="square" lIns="0" tIns="12700" rIns="0" bIns="0" anchor="t" anchorCtr="0">
            <a:spAutoFit/>
          </a:bodyPr>
          <a:lstStyle/>
          <a:p>
            <a:pPr marL="12700" marR="5080" lvl="0" indent="0" algn="l" rtl="0">
              <a:lnSpc>
                <a:spcPct val="116000"/>
              </a:lnSpc>
              <a:spcBef>
                <a:spcPts val="0"/>
              </a:spcBef>
              <a:spcAft>
                <a:spcPts val="0"/>
              </a:spcAft>
              <a:buNone/>
            </a:pPr>
            <a:r>
              <a:rPr lang="en-US"/>
              <a:t>DEMONSTRATION OF DETAILS  THROUGH A WEB APPLICATION</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02" name="Shape 202"/>
        <p:cNvGrpSpPr/>
        <p:nvPr/>
      </p:nvGrpSpPr>
      <p:grpSpPr>
        <a:xfrm>
          <a:off x="0" y="0"/>
          <a:ext cx="0" cy="0"/>
          <a:chOff x="0" y="0"/>
          <a:chExt cx="0" cy="0"/>
        </a:xfrm>
      </p:grpSpPr>
      <p:grpSp>
        <p:nvGrpSpPr>
          <p:cNvPr id="203" name="Google Shape;203;p11"/>
          <p:cNvGrpSpPr/>
          <p:nvPr/>
        </p:nvGrpSpPr>
        <p:grpSpPr>
          <a:xfrm>
            <a:off x="1976383" y="1171417"/>
            <a:ext cx="7530327" cy="5741445"/>
            <a:chOff x="1976383" y="1171417"/>
            <a:chExt cx="7530327" cy="5741445"/>
          </a:xfrm>
        </p:grpSpPr>
        <p:pic>
          <p:nvPicPr>
            <p:cNvPr id="204" name="Google Shape;204;p11"/>
            <p:cNvPicPr preferRelativeResize="0"/>
            <p:nvPr/>
          </p:nvPicPr>
          <p:blipFill rotWithShape="1">
            <a:blip r:embed="rId1"/>
            <a:srcRect/>
            <a:stretch>
              <a:fillRect/>
            </a:stretch>
          </p:blipFill>
          <p:spPr>
            <a:xfrm>
              <a:off x="4222038" y="3520230"/>
              <a:ext cx="4563178" cy="1724024"/>
            </a:xfrm>
            <a:prstGeom prst="rect">
              <a:avLst/>
            </a:prstGeom>
            <a:noFill/>
            <a:ln>
              <a:noFill/>
            </a:ln>
          </p:spPr>
        </p:pic>
        <p:pic>
          <p:nvPicPr>
            <p:cNvPr id="205" name="Google Shape;205;p11"/>
            <p:cNvPicPr preferRelativeResize="0"/>
            <p:nvPr/>
          </p:nvPicPr>
          <p:blipFill rotWithShape="1">
            <a:blip r:embed="rId2"/>
            <a:srcRect/>
            <a:stretch>
              <a:fillRect/>
            </a:stretch>
          </p:blipFill>
          <p:spPr>
            <a:xfrm>
              <a:off x="1976383" y="1171417"/>
              <a:ext cx="4934940" cy="1923907"/>
            </a:xfrm>
            <a:prstGeom prst="rect">
              <a:avLst/>
            </a:prstGeom>
            <a:noFill/>
            <a:ln>
              <a:noFill/>
            </a:ln>
          </p:spPr>
        </p:pic>
        <p:pic>
          <p:nvPicPr>
            <p:cNvPr id="206" name="Google Shape;206;p11"/>
            <p:cNvPicPr preferRelativeResize="0"/>
            <p:nvPr/>
          </p:nvPicPr>
          <p:blipFill rotWithShape="1">
            <a:blip r:embed="rId3"/>
            <a:srcRect/>
            <a:stretch>
              <a:fillRect/>
            </a:stretch>
          </p:blipFill>
          <p:spPr>
            <a:xfrm>
              <a:off x="3026663" y="6348983"/>
              <a:ext cx="6480047" cy="563879"/>
            </a:xfrm>
            <a:prstGeom prst="rect">
              <a:avLst/>
            </a:prstGeom>
            <a:noFill/>
            <a:ln>
              <a:noFill/>
            </a:ln>
          </p:spPr>
        </p:pic>
      </p:grpSp>
      <p:sp>
        <p:nvSpPr>
          <p:cNvPr id="207" name="Google Shape;207;p11"/>
          <p:cNvSpPr txBox="1"/>
          <p:nvPr>
            <p:ph type="title"/>
          </p:nvPr>
        </p:nvSpPr>
        <p:spPr>
          <a:xfrm>
            <a:off x="2705890" y="453738"/>
            <a:ext cx="4603115" cy="543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latin typeface="Verdana" panose="020B0604030504040204"/>
                <a:ea typeface="Verdana" panose="020B0604030504040204"/>
                <a:cs typeface="Verdana" panose="020B0604030504040204"/>
                <a:sym typeface="Verdana" panose="020B0604030504040204"/>
              </a:rPr>
              <a:t>SOLUTION STRATEGY</a:t>
            </a:r>
            <a:endParaRPr lang="en-US">
              <a:latin typeface="Verdana" panose="020B0604030504040204"/>
              <a:ea typeface="Verdana" panose="020B0604030504040204"/>
              <a:cs typeface="Verdana" panose="020B0604030504040204"/>
              <a:sym typeface="Verdana" panose="020B0604030504040204"/>
            </a:endParaRPr>
          </a:p>
        </p:txBody>
      </p:sp>
      <p:sp>
        <p:nvSpPr>
          <p:cNvPr id="208" name="Google Shape;208;p11"/>
          <p:cNvSpPr txBox="1"/>
          <p:nvPr>
            <p:ph type="ftr" idx="11"/>
          </p:nvPr>
        </p:nvSpPr>
        <p:spPr>
          <a:xfrm>
            <a:off x="3064165" y="6898850"/>
            <a:ext cx="6370320" cy="323850"/>
          </a:xfrm>
          <a:prstGeom prst="rect">
            <a:avLst/>
          </a:prstGeom>
          <a:noFill/>
          <a:ln>
            <a:noFill/>
          </a:ln>
        </p:spPr>
        <p:txBody>
          <a:bodyPr spcFirstLastPara="1" wrap="square" lIns="0" tIns="0" rIns="0" bIns="0" anchor="t" anchorCtr="0">
            <a:spAutoFit/>
          </a:bodyPr>
          <a:lstStyle/>
          <a:p>
            <a:pPr marL="12700" lvl="0" indent="0" algn="l" rtl="0">
              <a:lnSpc>
                <a:spcPct val="115000"/>
              </a:lnSpc>
              <a:spcBef>
                <a:spcPts val="0"/>
              </a:spcBef>
              <a:spcAft>
                <a:spcPts val="0"/>
              </a:spcAft>
              <a:buNone/>
            </a:pPr>
            <a:r>
              <a:rPr lang="en-US"/>
              <a:t>Department of Computer Science Engineering, DSCE</a:t>
            </a:r>
            <a:endParaRPr lang="en-US"/>
          </a:p>
        </p:txBody>
      </p:sp>
      <p:sp>
        <p:nvSpPr>
          <p:cNvPr id="209" name="Google Shape;209;p11"/>
          <p:cNvSpPr txBox="1"/>
          <p:nvPr/>
        </p:nvSpPr>
        <p:spPr>
          <a:xfrm>
            <a:off x="4803647" y="5229499"/>
            <a:ext cx="3747135"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latin typeface="Verdana" panose="020B0604030504040204"/>
                <a:ea typeface="Verdana" panose="020B0604030504040204"/>
                <a:cs typeface="Verdana" panose="020B0604030504040204"/>
                <a:sym typeface="Verdana" panose="020B0604030504040204"/>
              </a:rPr>
              <a:t>HOW A RECOMMEDATION SYSTEM WORKS</a:t>
            </a:r>
            <a:endParaRPr sz="1400">
              <a:latin typeface="Verdana" panose="020B0604030504040204"/>
              <a:ea typeface="Verdana" panose="020B0604030504040204"/>
              <a:cs typeface="Verdana" panose="020B0604030504040204"/>
              <a:sym typeface="Verdana" panose="020B0604030504040204"/>
            </a:endParaRPr>
          </a:p>
        </p:txBody>
      </p:sp>
      <p:sp>
        <p:nvSpPr>
          <p:cNvPr id="210" name="Google Shape;210;p11"/>
          <p:cNvSpPr txBox="1"/>
          <p:nvPr/>
        </p:nvSpPr>
        <p:spPr>
          <a:xfrm>
            <a:off x="3091503" y="3074282"/>
            <a:ext cx="2169795"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latin typeface="Verdana" panose="020B0604030504040204"/>
                <a:ea typeface="Verdana" panose="020B0604030504040204"/>
                <a:cs typeface="Verdana" panose="020B0604030504040204"/>
                <a:sym typeface="Verdana" panose="020B0604030504040204"/>
              </a:rPr>
              <a:t>A STARTUPS LIFE-CYCLE</a:t>
            </a:r>
            <a:endParaRPr sz="1400">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214" name="Shape 214"/>
        <p:cNvGrpSpPr/>
        <p:nvPr/>
      </p:nvGrpSpPr>
      <p:grpSpPr>
        <a:xfrm>
          <a:off x="0" y="0"/>
          <a:ext cx="0" cy="0"/>
          <a:chOff x="0" y="0"/>
          <a:chExt cx="0" cy="0"/>
        </a:xfrm>
      </p:grpSpPr>
      <p:sp>
        <p:nvSpPr>
          <p:cNvPr id="215" name="Google Shape;215;p12"/>
          <p:cNvSpPr/>
          <p:nvPr/>
        </p:nvSpPr>
        <p:spPr>
          <a:xfrm>
            <a:off x="0" y="7310849"/>
            <a:ext cx="1200150" cy="4445"/>
          </a:xfrm>
          <a:custGeom>
            <a:avLst/>
            <a:gdLst/>
            <a:ahLst/>
            <a:cxnLst/>
            <a:rect l="l" t="t" r="r" b="b"/>
            <a:pathLst>
              <a:path w="1200150" h="4445" extrusionOk="0">
                <a:moveTo>
                  <a:pt x="0" y="4146"/>
                </a:moveTo>
                <a:lnTo>
                  <a:pt x="1200149" y="4146"/>
                </a:lnTo>
                <a:lnTo>
                  <a:pt x="1200149" y="0"/>
                </a:lnTo>
                <a:lnTo>
                  <a:pt x="0" y="0"/>
                </a:lnTo>
                <a:lnTo>
                  <a:pt x="0" y="4146"/>
                </a:lnTo>
                <a:close/>
              </a:path>
            </a:pathLst>
          </a:custGeom>
          <a:solidFill>
            <a:srgbClr val="01337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216" name="Google Shape;216;p12"/>
          <p:cNvGrpSpPr/>
          <p:nvPr/>
        </p:nvGrpSpPr>
        <p:grpSpPr>
          <a:xfrm>
            <a:off x="0" y="203"/>
            <a:ext cx="9753836" cy="7310646"/>
            <a:chOff x="0" y="203"/>
            <a:chExt cx="9753836" cy="7310646"/>
          </a:xfrm>
        </p:grpSpPr>
        <p:sp>
          <p:nvSpPr>
            <p:cNvPr id="217" name="Google Shape;217;p12"/>
            <p:cNvSpPr/>
            <p:nvPr/>
          </p:nvSpPr>
          <p:spPr>
            <a:xfrm>
              <a:off x="0" y="203"/>
              <a:ext cx="1200150" cy="6110605"/>
            </a:xfrm>
            <a:custGeom>
              <a:avLst/>
              <a:gdLst/>
              <a:ahLst/>
              <a:cxnLst/>
              <a:rect l="l" t="t" r="r" b="b"/>
              <a:pathLst>
                <a:path w="1200150" h="6110605" extrusionOk="0">
                  <a:moveTo>
                    <a:pt x="0" y="6110496"/>
                  </a:moveTo>
                  <a:lnTo>
                    <a:pt x="1200149" y="6110496"/>
                  </a:lnTo>
                  <a:lnTo>
                    <a:pt x="1200149" y="0"/>
                  </a:lnTo>
                  <a:lnTo>
                    <a:pt x="0" y="0"/>
                  </a:lnTo>
                  <a:lnTo>
                    <a:pt x="0" y="6110496"/>
                  </a:lnTo>
                  <a:close/>
                </a:path>
              </a:pathLst>
            </a:custGeom>
            <a:solidFill>
              <a:srgbClr val="01337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8" name="Google Shape;218;p12"/>
            <p:cNvSpPr/>
            <p:nvPr/>
          </p:nvSpPr>
          <p:spPr>
            <a:xfrm>
              <a:off x="236" y="6110699"/>
              <a:ext cx="9753600" cy="1200150"/>
            </a:xfrm>
            <a:custGeom>
              <a:avLst/>
              <a:gdLst/>
              <a:ahLst/>
              <a:cxnLst/>
              <a:rect l="l" t="t" r="r" b="b"/>
              <a:pathLst>
                <a:path w="9753600" h="1200150" extrusionOk="0">
                  <a:moveTo>
                    <a:pt x="0" y="1200149"/>
                  </a:moveTo>
                  <a:lnTo>
                    <a:pt x="0" y="0"/>
                  </a:lnTo>
                  <a:lnTo>
                    <a:pt x="9753058" y="0"/>
                  </a:lnTo>
                  <a:lnTo>
                    <a:pt x="9753058" y="1200149"/>
                  </a:lnTo>
                  <a:lnTo>
                    <a:pt x="0" y="1200149"/>
                  </a:lnTo>
                  <a:close/>
                </a:path>
              </a:pathLst>
            </a:custGeom>
            <a:solidFill>
              <a:srgbClr val="FFD54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19" name="Google Shape;219;p12"/>
            <p:cNvPicPr preferRelativeResize="0"/>
            <p:nvPr/>
          </p:nvPicPr>
          <p:blipFill rotWithShape="1">
            <a:blip r:embed="rId1"/>
            <a:srcRect/>
            <a:stretch>
              <a:fillRect/>
            </a:stretch>
          </p:blipFill>
          <p:spPr>
            <a:xfrm>
              <a:off x="602266" y="5247215"/>
              <a:ext cx="1333499" cy="1333499"/>
            </a:xfrm>
            <a:prstGeom prst="rect">
              <a:avLst/>
            </a:prstGeom>
            <a:noFill/>
            <a:ln>
              <a:noFill/>
            </a:ln>
          </p:spPr>
        </p:pic>
        <p:pic>
          <p:nvPicPr>
            <p:cNvPr id="220" name="Google Shape;220;p12"/>
            <p:cNvPicPr preferRelativeResize="0"/>
            <p:nvPr/>
          </p:nvPicPr>
          <p:blipFill rotWithShape="1">
            <a:blip r:embed="rId2"/>
            <a:srcRect/>
            <a:stretch>
              <a:fillRect/>
            </a:stretch>
          </p:blipFill>
          <p:spPr>
            <a:xfrm>
              <a:off x="1901361" y="260999"/>
              <a:ext cx="3393882" cy="2790824"/>
            </a:xfrm>
            <a:prstGeom prst="rect">
              <a:avLst/>
            </a:prstGeom>
            <a:noFill/>
            <a:ln>
              <a:noFill/>
            </a:ln>
          </p:spPr>
        </p:pic>
        <p:pic>
          <p:nvPicPr>
            <p:cNvPr id="221" name="Google Shape;221;p12"/>
            <p:cNvPicPr preferRelativeResize="0"/>
            <p:nvPr/>
          </p:nvPicPr>
          <p:blipFill rotWithShape="1">
            <a:blip r:embed="rId3"/>
            <a:srcRect/>
            <a:stretch>
              <a:fillRect/>
            </a:stretch>
          </p:blipFill>
          <p:spPr>
            <a:xfrm>
              <a:off x="4317819" y="2925421"/>
              <a:ext cx="4705349" cy="2809874"/>
            </a:xfrm>
            <a:prstGeom prst="rect">
              <a:avLst/>
            </a:prstGeom>
            <a:noFill/>
            <a:ln>
              <a:noFill/>
            </a:ln>
          </p:spPr>
        </p:pic>
        <p:pic>
          <p:nvPicPr>
            <p:cNvPr id="222" name="Google Shape;222;p12"/>
            <p:cNvPicPr preferRelativeResize="0"/>
            <p:nvPr/>
          </p:nvPicPr>
          <p:blipFill rotWithShape="1">
            <a:blip r:embed="rId4"/>
            <a:srcRect/>
            <a:stretch>
              <a:fillRect/>
            </a:stretch>
          </p:blipFill>
          <p:spPr>
            <a:xfrm>
              <a:off x="3026663" y="6348983"/>
              <a:ext cx="6480047" cy="563879"/>
            </a:xfrm>
            <a:prstGeom prst="rect">
              <a:avLst/>
            </a:prstGeom>
            <a:noFill/>
            <a:ln>
              <a:noFill/>
            </a:ln>
          </p:spPr>
        </p:pic>
      </p:grpSp>
      <p:sp>
        <p:nvSpPr>
          <p:cNvPr id="223" name="Google Shape;223;p12"/>
          <p:cNvSpPr txBox="1"/>
          <p:nvPr/>
        </p:nvSpPr>
        <p:spPr>
          <a:xfrm>
            <a:off x="1257798" y="3034598"/>
            <a:ext cx="4365600" cy="4437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latin typeface="Verdana" panose="020B0604030504040204"/>
                <a:ea typeface="Verdana" panose="020B0604030504040204"/>
                <a:cs typeface="Verdana" panose="020B0604030504040204"/>
                <a:sym typeface="Verdana" panose="020B0604030504040204"/>
              </a:rPr>
              <a:t>DECIDING FACTORS IN POTENTIALS OF A STARt-UP</a:t>
            </a:r>
            <a:endParaRPr sz="1400">
              <a:latin typeface="Verdana" panose="020B0604030504040204"/>
              <a:ea typeface="Verdana" panose="020B0604030504040204"/>
              <a:cs typeface="Verdana" panose="020B0604030504040204"/>
              <a:sym typeface="Verdana" panose="020B0604030504040204"/>
            </a:endParaRPr>
          </a:p>
        </p:txBody>
      </p:sp>
      <p:sp>
        <p:nvSpPr>
          <p:cNvPr id="224" name="Google Shape;224;p12"/>
          <p:cNvSpPr txBox="1"/>
          <p:nvPr>
            <p:ph type="ftr" idx="11"/>
          </p:nvPr>
        </p:nvSpPr>
        <p:spPr>
          <a:xfrm>
            <a:off x="3064165" y="6898850"/>
            <a:ext cx="6370320" cy="323850"/>
          </a:xfrm>
          <a:prstGeom prst="rect">
            <a:avLst/>
          </a:prstGeom>
          <a:noFill/>
          <a:ln>
            <a:noFill/>
          </a:ln>
        </p:spPr>
        <p:txBody>
          <a:bodyPr spcFirstLastPara="1" wrap="square" lIns="0" tIns="0" rIns="0" bIns="0" anchor="t" anchorCtr="0">
            <a:spAutoFit/>
          </a:bodyPr>
          <a:lstStyle/>
          <a:p>
            <a:pPr marL="12700" lvl="0" indent="0" algn="l" rtl="0">
              <a:lnSpc>
                <a:spcPct val="115000"/>
              </a:lnSpc>
              <a:spcBef>
                <a:spcPts val="0"/>
              </a:spcBef>
              <a:spcAft>
                <a:spcPts val="0"/>
              </a:spcAft>
              <a:buNone/>
            </a:pPr>
            <a:r>
              <a:rPr lang="en-US"/>
              <a:t>Department of Computer Science Engineering, DSCE</a:t>
            </a:r>
            <a:endParaRPr lang="en-US"/>
          </a:p>
        </p:txBody>
      </p:sp>
      <p:sp>
        <p:nvSpPr>
          <p:cNvPr id="225" name="Google Shape;225;p12"/>
          <p:cNvSpPr txBox="1"/>
          <p:nvPr/>
        </p:nvSpPr>
        <p:spPr>
          <a:xfrm>
            <a:off x="6142359" y="5685640"/>
            <a:ext cx="146050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latin typeface="Verdana" panose="020B0604030504040204"/>
                <a:ea typeface="Verdana" panose="020B0604030504040204"/>
                <a:cs typeface="Verdana" panose="020B0604030504040204"/>
                <a:sym typeface="Verdana" panose="020B0604030504040204"/>
              </a:rPr>
              <a:t>SYSTEM DESIGN</a:t>
            </a:r>
            <a:endParaRPr sz="1400">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29" name="Shape 229"/>
        <p:cNvGrpSpPr/>
        <p:nvPr/>
      </p:nvGrpSpPr>
      <p:grpSpPr>
        <a:xfrm>
          <a:off x="0" y="0"/>
          <a:ext cx="0" cy="0"/>
          <a:chOff x="0" y="0"/>
          <a:chExt cx="0" cy="0"/>
        </a:xfrm>
      </p:grpSpPr>
      <p:grpSp>
        <p:nvGrpSpPr>
          <p:cNvPr id="230" name="Google Shape;230;p13"/>
          <p:cNvGrpSpPr/>
          <p:nvPr/>
        </p:nvGrpSpPr>
        <p:grpSpPr>
          <a:xfrm>
            <a:off x="1404557" y="1730585"/>
            <a:ext cx="8102153" cy="5182277"/>
            <a:chOff x="1404557" y="1730585"/>
            <a:chExt cx="8102153" cy="5182277"/>
          </a:xfrm>
        </p:grpSpPr>
        <p:pic>
          <p:nvPicPr>
            <p:cNvPr id="231" name="Google Shape;231;p13"/>
            <p:cNvPicPr preferRelativeResize="0"/>
            <p:nvPr/>
          </p:nvPicPr>
          <p:blipFill rotWithShape="1">
            <a:blip r:embed="rId1"/>
            <a:srcRect/>
            <a:stretch>
              <a:fillRect/>
            </a:stretch>
          </p:blipFill>
          <p:spPr>
            <a:xfrm>
              <a:off x="3026663" y="6348983"/>
              <a:ext cx="6480047" cy="563879"/>
            </a:xfrm>
            <a:prstGeom prst="rect">
              <a:avLst/>
            </a:prstGeom>
            <a:noFill/>
            <a:ln>
              <a:noFill/>
            </a:ln>
          </p:spPr>
        </p:pic>
        <p:pic>
          <p:nvPicPr>
            <p:cNvPr id="232" name="Google Shape;232;p13"/>
            <p:cNvPicPr preferRelativeResize="0"/>
            <p:nvPr/>
          </p:nvPicPr>
          <p:blipFill rotWithShape="1">
            <a:blip r:embed="rId2"/>
            <a:srcRect/>
            <a:stretch>
              <a:fillRect/>
            </a:stretch>
          </p:blipFill>
          <p:spPr>
            <a:xfrm>
              <a:off x="1404557" y="1730585"/>
              <a:ext cx="95250" cy="95249"/>
            </a:xfrm>
            <a:prstGeom prst="rect">
              <a:avLst/>
            </a:prstGeom>
            <a:noFill/>
            <a:ln>
              <a:noFill/>
            </a:ln>
          </p:spPr>
        </p:pic>
        <p:pic>
          <p:nvPicPr>
            <p:cNvPr id="233" name="Google Shape;233;p13"/>
            <p:cNvPicPr preferRelativeResize="0"/>
            <p:nvPr/>
          </p:nvPicPr>
          <p:blipFill rotWithShape="1">
            <a:blip r:embed="rId2"/>
            <a:srcRect/>
            <a:stretch>
              <a:fillRect/>
            </a:stretch>
          </p:blipFill>
          <p:spPr>
            <a:xfrm>
              <a:off x="1404557" y="2102060"/>
              <a:ext cx="95250" cy="95249"/>
            </a:xfrm>
            <a:prstGeom prst="rect">
              <a:avLst/>
            </a:prstGeom>
            <a:noFill/>
            <a:ln>
              <a:noFill/>
            </a:ln>
          </p:spPr>
        </p:pic>
        <p:pic>
          <p:nvPicPr>
            <p:cNvPr id="234" name="Google Shape;234;p13"/>
            <p:cNvPicPr preferRelativeResize="0"/>
            <p:nvPr/>
          </p:nvPicPr>
          <p:blipFill rotWithShape="1">
            <a:blip r:embed="rId2"/>
            <a:srcRect/>
            <a:stretch>
              <a:fillRect/>
            </a:stretch>
          </p:blipFill>
          <p:spPr>
            <a:xfrm>
              <a:off x="1404557" y="3587960"/>
              <a:ext cx="95250" cy="95249"/>
            </a:xfrm>
            <a:prstGeom prst="rect">
              <a:avLst/>
            </a:prstGeom>
            <a:noFill/>
            <a:ln>
              <a:noFill/>
            </a:ln>
          </p:spPr>
        </p:pic>
        <p:pic>
          <p:nvPicPr>
            <p:cNvPr id="235" name="Google Shape;235;p13"/>
            <p:cNvPicPr preferRelativeResize="0"/>
            <p:nvPr/>
          </p:nvPicPr>
          <p:blipFill rotWithShape="1">
            <a:blip r:embed="rId2"/>
            <a:srcRect/>
            <a:stretch>
              <a:fillRect/>
            </a:stretch>
          </p:blipFill>
          <p:spPr>
            <a:xfrm>
              <a:off x="1404557" y="4702385"/>
              <a:ext cx="95250" cy="95249"/>
            </a:xfrm>
            <a:prstGeom prst="rect">
              <a:avLst/>
            </a:prstGeom>
            <a:noFill/>
            <a:ln>
              <a:noFill/>
            </a:ln>
          </p:spPr>
        </p:pic>
      </p:grpSp>
      <p:sp>
        <p:nvSpPr>
          <p:cNvPr id="236" name="Google Shape;236;p13"/>
          <p:cNvSpPr txBox="1"/>
          <p:nvPr>
            <p:ph type="title"/>
          </p:nvPr>
        </p:nvSpPr>
        <p:spPr>
          <a:xfrm>
            <a:off x="2450632" y="453738"/>
            <a:ext cx="4470400" cy="543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latin typeface="Verdana" panose="020B0604030504040204"/>
                <a:ea typeface="Verdana" panose="020B0604030504040204"/>
                <a:cs typeface="Verdana" panose="020B0604030504040204"/>
                <a:sym typeface="Verdana" panose="020B0604030504040204"/>
              </a:rPr>
              <a:t>CHALLENGES FACED</a:t>
            </a:r>
            <a:endParaRPr lang="en-US">
              <a:latin typeface="Verdana" panose="020B0604030504040204"/>
              <a:ea typeface="Verdana" panose="020B0604030504040204"/>
              <a:cs typeface="Verdana" panose="020B0604030504040204"/>
              <a:sym typeface="Verdana" panose="020B0604030504040204"/>
            </a:endParaRPr>
          </a:p>
        </p:txBody>
      </p:sp>
      <p:sp>
        <p:nvSpPr>
          <p:cNvPr id="237" name="Google Shape;237;p13"/>
          <p:cNvSpPr txBox="1"/>
          <p:nvPr>
            <p:ph type="ftr" idx="11"/>
          </p:nvPr>
        </p:nvSpPr>
        <p:spPr>
          <a:xfrm>
            <a:off x="3064165" y="6898850"/>
            <a:ext cx="6370320" cy="323850"/>
          </a:xfrm>
          <a:prstGeom prst="rect">
            <a:avLst/>
          </a:prstGeom>
          <a:noFill/>
          <a:ln>
            <a:noFill/>
          </a:ln>
        </p:spPr>
        <p:txBody>
          <a:bodyPr spcFirstLastPara="1" wrap="square" lIns="0" tIns="0" rIns="0" bIns="0" anchor="t" anchorCtr="0">
            <a:spAutoFit/>
          </a:bodyPr>
          <a:lstStyle/>
          <a:p>
            <a:pPr marL="12700" lvl="0" indent="0" algn="l" rtl="0">
              <a:lnSpc>
                <a:spcPct val="115000"/>
              </a:lnSpc>
              <a:spcBef>
                <a:spcPts val="0"/>
              </a:spcBef>
              <a:spcAft>
                <a:spcPts val="0"/>
              </a:spcAft>
              <a:buNone/>
            </a:pPr>
            <a:r>
              <a:rPr lang="en-US"/>
              <a:t>Department of Computer Science Engineering, DSCE</a:t>
            </a:r>
            <a:endParaRPr lang="en-US"/>
          </a:p>
        </p:txBody>
      </p:sp>
      <p:sp>
        <p:nvSpPr>
          <p:cNvPr id="238" name="Google Shape;238;p13"/>
          <p:cNvSpPr txBox="1"/>
          <p:nvPr/>
        </p:nvSpPr>
        <p:spPr>
          <a:xfrm>
            <a:off x="1645163" y="1542625"/>
            <a:ext cx="7871459" cy="3368675"/>
          </a:xfrm>
          <a:prstGeom prst="rect">
            <a:avLst/>
          </a:prstGeom>
          <a:noFill/>
          <a:ln>
            <a:noFill/>
          </a:ln>
        </p:spPr>
        <p:txBody>
          <a:bodyPr spcFirstLastPara="1" wrap="square" lIns="0" tIns="64125" rIns="0" bIns="0" anchor="t" anchorCtr="0">
            <a:spAutoFit/>
          </a:bodyPr>
          <a:lstStyle/>
          <a:p>
            <a:pPr marL="12700" marR="0" lvl="0" indent="0" algn="just" rtl="0">
              <a:lnSpc>
                <a:spcPct val="100000"/>
              </a:lnSpc>
              <a:spcBef>
                <a:spcPts val="0"/>
              </a:spcBef>
              <a:spcAft>
                <a:spcPts val="0"/>
              </a:spcAft>
              <a:buNone/>
            </a:pPr>
            <a:r>
              <a:rPr lang="en-US" sz="2100">
                <a:latin typeface="Lucida Sans" panose="020B0602030504020204"/>
                <a:ea typeface="Lucida Sans" panose="020B0602030504020204"/>
                <a:cs typeface="Lucida Sans" panose="020B0602030504020204"/>
                <a:sym typeface="Lucida Sans" panose="020B0602030504020204"/>
              </a:rPr>
              <a:t>Key decisions can be impacted by the result of the model.</a:t>
            </a:r>
            <a:endParaRPr sz="2100">
              <a:latin typeface="Lucida Sans" panose="020B0602030504020204"/>
              <a:ea typeface="Lucida Sans" panose="020B0602030504020204"/>
              <a:cs typeface="Lucida Sans" panose="020B0602030504020204"/>
              <a:sym typeface="Lucida Sans" panose="020B0602030504020204"/>
            </a:endParaRPr>
          </a:p>
          <a:p>
            <a:pPr marL="12700" marR="10160" lvl="0" indent="0" algn="just" rtl="0">
              <a:lnSpc>
                <a:spcPct val="116000"/>
              </a:lnSpc>
              <a:spcBef>
                <a:spcPts val="0"/>
              </a:spcBef>
              <a:spcAft>
                <a:spcPts val="0"/>
              </a:spcAft>
              <a:buNone/>
            </a:pPr>
            <a:r>
              <a:rPr lang="en-US" sz="2100">
                <a:latin typeface="Lucida Sans" panose="020B0602030504020204"/>
                <a:ea typeface="Lucida Sans" panose="020B0602030504020204"/>
                <a:cs typeface="Lucida Sans" panose="020B0602030504020204"/>
                <a:sym typeface="Lucida Sans" panose="020B0602030504020204"/>
              </a:rPr>
              <a:t>A major focus has to be spent on improving the accuracy of  the result given by the model, as it might decide the future  of investors as well as the company seeking funding and  investments</a:t>
            </a:r>
            <a:endParaRPr sz="2100">
              <a:latin typeface="Lucida Sans" panose="020B0602030504020204"/>
              <a:ea typeface="Lucida Sans" panose="020B0602030504020204"/>
              <a:cs typeface="Lucida Sans" panose="020B0602030504020204"/>
              <a:sym typeface="Lucida Sans" panose="020B0602030504020204"/>
            </a:endParaRPr>
          </a:p>
          <a:p>
            <a:pPr marL="12700" marR="5080" lvl="0" indent="0" algn="just" rtl="0">
              <a:lnSpc>
                <a:spcPct val="116000"/>
              </a:lnSpc>
              <a:spcBef>
                <a:spcPts val="0"/>
              </a:spcBef>
              <a:spcAft>
                <a:spcPts val="0"/>
              </a:spcAft>
              <a:buNone/>
            </a:pPr>
            <a:r>
              <a:rPr lang="en-US" sz="2100">
                <a:latin typeface="Lucida Sans" panose="020B0602030504020204"/>
                <a:ea typeface="Lucida Sans" panose="020B0602030504020204"/>
                <a:cs typeface="Lucida Sans" panose="020B0602030504020204"/>
                <a:sym typeface="Lucida Sans" panose="020B0602030504020204"/>
              </a:rPr>
              <a:t>Though results from AI are mostly bankable, external  interference or other factors affect the company’s growth  and position in the future.</a:t>
            </a:r>
            <a:endParaRPr sz="2100">
              <a:latin typeface="Lucida Sans" panose="020B0602030504020204"/>
              <a:ea typeface="Lucida Sans" panose="020B0602030504020204"/>
              <a:cs typeface="Lucida Sans" panose="020B0602030504020204"/>
              <a:sym typeface="Lucida Sans" panose="020B0602030504020204"/>
            </a:endParaRPr>
          </a:p>
          <a:p>
            <a:pPr marL="12700" marR="0" lvl="0" indent="0" algn="just" rtl="0">
              <a:lnSpc>
                <a:spcPct val="100000"/>
              </a:lnSpc>
              <a:spcBef>
                <a:spcPts val="400"/>
              </a:spcBef>
              <a:spcAft>
                <a:spcPts val="0"/>
              </a:spcAft>
              <a:buNone/>
            </a:pPr>
            <a:r>
              <a:rPr lang="en-US" sz="2100">
                <a:latin typeface="Lucida Sans" panose="020B0602030504020204"/>
                <a:ea typeface="Lucida Sans" panose="020B0602030504020204"/>
                <a:cs typeface="Lucida Sans" panose="020B0602030504020204"/>
                <a:sym typeface="Lucida Sans" panose="020B0602030504020204"/>
              </a:rPr>
              <a:t>Possibility of program bias in decision-making process.</a:t>
            </a:r>
            <a:endParaRPr sz="2100">
              <a:latin typeface="Lucida Sans" panose="020B0602030504020204"/>
              <a:ea typeface="Lucida Sans" panose="020B0602030504020204"/>
              <a:cs typeface="Lucida Sans" panose="020B0602030504020204"/>
              <a:sym typeface="Lucida Sans" panose="020B0602030504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42" name="Shape 242"/>
        <p:cNvGrpSpPr/>
        <p:nvPr/>
      </p:nvGrpSpPr>
      <p:grpSpPr>
        <a:xfrm>
          <a:off x="0" y="0"/>
          <a:ext cx="0" cy="0"/>
          <a:chOff x="0" y="0"/>
          <a:chExt cx="0" cy="0"/>
        </a:xfrm>
      </p:grpSpPr>
      <p:grpSp>
        <p:nvGrpSpPr>
          <p:cNvPr id="243" name="Google Shape;243;p14"/>
          <p:cNvGrpSpPr/>
          <p:nvPr/>
        </p:nvGrpSpPr>
        <p:grpSpPr>
          <a:xfrm>
            <a:off x="1568933" y="1660700"/>
            <a:ext cx="7937777" cy="5252162"/>
            <a:chOff x="1568933" y="1660700"/>
            <a:chExt cx="7937777" cy="5252162"/>
          </a:xfrm>
        </p:grpSpPr>
        <p:pic>
          <p:nvPicPr>
            <p:cNvPr id="244" name="Google Shape;244;p14"/>
            <p:cNvPicPr preferRelativeResize="0"/>
            <p:nvPr/>
          </p:nvPicPr>
          <p:blipFill rotWithShape="1">
            <a:blip r:embed="rId1"/>
            <a:srcRect/>
            <a:stretch>
              <a:fillRect/>
            </a:stretch>
          </p:blipFill>
          <p:spPr>
            <a:xfrm>
              <a:off x="3026663" y="6348983"/>
              <a:ext cx="6480047" cy="563879"/>
            </a:xfrm>
            <a:prstGeom prst="rect">
              <a:avLst/>
            </a:prstGeom>
            <a:noFill/>
            <a:ln>
              <a:noFill/>
            </a:ln>
          </p:spPr>
        </p:pic>
        <p:pic>
          <p:nvPicPr>
            <p:cNvPr id="245" name="Google Shape;245;p14"/>
            <p:cNvPicPr preferRelativeResize="0"/>
            <p:nvPr/>
          </p:nvPicPr>
          <p:blipFill rotWithShape="1">
            <a:blip r:embed="rId2"/>
            <a:srcRect/>
            <a:stretch>
              <a:fillRect/>
            </a:stretch>
          </p:blipFill>
          <p:spPr>
            <a:xfrm>
              <a:off x="1568933" y="1660700"/>
              <a:ext cx="85725" cy="85724"/>
            </a:xfrm>
            <a:prstGeom prst="rect">
              <a:avLst/>
            </a:prstGeom>
            <a:noFill/>
            <a:ln>
              <a:noFill/>
            </a:ln>
          </p:spPr>
        </p:pic>
        <p:pic>
          <p:nvPicPr>
            <p:cNvPr id="246" name="Google Shape;246;p14"/>
            <p:cNvPicPr preferRelativeResize="0"/>
            <p:nvPr/>
          </p:nvPicPr>
          <p:blipFill rotWithShape="1">
            <a:blip r:embed="rId2"/>
            <a:srcRect/>
            <a:stretch>
              <a:fillRect/>
            </a:stretch>
          </p:blipFill>
          <p:spPr>
            <a:xfrm>
              <a:off x="1568933" y="2365549"/>
              <a:ext cx="85725" cy="85724"/>
            </a:xfrm>
            <a:prstGeom prst="rect">
              <a:avLst/>
            </a:prstGeom>
            <a:noFill/>
            <a:ln>
              <a:noFill/>
            </a:ln>
          </p:spPr>
        </p:pic>
        <p:pic>
          <p:nvPicPr>
            <p:cNvPr id="247" name="Google Shape;247;p14"/>
            <p:cNvPicPr preferRelativeResize="0"/>
            <p:nvPr/>
          </p:nvPicPr>
          <p:blipFill rotWithShape="1">
            <a:blip r:embed="rId2"/>
            <a:srcRect/>
            <a:stretch>
              <a:fillRect/>
            </a:stretch>
          </p:blipFill>
          <p:spPr>
            <a:xfrm>
              <a:off x="1568933" y="2717974"/>
              <a:ext cx="85725" cy="85724"/>
            </a:xfrm>
            <a:prstGeom prst="rect">
              <a:avLst/>
            </a:prstGeom>
            <a:noFill/>
            <a:ln>
              <a:noFill/>
            </a:ln>
          </p:spPr>
        </p:pic>
        <p:pic>
          <p:nvPicPr>
            <p:cNvPr id="248" name="Google Shape;248;p14"/>
            <p:cNvPicPr preferRelativeResize="0"/>
            <p:nvPr/>
          </p:nvPicPr>
          <p:blipFill rotWithShape="1">
            <a:blip r:embed="rId2"/>
            <a:srcRect/>
            <a:stretch>
              <a:fillRect/>
            </a:stretch>
          </p:blipFill>
          <p:spPr>
            <a:xfrm>
              <a:off x="1568933" y="3422824"/>
              <a:ext cx="85725" cy="85724"/>
            </a:xfrm>
            <a:prstGeom prst="rect">
              <a:avLst/>
            </a:prstGeom>
            <a:noFill/>
            <a:ln>
              <a:noFill/>
            </a:ln>
          </p:spPr>
        </p:pic>
        <p:pic>
          <p:nvPicPr>
            <p:cNvPr id="249" name="Google Shape;249;p14"/>
            <p:cNvPicPr preferRelativeResize="0"/>
            <p:nvPr/>
          </p:nvPicPr>
          <p:blipFill rotWithShape="1">
            <a:blip r:embed="rId2"/>
            <a:srcRect/>
            <a:stretch>
              <a:fillRect/>
            </a:stretch>
          </p:blipFill>
          <p:spPr>
            <a:xfrm>
              <a:off x="1568933" y="4127674"/>
              <a:ext cx="85725" cy="85724"/>
            </a:xfrm>
            <a:prstGeom prst="rect">
              <a:avLst/>
            </a:prstGeom>
            <a:noFill/>
            <a:ln>
              <a:noFill/>
            </a:ln>
          </p:spPr>
        </p:pic>
      </p:grpSp>
      <p:sp>
        <p:nvSpPr>
          <p:cNvPr id="250" name="Google Shape;250;p14"/>
          <p:cNvSpPr txBox="1"/>
          <p:nvPr>
            <p:ph type="title"/>
          </p:nvPr>
        </p:nvSpPr>
        <p:spPr>
          <a:xfrm>
            <a:off x="3550202" y="196875"/>
            <a:ext cx="4052700" cy="536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latin typeface="Verdana" panose="020B0604030504040204"/>
                <a:ea typeface="Verdana" panose="020B0604030504040204"/>
                <a:cs typeface="Verdana" panose="020B0604030504040204"/>
                <a:sym typeface="Verdana" panose="020B0604030504040204"/>
              </a:rPr>
              <a:t>CONCLUSION</a:t>
            </a:r>
            <a:endParaRPr lang="en-US">
              <a:latin typeface="Verdana" panose="020B0604030504040204"/>
              <a:ea typeface="Verdana" panose="020B0604030504040204"/>
              <a:cs typeface="Verdana" panose="020B0604030504040204"/>
              <a:sym typeface="Verdana" panose="020B0604030504040204"/>
            </a:endParaRPr>
          </a:p>
        </p:txBody>
      </p:sp>
      <p:sp>
        <p:nvSpPr>
          <p:cNvPr id="251" name="Google Shape;251;p14"/>
          <p:cNvSpPr txBox="1"/>
          <p:nvPr>
            <p:ph type="ftr" idx="11"/>
          </p:nvPr>
        </p:nvSpPr>
        <p:spPr>
          <a:xfrm>
            <a:off x="3064165" y="6898850"/>
            <a:ext cx="6370320" cy="323850"/>
          </a:xfrm>
          <a:prstGeom prst="rect">
            <a:avLst/>
          </a:prstGeom>
          <a:noFill/>
          <a:ln>
            <a:noFill/>
          </a:ln>
        </p:spPr>
        <p:txBody>
          <a:bodyPr spcFirstLastPara="1" wrap="square" lIns="0" tIns="0" rIns="0" bIns="0" anchor="t" anchorCtr="0">
            <a:spAutoFit/>
          </a:bodyPr>
          <a:lstStyle/>
          <a:p>
            <a:pPr marL="12700" lvl="0" indent="0" algn="l" rtl="0">
              <a:lnSpc>
                <a:spcPct val="115000"/>
              </a:lnSpc>
              <a:spcBef>
                <a:spcPts val="0"/>
              </a:spcBef>
              <a:spcAft>
                <a:spcPts val="0"/>
              </a:spcAft>
              <a:buNone/>
            </a:pPr>
            <a:r>
              <a:rPr lang="en-US"/>
              <a:t>Department of Computer Science Engineering, DSCE</a:t>
            </a:r>
            <a:endParaRPr lang="en-US"/>
          </a:p>
        </p:txBody>
      </p:sp>
      <p:sp>
        <p:nvSpPr>
          <p:cNvPr id="252" name="Google Shape;252;p14"/>
          <p:cNvSpPr txBox="1"/>
          <p:nvPr/>
        </p:nvSpPr>
        <p:spPr>
          <a:xfrm>
            <a:off x="1365733" y="765337"/>
            <a:ext cx="8071484" cy="3902075"/>
          </a:xfrm>
          <a:prstGeom prst="rect">
            <a:avLst/>
          </a:prstGeom>
          <a:noFill/>
          <a:ln>
            <a:noFill/>
          </a:ln>
        </p:spPr>
        <p:txBody>
          <a:bodyPr spcFirstLastPara="1" wrap="square" lIns="0" tIns="12700" rIns="0" bIns="0" anchor="t" anchorCtr="0">
            <a:spAutoFit/>
          </a:bodyPr>
          <a:lstStyle/>
          <a:p>
            <a:pPr marL="12700" marR="838200" lvl="0" indent="0" algn="just" rtl="0">
              <a:lnSpc>
                <a:spcPct val="116000"/>
              </a:lnSpc>
              <a:spcBef>
                <a:spcPts val="0"/>
              </a:spcBef>
              <a:spcAft>
                <a:spcPts val="0"/>
              </a:spcAft>
              <a:buNone/>
            </a:pPr>
            <a:r>
              <a:rPr lang="en-US" sz="2000">
                <a:latin typeface="Lucida Sans" panose="020B0602030504020204"/>
                <a:ea typeface="Lucida Sans" panose="020B0602030504020204"/>
                <a:cs typeface="Lucida Sans" panose="020B0602030504020204"/>
                <a:sym typeface="Lucida Sans" panose="020B0602030504020204"/>
              </a:rPr>
              <a:t>The effective implementation of the proposed solution can  achieve some objectives like :</a:t>
            </a:r>
            <a:endParaRPr sz="2000">
              <a:latin typeface="Lucida Sans" panose="020B0602030504020204"/>
              <a:ea typeface="Lucida Sans" panose="020B0602030504020204"/>
              <a:cs typeface="Lucida Sans" panose="020B0602030504020204"/>
              <a:sym typeface="Lucida Sans" panose="020B0602030504020204"/>
            </a:endParaRPr>
          </a:p>
          <a:p>
            <a:pPr marL="443865" marR="100330" lvl="0" indent="0" algn="just" rtl="0">
              <a:lnSpc>
                <a:spcPct val="116000"/>
              </a:lnSpc>
              <a:spcBef>
                <a:spcPts val="0"/>
              </a:spcBef>
              <a:spcAft>
                <a:spcPts val="0"/>
              </a:spcAft>
              <a:buNone/>
            </a:pPr>
            <a:r>
              <a:rPr lang="en-US" sz="2000">
                <a:latin typeface="Lucida Sans" panose="020B0602030504020204"/>
                <a:ea typeface="Lucida Sans" panose="020B0602030504020204"/>
                <a:cs typeface="Lucida Sans" panose="020B0602030504020204"/>
                <a:sym typeface="Lucida Sans" panose="020B0602030504020204"/>
              </a:rPr>
              <a:t>To suggest to VCs (Venture Capitalists) the startups that yield  good profit.</a:t>
            </a:r>
            <a:endParaRPr sz="2000">
              <a:latin typeface="Lucida Sans" panose="020B0602030504020204"/>
              <a:ea typeface="Lucida Sans" panose="020B0602030504020204"/>
              <a:cs typeface="Lucida Sans" panose="020B0602030504020204"/>
              <a:sym typeface="Lucida Sans" panose="020B0602030504020204"/>
            </a:endParaRPr>
          </a:p>
          <a:p>
            <a:pPr marL="443865" marR="86360" lvl="0" indent="0" algn="just" rtl="0">
              <a:lnSpc>
                <a:spcPct val="116000"/>
              </a:lnSpc>
              <a:spcBef>
                <a:spcPts val="0"/>
              </a:spcBef>
              <a:spcAft>
                <a:spcPts val="0"/>
              </a:spcAft>
              <a:buNone/>
            </a:pPr>
            <a:r>
              <a:rPr lang="en-US" sz="2000">
                <a:latin typeface="Lucida Sans" panose="020B0602030504020204"/>
                <a:ea typeface="Lucida Sans" panose="020B0602030504020204"/>
                <a:cs typeface="Lucida Sans" panose="020B0602030504020204"/>
                <a:sym typeface="Lucida Sans" panose="020B0602030504020204"/>
              </a:rPr>
              <a:t>To cut off the time VCs take in analyzing the financial reports.  Prediction of a company’s future in terms of a further funding  round, IPO or an acquisition.</a:t>
            </a:r>
            <a:endParaRPr sz="2000">
              <a:latin typeface="Lucida Sans" panose="020B0602030504020204"/>
              <a:ea typeface="Lucida Sans" panose="020B0602030504020204"/>
              <a:cs typeface="Lucida Sans" panose="020B0602030504020204"/>
              <a:sym typeface="Lucida Sans" panose="020B0602030504020204"/>
            </a:endParaRPr>
          </a:p>
          <a:p>
            <a:pPr marL="443865" marR="109220" lvl="0" indent="0" algn="just" rtl="0">
              <a:lnSpc>
                <a:spcPct val="116000"/>
              </a:lnSpc>
              <a:spcBef>
                <a:spcPts val="0"/>
              </a:spcBef>
              <a:spcAft>
                <a:spcPts val="0"/>
              </a:spcAft>
              <a:buNone/>
            </a:pPr>
            <a:r>
              <a:rPr lang="en-US" sz="2000">
                <a:latin typeface="Lucida Sans" panose="020B0602030504020204"/>
                <a:ea typeface="Lucida Sans" panose="020B0602030504020204"/>
                <a:cs typeface="Lucida Sans" panose="020B0602030504020204"/>
                <a:sym typeface="Lucida Sans" panose="020B0602030504020204"/>
              </a:rPr>
              <a:t>Ensure that a company with good fundamentals is not missed  by an investor.</a:t>
            </a:r>
            <a:endParaRPr sz="2000">
              <a:latin typeface="Lucida Sans" panose="020B0602030504020204"/>
              <a:ea typeface="Lucida Sans" panose="020B0602030504020204"/>
              <a:cs typeface="Lucida Sans" panose="020B0602030504020204"/>
              <a:sym typeface="Lucida Sans" panose="020B0602030504020204"/>
            </a:endParaRPr>
          </a:p>
          <a:p>
            <a:pPr marL="443865" marR="5080" lvl="0" indent="0" algn="just" rtl="0">
              <a:lnSpc>
                <a:spcPct val="116000"/>
              </a:lnSpc>
              <a:spcBef>
                <a:spcPts val="0"/>
              </a:spcBef>
              <a:spcAft>
                <a:spcPts val="0"/>
              </a:spcAft>
              <a:buNone/>
            </a:pPr>
            <a:r>
              <a:rPr lang="en-US" sz="2000">
                <a:latin typeface="Lucida Sans" panose="020B0602030504020204"/>
                <a:ea typeface="Lucida Sans" panose="020B0602030504020204"/>
                <a:cs typeface="Lucida Sans" panose="020B0602030504020204"/>
                <a:sym typeface="Lucida Sans" panose="020B0602030504020204"/>
              </a:rPr>
              <a:t>Investment in the right company with competitors in the same  domain based on heuristics.</a:t>
            </a:r>
            <a:endParaRPr sz="2000">
              <a:latin typeface="Lucida Sans" panose="020B0602030504020204"/>
              <a:ea typeface="Lucida Sans" panose="020B0602030504020204"/>
              <a:cs typeface="Lucida Sans" panose="020B0602030504020204"/>
              <a:sym typeface="Lucida Sans" panose="020B0602030504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56" name="Shape 256"/>
        <p:cNvGrpSpPr/>
        <p:nvPr/>
      </p:nvGrpSpPr>
      <p:grpSpPr>
        <a:xfrm>
          <a:off x="0" y="0"/>
          <a:ext cx="0" cy="0"/>
          <a:chOff x="0" y="0"/>
          <a:chExt cx="0" cy="0"/>
        </a:xfrm>
      </p:grpSpPr>
      <p:sp>
        <p:nvSpPr>
          <p:cNvPr id="257" name="Google Shape;257;p15"/>
          <p:cNvSpPr txBox="1"/>
          <p:nvPr>
            <p:ph type="title"/>
          </p:nvPr>
        </p:nvSpPr>
        <p:spPr>
          <a:xfrm>
            <a:off x="3080294" y="2753392"/>
            <a:ext cx="4798060" cy="90931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800">
                <a:latin typeface="Verdana" panose="020B0604030504040204"/>
                <a:ea typeface="Verdana" panose="020B0604030504040204"/>
                <a:cs typeface="Verdana" panose="020B0604030504040204"/>
                <a:sym typeface="Verdana" panose="020B0604030504040204"/>
              </a:rPr>
              <a:t>THANK YOU !</a:t>
            </a:r>
            <a:endParaRPr sz="5800">
              <a:latin typeface="Verdana" panose="020B0604030504040204"/>
              <a:ea typeface="Verdana" panose="020B0604030504040204"/>
              <a:cs typeface="Verdana" panose="020B0604030504040204"/>
              <a:sym typeface="Verdana" panose="020B0604030504040204"/>
            </a:endParaRPr>
          </a:p>
        </p:txBody>
      </p:sp>
      <p:sp>
        <p:nvSpPr>
          <p:cNvPr id="258" name="Google Shape;258;p15"/>
          <p:cNvSpPr txBox="1"/>
          <p:nvPr>
            <p:ph type="ftr" idx="11"/>
          </p:nvPr>
        </p:nvSpPr>
        <p:spPr>
          <a:xfrm>
            <a:off x="3064165" y="6898850"/>
            <a:ext cx="6370320" cy="323850"/>
          </a:xfrm>
          <a:prstGeom prst="rect">
            <a:avLst/>
          </a:prstGeom>
          <a:noFill/>
          <a:ln>
            <a:noFill/>
          </a:ln>
        </p:spPr>
        <p:txBody>
          <a:bodyPr spcFirstLastPara="1" wrap="square" lIns="0" tIns="0" rIns="0" bIns="0" anchor="t" anchorCtr="0">
            <a:spAutoFit/>
          </a:bodyPr>
          <a:lstStyle/>
          <a:p>
            <a:pPr marL="12700" lvl="0" indent="0" algn="l" rtl="0">
              <a:lnSpc>
                <a:spcPct val="115000"/>
              </a:lnSpc>
              <a:spcBef>
                <a:spcPts val="0"/>
              </a:spcBef>
              <a:spcAft>
                <a:spcPts val="0"/>
              </a:spcAft>
              <a:buNone/>
            </a:pPr>
            <a:r>
              <a:rPr lang="en-US"/>
              <a:t>Department of Computer Science Engineering, DSCE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2" name="Shape 62"/>
        <p:cNvGrpSpPr/>
        <p:nvPr/>
      </p:nvGrpSpPr>
      <p:grpSpPr>
        <a:xfrm>
          <a:off x="0" y="0"/>
          <a:ext cx="0" cy="0"/>
          <a:chOff x="0" y="0"/>
          <a:chExt cx="0" cy="0"/>
        </a:xfrm>
      </p:grpSpPr>
      <p:pic>
        <p:nvPicPr>
          <p:cNvPr id="63" name="Google Shape;63;p2"/>
          <p:cNvPicPr preferRelativeResize="0"/>
          <p:nvPr/>
        </p:nvPicPr>
        <p:blipFill rotWithShape="1">
          <a:blip r:embed="rId1"/>
          <a:srcRect/>
          <a:stretch>
            <a:fillRect/>
          </a:stretch>
        </p:blipFill>
        <p:spPr>
          <a:xfrm>
            <a:off x="3026663" y="6348983"/>
            <a:ext cx="6480047" cy="563879"/>
          </a:xfrm>
          <a:prstGeom prst="rect">
            <a:avLst/>
          </a:prstGeom>
          <a:noFill/>
          <a:ln>
            <a:noFill/>
          </a:ln>
        </p:spPr>
      </p:pic>
      <p:sp>
        <p:nvSpPr>
          <p:cNvPr id="64" name="Google Shape;64;p2"/>
          <p:cNvSpPr txBox="1"/>
          <p:nvPr>
            <p:ph type="title"/>
          </p:nvPr>
        </p:nvSpPr>
        <p:spPr>
          <a:xfrm>
            <a:off x="1482567" y="283920"/>
            <a:ext cx="2058035" cy="329565"/>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2000">
                <a:latin typeface="Arial" panose="020B0604020202020204"/>
                <a:ea typeface="Arial" panose="020B0604020202020204"/>
                <a:cs typeface="Arial" panose="020B0604020202020204"/>
                <a:sym typeface="Arial" panose="020B0604020202020204"/>
              </a:rPr>
              <a:t>Team members </a:t>
            </a:r>
            <a:r>
              <a:rPr lang="en-US" sz="2000" b="0">
                <a:latin typeface="Lucida Sans" panose="020B0602030504020204"/>
                <a:ea typeface="Lucida Sans" panose="020B0602030504020204"/>
                <a:cs typeface="Lucida Sans" panose="020B0602030504020204"/>
                <a:sym typeface="Lucida Sans" panose="020B0602030504020204"/>
              </a:rPr>
              <a:t>:</a:t>
            </a:r>
            <a:endParaRPr sz="2000">
              <a:latin typeface="Lucida Sans" panose="020B0602030504020204"/>
              <a:ea typeface="Lucida Sans" panose="020B0602030504020204"/>
              <a:cs typeface="Lucida Sans" panose="020B0602030504020204"/>
              <a:sym typeface="Lucida Sans" panose="020B0602030504020204"/>
            </a:endParaRPr>
          </a:p>
        </p:txBody>
      </p:sp>
      <p:sp>
        <p:nvSpPr>
          <p:cNvPr id="65" name="Google Shape;65;p2"/>
          <p:cNvSpPr txBox="1"/>
          <p:nvPr>
            <p:ph type="ftr" idx="11"/>
          </p:nvPr>
        </p:nvSpPr>
        <p:spPr>
          <a:xfrm>
            <a:off x="3064165" y="6898850"/>
            <a:ext cx="6370320" cy="323850"/>
          </a:xfrm>
          <a:prstGeom prst="rect">
            <a:avLst/>
          </a:prstGeom>
          <a:noFill/>
          <a:ln>
            <a:noFill/>
          </a:ln>
        </p:spPr>
        <p:txBody>
          <a:bodyPr spcFirstLastPara="1" wrap="square" lIns="0" tIns="0" rIns="0" bIns="0" anchor="t" anchorCtr="0">
            <a:spAutoFit/>
          </a:bodyPr>
          <a:lstStyle/>
          <a:p>
            <a:pPr marL="12700" lvl="0" indent="0" algn="l" rtl="0">
              <a:lnSpc>
                <a:spcPct val="115000"/>
              </a:lnSpc>
              <a:spcBef>
                <a:spcPts val="0"/>
              </a:spcBef>
              <a:spcAft>
                <a:spcPts val="0"/>
              </a:spcAft>
              <a:buNone/>
            </a:pPr>
            <a:r>
              <a:rPr lang="en-US"/>
              <a:t>Department of Computer Science Engineering, DSCE</a:t>
            </a:r>
            <a:endParaRPr lang="en-US"/>
          </a:p>
        </p:txBody>
      </p:sp>
      <p:sp>
        <p:nvSpPr>
          <p:cNvPr id="66" name="Google Shape;66;p2"/>
          <p:cNvSpPr txBox="1"/>
          <p:nvPr/>
        </p:nvSpPr>
        <p:spPr>
          <a:xfrm>
            <a:off x="1482567" y="588062"/>
            <a:ext cx="8188325" cy="3534410"/>
          </a:xfrm>
          <a:prstGeom prst="rect">
            <a:avLst/>
          </a:prstGeom>
          <a:noFill/>
          <a:ln>
            <a:noFill/>
          </a:ln>
        </p:spPr>
        <p:txBody>
          <a:bodyPr spcFirstLastPara="1" wrap="square" lIns="0" tIns="62225" rIns="0" bIns="0" anchor="t" anchorCtr="0">
            <a:spAutoFit/>
          </a:bodyPr>
          <a:lstStyle/>
          <a:p>
            <a:pPr marL="443230" marR="0" lvl="0" indent="-227330" algn="l" rtl="0">
              <a:lnSpc>
                <a:spcPct val="100000"/>
              </a:lnSpc>
              <a:spcBef>
                <a:spcPts val="0"/>
              </a:spcBef>
              <a:spcAft>
                <a:spcPts val="0"/>
              </a:spcAft>
              <a:buSzPts val="2000"/>
              <a:buFont typeface="Lucida Sans" panose="020B0602030504020204"/>
              <a:buAutoNum type="arabicPeriod"/>
            </a:pPr>
            <a:r>
              <a:rPr lang="en-US" sz="2000">
                <a:latin typeface="Lucida Sans" panose="020B0602030504020204"/>
                <a:ea typeface="Lucida Sans" panose="020B0602030504020204"/>
                <a:cs typeface="Lucida Sans" panose="020B0602030504020204"/>
                <a:sym typeface="Lucida Sans" panose="020B0602030504020204"/>
              </a:rPr>
              <a:t>Mantej Singh Tuli - 1DS19CS086</a:t>
            </a:r>
            <a:endParaRPr sz="2000">
              <a:latin typeface="Lucida Sans" panose="020B0602030504020204"/>
              <a:ea typeface="Lucida Sans" panose="020B0602030504020204"/>
              <a:cs typeface="Lucida Sans" panose="020B0602030504020204"/>
              <a:sym typeface="Lucida Sans" panose="020B0602030504020204"/>
            </a:endParaRPr>
          </a:p>
          <a:p>
            <a:pPr marL="443230" marR="0" lvl="0" indent="-231775" algn="l" rtl="0">
              <a:lnSpc>
                <a:spcPct val="100000"/>
              </a:lnSpc>
              <a:spcBef>
                <a:spcPts val="390"/>
              </a:spcBef>
              <a:spcAft>
                <a:spcPts val="0"/>
              </a:spcAft>
              <a:buSzPts val="2000"/>
              <a:buFont typeface="Lucida Sans" panose="020B0602030504020204"/>
              <a:buAutoNum type="arabicPeriod"/>
            </a:pPr>
            <a:r>
              <a:rPr lang="en-US" sz="2000">
                <a:latin typeface="Lucida Sans" panose="020B0602030504020204"/>
                <a:ea typeface="Lucida Sans" panose="020B0602030504020204"/>
                <a:cs typeface="Lucida Sans" panose="020B0602030504020204"/>
                <a:sym typeface="Lucida Sans" panose="020B0602030504020204"/>
              </a:rPr>
              <a:t>Sree Chand R - 1DS19CS164</a:t>
            </a:r>
            <a:endParaRPr sz="2000">
              <a:latin typeface="Lucida Sans" panose="020B0602030504020204"/>
              <a:ea typeface="Lucida Sans" panose="020B0602030504020204"/>
              <a:cs typeface="Lucida Sans" panose="020B0602030504020204"/>
              <a:sym typeface="Lucida Sans" panose="020B0602030504020204"/>
            </a:endParaRPr>
          </a:p>
          <a:p>
            <a:pPr marL="443230" marR="0" lvl="0" indent="-239395" algn="l" rtl="0">
              <a:lnSpc>
                <a:spcPct val="100000"/>
              </a:lnSpc>
              <a:spcBef>
                <a:spcPts val="390"/>
              </a:spcBef>
              <a:spcAft>
                <a:spcPts val="0"/>
              </a:spcAft>
              <a:buSzPts val="2000"/>
              <a:buFont typeface="Lucida Sans" panose="020B0602030504020204"/>
              <a:buAutoNum type="arabicPeriod"/>
            </a:pPr>
            <a:r>
              <a:rPr lang="en-US" sz="2000">
                <a:latin typeface="Lucida Sans" panose="020B0602030504020204"/>
                <a:ea typeface="Lucida Sans" panose="020B0602030504020204"/>
                <a:cs typeface="Lucida Sans" panose="020B0602030504020204"/>
                <a:sym typeface="Lucida Sans" panose="020B0602030504020204"/>
              </a:rPr>
              <a:t>Shreyas G - 1DS19CS202</a:t>
            </a:r>
            <a:endParaRPr sz="2000">
              <a:latin typeface="Lucida Sans" panose="020B0602030504020204"/>
              <a:ea typeface="Lucida Sans" panose="020B0602030504020204"/>
              <a:cs typeface="Lucida Sans" panose="020B0602030504020204"/>
              <a:sym typeface="Lucida Sans" panose="020B0602030504020204"/>
            </a:endParaRPr>
          </a:p>
          <a:p>
            <a:pPr marL="443230" marR="0" lvl="0" indent="-245745" algn="l" rtl="0">
              <a:lnSpc>
                <a:spcPct val="100000"/>
              </a:lnSpc>
              <a:spcBef>
                <a:spcPts val="390"/>
              </a:spcBef>
              <a:spcAft>
                <a:spcPts val="0"/>
              </a:spcAft>
              <a:buSzPts val="2000"/>
              <a:buFont typeface="Lucida Sans" panose="020B0602030504020204"/>
              <a:buAutoNum type="arabicPeriod"/>
            </a:pPr>
            <a:r>
              <a:rPr lang="en-US" sz="2000">
                <a:latin typeface="Lucida Sans" panose="020B0602030504020204"/>
                <a:ea typeface="Lucida Sans" panose="020B0602030504020204"/>
                <a:cs typeface="Lucida Sans" panose="020B0602030504020204"/>
                <a:sym typeface="Lucida Sans" panose="020B0602030504020204"/>
              </a:rPr>
              <a:t>Dheemanth A N - 1DS19CS710</a:t>
            </a:r>
            <a:endParaRPr sz="2000">
              <a:latin typeface="Lucida Sans" panose="020B0602030504020204"/>
              <a:ea typeface="Lucida Sans" panose="020B0602030504020204"/>
              <a:cs typeface="Lucida Sans" panose="020B0602030504020204"/>
              <a:sym typeface="Lucida Sans" panose="020B0602030504020204"/>
            </a:endParaRPr>
          </a:p>
          <a:p>
            <a:pPr marL="0" marR="0" lvl="0" indent="0" algn="l" rtl="0">
              <a:lnSpc>
                <a:spcPct val="100000"/>
              </a:lnSpc>
              <a:spcBef>
                <a:spcPts val="20"/>
              </a:spcBef>
              <a:spcAft>
                <a:spcPts val="0"/>
              </a:spcAft>
              <a:buNone/>
            </a:pPr>
            <a:endParaRPr sz="3350">
              <a:latin typeface="Lucida Sans" panose="020B0602030504020204"/>
              <a:ea typeface="Lucida Sans" panose="020B0602030504020204"/>
              <a:cs typeface="Lucida Sans" panose="020B0602030504020204"/>
              <a:sym typeface="Lucida Sans" panose="020B0602030504020204"/>
            </a:endParaRPr>
          </a:p>
          <a:p>
            <a:pPr marL="12700" marR="0" lvl="0" indent="0" algn="l" rtl="0">
              <a:lnSpc>
                <a:spcPct val="100000"/>
              </a:lnSpc>
              <a:spcBef>
                <a:spcPts val="0"/>
              </a:spcBef>
              <a:spcAft>
                <a:spcPts val="0"/>
              </a:spcAft>
              <a:buNone/>
            </a:pPr>
            <a:r>
              <a:rPr lang="en-US" sz="2100">
                <a:latin typeface="Lucida Sans" panose="020B0602030504020204"/>
                <a:ea typeface="Lucida Sans" panose="020B0602030504020204"/>
                <a:cs typeface="Lucida Sans" panose="020B0602030504020204"/>
                <a:sym typeface="Lucida Sans" panose="020B0602030504020204"/>
              </a:rPr>
              <a:t>Under the Guidance of :</a:t>
            </a:r>
            <a:endParaRPr sz="2100">
              <a:latin typeface="Lucida Sans" panose="020B0602030504020204"/>
              <a:ea typeface="Lucida Sans" panose="020B0602030504020204"/>
              <a:cs typeface="Lucida Sans" panose="020B0602030504020204"/>
              <a:sym typeface="Lucida Sans" panose="020B0602030504020204"/>
            </a:endParaRPr>
          </a:p>
          <a:p>
            <a:pPr marL="0" marR="0" lvl="0" indent="0" algn="l" rtl="0">
              <a:lnSpc>
                <a:spcPct val="100000"/>
              </a:lnSpc>
              <a:spcBef>
                <a:spcPts val="25"/>
              </a:spcBef>
              <a:spcAft>
                <a:spcPts val="0"/>
              </a:spcAft>
              <a:buNone/>
            </a:pPr>
            <a:endParaRPr sz="2150">
              <a:latin typeface="Lucida Sans" panose="020B0602030504020204"/>
              <a:ea typeface="Lucida Sans" panose="020B0602030504020204"/>
              <a:cs typeface="Lucida Sans" panose="020B0602030504020204"/>
              <a:sym typeface="Lucida Sans" panose="020B0602030504020204"/>
            </a:endParaRPr>
          </a:p>
          <a:p>
            <a:pPr marL="77470" marR="0" lvl="0" indent="0" algn="l" rtl="0">
              <a:lnSpc>
                <a:spcPct val="100000"/>
              </a:lnSpc>
              <a:spcBef>
                <a:spcPts val="5"/>
              </a:spcBef>
              <a:spcAft>
                <a:spcPts val="0"/>
              </a:spcAft>
              <a:buNone/>
            </a:pPr>
            <a:r>
              <a:rPr lang="en-US" sz="2100" b="1">
                <a:latin typeface="Arial" panose="020B0604020202020204"/>
                <a:ea typeface="Arial" panose="020B0604020202020204"/>
                <a:cs typeface="Arial" panose="020B0604020202020204"/>
                <a:sym typeface="Arial" panose="020B0604020202020204"/>
              </a:rPr>
              <a:t>Prof. Anupama Girish</a:t>
            </a:r>
            <a:endParaRPr sz="2100">
              <a:latin typeface="Arial" panose="020B0604020202020204"/>
              <a:ea typeface="Arial" panose="020B0604020202020204"/>
              <a:cs typeface="Arial" panose="020B0604020202020204"/>
              <a:sym typeface="Arial" panose="020B0604020202020204"/>
            </a:endParaRPr>
          </a:p>
          <a:p>
            <a:pPr marL="12700" marR="0" lvl="0" indent="0" algn="l" rtl="0">
              <a:lnSpc>
                <a:spcPct val="100000"/>
              </a:lnSpc>
              <a:spcBef>
                <a:spcPts val="405"/>
              </a:spcBef>
              <a:spcAft>
                <a:spcPts val="0"/>
              </a:spcAft>
              <a:buNone/>
            </a:pPr>
            <a:r>
              <a:rPr lang="en-US" sz="2100">
                <a:latin typeface="Lucida Sans" panose="020B0602030504020204"/>
                <a:ea typeface="Lucida Sans" panose="020B0602030504020204"/>
                <a:cs typeface="Lucida Sans" panose="020B0602030504020204"/>
                <a:sym typeface="Lucida Sans" panose="020B0602030504020204"/>
              </a:rPr>
              <a:t>Assistant Professor, Dept of Computer Science and Engineering</a:t>
            </a:r>
            <a:endParaRPr sz="2100">
              <a:latin typeface="Lucida Sans" panose="020B0602030504020204"/>
              <a:ea typeface="Lucida Sans" panose="020B0602030504020204"/>
              <a:cs typeface="Lucida Sans" panose="020B0602030504020204"/>
              <a:sym typeface="Lucida Sans" panose="020B0602030504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0" name="Shape 70"/>
        <p:cNvGrpSpPr/>
        <p:nvPr/>
      </p:nvGrpSpPr>
      <p:grpSpPr>
        <a:xfrm>
          <a:off x="0" y="0"/>
          <a:ext cx="0" cy="0"/>
          <a:chOff x="0" y="0"/>
          <a:chExt cx="0" cy="0"/>
        </a:xfrm>
      </p:grpSpPr>
      <p:pic>
        <p:nvPicPr>
          <p:cNvPr id="71" name="Google Shape;71;g1b1ddf14c77_0_0"/>
          <p:cNvPicPr preferRelativeResize="0"/>
          <p:nvPr/>
        </p:nvPicPr>
        <p:blipFill rotWithShape="1">
          <a:blip r:embed="rId1"/>
          <a:srcRect/>
          <a:stretch>
            <a:fillRect/>
          </a:stretch>
        </p:blipFill>
        <p:spPr>
          <a:xfrm>
            <a:off x="3026663" y="6348983"/>
            <a:ext cx="6480048" cy="563879"/>
          </a:xfrm>
          <a:prstGeom prst="rect">
            <a:avLst/>
          </a:prstGeom>
          <a:noFill/>
          <a:ln>
            <a:noFill/>
          </a:ln>
        </p:spPr>
      </p:pic>
      <p:sp>
        <p:nvSpPr>
          <p:cNvPr id="72" name="Google Shape;72;g1b1ddf14c77_0_0"/>
          <p:cNvSpPr txBox="1"/>
          <p:nvPr>
            <p:ph type="ftr" idx="11"/>
          </p:nvPr>
        </p:nvSpPr>
        <p:spPr>
          <a:xfrm>
            <a:off x="3064165" y="6898850"/>
            <a:ext cx="6370200" cy="323100"/>
          </a:xfrm>
          <a:prstGeom prst="rect">
            <a:avLst/>
          </a:prstGeom>
          <a:noFill/>
          <a:ln>
            <a:noFill/>
          </a:ln>
        </p:spPr>
        <p:txBody>
          <a:bodyPr spcFirstLastPara="1" wrap="square" lIns="0" tIns="0" rIns="0" bIns="0" anchor="t" anchorCtr="0">
            <a:spAutoFit/>
          </a:bodyPr>
          <a:lstStyle/>
          <a:p>
            <a:pPr marL="12700" lvl="0" indent="0" algn="l" rtl="0">
              <a:lnSpc>
                <a:spcPct val="115000"/>
              </a:lnSpc>
              <a:spcBef>
                <a:spcPts val="0"/>
              </a:spcBef>
              <a:spcAft>
                <a:spcPts val="0"/>
              </a:spcAft>
              <a:buNone/>
            </a:pPr>
            <a:r>
              <a:rPr lang="en-US"/>
              <a:t>Department of Computer Science Engineering, DSCE</a:t>
            </a:r>
            <a:endParaRPr lang="en-US"/>
          </a:p>
        </p:txBody>
      </p:sp>
      <p:sp>
        <p:nvSpPr>
          <p:cNvPr id="73" name="Google Shape;73;g1b1ddf14c77_0_0"/>
          <p:cNvSpPr txBox="1"/>
          <p:nvPr/>
        </p:nvSpPr>
        <p:spPr>
          <a:xfrm>
            <a:off x="1187624" y="455111"/>
            <a:ext cx="7072500" cy="523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000000"/>
                </a:solidFill>
                <a:latin typeface="Calibri" panose="020F0502020204030204"/>
                <a:ea typeface="Calibri" panose="020F0502020204030204"/>
                <a:cs typeface="Calibri" panose="020F0502020204030204"/>
                <a:sym typeface="Calibri" panose="020F0502020204030204"/>
              </a:rPr>
              <a:t> </a:t>
            </a:r>
            <a:r>
              <a:rPr lang="en-US" sz="2800" b="1">
                <a:solidFill>
                  <a:srgbClr val="366092"/>
                </a:solidFill>
                <a:latin typeface="Bookman Old Style" panose="02050604050505020204"/>
                <a:ea typeface="Bookman Old Style" panose="02050604050505020204"/>
                <a:cs typeface="Bookman Old Style" panose="02050604050505020204"/>
                <a:sym typeface="Bookman Old Style" panose="02050604050505020204"/>
              </a:rPr>
              <a:t>CONTENTS</a:t>
            </a:r>
            <a:endParaRPr sz="2800" b="1">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4" name="Google Shape;74;g1b1ddf14c77_0_0"/>
          <p:cNvSpPr txBox="1"/>
          <p:nvPr/>
        </p:nvSpPr>
        <p:spPr>
          <a:xfrm>
            <a:off x="1514424" y="1399847"/>
            <a:ext cx="7286700" cy="45561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rgbClr val="000000"/>
              </a:buClr>
              <a:buSzPts val="1800"/>
              <a:buFont typeface="Noto Sans Symbols"/>
              <a:buChar char="⮚"/>
            </a:pPr>
            <a:r>
              <a:rPr lang="en-US" sz="2000">
                <a:latin typeface="Times New Roman" panose="02020603050405020304"/>
                <a:ea typeface="Times New Roman" panose="02020603050405020304"/>
                <a:cs typeface="Times New Roman" panose="02020603050405020304"/>
                <a:sym typeface="Times New Roman" panose="02020603050405020304"/>
              </a:rPr>
              <a:t>Introduction</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50000"/>
              </a:lnSpc>
              <a:spcBef>
                <a:spcPts val="0"/>
              </a:spcBef>
              <a:spcAft>
                <a:spcPts val="0"/>
              </a:spcAft>
              <a:buClr>
                <a:srgbClr val="000000"/>
              </a:buClr>
              <a:buSzPts val="1800"/>
              <a:buFont typeface="Noto Sans Symbols"/>
              <a:buChar char="⮚"/>
            </a:pPr>
            <a:r>
              <a:rPr lang="en-US" sz="2000">
                <a:solidFill>
                  <a:srgbClr val="000000"/>
                </a:solidFill>
                <a:latin typeface="Times New Roman" panose="02020603050405020304"/>
                <a:ea typeface="Times New Roman" panose="02020603050405020304"/>
                <a:cs typeface="Times New Roman" panose="02020603050405020304"/>
                <a:sym typeface="Times New Roman" panose="02020603050405020304"/>
              </a:rPr>
              <a:t>literature Survey</a:t>
            </a:r>
            <a:endParaRPr lang="en-US" sz="20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50000"/>
              </a:lnSpc>
              <a:spcBef>
                <a:spcPts val="0"/>
              </a:spcBef>
              <a:spcAft>
                <a:spcPts val="0"/>
              </a:spcAft>
              <a:buClr>
                <a:srgbClr val="000000"/>
              </a:buClr>
              <a:buSzPts val="1800"/>
              <a:buFont typeface="Noto Sans Symbols"/>
              <a:buChar char="⮚"/>
            </a:pPr>
            <a:r>
              <a:rPr lang="en-US" sz="2000">
                <a:solidFill>
                  <a:srgbClr val="000000"/>
                </a:solidFill>
                <a:latin typeface="Times New Roman" panose="02020603050405020304"/>
                <a:ea typeface="Times New Roman" panose="02020603050405020304"/>
                <a:cs typeface="Times New Roman" panose="02020603050405020304"/>
                <a:sym typeface="Times New Roman" panose="02020603050405020304"/>
              </a:rPr>
              <a:t>Existing </a:t>
            </a:r>
            <a:r>
              <a:rPr lang="en-US" sz="2000">
                <a:latin typeface="Times New Roman" panose="02020603050405020304"/>
                <a:ea typeface="Times New Roman" panose="02020603050405020304"/>
                <a:cs typeface="Times New Roman" panose="02020603050405020304"/>
                <a:sym typeface="Times New Roman" panose="02020603050405020304"/>
              </a:rPr>
              <a:t>Problems</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50000"/>
              </a:lnSpc>
              <a:spcBef>
                <a:spcPts val="0"/>
              </a:spcBef>
              <a:spcAft>
                <a:spcPts val="0"/>
              </a:spcAft>
              <a:buClr>
                <a:srgbClr val="000000"/>
              </a:buClr>
              <a:buSzPts val="1800"/>
              <a:buFont typeface="Noto Sans Symbols"/>
              <a:buChar char="⮚"/>
            </a:pPr>
            <a:r>
              <a:rPr lang="en-US" sz="2000">
                <a:latin typeface="Times New Roman" panose="02020603050405020304"/>
                <a:ea typeface="Times New Roman" panose="02020603050405020304"/>
                <a:cs typeface="Times New Roman" panose="02020603050405020304"/>
                <a:sym typeface="Times New Roman" panose="02020603050405020304"/>
              </a:rPr>
              <a:t>Proposed Solution</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50000"/>
              </a:lnSpc>
              <a:spcBef>
                <a:spcPts val="0"/>
              </a:spcBef>
              <a:spcAft>
                <a:spcPts val="0"/>
              </a:spcAft>
              <a:buClr>
                <a:srgbClr val="000000"/>
              </a:buClr>
              <a:buSzPts val="1800"/>
              <a:buFont typeface="Noto Sans Symbols"/>
              <a:buChar char="⮚"/>
            </a:pPr>
            <a:r>
              <a:rPr lang="en-US" sz="2000">
                <a:latin typeface="Times New Roman" panose="02020603050405020304"/>
                <a:ea typeface="Times New Roman" panose="02020603050405020304"/>
                <a:cs typeface="Times New Roman" panose="02020603050405020304"/>
                <a:sym typeface="Times New Roman" panose="02020603050405020304"/>
              </a:rPr>
              <a:t>Advantages</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50000"/>
              </a:lnSpc>
              <a:spcBef>
                <a:spcPts val="0"/>
              </a:spcBef>
              <a:spcAft>
                <a:spcPts val="0"/>
              </a:spcAft>
              <a:buClr>
                <a:srgbClr val="000000"/>
              </a:buClr>
              <a:buSzPts val="1800"/>
              <a:buFont typeface="Noto Sans Symbols"/>
              <a:buChar char="⮚"/>
            </a:pPr>
            <a:r>
              <a:rPr lang="en-US" sz="2000">
                <a:latin typeface="Times New Roman" panose="02020603050405020304"/>
                <a:ea typeface="Times New Roman" panose="02020603050405020304"/>
                <a:cs typeface="Times New Roman" panose="02020603050405020304"/>
                <a:sym typeface="Times New Roman" panose="02020603050405020304"/>
              </a:rPr>
              <a:t>Implementation</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50000"/>
              </a:lnSpc>
              <a:spcBef>
                <a:spcPts val="0"/>
              </a:spcBef>
              <a:spcAft>
                <a:spcPts val="0"/>
              </a:spcAft>
              <a:buClr>
                <a:srgbClr val="000000"/>
              </a:buClr>
              <a:buSzPts val="1800"/>
              <a:buFont typeface="Noto Sans Symbols"/>
              <a:buChar char="⮚"/>
            </a:pPr>
            <a:r>
              <a:rPr lang="en-US" sz="2000">
                <a:solidFill>
                  <a:srgbClr val="000000"/>
                </a:solidFill>
                <a:latin typeface="Times New Roman" panose="02020603050405020304"/>
                <a:ea typeface="Times New Roman" panose="02020603050405020304"/>
                <a:cs typeface="Times New Roman" panose="02020603050405020304"/>
                <a:sym typeface="Times New Roman" panose="02020603050405020304"/>
              </a:rPr>
              <a:t>System </a:t>
            </a:r>
            <a:r>
              <a:rPr lang="en-US" sz="2000">
                <a:latin typeface="Times New Roman" panose="02020603050405020304"/>
                <a:ea typeface="Times New Roman" panose="02020603050405020304"/>
                <a:cs typeface="Times New Roman" panose="02020603050405020304"/>
                <a:sym typeface="Times New Roman" panose="02020603050405020304"/>
              </a:rPr>
              <a:t>D</a:t>
            </a:r>
            <a:r>
              <a:rPr lang="en-US" sz="2000">
                <a:solidFill>
                  <a:srgbClr val="000000"/>
                </a:solidFill>
                <a:latin typeface="Times New Roman" panose="02020603050405020304"/>
                <a:ea typeface="Times New Roman" panose="02020603050405020304"/>
                <a:cs typeface="Times New Roman" panose="02020603050405020304"/>
                <a:sym typeface="Times New Roman" panose="02020603050405020304"/>
              </a:rPr>
              <a:t>e</a:t>
            </a:r>
            <a:r>
              <a:rPr lang="en-US" sz="2000">
                <a:latin typeface="Times New Roman" panose="02020603050405020304"/>
                <a:ea typeface="Times New Roman" panose="02020603050405020304"/>
                <a:cs typeface="Times New Roman" panose="02020603050405020304"/>
                <a:sym typeface="Times New Roman" panose="02020603050405020304"/>
              </a:rPr>
              <a:t>sign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50000"/>
              </a:lnSpc>
              <a:spcBef>
                <a:spcPts val="0"/>
              </a:spcBef>
              <a:spcAft>
                <a:spcPts val="0"/>
              </a:spcAft>
              <a:buClr>
                <a:srgbClr val="000000"/>
              </a:buClr>
              <a:buSzPts val="1800"/>
              <a:buFont typeface="Noto Sans Symbols"/>
              <a:buChar char="⮚"/>
            </a:pPr>
            <a:r>
              <a:rPr lang="en-US" sz="2000">
                <a:latin typeface="Times New Roman" panose="02020603050405020304"/>
                <a:ea typeface="Times New Roman" panose="02020603050405020304"/>
                <a:cs typeface="Times New Roman" panose="02020603050405020304"/>
                <a:sym typeface="Times New Roman" panose="02020603050405020304"/>
              </a:rPr>
              <a:t>Challenges Faced</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50000"/>
              </a:lnSpc>
              <a:spcBef>
                <a:spcPts val="0"/>
              </a:spcBef>
              <a:spcAft>
                <a:spcPts val="0"/>
              </a:spcAft>
              <a:buClr>
                <a:srgbClr val="000000"/>
              </a:buClr>
              <a:buSzPts val="1800"/>
              <a:buFont typeface="Noto Sans Symbols"/>
              <a:buChar char="⮚"/>
            </a:pPr>
            <a:r>
              <a:rPr lang="en-US" sz="2000">
                <a:latin typeface="Times New Roman" panose="02020603050405020304"/>
                <a:ea typeface="Times New Roman" panose="02020603050405020304"/>
                <a:cs typeface="Times New Roman" panose="02020603050405020304"/>
                <a:sym typeface="Times New Roman" panose="02020603050405020304"/>
              </a:rPr>
              <a:t>Conclusion</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20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8" name="Shape 78"/>
        <p:cNvGrpSpPr/>
        <p:nvPr/>
      </p:nvGrpSpPr>
      <p:grpSpPr>
        <a:xfrm>
          <a:off x="0" y="0"/>
          <a:ext cx="0" cy="0"/>
          <a:chOff x="0" y="0"/>
          <a:chExt cx="0" cy="0"/>
        </a:xfrm>
      </p:grpSpPr>
      <p:grpSp>
        <p:nvGrpSpPr>
          <p:cNvPr id="79" name="Google Shape;79;p3"/>
          <p:cNvGrpSpPr/>
          <p:nvPr/>
        </p:nvGrpSpPr>
        <p:grpSpPr>
          <a:xfrm>
            <a:off x="3026663" y="3917734"/>
            <a:ext cx="6480047" cy="2995128"/>
            <a:chOff x="3026663" y="3917734"/>
            <a:chExt cx="6480047" cy="2995128"/>
          </a:xfrm>
        </p:grpSpPr>
        <p:pic>
          <p:nvPicPr>
            <p:cNvPr id="80" name="Google Shape;80;p3"/>
            <p:cNvPicPr preferRelativeResize="0"/>
            <p:nvPr/>
          </p:nvPicPr>
          <p:blipFill rotWithShape="1">
            <a:blip r:embed="rId1"/>
            <a:srcRect/>
            <a:stretch>
              <a:fillRect/>
            </a:stretch>
          </p:blipFill>
          <p:spPr>
            <a:xfrm>
              <a:off x="6752860" y="3917734"/>
              <a:ext cx="2731328" cy="2129269"/>
            </a:xfrm>
            <a:prstGeom prst="rect">
              <a:avLst/>
            </a:prstGeom>
            <a:noFill/>
            <a:ln>
              <a:noFill/>
            </a:ln>
          </p:spPr>
        </p:pic>
        <p:pic>
          <p:nvPicPr>
            <p:cNvPr id="81" name="Google Shape;81;p3"/>
            <p:cNvPicPr preferRelativeResize="0"/>
            <p:nvPr/>
          </p:nvPicPr>
          <p:blipFill rotWithShape="1">
            <a:blip r:embed="rId2"/>
            <a:srcRect/>
            <a:stretch>
              <a:fillRect/>
            </a:stretch>
          </p:blipFill>
          <p:spPr>
            <a:xfrm>
              <a:off x="3026663" y="6348983"/>
              <a:ext cx="6480047" cy="563879"/>
            </a:xfrm>
            <a:prstGeom prst="rect">
              <a:avLst/>
            </a:prstGeom>
            <a:noFill/>
            <a:ln>
              <a:noFill/>
            </a:ln>
          </p:spPr>
        </p:pic>
      </p:grpSp>
      <p:sp>
        <p:nvSpPr>
          <p:cNvPr id="82" name="Google Shape;82;p3"/>
          <p:cNvSpPr txBox="1"/>
          <p:nvPr>
            <p:ph type="title"/>
          </p:nvPr>
        </p:nvSpPr>
        <p:spPr>
          <a:xfrm>
            <a:off x="3434048" y="282896"/>
            <a:ext cx="3343200" cy="536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latin typeface="Cambria" panose="02040503050406030204"/>
                <a:ea typeface="Cambria" panose="02040503050406030204"/>
                <a:cs typeface="Cambria" panose="02040503050406030204"/>
                <a:sym typeface="Cambria" panose="02040503050406030204"/>
              </a:rPr>
              <a:t>INTRODUCTION</a:t>
            </a:r>
            <a:endParaRPr lang="en-US">
              <a:latin typeface="Cambria" panose="02040503050406030204"/>
              <a:ea typeface="Cambria" panose="02040503050406030204"/>
              <a:cs typeface="Cambria" panose="02040503050406030204"/>
              <a:sym typeface="Cambria" panose="02040503050406030204"/>
            </a:endParaRPr>
          </a:p>
        </p:txBody>
      </p:sp>
      <p:sp>
        <p:nvSpPr>
          <p:cNvPr id="83" name="Google Shape;83;p3"/>
          <p:cNvSpPr txBox="1"/>
          <p:nvPr>
            <p:ph type="ftr" idx="11"/>
          </p:nvPr>
        </p:nvSpPr>
        <p:spPr>
          <a:xfrm>
            <a:off x="3064165" y="6898850"/>
            <a:ext cx="6370320" cy="323850"/>
          </a:xfrm>
          <a:prstGeom prst="rect">
            <a:avLst/>
          </a:prstGeom>
          <a:noFill/>
          <a:ln>
            <a:noFill/>
          </a:ln>
        </p:spPr>
        <p:txBody>
          <a:bodyPr spcFirstLastPara="1" wrap="square" lIns="0" tIns="0" rIns="0" bIns="0" anchor="t" anchorCtr="0">
            <a:spAutoFit/>
          </a:bodyPr>
          <a:lstStyle/>
          <a:p>
            <a:pPr marL="12700" lvl="0" indent="0" algn="l" rtl="0">
              <a:lnSpc>
                <a:spcPct val="115000"/>
              </a:lnSpc>
              <a:spcBef>
                <a:spcPts val="0"/>
              </a:spcBef>
              <a:spcAft>
                <a:spcPts val="0"/>
              </a:spcAft>
              <a:buNone/>
            </a:pPr>
            <a:r>
              <a:rPr lang="en-US"/>
              <a:t>Department of Computer Science Engineering, DSCE</a:t>
            </a:r>
            <a:endParaRPr lang="en-US"/>
          </a:p>
        </p:txBody>
      </p:sp>
      <p:sp>
        <p:nvSpPr>
          <p:cNvPr id="84" name="Google Shape;84;p3"/>
          <p:cNvSpPr txBox="1"/>
          <p:nvPr/>
        </p:nvSpPr>
        <p:spPr>
          <a:xfrm>
            <a:off x="1257798" y="1143322"/>
            <a:ext cx="8094345" cy="3493770"/>
          </a:xfrm>
          <a:prstGeom prst="rect">
            <a:avLst/>
          </a:prstGeom>
          <a:noFill/>
          <a:ln>
            <a:noFill/>
          </a:ln>
        </p:spPr>
        <p:txBody>
          <a:bodyPr spcFirstLastPara="1" wrap="square" lIns="0" tIns="12700" rIns="0" bIns="0" anchor="t" anchorCtr="0">
            <a:spAutoFit/>
          </a:bodyPr>
          <a:lstStyle/>
          <a:p>
            <a:pPr marL="0" marR="390525" lvl="0" indent="0" algn="ctr" rtl="0">
              <a:lnSpc>
                <a:spcPct val="100000"/>
              </a:lnSpc>
              <a:spcBef>
                <a:spcPts val="0"/>
              </a:spcBef>
              <a:spcAft>
                <a:spcPts val="0"/>
              </a:spcAft>
              <a:buNone/>
            </a:pPr>
            <a:r>
              <a:rPr lang="en-US" sz="3100" b="1">
                <a:latin typeface="Arial" panose="020B0604020202020204"/>
                <a:ea typeface="Arial" panose="020B0604020202020204"/>
                <a:cs typeface="Arial" panose="020B0604020202020204"/>
                <a:sym typeface="Arial" panose="020B0604020202020204"/>
              </a:rPr>
              <a:t>START-UP ANALYZER</a:t>
            </a:r>
            <a:endParaRPr sz="3100">
              <a:latin typeface="Arial" panose="020B0604020202020204"/>
              <a:ea typeface="Arial" panose="020B0604020202020204"/>
              <a:cs typeface="Arial" panose="020B0604020202020204"/>
              <a:sym typeface="Arial" panose="020B0604020202020204"/>
            </a:endParaRPr>
          </a:p>
          <a:p>
            <a:pPr marL="12700" marR="5080" lvl="0" indent="0" algn="l" rtl="0">
              <a:lnSpc>
                <a:spcPct val="117000"/>
              </a:lnSpc>
              <a:spcBef>
                <a:spcPts val="2065"/>
              </a:spcBef>
              <a:spcAft>
                <a:spcPts val="0"/>
              </a:spcAft>
              <a:buNone/>
            </a:pPr>
            <a:r>
              <a:rPr lang="en-US" sz="2200">
                <a:latin typeface="Lucida Sans" panose="020B0602030504020204"/>
                <a:ea typeface="Lucida Sans" panose="020B0602030504020204"/>
                <a:cs typeface="Lucida Sans" panose="020B0602030504020204"/>
                <a:sym typeface="Lucida Sans" panose="020B0602030504020204"/>
              </a:rPr>
              <a:t>There are a variety of possible destinations for startups, but  the two that are most coveted are either a successful  acquisition from a larger company or an IPO. However, it is  also conceivable for a business to acquire additional  investment along the road or to sputter and collapse. Which  makes it necessary to analyze a startup</a:t>
            </a:r>
            <a:endParaRPr sz="2200">
              <a:latin typeface="Lucida Sans" panose="020B0602030504020204"/>
              <a:ea typeface="Lucida Sans" panose="020B0602030504020204"/>
              <a:cs typeface="Lucida Sans" panose="020B0602030504020204"/>
              <a:sym typeface="Lucida Sans" panose="020B0602030504020204"/>
            </a:endParaRPr>
          </a:p>
          <a:p>
            <a:pPr marL="12700" marR="0" lvl="0" indent="0" algn="l" rtl="0">
              <a:lnSpc>
                <a:spcPct val="100000"/>
              </a:lnSpc>
              <a:spcBef>
                <a:spcPts val="435"/>
              </a:spcBef>
              <a:spcAft>
                <a:spcPts val="0"/>
              </a:spcAft>
              <a:buNone/>
            </a:pPr>
            <a:r>
              <a:rPr lang="en-US" sz="2200">
                <a:latin typeface="Lucida Sans" panose="020B0602030504020204"/>
                <a:ea typeface="Lucida Sans" panose="020B0602030504020204"/>
                <a:cs typeface="Lucida Sans" panose="020B0602030504020204"/>
                <a:sym typeface="Lucida Sans" panose="020B0602030504020204"/>
              </a:rPr>
              <a:t>thoroughly before investing in it's future.</a:t>
            </a:r>
            <a:endParaRPr sz="2200">
              <a:latin typeface="Lucida Sans" panose="020B0602030504020204"/>
              <a:ea typeface="Lucida Sans" panose="020B0602030504020204"/>
              <a:cs typeface="Lucida Sans" panose="020B0602030504020204"/>
              <a:sym typeface="Lucida Sans" panose="020B0602030504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8" name="Shape 88"/>
        <p:cNvGrpSpPr/>
        <p:nvPr/>
      </p:nvGrpSpPr>
      <p:grpSpPr>
        <a:xfrm>
          <a:off x="0" y="0"/>
          <a:ext cx="0" cy="0"/>
          <a:chOff x="0" y="0"/>
          <a:chExt cx="0" cy="0"/>
        </a:xfrm>
      </p:grpSpPr>
      <p:grpSp>
        <p:nvGrpSpPr>
          <p:cNvPr id="89" name="Google Shape;89;p4"/>
          <p:cNvGrpSpPr/>
          <p:nvPr/>
        </p:nvGrpSpPr>
        <p:grpSpPr>
          <a:xfrm>
            <a:off x="1445843" y="1104265"/>
            <a:ext cx="8060867" cy="5808597"/>
            <a:chOff x="1445843" y="1104265"/>
            <a:chExt cx="8060867" cy="5808597"/>
          </a:xfrm>
        </p:grpSpPr>
        <p:sp>
          <p:nvSpPr>
            <p:cNvPr id="90" name="Google Shape;90;p4"/>
            <p:cNvSpPr/>
            <p:nvPr/>
          </p:nvSpPr>
          <p:spPr>
            <a:xfrm>
              <a:off x="3563467" y="3571828"/>
              <a:ext cx="2885440" cy="2471420"/>
            </a:xfrm>
            <a:custGeom>
              <a:avLst/>
              <a:gdLst/>
              <a:ahLst/>
              <a:cxnLst/>
              <a:rect l="l" t="t" r="r" b="b"/>
              <a:pathLst>
                <a:path w="2885440" h="2471420" extrusionOk="0">
                  <a:moveTo>
                    <a:pt x="2037170" y="1197981"/>
                  </a:moveTo>
                  <a:lnTo>
                    <a:pt x="1903132" y="1197981"/>
                  </a:lnTo>
                  <a:lnTo>
                    <a:pt x="2322863" y="313534"/>
                  </a:lnTo>
                  <a:lnTo>
                    <a:pt x="2212808" y="263813"/>
                  </a:lnTo>
                  <a:lnTo>
                    <a:pt x="2538876" y="0"/>
                  </a:lnTo>
                  <a:lnTo>
                    <a:pt x="2542995" y="363255"/>
                  </a:lnTo>
                  <a:lnTo>
                    <a:pt x="2433504" y="363255"/>
                  </a:lnTo>
                  <a:lnTo>
                    <a:pt x="2037170" y="1197981"/>
                  </a:lnTo>
                  <a:close/>
                </a:path>
                <a:path w="2885440" h="2471420" extrusionOk="0">
                  <a:moveTo>
                    <a:pt x="2543559" y="412976"/>
                  </a:moveTo>
                  <a:lnTo>
                    <a:pt x="2433504" y="363255"/>
                  </a:lnTo>
                  <a:lnTo>
                    <a:pt x="2542995" y="363255"/>
                  </a:lnTo>
                  <a:lnTo>
                    <a:pt x="2543559" y="412976"/>
                  </a:lnTo>
                  <a:close/>
                </a:path>
                <a:path w="2885440" h="2471420" extrusionOk="0">
                  <a:moveTo>
                    <a:pt x="986983" y="2032123"/>
                  </a:moveTo>
                  <a:lnTo>
                    <a:pt x="881611" y="1971873"/>
                  </a:lnTo>
                  <a:lnTo>
                    <a:pt x="1509159" y="852860"/>
                  </a:lnTo>
                  <a:lnTo>
                    <a:pt x="1748881" y="1062857"/>
                  </a:lnTo>
                  <a:lnTo>
                    <a:pt x="1530233" y="1062857"/>
                  </a:lnTo>
                  <a:lnTo>
                    <a:pt x="986983" y="2032123"/>
                  </a:lnTo>
                  <a:close/>
                </a:path>
                <a:path w="2885440" h="2471420" extrusionOk="0">
                  <a:moveTo>
                    <a:pt x="2444867" y="1448926"/>
                  </a:moveTo>
                  <a:lnTo>
                    <a:pt x="2122072" y="1448926"/>
                  </a:lnTo>
                  <a:lnTo>
                    <a:pt x="2452822" y="1258231"/>
                  </a:lnTo>
                  <a:lnTo>
                    <a:pt x="2452822" y="945282"/>
                  </a:lnTo>
                  <a:lnTo>
                    <a:pt x="2884847" y="1195056"/>
                  </a:lnTo>
                  <a:lnTo>
                    <a:pt x="2444867" y="1448926"/>
                  </a:lnTo>
                  <a:close/>
                </a:path>
                <a:path w="2885440" h="2471420" extrusionOk="0">
                  <a:moveTo>
                    <a:pt x="1933573" y="1416168"/>
                  </a:moveTo>
                  <a:lnTo>
                    <a:pt x="1530233" y="1062857"/>
                  </a:lnTo>
                  <a:lnTo>
                    <a:pt x="1748881" y="1062857"/>
                  </a:lnTo>
                  <a:lnTo>
                    <a:pt x="1903132" y="1197981"/>
                  </a:lnTo>
                  <a:lnTo>
                    <a:pt x="2037170" y="1197981"/>
                  </a:lnTo>
                  <a:lnTo>
                    <a:pt x="1933573" y="1416168"/>
                  </a:lnTo>
                  <a:close/>
                </a:path>
                <a:path w="2885440" h="2471420" extrusionOk="0">
                  <a:moveTo>
                    <a:pt x="1979542" y="1717418"/>
                  </a:moveTo>
                  <a:lnTo>
                    <a:pt x="1650240" y="1717418"/>
                  </a:lnTo>
                  <a:lnTo>
                    <a:pt x="1980990" y="1526724"/>
                  </a:lnTo>
                  <a:lnTo>
                    <a:pt x="1980990" y="1367617"/>
                  </a:lnTo>
                  <a:lnTo>
                    <a:pt x="2122072" y="1448926"/>
                  </a:lnTo>
                  <a:lnTo>
                    <a:pt x="2444867" y="1448926"/>
                  </a:lnTo>
                  <a:lnTo>
                    <a:pt x="1979542" y="1717418"/>
                  </a:lnTo>
                  <a:close/>
                </a:path>
                <a:path w="2885440" h="2471420" extrusionOk="0">
                  <a:moveTo>
                    <a:pt x="1489886" y="1999950"/>
                  </a:moveTo>
                  <a:lnTo>
                    <a:pt x="1184262" y="1999950"/>
                  </a:lnTo>
                  <a:lnTo>
                    <a:pt x="1515013" y="1809256"/>
                  </a:lnTo>
                  <a:lnTo>
                    <a:pt x="1515013" y="1639620"/>
                  </a:lnTo>
                  <a:lnTo>
                    <a:pt x="1650240" y="1717418"/>
                  </a:lnTo>
                  <a:lnTo>
                    <a:pt x="1979542" y="1717418"/>
                  </a:lnTo>
                  <a:lnTo>
                    <a:pt x="1489886" y="1999950"/>
                  </a:lnTo>
                  <a:close/>
                </a:path>
                <a:path w="2885440" h="2471420" extrusionOk="0">
                  <a:moveTo>
                    <a:pt x="673794" y="2470837"/>
                  </a:moveTo>
                  <a:lnTo>
                    <a:pt x="0" y="2081844"/>
                  </a:lnTo>
                  <a:lnTo>
                    <a:pt x="374070" y="1865996"/>
                  </a:lnTo>
                  <a:lnTo>
                    <a:pt x="374070" y="2078334"/>
                  </a:lnTo>
                  <a:lnTo>
                    <a:pt x="705405" y="2269613"/>
                  </a:lnTo>
                  <a:lnTo>
                    <a:pt x="1022534" y="2269613"/>
                  </a:lnTo>
                  <a:lnTo>
                    <a:pt x="673794" y="2470837"/>
                  </a:lnTo>
                  <a:close/>
                </a:path>
                <a:path w="2885440" h="2471420" extrusionOk="0">
                  <a:moveTo>
                    <a:pt x="1022534" y="2269613"/>
                  </a:moveTo>
                  <a:lnTo>
                    <a:pt x="705405" y="2269613"/>
                  </a:lnTo>
                  <a:lnTo>
                    <a:pt x="1036156" y="2078919"/>
                  </a:lnTo>
                  <a:lnTo>
                    <a:pt x="1036156" y="1964268"/>
                  </a:lnTo>
                  <a:lnTo>
                    <a:pt x="1057230" y="1926831"/>
                  </a:lnTo>
                  <a:lnTo>
                    <a:pt x="1184262" y="1999950"/>
                  </a:lnTo>
                  <a:lnTo>
                    <a:pt x="1489886" y="1999950"/>
                  </a:lnTo>
                  <a:lnTo>
                    <a:pt x="1022534" y="2269613"/>
                  </a:lnTo>
                  <a:close/>
                </a:path>
              </a:pathLst>
            </a:custGeom>
            <a:solidFill>
              <a:srgbClr val="8BD5C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91" name="Google Shape;91;p4"/>
            <p:cNvPicPr preferRelativeResize="0"/>
            <p:nvPr/>
          </p:nvPicPr>
          <p:blipFill rotWithShape="1">
            <a:blip r:embed="rId1"/>
            <a:srcRect/>
            <a:stretch>
              <a:fillRect/>
            </a:stretch>
          </p:blipFill>
          <p:spPr>
            <a:xfrm>
              <a:off x="3579858" y="4384911"/>
              <a:ext cx="2867870" cy="1644885"/>
            </a:xfrm>
            <a:prstGeom prst="rect">
              <a:avLst/>
            </a:prstGeom>
            <a:noFill/>
            <a:ln>
              <a:noFill/>
            </a:ln>
          </p:spPr>
        </p:pic>
        <p:sp>
          <p:nvSpPr>
            <p:cNvPr id="92" name="Google Shape;92;p4"/>
            <p:cNvSpPr/>
            <p:nvPr/>
          </p:nvSpPr>
          <p:spPr>
            <a:xfrm>
              <a:off x="4624374" y="3661823"/>
              <a:ext cx="1380728" cy="1898723"/>
            </a:xfrm>
            <a:custGeom>
              <a:avLst/>
              <a:gdLst/>
              <a:ahLst/>
              <a:cxnLst/>
              <a:rect l="l" t="t" r="r" b="b"/>
              <a:pathLst>
                <a:path w="1577975" h="2366010" extrusionOk="0">
                  <a:moveTo>
                    <a:pt x="1570940" y="181920"/>
                  </a:moveTo>
                  <a:lnTo>
                    <a:pt x="939565" y="181920"/>
                  </a:lnTo>
                  <a:lnTo>
                    <a:pt x="1255681" y="0"/>
                  </a:lnTo>
                  <a:lnTo>
                    <a:pt x="1570940" y="181920"/>
                  </a:lnTo>
                  <a:close/>
                </a:path>
                <a:path w="1577975" h="2366010" extrusionOk="0">
                  <a:moveTo>
                    <a:pt x="1101721" y="918959"/>
                  </a:moveTo>
                  <a:lnTo>
                    <a:pt x="934882" y="823027"/>
                  </a:lnTo>
                  <a:lnTo>
                    <a:pt x="934882" y="180165"/>
                  </a:lnTo>
                  <a:lnTo>
                    <a:pt x="939565" y="181920"/>
                  </a:lnTo>
                  <a:lnTo>
                    <a:pt x="1570940" y="181920"/>
                  </a:lnTo>
                  <a:lnTo>
                    <a:pt x="1572967" y="183089"/>
                  </a:lnTo>
                  <a:lnTo>
                    <a:pt x="1577650" y="183089"/>
                  </a:lnTo>
                  <a:lnTo>
                    <a:pt x="1577650" y="316459"/>
                  </a:lnTo>
                  <a:lnTo>
                    <a:pt x="1238119" y="591386"/>
                  </a:lnTo>
                  <a:lnTo>
                    <a:pt x="1349345" y="651051"/>
                  </a:lnTo>
                  <a:lnTo>
                    <a:pt x="1223293" y="916619"/>
                  </a:lnTo>
                  <a:lnTo>
                    <a:pt x="1106404" y="916619"/>
                  </a:lnTo>
                  <a:lnTo>
                    <a:pt x="1101721" y="918959"/>
                  </a:lnTo>
                  <a:close/>
                </a:path>
                <a:path w="1577975" h="2366010" extrusionOk="0">
                  <a:moveTo>
                    <a:pt x="1577650" y="183089"/>
                  </a:moveTo>
                  <a:lnTo>
                    <a:pt x="1572967" y="183089"/>
                  </a:lnTo>
                  <a:lnTo>
                    <a:pt x="1577650" y="180750"/>
                  </a:lnTo>
                  <a:lnTo>
                    <a:pt x="1577650" y="183089"/>
                  </a:lnTo>
                  <a:close/>
                </a:path>
                <a:path w="1577975" h="2366010" extrusionOk="0">
                  <a:moveTo>
                    <a:pt x="1257437" y="1813936"/>
                  </a:moveTo>
                  <a:lnTo>
                    <a:pt x="1110502" y="1729118"/>
                  </a:lnTo>
                  <a:lnTo>
                    <a:pt x="1574723" y="751663"/>
                  </a:lnTo>
                  <a:lnTo>
                    <a:pt x="1577650" y="753418"/>
                  </a:lnTo>
                  <a:lnTo>
                    <a:pt x="1577650" y="1628506"/>
                  </a:lnTo>
                  <a:lnTo>
                    <a:pt x="1257437" y="1813351"/>
                  </a:lnTo>
                  <a:lnTo>
                    <a:pt x="1257437" y="1813936"/>
                  </a:lnTo>
                  <a:close/>
                </a:path>
                <a:path w="1577975" h="2366010" extrusionOk="0">
                  <a:moveTo>
                    <a:pt x="1106404" y="1162884"/>
                  </a:moveTo>
                  <a:lnTo>
                    <a:pt x="1106404" y="916619"/>
                  </a:lnTo>
                  <a:lnTo>
                    <a:pt x="1223293" y="916619"/>
                  </a:lnTo>
                  <a:lnTo>
                    <a:pt x="1106404" y="1162884"/>
                  </a:lnTo>
                  <a:close/>
                </a:path>
                <a:path w="1577975" h="2366010" extrusionOk="0">
                  <a:moveTo>
                    <a:pt x="158643" y="1830899"/>
                  </a:moveTo>
                  <a:lnTo>
                    <a:pt x="0" y="1739647"/>
                  </a:lnTo>
                  <a:lnTo>
                    <a:pt x="2926" y="888542"/>
                  </a:lnTo>
                  <a:lnTo>
                    <a:pt x="318457" y="706622"/>
                  </a:lnTo>
                  <a:lnTo>
                    <a:pt x="636328" y="890296"/>
                  </a:lnTo>
                  <a:lnTo>
                    <a:pt x="641597" y="890296"/>
                  </a:lnTo>
                  <a:lnTo>
                    <a:pt x="641597" y="1165809"/>
                  </a:lnTo>
                  <a:lnTo>
                    <a:pt x="549104" y="1165809"/>
                  </a:lnTo>
                  <a:lnTo>
                    <a:pt x="177432" y="1828559"/>
                  </a:lnTo>
                  <a:lnTo>
                    <a:pt x="163326" y="1828559"/>
                  </a:lnTo>
                  <a:lnTo>
                    <a:pt x="158643" y="1830899"/>
                  </a:lnTo>
                  <a:close/>
                </a:path>
                <a:path w="1577975" h="2366010" extrusionOk="0">
                  <a:moveTo>
                    <a:pt x="641597" y="890296"/>
                  </a:moveTo>
                  <a:lnTo>
                    <a:pt x="636328" y="890296"/>
                  </a:lnTo>
                  <a:lnTo>
                    <a:pt x="641597" y="887372"/>
                  </a:lnTo>
                  <a:lnTo>
                    <a:pt x="641597" y="890296"/>
                  </a:lnTo>
                  <a:close/>
                </a:path>
                <a:path w="1577975" h="2366010" extrusionOk="0">
                  <a:moveTo>
                    <a:pt x="641597" y="1215530"/>
                  </a:moveTo>
                  <a:lnTo>
                    <a:pt x="549104" y="1165809"/>
                  </a:lnTo>
                  <a:lnTo>
                    <a:pt x="641597" y="1165809"/>
                  </a:lnTo>
                  <a:lnTo>
                    <a:pt x="641597" y="1215530"/>
                  </a:lnTo>
                  <a:close/>
                </a:path>
                <a:path w="1577975" h="2366010" extrusionOk="0">
                  <a:moveTo>
                    <a:pt x="320213" y="2365545"/>
                  </a:moveTo>
                  <a:lnTo>
                    <a:pt x="197279" y="2294766"/>
                  </a:lnTo>
                  <a:lnTo>
                    <a:pt x="640426" y="1504496"/>
                  </a:lnTo>
                  <a:lnTo>
                    <a:pt x="640426" y="2180116"/>
                  </a:lnTo>
                  <a:lnTo>
                    <a:pt x="320213" y="2364960"/>
                  </a:lnTo>
                  <a:lnTo>
                    <a:pt x="320213" y="2365545"/>
                  </a:lnTo>
                  <a:close/>
                </a:path>
                <a:path w="1577975" h="2366010" extrusionOk="0">
                  <a:moveTo>
                    <a:pt x="163326" y="1853712"/>
                  </a:moveTo>
                  <a:lnTo>
                    <a:pt x="163326" y="1828559"/>
                  </a:lnTo>
                  <a:lnTo>
                    <a:pt x="177432" y="1828559"/>
                  </a:lnTo>
                  <a:lnTo>
                    <a:pt x="163326" y="1853712"/>
                  </a:lnTo>
                  <a:close/>
                </a:path>
              </a:pathLst>
            </a:custGeom>
            <a:solidFill>
              <a:srgbClr val="01337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3" name="Google Shape;93;p4"/>
            <p:cNvSpPr/>
            <p:nvPr/>
          </p:nvSpPr>
          <p:spPr>
            <a:xfrm>
              <a:off x="3946903" y="3930988"/>
              <a:ext cx="1587500" cy="1899920"/>
            </a:xfrm>
            <a:custGeom>
              <a:avLst/>
              <a:gdLst/>
              <a:ahLst/>
              <a:cxnLst/>
              <a:rect l="l" t="t" r="r" b="b"/>
              <a:pathLst>
                <a:path w="1587500" h="1899920" extrusionOk="0">
                  <a:moveTo>
                    <a:pt x="1116356" y="154427"/>
                  </a:moveTo>
                  <a:lnTo>
                    <a:pt x="1056645" y="119915"/>
                  </a:lnTo>
                  <a:lnTo>
                    <a:pt x="1263876" y="0"/>
                  </a:lnTo>
                  <a:lnTo>
                    <a:pt x="1527082" y="152087"/>
                  </a:lnTo>
                  <a:lnTo>
                    <a:pt x="1121039" y="152087"/>
                  </a:lnTo>
                  <a:lnTo>
                    <a:pt x="1116356" y="154427"/>
                  </a:lnTo>
                  <a:close/>
                </a:path>
                <a:path w="1587500" h="1899920" extrusionOk="0">
                  <a:moveTo>
                    <a:pt x="1433642" y="750493"/>
                  </a:moveTo>
                  <a:lnTo>
                    <a:pt x="1130990" y="485510"/>
                  </a:lnTo>
                  <a:lnTo>
                    <a:pt x="1121039" y="480245"/>
                  </a:lnTo>
                  <a:lnTo>
                    <a:pt x="1121039" y="152087"/>
                  </a:lnTo>
                  <a:lnTo>
                    <a:pt x="1527082" y="152087"/>
                  </a:lnTo>
                  <a:lnTo>
                    <a:pt x="1581748" y="183674"/>
                  </a:lnTo>
                  <a:lnTo>
                    <a:pt x="1587017" y="183674"/>
                  </a:lnTo>
                  <a:lnTo>
                    <a:pt x="1587017" y="427599"/>
                  </a:lnTo>
                  <a:lnTo>
                    <a:pt x="1433642" y="750493"/>
                  </a:lnTo>
                  <a:close/>
                </a:path>
                <a:path w="1587500" h="1899920" extrusionOk="0">
                  <a:moveTo>
                    <a:pt x="1587017" y="183674"/>
                  </a:moveTo>
                  <a:lnTo>
                    <a:pt x="1581748" y="183674"/>
                  </a:lnTo>
                  <a:lnTo>
                    <a:pt x="1587017" y="181335"/>
                  </a:lnTo>
                  <a:lnTo>
                    <a:pt x="1587017" y="183674"/>
                  </a:lnTo>
                  <a:close/>
                </a:path>
                <a:path w="1587500" h="1899920" extrusionOk="0">
                  <a:moveTo>
                    <a:pt x="1266803" y="1348314"/>
                  </a:moveTo>
                  <a:lnTo>
                    <a:pt x="1121039" y="1264081"/>
                  </a:lnTo>
                  <a:lnTo>
                    <a:pt x="1121039" y="769211"/>
                  </a:lnTo>
                  <a:lnTo>
                    <a:pt x="1149724" y="718320"/>
                  </a:lnTo>
                  <a:lnTo>
                    <a:pt x="1553649" y="1072216"/>
                  </a:lnTo>
                  <a:lnTo>
                    <a:pt x="1587017" y="1072216"/>
                  </a:lnTo>
                  <a:lnTo>
                    <a:pt x="1587017" y="1162884"/>
                  </a:lnTo>
                  <a:lnTo>
                    <a:pt x="1266803" y="1347729"/>
                  </a:lnTo>
                  <a:lnTo>
                    <a:pt x="1266803" y="1348314"/>
                  </a:lnTo>
                  <a:close/>
                </a:path>
                <a:path w="1587500" h="1899920" extrusionOk="0">
                  <a:moveTo>
                    <a:pt x="1587017" y="1072216"/>
                  </a:moveTo>
                  <a:lnTo>
                    <a:pt x="1553649" y="1072216"/>
                  </a:lnTo>
                  <a:lnTo>
                    <a:pt x="1587017" y="1002607"/>
                  </a:lnTo>
                  <a:lnTo>
                    <a:pt x="1587017" y="1072216"/>
                  </a:lnTo>
                  <a:close/>
                </a:path>
                <a:path w="1587500" h="1899920" extrusionOk="0">
                  <a:moveTo>
                    <a:pt x="636060" y="1095029"/>
                  </a:moveTo>
                  <a:lnTo>
                    <a:pt x="4683" y="1095029"/>
                  </a:lnTo>
                  <a:lnTo>
                    <a:pt x="320213" y="912525"/>
                  </a:lnTo>
                  <a:lnTo>
                    <a:pt x="636060" y="1095029"/>
                  </a:lnTo>
                  <a:close/>
                </a:path>
                <a:path w="1587500" h="1899920" extrusionOk="0">
                  <a:moveTo>
                    <a:pt x="322554" y="1899923"/>
                  </a:moveTo>
                  <a:lnTo>
                    <a:pt x="0" y="1713909"/>
                  </a:lnTo>
                  <a:lnTo>
                    <a:pt x="0" y="1093275"/>
                  </a:lnTo>
                  <a:lnTo>
                    <a:pt x="4683" y="1095029"/>
                  </a:lnTo>
                  <a:lnTo>
                    <a:pt x="636060" y="1095029"/>
                  </a:lnTo>
                  <a:lnTo>
                    <a:pt x="638085" y="1096199"/>
                  </a:lnTo>
                  <a:lnTo>
                    <a:pt x="642768" y="1096199"/>
                  </a:lnTo>
                  <a:lnTo>
                    <a:pt x="642768" y="1119013"/>
                  </a:lnTo>
                  <a:lnTo>
                    <a:pt x="391632" y="1566501"/>
                  </a:lnTo>
                  <a:lnTo>
                    <a:pt x="493491" y="1620901"/>
                  </a:lnTo>
                  <a:lnTo>
                    <a:pt x="607058" y="1685831"/>
                  </a:lnTo>
                  <a:lnTo>
                    <a:pt x="642768" y="1685831"/>
                  </a:lnTo>
                  <a:lnTo>
                    <a:pt x="642768" y="1714494"/>
                  </a:lnTo>
                  <a:lnTo>
                    <a:pt x="322554" y="1899338"/>
                  </a:lnTo>
                  <a:lnTo>
                    <a:pt x="322554" y="1899923"/>
                  </a:lnTo>
                  <a:close/>
                </a:path>
                <a:path w="1587500" h="1899920" extrusionOk="0">
                  <a:moveTo>
                    <a:pt x="642768" y="1096199"/>
                  </a:moveTo>
                  <a:lnTo>
                    <a:pt x="638085" y="1096199"/>
                  </a:lnTo>
                  <a:lnTo>
                    <a:pt x="642768" y="1093860"/>
                  </a:lnTo>
                  <a:lnTo>
                    <a:pt x="642768" y="1096199"/>
                  </a:lnTo>
                  <a:close/>
                </a:path>
                <a:path w="1587500" h="1899920" extrusionOk="0">
                  <a:moveTo>
                    <a:pt x="642768" y="1685831"/>
                  </a:moveTo>
                  <a:lnTo>
                    <a:pt x="607058" y="1685831"/>
                  </a:lnTo>
                  <a:lnTo>
                    <a:pt x="642768" y="1622656"/>
                  </a:lnTo>
                  <a:lnTo>
                    <a:pt x="642768" y="1685831"/>
                  </a:lnTo>
                  <a:close/>
                </a:path>
              </a:pathLst>
            </a:custGeom>
            <a:solidFill>
              <a:srgbClr val="FFD54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4" name="Google Shape;94;p4"/>
            <p:cNvSpPr/>
            <p:nvPr/>
          </p:nvSpPr>
          <p:spPr>
            <a:xfrm>
              <a:off x="3828349" y="3828348"/>
              <a:ext cx="2627988" cy="2280857"/>
            </a:xfrm>
            <a:custGeom>
              <a:avLst/>
              <a:gdLst/>
              <a:ahLst/>
              <a:cxnLst/>
              <a:rect l="l" t="t" r="r" b="b"/>
              <a:pathLst>
                <a:path w="2903854" h="2924175" extrusionOk="0">
                  <a:moveTo>
                    <a:pt x="1818834" y="817177"/>
                  </a:moveTo>
                  <a:lnTo>
                    <a:pt x="1800102" y="817177"/>
                  </a:lnTo>
                  <a:lnTo>
                    <a:pt x="1800102" y="190109"/>
                  </a:lnTo>
                  <a:lnTo>
                    <a:pt x="2129682" y="0"/>
                  </a:lnTo>
                  <a:lnTo>
                    <a:pt x="2168204" y="22228"/>
                  </a:lnTo>
                  <a:lnTo>
                    <a:pt x="2129682" y="22228"/>
                  </a:lnTo>
                  <a:lnTo>
                    <a:pt x="1832884" y="193034"/>
                  </a:lnTo>
                  <a:lnTo>
                    <a:pt x="1859301" y="208242"/>
                  </a:lnTo>
                  <a:lnTo>
                    <a:pt x="1818834" y="208242"/>
                  </a:lnTo>
                  <a:lnTo>
                    <a:pt x="1818834" y="817177"/>
                  </a:lnTo>
                  <a:close/>
                </a:path>
                <a:path w="2903854" h="2924175" extrusionOk="0">
                  <a:moveTo>
                    <a:pt x="2173009" y="365594"/>
                  </a:moveTo>
                  <a:lnTo>
                    <a:pt x="2132609" y="365594"/>
                  </a:lnTo>
                  <a:lnTo>
                    <a:pt x="2428235" y="194789"/>
                  </a:lnTo>
                  <a:lnTo>
                    <a:pt x="2129682" y="22228"/>
                  </a:lnTo>
                  <a:lnTo>
                    <a:pt x="2168204" y="22228"/>
                  </a:lnTo>
                  <a:lnTo>
                    <a:pt x="2462189" y="191864"/>
                  </a:lnTo>
                  <a:lnTo>
                    <a:pt x="2462189" y="211167"/>
                  </a:lnTo>
                  <a:lnTo>
                    <a:pt x="2442285" y="211167"/>
                  </a:lnTo>
                  <a:lnTo>
                    <a:pt x="2173009" y="365594"/>
                  </a:lnTo>
                  <a:close/>
                </a:path>
                <a:path w="2903854" h="2924175" extrusionOk="0">
                  <a:moveTo>
                    <a:pt x="2122072" y="594442"/>
                  </a:moveTo>
                  <a:lnTo>
                    <a:pt x="2122072" y="382558"/>
                  </a:lnTo>
                  <a:lnTo>
                    <a:pt x="1818835" y="208242"/>
                  </a:lnTo>
                  <a:lnTo>
                    <a:pt x="1859301" y="208242"/>
                  </a:lnTo>
                  <a:lnTo>
                    <a:pt x="2132609" y="365594"/>
                  </a:lnTo>
                  <a:lnTo>
                    <a:pt x="2173009" y="365594"/>
                  </a:lnTo>
                  <a:lnTo>
                    <a:pt x="2141390" y="383728"/>
                  </a:lnTo>
                  <a:lnTo>
                    <a:pt x="2141390" y="578801"/>
                  </a:lnTo>
                  <a:lnTo>
                    <a:pt x="2122072" y="594442"/>
                  </a:lnTo>
                  <a:close/>
                </a:path>
                <a:path w="2903854" h="2924175" extrusionOk="0">
                  <a:moveTo>
                    <a:pt x="2307944" y="594896"/>
                  </a:moveTo>
                  <a:lnTo>
                    <a:pt x="2122072" y="594896"/>
                  </a:lnTo>
                  <a:lnTo>
                    <a:pt x="2141390" y="579102"/>
                  </a:lnTo>
                  <a:lnTo>
                    <a:pt x="2141390" y="578801"/>
                  </a:lnTo>
                  <a:lnTo>
                    <a:pt x="2442285" y="335177"/>
                  </a:lnTo>
                  <a:lnTo>
                    <a:pt x="2442285" y="211167"/>
                  </a:lnTo>
                  <a:lnTo>
                    <a:pt x="2462189" y="211167"/>
                  </a:lnTo>
                  <a:lnTo>
                    <a:pt x="2462189" y="325233"/>
                  </a:lnTo>
                  <a:lnTo>
                    <a:pt x="2455164" y="325233"/>
                  </a:lnTo>
                  <a:lnTo>
                    <a:pt x="2559365" y="380803"/>
                  </a:lnTo>
                  <a:lnTo>
                    <a:pt x="2559642" y="406541"/>
                  </a:lnTo>
                  <a:lnTo>
                    <a:pt x="2540046" y="406541"/>
                  </a:lnTo>
                  <a:lnTo>
                    <a:pt x="2307944" y="594896"/>
                  </a:lnTo>
                  <a:close/>
                </a:path>
                <a:path w="2903854" h="2924175" extrusionOk="0">
                  <a:moveTo>
                    <a:pt x="2462189" y="328743"/>
                  </a:moveTo>
                  <a:lnTo>
                    <a:pt x="2455164" y="325233"/>
                  </a:lnTo>
                  <a:lnTo>
                    <a:pt x="2462189" y="325233"/>
                  </a:lnTo>
                  <a:lnTo>
                    <a:pt x="2462189" y="328743"/>
                  </a:lnTo>
                  <a:close/>
                </a:path>
                <a:path w="2903854" h="2924175" extrusionOk="0">
                  <a:moveTo>
                    <a:pt x="2563720" y="784420"/>
                  </a:moveTo>
                  <a:lnTo>
                    <a:pt x="2544144" y="784420"/>
                  </a:lnTo>
                  <a:lnTo>
                    <a:pt x="2540046" y="406541"/>
                  </a:lnTo>
                  <a:lnTo>
                    <a:pt x="2559642" y="406541"/>
                  </a:lnTo>
                  <a:lnTo>
                    <a:pt x="2563720" y="784420"/>
                  </a:lnTo>
                  <a:close/>
                </a:path>
                <a:path w="2903854" h="2924175" extrusionOk="0">
                  <a:moveTo>
                    <a:pt x="2122072" y="594896"/>
                  </a:moveTo>
                  <a:lnTo>
                    <a:pt x="2122072" y="594442"/>
                  </a:lnTo>
                  <a:lnTo>
                    <a:pt x="2141390" y="578801"/>
                  </a:lnTo>
                  <a:lnTo>
                    <a:pt x="2141390" y="579102"/>
                  </a:lnTo>
                  <a:lnTo>
                    <a:pt x="2122072" y="594896"/>
                  </a:lnTo>
                  <a:close/>
                </a:path>
                <a:path w="2903854" h="2924175" extrusionOk="0">
                  <a:moveTo>
                    <a:pt x="2279885" y="834726"/>
                  </a:moveTo>
                  <a:lnTo>
                    <a:pt x="2141390" y="834726"/>
                  </a:lnTo>
                  <a:lnTo>
                    <a:pt x="2223346" y="662165"/>
                  </a:lnTo>
                  <a:lnTo>
                    <a:pt x="2141390" y="617709"/>
                  </a:lnTo>
                  <a:lnTo>
                    <a:pt x="2140219" y="617709"/>
                  </a:lnTo>
                  <a:lnTo>
                    <a:pt x="2112120" y="602500"/>
                  </a:lnTo>
                  <a:lnTo>
                    <a:pt x="2122072" y="594442"/>
                  </a:lnTo>
                  <a:lnTo>
                    <a:pt x="2122072" y="594896"/>
                  </a:lnTo>
                  <a:lnTo>
                    <a:pt x="2307944" y="594896"/>
                  </a:lnTo>
                  <a:lnTo>
                    <a:pt x="2240908" y="649296"/>
                  </a:lnTo>
                  <a:lnTo>
                    <a:pt x="2345694" y="696092"/>
                  </a:lnTo>
                  <a:lnTo>
                    <a:pt x="2341596" y="704867"/>
                  </a:lnTo>
                  <a:lnTo>
                    <a:pt x="2279885" y="834726"/>
                  </a:lnTo>
                  <a:close/>
                </a:path>
                <a:path w="2903854" h="2924175" extrusionOk="0">
                  <a:moveTo>
                    <a:pt x="2122071" y="876138"/>
                  </a:moveTo>
                  <a:lnTo>
                    <a:pt x="2122071" y="608350"/>
                  </a:lnTo>
                  <a:lnTo>
                    <a:pt x="2140219" y="617709"/>
                  </a:lnTo>
                  <a:lnTo>
                    <a:pt x="2141390" y="617709"/>
                  </a:lnTo>
                  <a:lnTo>
                    <a:pt x="2141390" y="834726"/>
                  </a:lnTo>
                  <a:lnTo>
                    <a:pt x="2279885" y="834726"/>
                  </a:lnTo>
                  <a:lnTo>
                    <a:pt x="2270156" y="855199"/>
                  </a:lnTo>
                  <a:lnTo>
                    <a:pt x="2132023" y="855199"/>
                  </a:lnTo>
                  <a:lnTo>
                    <a:pt x="2122071" y="876138"/>
                  </a:lnTo>
                  <a:close/>
                </a:path>
                <a:path w="2903854" h="2924175" extrusionOk="0">
                  <a:moveTo>
                    <a:pt x="881611" y="1733212"/>
                  </a:moveTo>
                  <a:lnTo>
                    <a:pt x="863463" y="1733212"/>
                  </a:lnTo>
                  <a:lnTo>
                    <a:pt x="863463" y="896146"/>
                  </a:lnTo>
                  <a:lnTo>
                    <a:pt x="1193043" y="706037"/>
                  </a:lnTo>
                  <a:lnTo>
                    <a:pt x="1232526" y="728850"/>
                  </a:lnTo>
                  <a:lnTo>
                    <a:pt x="1191872" y="728850"/>
                  </a:lnTo>
                  <a:lnTo>
                    <a:pt x="895660" y="899656"/>
                  </a:lnTo>
                  <a:lnTo>
                    <a:pt x="922025" y="914864"/>
                  </a:lnTo>
                  <a:lnTo>
                    <a:pt x="881611" y="914864"/>
                  </a:lnTo>
                  <a:lnTo>
                    <a:pt x="881611" y="1733212"/>
                  </a:lnTo>
                  <a:close/>
                </a:path>
                <a:path w="2903854" h="2924175" extrusionOk="0">
                  <a:moveTo>
                    <a:pt x="1235785" y="1072216"/>
                  </a:moveTo>
                  <a:lnTo>
                    <a:pt x="1194799" y="1072216"/>
                  </a:lnTo>
                  <a:lnTo>
                    <a:pt x="1490426" y="901411"/>
                  </a:lnTo>
                  <a:lnTo>
                    <a:pt x="1191872" y="728850"/>
                  </a:lnTo>
                  <a:lnTo>
                    <a:pt x="1232526" y="728850"/>
                  </a:lnTo>
                  <a:lnTo>
                    <a:pt x="1451204" y="855199"/>
                  </a:lnTo>
                  <a:lnTo>
                    <a:pt x="1489620" y="855199"/>
                  </a:lnTo>
                  <a:lnTo>
                    <a:pt x="1469352" y="866898"/>
                  </a:lnTo>
                  <a:lnTo>
                    <a:pt x="1523794" y="898486"/>
                  </a:lnTo>
                  <a:lnTo>
                    <a:pt x="1523794" y="917789"/>
                  </a:lnTo>
                  <a:lnTo>
                    <a:pt x="1505061" y="917789"/>
                  </a:lnTo>
                  <a:lnTo>
                    <a:pt x="1235785" y="1072216"/>
                  </a:lnTo>
                  <a:close/>
                </a:path>
                <a:path w="2903854" h="2924175" extrusionOk="0">
                  <a:moveTo>
                    <a:pt x="1489620" y="855199"/>
                  </a:moveTo>
                  <a:lnTo>
                    <a:pt x="1451204" y="855199"/>
                  </a:lnTo>
                  <a:lnTo>
                    <a:pt x="1658435" y="735284"/>
                  </a:lnTo>
                  <a:lnTo>
                    <a:pt x="1697900" y="758097"/>
                  </a:lnTo>
                  <a:lnTo>
                    <a:pt x="1657850" y="758097"/>
                  </a:lnTo>
                  <a:lnTo>
                    <a:pt x="1489620" y="855199"/>
                  </a:lnTo>
                  <a:close/>
                </a:path>
                <a:path w="2903854" h="2924175" extrusionOk="0">
                  <a:moveTo>
                    <a:pt x="1962323" y="1787028"/>
                  </a:moveTo>
                  <a:lnTo>
                    <a:pt x="1940012" y="1787028"/>
                  </a:lnTo>
                  <a:lnTo>
                    <a:pt x="2438773" y="737039"/>
                  </a:lnTo>
                  <a:lnTo>
                    <a:pt x="2496011" y="762777"/>
                  </a:lnTo>
                  <a:lnTo>
                    <a:pt x="2448724" y="762777"/>
                  </a:lnTo>
                  <a:lnTo>
                    <a:pt x="2139048" y="1414413"/>
                  </a:lnTo>
                  <a:lnTo>
                    <a:pt x="2141390" y="1414413"/>
                  </a:lnTo>
                  <a:lnTo>
                    <a:pt x="2141390" y="1450680"/>
                  </a:lnTo>
                  <a:lnTo>
                    <a:pt x="2121486" y="1450680"/>
                  </a:lnTo>
                  <a:lnTo>
                    <a:pt x="1989771" y="1728533"/>
                  </a:lnTo>
                  <a:lnTo>
                    <a:pt x="1989771" y="1732627"/>
                  </a:lnTo>
                  <a:lnTo>
                    <a:pt x="2028272" y="1754855"/>
                  </a:lnTo>
                  <a:lnTo>
                    <a:pt x="1990942" y="1754855"/>
                  </a:lnTo>
                  <a:lnTo>
                    <a:pt x="1990942" y="1761290"/>
                  </a:lnTo>
                  <a:lnTo>
                    <a:pt x="1974551" y="1761290"/>
                  </a:lnTo>
                  <a:lnTo>
                    <a:pt x="1970453" y="1769479"/>
                  </a:lnTo>
                  <a:lnTo>
                    <a:pt x="1970453" y="1769915"/>
                  </a:lnTo>
                  <a:lnTo>
                    <a:pt x="1962323" y="1787028"/>
                  </a:lnTo>
                  <a:close/>
                </a:path>
                <a:path w="2903854" h="2924175" extrusionOk="0">
                  <a:moveTo>
                    <a:pt x="1701177" y="1101464"/>
                  </a:moveTo>
                  <a:lnTo>
                    <a:pt x="1660777" y="1101464"/>
                  </a:lnTo>
                  <a:lnTo>
                    <a:pt x="1956404" y="930658"/>
                  </a:lnTo>
                  <a:lnTo>
                    <a:pt x="1657850" y="758097"/>
                  </a:lnTo>
                  <a:lnTo>
                    <a:pt x="1697900" y="758097"/>
                  </a:lnTo>
                  <a:lnTo>
                    <a:pt x="1800102" y="817177"/>
                  </a:lnTo>
                  <a:lnTo>
                    <a:pt x="1818834" y="817177"/>
                  </a:lnTo>
                  <a:lnTo>
                    <a:pt x="1818834" y="828292"/>
                  </a:lnTo>
                  <a:lnTo>
                    <a:pt x="1989771" y="927148"/>
                  </a:lnTo>
                  <a:lnTo>
                    <a:pt x="1989771" y="947037"/>
                  </a:lnTo>
                  <a:lnTo>
                    <a:pt x="1970453" y="947037"/>
                  </a:lnTo>
                  <a:lnTo>
                    <a:pt x="1701177" y="1101464"/>
                  </a:lnTo>
                  <a:close/>
                </a:path>
                <a:path w="2903854" h="2924175" extrusionOk="0">
                  <a:moveTo>
                    <a:pt x="2181737" y="1807501"/>
                  </a:moveTo>
                  <a:lnTo>
                    <a:pt x="2141390" y="1807501"/>
                  </a:lnTo>
                  <a:lnTo>
                    <a:pt x="2442870" y="1633770"/>
                  </a:lnTo>
                  <a:lnTo>
                    <a:pt x="2442870" y="775646"/>
                  </a:lnTo>
                  <a:lnTo>
                    <a:pt x="2448724" y="762777"/>
                  </a:lnTo>
                  <a:lnTo>
                    <a:pt x="2496011" y="762777"/>
                  </a:lnTo>
                  <a:lnTo>
                    <a:pt x="2510321" y="769211"/>
                  </a:lnTo>
                  <a:lnTo>
                    <a:pt x="2461603" y="769211"/>
                  </a:lnTo>
                  <a:lnTo>
                    <a:pt x="2461603" y="1321406"/>
                  </a:lnTo>
                  <a:lnTo>
                    <a:pt x="2500124" y="1343634"/>
                  </a:lnTo>
                  <a:lnTo>
                    <a:pt x="2462774" y="1343634"/>
                  </a:lnTo>
                  <a:lnTo>
                    <a:pt x="2462774" y="1645469"/>
                  </a:lnTo>
                  <a:lnTo>
                    <a:pt x="2181737" y="1807501"/>
                  </a:lnTo>
                  <a:close/>
                </a:path>
                <a:path w="2903854" h="2924175" extrusionOk="0">
                  <a:moveTo>
                    <a:pt x="2564048" y="814838"/>
                  </a:moveTo>
                  <a:lnTo>
                    <a:pt x="2461603" y="769211"/>
                  </a:lnTo>
                  <a:lnTo>
                    <a:pt x="2510321" y="769211"/>
                  </a:lnTo>
                  <a:lnTo>
                    <a:pt x="2544144" y="784420"/>
                  </a:lnTo>
                  <a:lnTo>
                    <a:pt x="2563720" y="784420"/>
                  </a:lnTo>
                  <a:lnTo>
                    <a:pt x="2564048" y="814838"/>
                  </a:lnTo>
                  <a:close/>
                </a:path>
                <a:path w="2903854" h="2924175" extrusionOk="0">
                  <a:moveTo>
                    <a:pt x="2122071" y="876258"/>
                  </a:moveTo>
                  <a:lnTo>
                    <a:pt x="2132023" y="855199"/>
                  </a:lnTo>
                  <a:lnTo>
                    <a:pt x="2122071" y="876258"/>
                  </a:lnTo>
                  <a:close/>
                </a:path>
                <a:path w="2903854" h="2924175" extrusionOk="0">
                  <a:moveTo>
                    <a:pt x="2260149" y="876258"/>
                  </a:moveTo>
                  <a:lnTo>
                    <a:pt x="2122071" y="876258"/>
                  </a:lnTo>
                  <a:lnTo>
                    <a:pt x="2132023" y="855199"/>
                  </a:lnTo>
                  <a:lnTo>
                    <a:pt x="2270156" y="855199"/>
                  </a:lnTo>
                  <a:lnTo>
                    <a:pt x="2260149" y="876258"/>
                  </a:lnTo>
                  <a:close/>
                </a:path>
                <a:path w="2903854" h="2924175" extrusionOk="0">
                  <a:moveTo>
                    <a:pt x="1965213" y="1496892"/>
                  </a:moveTo>
                  <a:lnTo>
                    <a:pt x="1827030" y="1496892"/>
                  </a:lnTo>
                  <a:lnTo>
                    <a:pt x="2122071" y="876138"/>
                  </a:lnTo>
                  <a:lnTo>
                    <a:pt x="2260149" y="876258"/>
                  </a:lnTo>
                  <a:lnTo>
                    <a:pt x="1965213" y="1496892"/>
                  </a:lnTo>
                  <a:close/>
                </a:path>
                <a:path w="2903854" h="2924175" extrusionOk="0">
                  <a:moveTo>
                    <a:pt x="1188837" y="1847863"/>
                  </a:moveTo>
                  <a:lnTo>
                    <a:pt x="1046108" y="1847863"/>
                  </a:lnTo>
                  <a:lnTo>
                    <a:pt x="1184847" y="1600428"/>
                  </a:lnTo>
                  <a:lnTo>
                    <a:pt x="1184847" y="1089180"/>
                  </a:lnTo>
                  <a:lnTo>
                    <a:pt x="881611" y="914864"/>
                  </a:lnTo>
                  <a:lnTo>
                    <a:pt x="922025" y="914864"/>
                  </a:lnTo>
                  <a:lnTo>
                    <a:pt x="1194799" y="1072216"/>
                  </a:lnTo>
                  <a:lnTo>
                    <a:pt x="1235785" y="1072216"/>
                  </a:lnTo>
                  <a:lnTo>
                    <a:pt x="1204166" y="1090350"/>
                  </a:lnTo>
                  <a:lnTo>
                    <a:pt x="1204166" y="1565331"/>
                  </a:lnTo>
                  <a:lnTo>
                    <a:pt x="1203580" y="1566501"/>
                  </a:lnTo>
                  <a:lnTo>
                    <a:pt x="1346616" y="1566501"/>
                  </a:lnTo>
                  <a:lnTo>
                    <a:pt x="1188837" y="1847863"/>
                  </a:lnTo>
                  <a:close/>
                </a:path>
                <a:path w="2903854" h="2924175" extrusionOk="0">
                  <a:moveTo>
                    <a:pt x="1524379" y="1231908"/>
                  </a:moveTo>
                  <a:lnTo>
                    <a:pt x="1505061" y="1221379"/>
                  </a:lnTo>
                  <a:lnTo>
                    <a:pt x="1505061" y="917789"/>
                  </a:lnTo>
                  <a:lnTo>
                    <a:pt x="1523794" y="917789"/>
                  </a:lnTo>
                  <a:lnTo>
                    <a:pt x="1523794" y="1023081"/>
                  </a:lnTo>
                  <a:lnTo>
                    <a:pt x="1563662" y="1045894"/>
                  </a:lnTo>
                  <a:lnTo>
                    <a:pt x="1524379" y="1045894"/>
                  </a:lnTo>
                  <a:lnTo>
                    <a:pt x="1524379" y="1231908"/>
                  </a:lnTo>
                  <a:close/>
                </a:path>
                <a:path w="2903854" h="2924175" extrusionOk="0">
                  <a:moveTo>
                    <a:pt x="1970453" y="1194471"/>
                  </a:moveTo>
                  <a:lnTo>
                    <a:pt x="1970453" y="947037"/>
                  </a:lnTo>
                  <a:lnTo>
                    <a:pt x="1989771" y="947037"/>
                  </a:lnTo>
                  <a:lnTo>
                    <a:pt x="1989771" y="1153525"/>
                  </a:lnTo>
                  <a:lnTo>
                    <a:pt x="1970453" y="1194471"/>
                  </a:lnTo>
                  <a:close/>
                </a:path>
                <a:path w="2903854" h="2924175" extrusionOk="0">
                  <a:moveTo>
                    <a:pt x="1669558" y="1342464"/>
                  </a:moveTo>
                  <a:lnTo>
                    <a:pt x="1650825" y="1342464"/>
                  </a:lnTo>
                  <a:lnTo>
                    <a:pt x="1650825" y="1118428"/>
                  </a:lnTo>
                  <a:lnTo>
                    <a:pt x="1524379" y="1045894"/>
                  </a:lnTo>
                  <a:lnTo>
                    <a:pt x="1563662" y="1045894"/>
                  </a:lnTo>
                  <a:lnTo>
                    <a:pt x="1660777" y="1101464"/>
                  </a:lnTo>
                  <a:lnTo>
                    <a:pt x="1701177" y="1101464"/>
                  </a:lnTo>
                  <a:lnTo>
                    <a:pt x="1669558" y="1119598"/>
                  </a:lnTo>
                  <a:lnTo>
                    <a:pt x="1669558" y="1342464"/>
                  </a:lnTo>
                  <a:close/>
                </a:path>
                <a:path w="2903854" h="2924175" extrusionOk="0">
                  <a:moveTo>
                    <a:pt x="1346616" y="1566501"/>
                  </a:moveTo>
                  <a:lnTo>
                    <a:pt x="1203580" y="1566501"/>
                  </a:lnTo>
                  <a:lnTo>
                    <a:pt x="1421934" y="1176923"/>
                  </a:lnTo>
                  <a:lnTo>
                    <a:pt x="1524379" y="1231908"/>
                  </a:lnTo>
                  <a:lnTo>
                    <a:pt x="1550471" y="1254721"/>
                  </a:lnTo>
                  <a:lnTo>
                    <a:pt x="1521452" y="1254721"/>
                  </a:lnTo>
                  <a:lnTo>
                    <a:pt x="1346616" y="1566501"/>
                  </a:lnTo>
                  <a:close/>
                </a:path>
                <a:path w="2903854" h="2924175" extrusionOk="0">
                  <a:moveTo>
                    <a:pt x="1916011" y="1600428"/>
                  </a:moveTo>
                  <a:lnTo>
                    <a:pt x="1521452" y="1254721"/>
                  </a:lnTo>
                  <a:lnTo>
                    <a:pt x="1550471" y="1254721"/>
                  </a:lnTo>
                  <a:lnTo>
                    <a:pt x="1650825" y="1342464"/>
                  </a:lnTo>
                  <a:lnTo>
                    <a:pt x="1669558" y="1342464"/>
                  </a:lnTo>
                  <a:lnTo>
                    <a:pt x="1669558" y="1358843"/>
                  </a:lnTo>
                  <a:lnTo>
                    <a:pt x="1827030" y="1496892"/>
                  </a:lnTo>
                  <a:lnTo>
                    <a:pt x="1965213" y="1496892"/>
                  </a:lnTo>
                  <a:lnTo>
                    <a:pt x="1916011" y="1600428"/>
                  </a:lnTo>
                  <a:close/>
                </a:path>
                <a:path w="2903854" h="2924175" extrusionOk="0">
                  <a:moveTo>
                    <a:pt x="818008" y="2846376"/>
                  </a:moveTo>
                  <a:lnTo>
                    <a:pt x="683746" y="2846376"/>
                  </a:lnTo>
                  <a:lnTo>
                    <a:pt x="2876651" y="1582294"/>
                  </a:lnTo>
                  <a:lnTo>
                    <a:pt x="2462774" y="1343634"/>
                  </a:lnTo>
                  <a:lnTo>
                    <a:pt x="2500124" y="1343634"/>
                  </a:lnTo>
                  <a:lnTo>
                    <a:pt x="2903579" y="1576445"/>
                  </a:lnTo>
                  <a:lnTo>
                    <a:pt x="2903579" y="1643130"/>
                  </a:lnTo>
                  <a:lnTo>
                    <a:pt x="818008" y="2846376"/>
                  </a:lnTo>
                  <a:close/>
                </a:path>
                <a:path w="2903854" h="2924175" extrusionOk="0">
                  <a:moveTo>
                    <a:pt x="2141390" y="1414413"/>
                  </a:moveTo>
                  <a:lnTo>
                    <a:pt x="2139048" y="1414413"/>
                  </a:lnTo>
                  <a:lnTo>
                    <a:pt x="2141390" y="1409734"/>
                  </a:lnTo>
                  <a:lnTo>
                    <a:pt x="2141390" y="1414413"/>
                  </a:lnTo>
                  <a:close/>
                </a:path>
                <a:path w="2903854" h="2924175" extrusionOk="0">
                  <a:moveTo>
                    <a:pt x="1015445" y="2405322"/>
                  </a:moveTo>
                  <a:lnTo>
                    <a:pt x="992837" y="2405322"/>
                  </a:lnTo>
                  <a:lnTo>
                    <a:pt x="1537258" y="1434302"/>
                  </a:lnTo>
                  <a:lnTo>
                    <a:pt x="1572658" y="1465304"/>
                  </a:lnTo>
                  <a:lnTo>
                    <a:pt x="1543112" y="1465304"/>
                  </a:lnTo>
                  <a:lnTo>
                    <a:pt x="1524379" y="1498647"/>
                  </a:lnTo>
                  <a:lnTo>
                    <a:pt x="1523794" y="1498647"/>
                  </a:lnTo>
                  <a:lnTo>
                    <a:pt x="1523794" y="1533159"/>
                  </a:lnTo>
                  <a:lnTo>
                    <a:pt x="1505061" y="1533159"/>
                  </a:lnTo>
                  <a:lnTo>
                    <a:pt x="1204166" y="2069560"/>
                  </a:lnTo>
                  <a:lnTo>
                    <a:pt x="1204166" y="2104072"/>
                  </a:lnTo>
                  <a:lnTo>
                    <a:pt x="1184847" y="2104072"/>
                  </a:lnTo>
                  <a:lnTo>
                    <a:pt x="1076549" y="2297106"/>
                  </a:lnTo>
                  <a:lnTo>
                    <a:pt x="1105901" y="2314070"/>
                  </a:lnTo>
                  <a:lnTo>
                    <a:pt x="1067182" y="2314070"/>
                  </a:lnTo>
                  <a:lnTo>
                    <a:pt x="1046108" y="2351506"/>
                  </a:lnTo>
                  <a:lnTo>
                    <a:pt x="1046108" y="2386019"/>
                  </a:lnTo>
                  <a:lnTo>
                    <a:pt x="1026204" y="2386019"/>
                  </a:lnTo>
                  <a:lnTo>
                    <a:pt x="1015445" y="2405322"/>
                  </a:lnTo>
                  <a:close/>
                </a:path>
                <a:path w="2903854" h="2924175" extrusionOk="0">
                  <a:moveTo>
                    <a:pt x="2179708" y="1808671"/>
                  </a:moveTo>
                  <a:lnTo>
                    <a:pt x="2121486" y="1808671"/>
                  </a:lnTo>
                  <a:lnTo>
                    <a:pt x="2121486" y="1450680"/>
                  </a:lnTo>
                  <a:lnTo>
                    <a:pt x="2141390" y="1450680"/>
                  </a:lnTo>
                  <a:lnTo>
                    <a:pt x="2141390" y="1807501"/>
                  </a:lnTo>
                  <a:lnTo>
                    <a:pt x="2181737" y="1807501"/>
                  </a:lnTo>
                  <a:lnTo>
                    <a:pt x="2179708" y="1808671"/>
                  </a:lnTo>
                  <a:close/>
                </a:path>
                <a:path w="2903854" h="2924175" extrusionOk="0">
                  <a:moveTo>
                    <a:pt x="1705847" y="2078334"/>
                  </a:moveTo>
                  <a:lnTo>
                    <a:pt x="1650240" y="2078334"/>
                  </a:lnTo>
                  <a:lnTo>
                    <a:pt x="1650240" y="1559482"/>
                  </a:lnTo>
                  <a:lnTo>
                    <a:pt x="1543112" y="1465304"/>
                  </a:lnTo>
                  <a:lnTo>
                    <a:pt x="1572658" y="1465304"/>
                  </a:lnTo>
                  <a:lnTo>
                    <a:pt x="1686204" y="1564746"/>
                  </a:lnTo>
                  <a:lnTo>
                    <a:pt x="1656679" y="1564746"/>
                  </a:lnTo>
                  <a:lnTo>
                    <a:pt x="1669558" y="1576445"/>
                  </a:lnTo>
                  <a:lnTo>
                    <a:pt x="1669558" y="2077749"/>
                  </a:lnTo>
                  <a:lnTo>
                    <a:pt x="1706862" y="2077749"/>
                  </a:lnTo>
                  <a:lnTo>
                    <a:pt x="1705847" y="2078334"/>
                  </a:lnTo>
                  <a:close/>
                </a:path>
                <a:path w="2903854" h="2924175" extrusionOk="0">
                  <a:moveTo>
                    <a:pt x="1241899" y="2359696"/>
                  </a:moveTo>
                  <a:lnTo>
                    <a:pt x="1204166" y="2359696"/>
                  </a:lnTo>
                  <a:lnTo>
                    <a:pt x="1505061" y="2185965"/>
                  </a:lnTo>
                  <a:lnTo>
                    <a:pt x="1505061" y="1533159"/>
                  </a:lnTo>
                  <a:lnTo>
                    <a:pt x="1523794" y="1533159"/>
                  </a:lnTo>
                  <a:lnTo>
                    <a:pt x="1523794" y="2005800"/>
                  </a:lnTo>
                  <a:lnTo>
                    <a:pt x="1560504" y="2026858"/>
                  </a:lnTo>
                  <a:lnTo>
                    <a:pt x="1524964" y="2026858"/>
                  </a:lnTo>
                  <a:lnTo>
                    <a:pt x="1524964" y="2196494"/>
                  </a:lnTo>
                  <a:lnTo>
                    <a:pt x="1241899" y="2359696"/>
                  </a:lnTo>
                  <a:close/>
                </a:path>
                <a:path w="2903854" h="2924175" extrusionOk="0">
                  <a:moveTo>
                    <a:pt x="1947037" y="1819200"/>
                  </a:moveTo>
                  <a:lnTo>
                    <a:pt x="1656679" y="1564746"/>
                  </a:lnTo>
                  <a:lnTo>
                    <a:pt x="1686204" y="1564746"/>
                  </a:lnTo>
                  <a:lnTo>
                    <a:pt x="1940012" y="1787028"/>
                  </a:lnTo>
                  <a:lnTo>
                    <a:pt x="1962323" y="1787028"/>
                  </a:lnTo>
                  <a:lnTo>
                    <a:pt x="1947037" y="1819200"/>
                  </a:lnTo>
                  <a:close/>
                </a:path>
                <a:path w="2903854" h="2924175" extrusionOk="0">
                  <a:moveTo>
                    <a:pt x="683160" y="2924174"/>
                  </a:moveTo>
                  <a:lnTo>
                    <a:pt x="678477" y="2921250"/>
                  </a:lnTo>
                  <a:lnTo>
                    <a:pt x="0" y="2529917"/>
                  </a:lnTo>
                  <a:lnTo>
                    <a:pt x="0" y="2463817"/>
                  </a:lnTo>
                  <a:lnTo>
                    <a:pt x="385192" y="2241535"/>
                  </a:lnTo>
                  <a:lnTo>
                    <a:pt x="385192" y="1837334"/>
                  </a:lnTo>
                  <a:lnTo>
                    <a:pt x="714772" y="1647224"/>
                  </a:lnTo>
                  <a:lnTo>
                    <a:pt x="754221" y="1670037"/>
                  </a:lnTo>
                  <a:lnTo>
                    <a:pt x="713601" y="1670037"/>
                  </a:lnTo>
                  <a:lnTo>
                    <a:pt x="416804" y="1841428"/>
                  </a:lnTo>
                  <a:lnTo>
                    <a:pt x="442290" y="1856052"/>
                  </a:lnTo>
                  <a:lnTo>
                    <a:pt x="403339" y="1856052"/>
                  </a:lnTo>
                  <a:lnTo>
                    <a:pt x="403339" y="2264349"/>
                  </a:lnTo>
                  <a:lnTo>
                    <a:pt x="384021" y="2264349"/>
                  </a:lnTo>
                  <a:lnTo>
                    <a:pt x="29269" y="2469082"/>
                  </a:lnTo>
                  <a:lnTo>
                    <a:pt x="683746" y="2846376"/>
                  </a:lnTo>
                  <a:lnTo>
                    <a:pt x="818008" y="2846376"/>
                  </a:lnTo>
                  <a:lnTo>
                    <a:pt x="683160" y="2924174"/>
                  </a:lnTo>
                  <a:close/>
                </a:path>
                <a:path w="2903854" h="2924175" extrusionOk="0">
                  <a:moveTo>
                    <a:pt x="756929" y="2013404"/>
                  </a:moveTo>
                  <a:lnTo>
                    <a:pt x="716528" y="2013404"/>
                  </a:lnTo>
                  <a:lnTo>
                    <a:pt x="1012155" y="1842598"/>
                  </a:lnTo>
                  <a:lnTo>
                    <a:pt x="713601" y="1670037"/>
                  </a:lnTo>
                  <a:lnTo>
                    <a:pt x="754221" y="1670037"/>
                  </a:lnTo>
                  <a:lnTo>
                    <a:pt x="863463" y="1733212"/>
                  </a:lnTo>
                  <a:lnTo>
                    <a:pt x="881611" y="1733212"/>
                  </a:lnTo>
                  <a:lnTo>
                    <a:pt x="881611" y="1744911"/>
                  </a:lnTo>
                  <a:lnTo>
                    <a:pt x="1046108" y="1839673"/>
                  </a:lnTo>
                  <a:lnTo>
                    <a:pt x="1046108" y="1847863"/>
                  </a:lnTo>
                  <a:lnTo>
                    <a:pt x="1188837" y="1847863"/>
                  </a:lnTo>
                  <a:lnTo>
                    <a:pt x="1182605" y="1858977"/>
                  </a:lnTo>
                  <a:lnTo>
                    <a:pt x="1026204" y="1858977"/>
                  </a:lnTo>
                  <a:lnTo>
                    <a:pt x="756929" y="2013404"/>
                  </a:lnTo>
                  <a:close/>
                </a:path>
                <a:path w="2903854" h="2924175" extrusionOk="0">
                  <a:moveTo>
                    <a:pt x="2132023" y="1836164"/>
                  </a:moveTo>
                  <a:lnTo>
                    <a:pt x="1990942" y="1754855"/>
                  </a:lnTo>
                  <a:lnTo>
                    <a:pt x="2028272" y="1754855"/>
                  </a:lnTo>
                  <a:lnTo>
                    <a:pt x="2121486" y="1808671"/>
                  </a:lnTo>
                  <a:lnTo>
                    <a:pt x="2179708" y="1808671"/>
                  </a:lnTo>
                  <a:lnTo>
                    <a:pt x="2132023" y="1836164"/>
                  </a:lnTo>
                  <a:close/>
                </a:path>
                <a:path w="2903854" h="2924175" extrusionOk="0">
                  <a:moveTo>
                    <a:pt x="1970453" y="1769915"/>
                  </a:moveTo>
                  <a:lnTo>
                    <a:pt x="1970453" y="1769479"/>
                  </a:lnTo>
                  <a:lnTo>
                    <a:pt x="1974551" y="1761290"/>
                  </a:lnTo>
                  <a:lnTo>
                    <a:pt x="1970453" y="1769915"/>
                  </a:lnTo>
                  <a:close/>
                </a:path>
                <a:path w="2903854" h="2924175" extrusionOk="0">
                  <a:moveTo>
                    <a:pt x="1706862" y="2077749"/>
                  </a:moveTo>
                  <a:lnTo>
                    <a:pt x="1669558" y="2077749"/>
                  </a:lnTo>
                  <a:lnTo>
                    <a:pt x="1970453" y="1904018"/>
                  </a:lnTo>
                  <a:lnTo>
                    <a:pt x="1970453" y="1769915"/>
                  </a:lnTo>
                  <a:lnTo>
                    <a:pt x="1974551" y="1761290"/>
                  </a:lnTo>
                  <a:lnTo>
                    <a:pt x="1990942" y="1761290"/>
                  </a:lnTo>
                  <a:lnTo>
                    <a:pt x="1990942" y="1913962"/>
                  </a:lnTo>
                  <a:lnTo>
                    <a:pt x="1706862" y="2077749"/>
                  </a:lnTo>
                  <a:close/>
                </a:path>
                <a:path w="2903854" h="2924175" extrusionOk="0">
                  <a:moveTo>
                    <a:pt x="763043" y="2629358"/>
                  </a:moveTo>
                  <a:lnTo>
                    <a:pt x="706576" y="2629358"/>
                  </a:lnTo>
                  <a:lnTo>
                    <a:pt x="706576" y="2030368"/>
                  </a:lnTo>
                  <a:lnTo>
                    <a:pt x="403340" y="1856052"/>
                  </a:lnTo>
                  <a:lnTo>
                    <a:pt x="442290" y="1856052"/>
                  </a:lnTo>
                  <a:lnTo>
                    <a:pt x="716528" y="2013404"/>
                  </a:lnTo>
                  <a:lnTo>
                    <a:pt x="756929" y="2013404"/>
                  </a:lnTo>
                  <a:lnTo>
                    <a:pt x="725309" y="2031538"/>
                  </a:lnTo>
                  <a:lnTo>
                    <a:pt x="725309" y="2628189"/>
                  </a:lnTo>
                  <a:lnTo>
                    <a:pt x="765071" y="2628189"/>
                  </a:lnTo>
                  <a:lnTo>
                    <a:pt x="763043" y="2629358"/>
                  </a:lnTo>
                  <a:close/>
                </a:path>
                <a:path w="2903854" h="2924175" extrusionOk="0">
                  <a:moveTo>
                    <a:pt x="1026204" y="1882375"/>
                  </a:moveTo>
                  <a:lnTo>
                    <a:pt x="1026204" y="1858977"/>
                  </a:lnTo>
                  <a:lnTo>
                    <a:pt x="1182605" y="1858977"/>
                  </a:lnTo>
                  <a:lnTo>
                    <a:pt x="1174076" y="1874186"/>
                  </a:lnTo>
                  <a:lnTo>
                    <a:pt x="1030888" y="1874186"/>
                  </a:lnTo>
                  <a:lnTo>
                    <a:pt x="1026204" y="1882375"/>
                  </a:lnTo>
                  <a:close/>
                </a:path>
                <a:path w="2903854" h="2924175" extrusionOk="0">
                  <a:moveTo>
                    <a:pt x="1000447" y="2432230"/>
                  </a:moveTo>
                  <a:lnTo>
                    <a:pt x="886879" y="2367300"/>
                  </a:lnTo>
                  <a:lnTo>
                    <a:pt x="785020" y="2312900"/>
                  </a:lnTo>
                  <a:lnTo>
                    <a:pt x="1030888" y="1874186"/>
                  </a:lnTo>
                  <a:lnTo>
                    <a:pt x="1174076" y="1874186"/>
                  </a:lnTo>
                  <a:lnTo>
                    <a:pt x="904441" y="2355016"/>
                  </a:lnTo>
                  <a:lnTo>
                    <a:pt x="992837" y="2405322"/>
                  </a:lnTo>
                  <a:lnTo>
                    <a:pt x="1015445" y="2405322"/>
                  </a:lnTo>
                  <a:lnTo>
                    <a:pt x="1000447" y="2432230"/>
                  </a:lnTo>
                  <a:close/>
                </a:path>
                <a:path w="2903854" h="2924175" extrusionOk="0">
                  <a:moveTo>
                    <a:pt x="1660192" y="2104657"/>
                  </a:moveTo>
                  <a:lnTo>
                    <a:pt x="1524964" y="2026858"/>
                  </a:lnTo>
                  <a:lnTo>
                    <a:pt x="1560504" y="2026858"/>
                  </a:lnTo>
                  <a:lnTo>
                    <a:pt x="1650240" y="2078334"/>
                  </a:lnTo>
                  <a:lnTo>
                    <a:pt x="1705847" y="2078334"/>
                  </a:lnTo>
                  <a:lnTo>
                    <a:pt x="1660192" y="2104657"/>
                  </a:lnTo>
                  <a:close/>
                </a:path>
                <a:path w="2903854" h="2924175" extrusionOk="0">
                  <a:moveTo>
                    <a:pt x="1241899" y="2359696"/>
                  </a:moveTo>
                  <a:lnTo>
                    <a:pt x="1184847" y="2359696"/>
                  </a:lnTo>
                  <a:lnTo>
                    <a:pt x="1184847" y="2104072"/>
                  </a:lnTo>
                  <a:lnTo>
                    <a:pt x="1204166" y="2104072"/>
                  </a:lnTo>
                  <a:lnTo>
                    <a:pt x="1204166" y="2359696"/>
                  </a:lnTo>
                  <a:lnTo>
                    <a:pt x="1241899" y="2359696"/>
                  </a:lnTo>
                  <a:close/>
                </a:path>
                <a:path w="2903854" h="2924175" extrusionOk="0">
                  <a:moveTo>
                    <a:pt x="715357" y="2656851"/>
                  </a:moveTo>
                  <a:lnTo>
                    <a:pt x="384021" y="2465572"/>
                  </a:lnTo>
                  <a:lnTo>
                    <a:pt x="384021" y="2264349"/>
                  </a:lnTo>
                  <a:lnTo>
                    <a:pt x="403339" y="2264349"/>
                  </a:lnTo>
                  <a:lnTo>
                    <a:pt x="403340" y="2454458"/>
                  </a:lnTo>
                  <a:lnTo>
                    <a:pt x="706576" y="2629358"/>
                  </a:lnTo>
                  <a:lnTo>
                    <a:pt x="763043" y="2629358"/>
                  </a:lnTo>
                  <a:lnTo>
                    <a:pt x="715357" y="2656851"/>
                  </a:lnTo>
                  <a:close/>
                </a:path>
                <a:path w="2903854" h="2924175" extrusionOk="0">
                  <a:moveTo>
                    <a:pt x="1194214" y="2387189"/>
                  </a:moveTo>
                  <a:lnTo>
                    <a:pt x="1067182" y="2314070"/>
                  </a:lnTo>
                  <a:lnTo>
                    <a:pt x="1105901" y="2314070"/>
                  </a:lnTo>
                  <a:lnTo>
                    <a:pt x="1184847" y="2359696"/>
                  </a:lnTo>
                  <a:lnTo>
                    <a:pt x="1241899" y="2359696"/>
                  </a:lnTo>
                  <a:lnTo>
                    <a:pt x="1194214" y="2387189"/>
                  </a:lnTo>
                  <a:close/>
                </a:path>
                <a:path w="2903854" h="2924175" extrusionOk="0">
                  <a:moveTo>
                    <a:pt x="765071" y="2628189"/>
                  </a:moveTo>
                  <a:lnTo>
                    <a:pt x="725309" y="2628189"/>
                  </a:lnTo>
                  <a:lnTo>
                    <a:pt x="1026204" y="2454458"/>
                  </a:lnTo>
                  <a:lnTo>
                    <a:pt x="1026204" y="2386019"/>
                  </a:lnTo>
                  <a:lnTo>
                    <a:pt x="1046108" y="2386019"/>
                  </a:lnTo>
                  <a:lnTo>
                    <a:pt x="1046108" y="2466157"/>
                  </a:lnTo>
                  <a:lnTo>
                    <a:pt x="765071" y="2628189"/>
                  </a:lnTo>
                  <a:close/>
                </a:path>
              </a:pathLst>
            </a:custGeom>
            <a:solidFill>
              <a:srgbClr val="133C3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95" name="Google Shape;95;p4"/>
            <p:cNvPicPr preferRelativeResize="0"/>
            <p:nvPr/>
          </p:nvPicPr>
          <p:blipFill rotWithShape="1">
            <a:blip r:embed="rId2"/>
            <a:srcRect/>
            <a:stretch>
              <a:fillRect/>
            </a:stretch>
          </p:blipFill>
          <p:spPr>
            <a:xfrm>
              <a:off x="7343929" y="3661832"/>
              <a:ext cx="1381125" cy="1485898"/>
            </a:xfrm>
            <a:prstGeom prst="rect">
              <a:avLst/>
            </a:prstGeom>
            <a:noFill/>
            <a:ln>
              <a:noFill/>
            </a:ln>
          </p:spPr>
        </p:pic>
        <p:pic>
          <p:nvPicPr>
            <p:cNvPr id="96" name="Google Shape;96;p4"/>
            <p:cNvPicPr preferRelativeResize="0"/>
            <p:nvPr/>
          </p:nvPicPr>
          <p:blipFill rotWithShape="1">
            <a:blip r:embed="rId3"/>
            <a:srcRect/>
            <a:stretch>
              <a:fillRect/>
            </a:stretch>
          </p:blipFill>
          <p:spPr>
            <a:xfrm>
              <a:off x="3026663" y="6348983"/>
              <a:ext cx="6480047" cy="563879"/>
            </a:xfrm>
            <a:prstGeom prst="rect">
              <a:avLst/>
            </a:prstGeom>
            <a:noFill/>
            <a:ln>
              <a:noFill/>
            </a:ln>
          </p:spPr>
        </p:pic>
        <p:pic>
          <p:nvPicPr>
            <p:cNvPr id="97" name="Google Shape;97;p4"/>
            <p:cNvPicPr preferRelativeResize="0"/>
            <p:nvPr/>
          </p:nvPicPr>
          <p:blipFill rotWithShape="1">
            <a:blip r:embed="rId4"/>
            <a:srcRect/>
            <a:stretch>
              <a:fillRect/>
            </a:stretch>
          </p:blipFill>
          <p:spPr>
            <a:xfrm>
              <a:off x="1445843" y="1104265"/>
              <a:ext cx="95250" cy="95249"/>
            </a:xfrm>
            <a:prstGeom prst="rect">
              <a:avLst/>
            </a:prstGeom>
            <a:noFill/>
            <a:ln>
              <a:noFill/>
            </a:ln>
          </p:spPr>
        </p:pic>
        <p:pic>
          <p:nvPicPr>
            <p:cNvPr id="98" name="Google Shape;98;p4"/>
            <p:cNvPicPr preferRelativeResize="0"/>
            <p:nvPr/>
          </p:nvPicPr>
          <p:blipFill rotWithShape="1">
            <a:blip r:embed="rId4"/>
            <a:srcRect/>
            <a:stretch>
              <a:fillRect/>
            </a:stretch>
          </p:blipFill>
          <p:spPr>
            <a:xfrm>
              <a:off x="1445843" y="1885315"/>
              <a:ext cx="95250" cy="95249"/>
            </a:xfrm>
            <a:prstGeom prst="rect">
              <a:avLst/>
            </a:prstGeom>
            <a:noFill/>
            <a:ln>
              <a:noFill/>
            </a:ln>
          </p:spPr>
        </p:pic>
      </p:grpSp>
      <p:sp>
        <p:nvSpPr>
          <p:cNvPr id="99" name="Google Shape;99;p4"/>
          <p:cNvSpPr txBox="1"/>
          <p:nvPr>
            <p:ph type="title"/>
          </p:nvPr>
        </p:nvSpPr>
        <p:spPr>
          <a:xfrm>
            <a:off x="1464273" y="170875"/>
            <a:ext cx="5473500" cy="505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a:latin typeface="Arial" panose="020B0604020202020204"/>
                <a:ea typeface="Arial" panose="020B0604020202020204"/>
                <a:cs typeface="Arial" panose="020B0604020202020204"/>
                <a:sym typeface="Arial" panose="020B0604020202020204"/>
              </a:rPr>
              <a:t>WHY STARTUPS FAIL ?</a:t>
            </a:r>
            <a:endParaRPr sz="3200">
              <a:latin typeface="Arial" panose="020B0604020202020204"/>
              <a:ea typeface="Arial" panose="020B0604020202020204"/>
              <a:cs typeface="Arial" panose="020B0604020202020204"/>
              <a:sym typeface="Arial" panose="020B0604020202020204"/>
            </a:endParaRPr>
          </a:p>
        </p:txBody>
      </p:sp>
      <p:sp>
        <p:nvSpPr>
          <p:cNvPr id="100" name="Google Shape;100;p4"/>
          <p:cNvSpPr txBox="1"/>
          <p:nvPr>
            <p:ph type="ftr" idx="11"/>
          </p:nvPr>
        </p:nvSpPr>
        <p:spPr>
          <a:xfrm>
            <a:off x="3064165" y="6898850"/>
            <a:ext cx="6370320" cy="323850"/>
          </a:xfrm>
          <a:prstGeom prst="rect">
            <a:avLst/>
          </a:prstGeom>
          <a:noFill/>
          <a:ln>
            <a:noFill/>
          </a:ln>
        </p:spPr>
        <p:txBody>
          <a:bodyPr spcFirstLastPara="1" wrap="square" lIns="0" tIns="0" rIns="0" bIns="0" anchor="t" anchorCtr="0">
            <a:spAutoFit/>
          </a:bodyPr>
          <a:lstStyle/>
          <a:p>
            <a:pPr marL="12700" lvl="0" indent="0" algn="l" rtl="0">
              <a:lnSpc>
                <a:spcPct val="115000"/>
              </a:lnSpc>
              <a:spcBef>
                <a:spcPts val="0"/>
              </a:spcBef>
              <a:spcAft>
                <a:spcPts val="0"/>
              </a:spcAft>
              <a:buNone/>
            </a:pPr>
            <a:r>
              <a:rPr lang="en-US"/>
              <a:t>Department of Computer Science Engineering, DSCE</a:t>
            </a:r>
            <a:endParaRPr lang="en-US"/>
          </a:p>
        </p:txBody>
      </p:sp>
      <p:sp>
        <p:nvSpPr>
          <p:cNvPr id="101" name="Google Shape;101;p4"/>
          <p:cNvSpPr txBox="1"/>
          <p:nvPr/>
        </p:nvSpPr>
        <p:spPr>
          <a:xfrm>
            <a:off x="1688979" y="899789"/>
            <a:ext cx="7778115" cy="2368550"/>
          </a:xfrm>
          <a:prstGeom prst="rect">
            <a:avLst/>
          </a:prstGeom>
          <a:noFill/>
          <a:ln>
            <a:noFill/>
          </a:ln>
        </p:spPr>
        <p:txBody>
          <a:bodyPr spcFirstLastPara="1" wrap="square" lIns="0" tIns="12700" rIns="0" bIns="0" anchor="t" anchorCtr="0">
            <a:spAutoFit/>
          </a:bodyPr>
          <a:lstStyle/>
          <a:p>
            <a:pPr marL="12700" marR="5080" lvl="0" indent="0" algn="l" rtl="0">
              <a:lnSpc>
                <a:spcPct val="117000"/>
              </a:lnSpc>
              <a:spcBef>
                <a:spcPts val="0"/>
              </a:spcBef>
              <a:spcAft>
                <a:spcPts val="0"/>
              </a:spcAft>
              <a:buNone/>
            </a:pPr>
            <a:r>
              <a:rPr lang="en-US" sz="2200">
                <a:latin typeface="Lucida Sans" panose="020B0602030504020204"/>
                <a:ea typeface="Lucida Sans" panose="020B0602030504020204"/>
                <a:cs typeface="Lucida Sans" panose="020B0602030504020204"/>
                <a:sym typeface="Lucida Sans" panose="020B0602030504020204"/>
              </a:rPr>
              <a:t>The Small Business Administration (SBA) defines a "small"  business as one with 500 employees or less workers.</a:t>
            </a:r>
            <a:endParaRPr sz="2200">
              <a:latin typeface="Lucida Sans" panose="020B0602030504020204"/>
              <a:ea typeface="Lucida Sans" panose="020B0602030504020204"/>
              <a:cs typeface="Lucida Sans" panose="020B0602030504020204"/>
              <a:sym typeface="Lucida Sans" panose="020B0602030504020204"/>
            </a:endParaRPr>
          </a:p>
          <a:p>
            <a:pPr marL="12700" marR="261620" lvl="0" indent="0" algn="l" rtl="0">
              <a:lnSpc>
                <a:spcPct val="117000"/>
              </a:lnSpc>
              <a:spcBef>
                <a:spcPts val="0"/>
              </a:spcBef>
              <a:spcAft>
                <a:spcPts val="0"/>
              </a:spcAft>
              <a:buNone/>
            </a:pPr>
            <a:r>
              <a:rPr lang="en-US" sz="2200">
                <a:latin typeface="Lucida Sans" panose="020B0602030504020204"/>
                <a:ea typeface="Lucida Sans" panose="020B0602030504020204"/>
                <a:cs typeface="Lucida Sans" panose="020B0602030504020204"/>
                <a:sym typeface="Lucida Sans" panose="020B0602030504020204"/>
              </a:rPr>
              <a:t>According to startup owners, reasons for failure include  money running out, being in the wrong market, a lack of  research, bad partnerships, ineffective marketing, and  not being an expert in the industry.</a:t>
            </a:r>
            <a:endParaRPr sz="2200">
              <a:latin typeface="Lucida Sans" panose="020B0602030504020204"/>
              <a:ea typeface="Lucida Sans" panose="020B0602030504020204"/>
              <a:cs typeface="Lucida Sans" panose="020B0602030504020204"/>
              <a:sym typeface="Lucida Sans" panose="020B0602030504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5" name="Shape 105"/>
        <p:cNvGrpSpPr/>
        <p:nvPr/>
      </p:nvGrpSpPr>
      <p:grpSpPr>
        <a:xfrm>
          <a:off x="0" y="0"/>
          <a:ext cx="0" cy="0"/>
          <a:chOff x="0" y="0"/>
          <a:chExt cx="0" cy="0"/>
        </a:xfrm>
      </p:grpSpPr>
      <p:grpSp>
        <p:nvGrpSpPr>
          <p:cNvPr id="106" name="Google Shape;106;p5"/>
          <p:cNvGrpSpPr/>
          <p:nvPr/>
        </p:nvGrpSpPr>
        <p:grpSpPr>
          <a:xfrm>
            <a:off x="3026663" y="2561780"/>
            <a:ext cx="6480047" cy="4351082"/>
            <a:chOff x="3026663" y="2561780"/>
            <a:chExt cx="6480047" cy="4351082"/>
          </a:xfrm>
        </p:grpSpPr>
        <p:sp>
          <p:nvSpPr>
            <p:cNvPr id="107" name="Google Shape;107;p5"/>
            <p:cNvSpPr/>
            <p:nvPr/>
          </p:nvSpPr>
          <p:spPr>
            <a:xfrm>
              <a:off x="7713688" y="2561780"/>
              <a:ext cx="1002665" cy="830580"/>
            </a:xfrm>
            <a:custGeom>
              <a:avLst/>
              <a:gdLst/>
              <a:ahLst/>
              <a:cxnLst/>
              <a:rect l="l" t="t" r="r" b="b"/>
              <a:pathLst>
                <a:path w="1002665" h="830579" extrusionOk="0">
                  <a:moveTo>
                    <a:pt x="100421" y="830031"/>
                  </a:moveTo>
                  <a:lnTo>
                    <a:pt x="77560" y="807391"/>
                  </a:lnTo>
                  <a:lnTo>
                    <a:pt x="32383" y="756657"/>
                  </a:lnTo>
                  <a:lnTo>
                    <a:pt x="0" y="703604"/>
                  </a:lnTo>
                  <a:lnTo>
                    <a:pt x="15517" y="674011"/>
                  </a:lnTo>
                  <a:lnTo>
                    <a:pt x="56738" y="675748"/>
                  </a:lnTo>
                  <a:lnTo>
                    <a:pt x="94070" y="687664"/>
                  </a:lnTo>
                  <a:lnTo>
                    <a:pt x="120827" y="697566"/>
                  </a:lnTo>
                  <a:lnTo>
                    <a:pt x="130323" y="693261"/>
                  </a:lnTo>
                  <a:lnTo>
                    <a:pt x="115872" y="662558"/>
                  </a:lnTo>
                  <a:lnTo>
                    <a:pt x="96570" y="635470"/>
                  </a:lnTo>
                  <a:lnTo>
                    <a:pt x="72770" y="608315"/>
                  </a:lnTo>
                  <a:lnTo>
                    <a:pt x="47880" y="582305"/>
                  </a:lnTo>
                  <a:lnTo>
                    <a:pt x="25305" y="558653"/>
                  </a:lnTo>
                  <a:lnTo>
                    <a:pt x="8451" y="538574"/>
                  </a:lnTo>
                  <a:lnTo>
                    <a:pt x="724" y="523282"/>
                  </a:lnTo>
                  <a:lnTo>
                    <a:pt x="5529" y="513989"/>
                  </a:lnTo>
                  <a:lnTo>
                    <a:pt x="26274" y="511909"/>
                  </a:lnTo>
                  <a:lnTo>
                    <a:pt x="66362" y="518256"/>
                  </a:lnTo>
                  <a:lnTo>
                    <a:pt x="112737" y="526829"/>
                  </a:lnTo>
                  <a:lnTo>
                    <a:pt x="166849" y="534494"/>
                  </a:lnTo>
                  <a:lnTo>
                    <a:pt x="225237" y="540902"/>
                  </a:lnTo>
                  <a:lnTo>
                    <a:pt x="284443" y="545703"/>
                  </a:lnTo>
                  <a:lnTo>
                    <a:pt x="341006" y="548546"/>
                  </a:lnTo>
                  <a:lnTo>
                    <a:pt x="391467" y="549081"/>
                  </a:lnTo>
                  <a:lnTo>
                    <a:pt x="432365" y="546959"/>
                  </a:lnTo>
                  <a:lnTo>
                    <a:pt x="460241" y="541829"/>
                  </a:lnTo>
                  <a:lnTo>
                    <a:pt x="471635" y="533341"/>
                  </a:lnTo>
                  <a:lnTo>
                    <a:pt x="469904" y="527493"/>
                  </a:lnTo>
                  <a:lnTo>
                    <a:pt x="462312" y="520596"/>
                  </a:lnTo>
                  <a:lnTo>
                    <a:pt x="448375" y="512601"/>
                  </a:lnTo>
                  <a:lnTo>
                    <a:pt x="427608" y="503459"/>
                  </a:lnTo>
                  <a:lnTo>
                    <a:pt x="380697" y="481632"/>
                  </a:lnTo>
                  <a:lnTo>
                    <a:pt x="335216" y="454821"/>
                  </a:lnTo>
                  <a:lnTo>
                    <a:pt x="292413" y="424413"/>
                  </a:lnTo>
                  <a:lnTo>
                    <a:pt x="253538" y="391798"/>
                  </a:lnTo>
                  <a:lnTo>
                    <a:pt x="219839" y="358362"/>
                  </a:lnTo>
                  <a:lnTo>
                    <a:pt x="192566" y="325495"/>
                  </a:lnTo>
                  <a:lnTo>
                    <a:pt x="162294" y="267016"/>
                  </a:lnTo>
                  <a:lnTo>
                    <a:pt x="161794" y="244182"/>
                  </a:lnTo>
                  <a:lnTo>
                    <a:pt x="172715" y="227468"/>
                  </a:lnTo>
                  <a:lnTo>
                    <a:pt x="196309" y="218263"/>
                  </a:lnTo>
                  <a:lnTo>
                    <a:pt x="220375" y="216200"/>
                  </a:lnTo>
                  <a:lnTo>
                    <a:pt x="252325" y="216298"/>
                  </a:lnTo>
                  <a:lnTo>
                    <a:pt x="290692" y="218300"/>
                  </a:lnTo>
                  <a:lnTo>
                    <a:pt x="334007" y="221951"/>
                  </a:lnTo>
                  <a:lnTo>
                    <a:pt x="380804" y="226997"/>
                  </a:lnTo>
                  <a:lnTo>
                    <a:pt x="429616" y="233182"/>
                  </a:lnTo>
                  <a:lnTo>
                    <a:pt x="478973" y="240250"/>
                  </a:lnTo>
                  <a:lnTo>
                    <a:pt x="527410" y="247947"/>
                  </a:lnTo>
                  <a:lnTo>
                    <a:pt x="573459" y="256017"/>
                  </a:lnTo>
                  <a:lnTo>
                    <a:pt x="615651" y="264205"/>
                  </a:lnTo>
                  <a:lnTo>
                    <a:pt x="682599" y="279913"/>
                  </a:lnTo>
                  <a:lnTo>
                    <a:pt x="717416" y="297979"/>
                  </a:lnTo>
                  <a:lnTo>
                    <a:pt x="705657" y="301513"/>
                  </a:lnTo>
                  <a:lnTo>
                    <a:pt x="679769" y="303379"/>
                  </a:lnTo>
                  <a:lnTo>
                    <a:pt x="619598" y="304486"/>
                  </a:lnTo>
                  <a:lnTo>
                    <a:pt x="566179" y="304902"/>
                  </a:lnTo>
                  <a:lnTo>
                    <a:pt x="520661" y="305630"/>
                  </a:lnTo>
                  <a:lnTo>
                    <a:pt x="484192" y="307672"/>
                  </a:lnTo>
                  <a:lnTo>
                    <a:pt x="457919" y="312031"/>
                  </a:lnTo>
                  <a:lnTo>
                    <a:pt x="442990" y="319709"/>
                  </a:lnTo>
                  <a:lnTo>
                    <a:pt x="440553" y="331711"/>
                  </a:lnTo>
                  <a:lnTo>
                    <a:pt x="451757" y="349037"/>
                  </a:lnTo>
                  <a:lnTo>
                    <a:pt x="515043" y="398441"/>
                  </a:lnTo>
                  <a:lnTo>
                    <a:pt x="556940" y="421643"/>
                  </a:lnTo>
                  <a:lnTo>
                    <a:pt x="599749" y="442696"/>
                  </a:lnTo>
                  <a:lnTo>
                    <a:pt x="639786" y="461994"/>
                  </a:lnTo>
                  <a:lnTo>
                    <a:pt x="673363" y="479934"/>
                  </a:lnTo>
                  <a:lnTo>
                    <a:pt x="696793" y="496910"/>
                  </a:lnTo>
                  <a:lnTo>
                    <a:pt x="706390" y="513319"/>
                  </a:lnTo>
                  <a:lnTo>
                    <a:pt x="698467" y="529556"/>
                  </a:lnTo>
                  <a:lnTo>
                    <a:pt x="669338" y="546017"/>
                  </a:lnTo>
                  <a:lnTo>
                    <a:pt x="619919" y="571337"/>
                  </a:lnTo>
                  <a:lnTo>
                    <a:pt x="576503" y="600950"/>
                  </a:lnTo>
                  <a:lnTo>
                    <a:pt x="538359" y="629775"/>
                  </a:lnTo>
                  <a:lnTo>
                    <a:pt x="504755" y="652729"/>
                  </a:lnTo>
                  <a:lnTo>
                    <a:pt x="474961" y="664729"/>
                  </a:lnTo>
                  <a:lnTo>
                    <a:pt x="448245" y="660693"/>
                  </a:lnTo>
                  <a:lnTo>
                    <a:pt x="423875" y="635538"/>
                  </a:lnTo>
                  <a:lnTo>
                    <a:pt x="396933" y="588705"/>
                  </a:lnTo>
                  <a:lnTo>
                    <a:pt x="376735" y="552008"/>
                  </a:lnTo>
                  <a:lnTo>
                    <a:pt x="355776" y="524036"/>
                  </a:lnTo>
                  <a:lnTo>
                    <a:pt x="326550" y="503375"/>
                  </a:lnTo>
                  <a:lnTo>
                    <a:pt x="281553" y="488613"/>
                  </a:lnTo>
                  <a:lnTo>
                    <a:pt x="242570" y="470443"/>
                  </a:lnTo>
                  <a:lnTo>
                    <a:pt x="218203" y="440777"/>
                  </a:lnTo>
                  <a:lnTo>
                    <a:pt x="208860" y="406176"/>
                  </a:lnTo>
                  <a:lnTo>
                    <a:pt x="214952" y="373203"/>
                  </a:lnTo>
                  <a:lnTo>
                    <a:pt x="236890" y="348419"/>
                  </a:lnTo>
                  <a:lnTo>
                    <a:pt x="275082" y="338383"/>
                  </a:lnTo>
                  <a:lnTo>
                    <a:pt x="315327" y="346895"/>
                  </a:lnTo>
                  <a:lnTo>
                    <a:pt x="355736" y="369473"/>
                  </a:lnTo>
                  <a:lnTo>
                    <a:pt x="395283" y="400462"/>
                  </a:lnTo>
                  <a:lnTo>
                    <a:pt x="432940" y="434211"/>
                  </a:lnTo>
                  <a:lnTo>
                    <a:pt x="467679" y="465065"/>
                  </a:lnTo>
                  <a:lnTo>
                    <a:pt x="498472" y="487370"/>
                  </a:lnTo>
                  <a:lnTo>
                    <a:pt x="524293" y="495475"/>
                  </a:lnTo>
                  <a:lnTo>
                    <a:pt x="542164" y="485220"/>
                  </a:lnTo>
                  <a:lnTo>
                    <a:pt x="552632" y="460508"/>
                  </a:lnTo>
                  <a:lnTo>
                    <a:pt x="559953" y="427771"/>
                  </a:lnTo>
                  <a:lnTo>
                    <a:pt x="568381" y="393440"/>
                  </a:lnTo>
                  <a:lnTo>
                    <a:pt x="605580" y="345725"/>
                  </a:lnTo>
                  <a:lnTo>
                    <a:pt x="688588" y="356914"/>
                  </a:lnTo>
                  <a:lnTo>
                    <a:pt x="732357" y="371567"/>
                  </a:lnTo>
                  <a:lnTo>
                    <a:pt x="770960" y="389885"/>
                  </a:lnTo>
                  <a:lnTo>
                    <a:pt x="819839" y="440408"/>
                  </a:lnTo>
                  <a:lnTo>
                    <a:pt x="809565" y="514256"/>
                  </a:lnTo>
                  <a:lnTo>
                    <a:pt x="779766" y="571546"/>
                  </a:lnTo>
                  <a:lnTo>
                    <a:pt x="755231" y="618524"/>
                  </a:lnTo>
                  <a:lnTo>
                    <a:pt x="731607" y="651467"/>
                  </a:lnTo>
                  <a:lnTo>
                    <a:pt x="704541" y="666650"/>
                  </a:lnTo>
                  <a:lnTo>
                    <a:pt x="669679" y="660349"/>
                  </a:lnTo>
                  <a:lnTo>
                    <a:pt x="619342" y="649994"/>
                  </a:lnTo>
                  <a:lnTo>
                    <a:pt x="517511" y="624788"/>
                  </a:lnTo>
                  <a:lnTo>
                    <a:pt x="437957" y="593512"/>
                  </a:lnTo>
                  <a:lnTo>
                    <a:pt x="495794" y="557289"/>
                  </a:lnTo>
                  <a:lnTo>
                    <a:pt x="546289" y="553486"/>
                  </a:lnTo>
                  <a:lnTo>
                    <a:pt x="602558" y="553190"/>
                  </a:lnTo>
                  <a:lnTo>
                    <a:pt x="661224" y="556048"/>
                  </a:lnTo>
                  <a:lnTo>
                    <a:pt x="718911" y="561709"/>
                  </a:lnTo>
                  <a:lnTo>
                    <a:pt x="772241" y="569818"/>
                  </a:lnTo>
                  <a:lnTo>
                    <a:pt x="817838" y="580024"/>
                  </a:lnTo>
                  <a:lnTo>
                    <a:pt x="872326" y="605315"/>
                  </a:lnTo>
                  <a:lnTo>
                    <a:pt x="874464" y="619694"/>
                  </a:lnTo>
                  <a:lnTo>
                    <a:pt x="865475" y="624386"/>
                  </a:lnTo>
                  <a:lnTo>
                    <a:pt x="820886" y="618947"/>
                  </a:lnTo>
                  <a:lnTo>
                    <a:pt x="748733" y="596770"/>
                  </a:lnTo>
                  <a:lnTo>
                    <a:pt x="705288" y="580540"/>
                  </a:lnTo>
                  <a:lnTo>
                    <a:pt x="658516" y="561489"/>
                  </a:lnTo>
                  <a:lnTo>
                    <a:pt x="609602" y="540070"/>
                  </a:lnTo>
                  <a:lnTo>
                    <a:pt x="559735" y="516738"/>
                  </a:lnTo>
                  <a:lnTo>
                    <a:pt x="510102" y="491947"/>
                  </a:lnTo>
                  <a:lnTo>
                    <a:pt x="461891" y="466152"/>
                  </a:lnTo>
                  <a:lnTo>
                    <a:pt x="416289" y="439805"/>
                  </a:lnTo>
                  <a:lnTo>
                    <a:pt x="374484" y="413363"/>
                  </a:lnTo>
                  <a:lnTo>
                    <a:pt x="337663" y="387278"/>
                  </a:lnTo>
                  <a:lnTo>
                    <a:pt x="307014" y="362005"/>
                  </a:lnTo>
                  <a:lnTo>
                    <a:pt x="268981" y="315713"/>
                  </a:lnTo>
                  <a:lnTo>
                    <a:pt x="263973" y="295603"/>
                  </a:lnTo>
                  <a:lnTo>
                    <a:pt x="269887" y="278121"/>
                  </a:lnTo>
                  <a:lnTo>
                    <a:pt x="287910" y="263723"/>
                  </a:lnTo>
                  <a:lnTo>
                    <a:pt x="343846" y="231992"/>
                  </a:lnTo>
                  <a:lnTo>
                    <a:pt x="389062" y="200378"/>
                  </a:lnTo>
                  <a:lnTo>
                    <a:pt x="423219" y="168953"/>
                  </a:lnTo>
                  <a:lnTo>
                    <a:pt x="445982" y="137793"/>
                  </a:lnTo>
                  <a:lnTo>
                    <a:pt x="455974" y="76560"/>
                  </a:lnTo>
                  <a:lnTo>
                    <a:pt x="416342" y="17274"/>
                  </a:lnTo>
                  <a:lnTo>
                    <a:pt x="352718" y="0"/>
                  </a:lnTo>
                  <a:lnTo>
                    <a:pt x="312302" y="7739"/>
                  </a:lnTo>
                  <a:lnTo>
                    <a:pt x="269237" y="24293"/>
                  </a:lnTo>
                  <a:lnTo>
                    <a:pt x="225839" y="48085"/>
                  </a:lnTo>
                  <a:lnTo>
                    <a:pt x="184423" y="77537"/>
                  </a:lnTo>
                  <a:lnTo>
                    <a:pt x="147304" y="111073"/>
                  </a:lnTo>
                  <a:lnTo>
                    <a:pt x="116798" y="147114"/>
                  </a:lnTo>
                  <a:lnTo>
                    <a:pt x="95219" y="184085"/>
                  </a:lnTo>
                  <a:lnTo>
                    <a:pt x="84884" y="220406"/>
                  </a:lnTo>
                  <a:lnTo>
                    <a:pt x="88108" y="254503"/>
                  </a:lnTo>
                  <a:lnTo>
                    <a:pt x="101963" y="275218"/>
                  </a:lnTo>
                  <a:lnTo>
                    <a:pt x="126603" y="290046"/>
                  </a:lnTo>
                  <a:lnTo>
                    <a:pt x="160347" y="299415"/>
                  </a:lnTo>
                  <a:lnTo>
                    <a:pt x="201511" y="303754"/>
                  </a:lnTo>
                  <a:lnTo>
                    <a:pt x="248414" y="303492"/>
                  </a:lnTo>
                  <a:lnTo>
                    <a:pt x="299372" y="299058"/>
                  </a:lnTo>
                  <a:lnTo>
                    <a:pt x="352704" y="290879"/>
                  </a:lnTo>
                  <a:lnTo>
                    <a:pt x="406726" y="279386"/>
                  </a:lnTo>
                  <a:lnTo>
                    <a:pt x="459756" y="265007"/>
                  </a:lnTo>
                  <a:lnTo>
                    <a:pt x="510112" y="248171"/>
                  </a:lnTo>
                  <a:lnTo>
                    <a:pt x="556111" y="229306"/>
                  </a:lnTo>
                  <a:lnTo>
                    <a:pt x="596071" y="208842"/>
                  </a:lnTo>
                  <a:lnTo>
                    <a:pt x="628310" y="187206"/>
                  </a:lnTo>
                  <a:lnTo>
                    <a:pt x="662891" y="142137"/>
                  </a:lnTo>
                  <a:lnTo>
                    <a:pt x="673652" y="123331"/>
                  </a:lnTo>
                  <a:lnTo>
                    <a:pt x="693464" y="111868"/>
                  </a:lnTo>
                  <a:lnTo>
                    <a:pt x="720558" y="107070"/>
                  </a:lnTo>
                  <a:lnTo>
                    <a:pt x="753160" y="108258"/>
                  </a:lnTo>
                  <a:lnTo>
                    <a:pt x="827803" y="125878"/>
                  </a:lnTo>
                  <a:lnTo>
                    <a:pt x="866300" y="140951"/>
                  </a:lnTo>
                  <a:lnTo>
                    <a:pt x="903218" y="159295"/>
                  </a:lnTo>
                  <a:lnTo>
                    <a:pt x="936787" y="180231"/>
                  </a:lnTo>
                  <a:lnTo>
                    <a:pt x="986784" y="227164"/>
                  </a:lnTo>
                  <a:lnTo>
                    <a:pt x="1002117" y="276317"/>
                  </a:lnTo>
                  <a:lnTo>
                    <a:pt x="992355" y="300030"/>
                  </a:lnTo>
                  <a:lnTo>
                    <a:pt x="968612" y="322261"/>
                  </a:lnTo>
                  <a:lnTo>
                    <a:pt x="933164" y="347199"/>
                  </a:lnTo>
                  <a:lnTo>
                    <a:pt x="894760" y="375897"/>
                  </a:lnTo>
                  <a:lnTo>
                    <a:pt x="854616" y="407530"/>
                  </a:lnTo>
                  <a:lnTo>
                    <a:pt x="813951" y="441272"/>
                  </a:lnTo>
                  <a:lnTo>
                    <a:pt x="773985" y="476300"/>
                  </a:lnTo>
                  <a:lnTo>
                    <a:pt x="735934" y="511789"/>
                  </a:lnTo>
                  <a:lnTo>
                    <a:pt x="701019" y="546913"/>
                  </a:lnTo>
                  <a:lnTo>
                    <a:pt x="670458" y="580848"/>
                  </a:lnTo>
                  <a:lnTo>
                    <a:pt x="645468" y="612768"/>
                  </a:lnTo>
                  <a:lnTo>
                    <a:pt x="617079" y="667267"/>
                  </a:lnTo>
                  <a:lnTo>
                    <a:pt x="646748" y="713289"/>
                  </a:lnTo>
                  <a:lnTo>
                    <a:pt x="679463" y="716521"/>
                  </a:lnTo>
                  <a:lnTo>
                    <a:pt x="717416" y="713579"/>
                  </a:lnTo>
                  <a:lnTo>
                    <a:pt x="758798" y="705319"/>
                  </a:lnTo>
                  <a:lnTo>
                    <a:pt x="801799" y="692597"/>
                  </a:lnTo>
                  <a:lnTo>
                    <a:pt x="844609" y="676269"/>
                  </a:lnTo>
                  <a:lnTo>
                    <a:pt x="885419" y="657192"/>
                  </a:lnTo>
                  <a:lnTo>
                    <a:pt x="922419" y="636222"/>
                  </a:lnTo>
                  <a:lnTo>
                    <a:pt x="953798" y="614215"/>
                  </a:lnTo>
                  <a:lnTo>
                    <a:pt x="992460" y="570516"/>
                  </a:lnTo>
                  <a:lnTo>
                    <a:pt x="996122" y="550535"/>
                  </a:lnTo>
                  <a:lnTo>
                    <a:pt x="986926" y="532943"/>
                  </a:lnTo>
                  <a:lnTo>
                    <a:pt x="933871" y="509547"/>
                  </a:lnTo>
                  <a:lnTo>
                    <a:pt x="895820" y="501353"/>
                  </a:lnTo>
                  <a:lnTo>
                    <a:pt x="850240" y="493894"/>
                  </a:lnTo>
                  <a:lnTo>
                    <a:pt x="798461" y="487048"/>
                  </a:lnTo>
                  <a:lnTo>
                    <a:pt x="741811" y="480698"/>
                  </a:lnTo>
                  <a:lnTo>
                    <a:pt x="681621" y="474723"/>
                  </a:lnTo>
                  <a:lnTo>
                    <a:pt x="619221" y="469004"/>
                  </a:lnTo>
                  <a:lnTo>
                    <a:pt x="555939" y="463422"/>
                  </a:lnTo>
                  <a:lnTo>
                    <a:pt x="493107" y="457857"/>
                  </a:lnTo>
                  <a:lnTo>
                    <a:pt x="432053" y="452189"/>
                  </a:lnTo>
                  <a:lnTo>
                    <a:pt x="374108" y="446300"/>
                  </a:lnTo>
                  <a:lnTo>
                    <a:pt x="320600" y="440069"/>
                  </a:lnTo>
                  <a:lnTo>
                    <a:pt x="272861" y="433377"/>
                  </a:lnTo>
                  <a:lnTo>
                    <a:pt x="232219" y="426105"/>
                  </a:lnTo>
                  <a:lnTo>
                    <a:pt x="177546" y="409341"/>
                  </a:lnTo>
                  <a:lnTo>
                    <a:pt x="166175" y="399611"/>
                  </a:lnTo>
                </a:path>
              </a:pathLst>
            </a:custGeom>
            <a:noFill/>
            <a:ln w="35700" cap="flat" cmpd="sng">
              <a:solidFill>
                <a:srgbClr val="173D5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8" name="Google Shape;108;p5"/>
            <p:cNvSpPr/>
            <p:nvPr/>
          </p:nvSpPr>
          <p:spPr>
            <a:xfrm>
              <a:off x="7229571" y="5001823"/>
              <a:ext cx="479425" cy="943610"/>
            </a:xfrm>
            <a:custGeom>
              <a:avLst/>
              <a:gdLst/>
              <a:ahLst/>
              <a:cxnLst/>
              <a:rect l="l" t="t" r="r" b="b"/>
              <a:pathLst>
                <a:path w="479425" h="943610" extrusionOk="0">
                  <a:moveTo>
                    <a:pt x="478988" y="943008"/>
                  </a:moveTo>
                  <a:lnTo>
                    <a:pt x="0" y="943008"/>
                  </a:lnTo>
                  <a:lnTo>
                    <a:pt x="29439" y="860180"/>
                  </a:lnTo>
                  <a:lnTo>
                    <a:pt x="94207" y="816992"/>
                  </a:lnTo>
                  <a:lnTo>
                    <a:pt x="158974" y="800543"/>
                  </a:lnTo>
                  <a:lnTo>
                    <a:pt x="188414" y="797927"/>
                  </a:lnTo>
                  <a:lnTo>
                    <a:pt x="188414" y="0"/>
                  </a:lnTo>
                  <a:lnTo>
                    <a:pt x="478988" y="0"/>
                  </a:lnTo>
                  <a:lnTo>
                    <a:pt x="478988" y="943008"/>
                  </a:lnTo>
                  <a:close/>
                </a:path>
              </a:pathLst>
            </a:custGeom>
            <a:solidFill>
              <a:srgbClr val="5CE1E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9" name="Google Shape;109;p5"/>
            <p:cNvSpPr/>
            <p:nvPr/>
          </p:nvSpPr>
          <p:spPr>
            <a:xfrm>
              <a:off x="7162213" y="5177701"/>
              <a:ext cx="479425" cy="767715"/>
            </a:xfrm>
            <a:custGeom>
              <a:avLst/>
              <a:gdLst/>
              <a:ahLst/>
              <a:cxnLst/>
              <a:rect l="l" t="t" r="r" b="b"/>
              <a:pathLst>
                <a:path w="479425" h="767714" extrusionOk="0">
                  <a:moveTo>
                    <a:pt x="188414" y="0"/>
                  </a:moveTo>
                  <a:lnTo>
                    <a:pt x="188414" y="101423"/>
                  </a:lnTo>
                  <a:lnTo>
                    <a:pt x="188414" y="324555"/>
                  </a:lnTo>
                  <a:lnTo>
                    <a:pt x="188414" y="547687"/>
                  </a:lnTo>
                  <a:lnTo>
                    <a:pt x="188414" y="649111"/>
                  </a:lnTo>
                  <a:lnTo>
                    <a:pt x="158974" y="651238"/>
                  </a:lnTo>
                  <a:lnTo>
                    <a:pt x="94207" y="664618"/>
                  </a:lnTo>
                  <a:lnTo>
                    <a:pt x="29439" y="699749"/>
                  </a:lnTo>
                  <a:lnTo>
                    <a:pt x="0" y="767129"/>
                  </a:lnTo>
                  <a:lnTo>
                    <a:pt x="74841" y="767129"/>
                  </a:lnTo>
                  <a:lnTo>
                    <a:pt x="239494" y="767129"/>
                  </a:lnTo>
                  <a:lnTo>
                    <a:pt x="404146" y="767129"/>
                  </a:lnTo>
                  <a:lnTo>
                    <a:pt x="478988" y="767129"/>
                  </a:lnTo>
                  <a:lnTo>
                    <a:pt x="478988" y="647265"/>
                  </a:lnTo>
                  <a:lnTo>
                    <a:pt x="478988" y="383564"/>
                  </a:lnTo>
                  <a:lnTo>
                    <a:pt x="478988" y="119864"/>
                  </a:lnTo>
                  <a:lnTo>
                    <a:pt x="478988" y="0"/>
                  </a:lnTo>
                </a:path>
              </a:pathLst>
            </a:custGeom>
            <a:noFill/>
            <a:ln w="37400" cap="flat" cmpd="sng">
              <a:solidFill>
                <a:srgbClr val="173D5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0" name="Google Shape;110;p5"/>
            <p:cNvSpPr/>
            <p:nvPr/>
          </p:nvSpPr>
          <p:spPr>
            <a:xfrm>
              <a:off x="7861986" y="5065438"/>
              <a:ext cx="479425" cy="879475"/>
            </a:xfrm>
            <a:custGeom>
              <a:avLst/>
              <a:gdLst/>
              <a:ahLst/>
              <a:cxnLst/>
              <a:rect l="l" t="t" r="r" b="b"/>
              <a:pathLst>
                <a:path w="479425" h="879475" extrusionOk="0">
                  <a:moveTo>
                    <a:pt x="478988" y="879392"/>
                  </a:moveTo>
                  <a:lnTo>
                    <a:pt x="0" y="879392"/>
                  </a:lnTo>
                  <a:lnTo>
                    <a:pt x="29439" y="802152"/>
                  </a:lnTo>
                  <a:lnTo>
                    <a:pt x="94207" y="761879"/>
                  </a:lnTo>
                  <a:lnTo>
                    <a:pt x="158974" y="746540"/>
                  </a:lnTo>
                  <a:lnTo>
                    <a:pt x="188414" y="744101"/>
                  </a:lnTo>
                  <a:lnTo>
                    <a:pt x="188414" y="0"/>
                  </a:lnTo>
                  <a:lnTo>
                    <a:pt x="478988" y="0"/>
                  </a:lnTo>
                  <a:lnTo>
                    <a:pt x="478988" y="879392"/>
                  </a:lnTo>
                  <a:close/>
                </a:path>
              </a:pathLst>
            </a:custGeom>
            <a:solidFill>
              <a:srgbClr val="5CE1E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1" name="Google Shape;111;p5"/>
            <p:cNvSpPr/>
            <p:nvPr/>
          </p:nvSpPr>
          <p:spPr>
            <a:xfrm>
              <a:off x="7787144" y="5177701"/>
              <a:ext cx="479425" cy="767715"/>
            </a:xfrm>
            <a:custGeom>
              <a:avLst/>
              <a:gdLst/>
              <a:ahLst/>
              <a:cxnLst/>
              <a:rect l="l" t="t" r="r" b="b"/>
              <a:pathLst>
                <a:path w="479425" h="767714" extrusionOk="0">
                  <a:moveTo>
                    <a:pt x="188414" y="0"/>
                  </a:moveTo>
                  <a:lnTo>
                    <a:pt x="188414" y="101423"/>
                  </a:lnTo>
                  <a:lnTo>
                    <a:pt x="188414" y="324555"/>
                  </a:lnTo>
                  <a:lnTo>
                    <a:pt x="188414" y="547687"/>
                  </a:lnTo>
                  <a:lnTo>
                    <a:pt x="188414" y="649111"/>
                  </a:lnTo>
                  <a:lnTo>
                    <a:pt x="158974" y="651238"/>
                  </a:lnTo>
                  <a:lnTo>
                    <a:pt x="94207" y="664618"/>
                  </a:lnTo>
                  <a:lnTo>
                    <a:pt x="29439" y="699749"/>
                  </a:lnTo>
                  <a:lnTo>
                    <a:pt x="0" y="767129"/>
                  </a:lnTo>
                  <a:lnTo>
                    <a:pt x="74841" y="767129"/>
                  </a:lnTo>
                  <a:lnTo>
                    <a:pt x="239494" y="767129"/>
                  </a:lnTo>
                  <a:lnTo>
                    <a:pt x="404146" y="767129"/>
                  </a:lnTo>
                  <a:lnTo>
                    <a:pt x="478988" y="767129"/>
                  </a:lnTo>
                  <a:lnTo>
                    <a:pt x="478988" y="647265"/>
                  </a:lnTo>
                  <a:lnTo>
                    <a:pt x="478988" y="383564"/>
                  </a:lnTo>
                  <a:lnTo>
                    <a:pt x="478988" y="119864"/>
                  </a:lnTo>
                  <a:lnTo>
                    <a:pt x="478988" y="0"/>
                  </a:lnTo>
                </a:path>
              </a:pathLst>
            </a:custGeom>
            <a:noFill/>
            <a:ln w="37400" cap="flat" cmpd="sng">
              <a:solidFill>
                <a:srgbClr val="173D5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2" name="Google Shape;112;p5"/>
            <p:cNvSpPr/>
            <p:nvPr/>
          </p:nvSpPr>
          <p:spPr>
            <a:xfrm>
              <a:off x="7008625" y="3456550"/>
              <a:ext cx="1780539" cy="1751330"/>
            </a:xfrm>
            <a:custGeom>
              <a:avLst/>
              <a:gdLst/>
              <a:ahLst/>
              <a:cxnLst/>
              <a:rect l="l" t="t" r="r" b="b"/>
              <a:pathLst>
                <a:path w="1780540" h="1751329" extrusionOk="0">
                  <a:moveTo>
                    <a:pt x="1404617" y="1751137"/>
                  </a:moveTo>
                  <a:lnTo>
                    <a:pt x="326964" y="1720677"/>
                  </a:lnTo>
                  <a:lnTo>
                    <a:pt x="281394" y="1716315"/>
                  </a:lnTo>
                  <a:lnTo>
                    <a:pt x="237857" y="1706130"/>
                  </a:lnTo>
                  <a:lnTo>
                    <a:pt x="196742" y="1690533"/>
                  </a:lnTo>
                  <a:lnTo>
                    <a:pt x="158439" y="1669938"/>
                  </a:lnTo>
                  <a:lnTo>
                    <a:pt x="123337" y="1644757"/>
                  </a:lnTo>
                  <a:lnTo>
                    <a:pt x="91827" y="1615401"/>
                  </a:lnTo>
                  <a:lnTo>
                    <a:pt x="64298" y="1582283"/>
                  </a:lnTo>
                  <a:lnTo>
                    <a:pt x="41139" y="1545815"/>
                  </a:lnTo>
                  <a:lnTo>
                    <a:pt x="22740" y="1506410"/>
                  </a:lnTo>
                  <a:lnTo>
                    <a:pt x="9491" y="1464480"/>
                  </a:lnTo>
                  <a:lnTo>
                    <a:pt x="1781" y="1420436"/>
                  </a:lnTo>
                  <a:lnTo>
                    <a:pt x="0" y="1374692"/>
                  </a:lnTo>
                  <a:lnTo>
                    <a:pt x="29614" y="326964"/>
                  </a:lnTo>
                  <a:lnTo>
                    <a:pt x="33976" y="281393"/>
                  </a:lnTo>
                  <a:lnTo>
                    <a:pt x="44162" y="237855"/>
                  </a:lnTo>
                  <a:lnTo>
                    <a:pt x="59758" y="196740"/>
                  </a:lnTo>
                  <a:lnTo>
                    <a:pt x="80354" y="158437"/>
                  </a:lnTo>
                  <a:lnTo>
                    <a:pt x="105536" y="123336"/>
                  </a:lnTo>
                  <a:lnTo>
                    <a:pt x="134892" y="91826"/>
                  </a:lnTo>
                  <a:lnTo>
                    <a:pt x="168010" y="64297"/>
                  </a:lnTo>
                  <a:lnTo>
                    <a:pt x="204477" y="41138"/>
                  </a:lnTo>
                  <a:lnTo>
                    <a:pt x="243882" y="22740"/>
                  </a:lnTo>
                  <a:lnTo>
                    <a:pt x="285813" y="9490"/>
                  </a:lnTo>
                  <a:lnTo>
                    <a:pt x="329856" y="1781"/>
                  </a:lnTo>
                  <a:lnTo>
                    <a:pt x="375599" y="0"/>
                  </a:lnTo>
                  <a:lnTo>
                    <a:pt x="1453252" y="30460"/>
                  </a:lnTo>
                  <a:lnTo>
                    <a:pt x="1498823" y="34822"/>
                  </a:lnTo>
                  <a:lnTo>
                    <a:pt x="1542361" y="45007"/>
                  </a:lnTo>
                  <a:lnTo>
                    <a:pt x="1583476" y="60604"/>
                  </a:lnTo>
                  <a:lnTo>
                    <a:pt x="1621779" y="81199"/>
                  </a:lnTo>
                  <a:lnTo>
                    <a:pt x="1656880" y="106380"/>
                  </a:lnTo>
                  <a:lnTo>
                    <a:pt x="1688390" y="135736"/>
                  </a:lnTo>
                  <a:lnTo>
                    <a:pt x="1715919" y="168854"/>
                  </a:lnTo>
                  <a:lnTo>
                    <a:pt x="1739078" y="205322"/>
                  </a:lnTo>
                  <a:lnTo>
                    <a:pt x="1757476" y="244727"/>
                  </a:lnTo>
                  <a:lnTo>
                    <a:pt x="1770725" y="286657"/>
                  </a:lnTo>
                  <a:lnTo>
                    <a:pt x="1778435" y="330701"/>
                  </a:lnTo>
                  <a:lnTo>
                    <a:pt x="1780216" y="376445"/>
                  </a:lnTo>
                  <a:lnTo>
                    <a:pt x="1750602" y="1424173"/>
                  </a:lnTo>
                  <a:lnTo>
                    <a:pt x="1746240" y="1469744"/>
                  </a:lnTo>
                  <a:lnTo>
                    <a:pt x="1736054" y="1513282"/>
                  </a:lnTo>
                  <a:lnTo>
                    <a:pt x="1720458" y="1554397"/>
                  </a:lnTo>
                  <a:lnTo>
                    <a:pt x="1699863" y="1592700"/>
                  </a:lnTo>
                  <a:lnTo>
                    <a:pt x="1674681" y="1627801"/>
                  </a:lnTo>
                  <a:lnTo>
                    <a:pt x="1645326" y="1659311"/>
                  </a:lnTo>
                  <a:lnTo>
                    <a:pt x="1612208" y="1686840"/>
                  </a:lnTo>
                  <a:lnTo>
                    <a:pt x="1575740" y="1709999"/>
                  </a:lnTo>
                  <a:lnTo>
                    <a:pt x="1536335" y="1728397"/>
                  </a:lnTo>
                  <a:lnTo>
                    <a:pt x="1494404" y="1741646"/>
                  </a:lnTo>
                  <a:lnTo>
                    <a:pt x="1450361" y="1749356"/>
                  </a:lnTo>
                  <a:lnTo>
                    <a:pt x="1404617" y="1751137"/>
                  </a:lnTo>
                  <a:close/>
                </a:path>
              </a:pathLst>
            </a:custGeom>
            <a:solidFill>
              <a:srgbClr val="5CE1E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3" name="Google Shape;113;p5"/>
            <p:cNvSpPr/>
            <p:nvPr/>
          </p:nvSpPr>
          <p:spPr>
            <a:xfrm>
              <a:off x="6941717" y="3439684"/>
              <a:ext cx="1735455" cy="1750060"/>
            </a:xfrm>
            <a:custGeom>
              <a:avLst/>
              <a:gdLst/>
              <a:ahLst/>
              <a:cxnLst/>
              <a:rect l="l" t="t" r="r" b="b"/>
              <a:pathLst>
                <a:path w="1735454" h="1750060" extrusionOk="0">
                  <a:moveTo>
                    <a:pt x="1359729" y="1749869"/>
                  </a:moveTo>
                  <a:lnTo>
                    <a:pt x="1198360" y="1745307"/>
                  </a:lnTo>
                  <a:lnTo>
                    <a:pt x="843346" y="1735273"/>
                  </a:lnTo>
                  <a:lnTo>
                    <a:pt x="488333" y="1725238"/>
                  </a:lnTo>
                  <a:lnTo>
                    <a:pt x="326964" y="1720677"/>
                  </a:lnTo>
                  <a:lnTo>
                    <a:pt x="281394" y="1716315"/>
                  </a:lnTo>
                  <a:lnTo>
                    <a:pt x="237857" y="1706130"/>
                  </a:lnTo>
                  <a:lnTo>
                    <a:pt x="196742" y="1690533"/>
                  </a:lnTo>
                  <a:lnTo>
                    <a:pt x="158439" y="1669938"/>
                  </a:lnTo>
                  <a:lnTo>
                    <a:pt x="123337" y="1644757"/>
                  </a:lnTo>
                  <a:lnTo>
                    <a:pt x="91827" y="1615401"/>
                  </a:lnTo>
                  <a:lnTo>
                    <a:pt x="64298" y="1582283"/>
                  </a:lnTo>
                  <a:lnTo>
                    <a:pt x="41139" y="1545815"/>
                  </a:lnTo>
                  <a:lnTo>
                    <a:pt x="22740" y="1506410"/>
                  </a:lnTo>
                  <a:lnTo>
                    <a:pt x="9491" y="1464480"/>
                  </a:lnTo>
                  <a:lnTo>
                    <a:pt x="1781" y="1420436"/>
                  </a:lnTo>
                  <a:lnTo>
                    <a:pt x="0" y="1374692"/>
                  </a:lnTo>
                  <a:lnTo>
                    <a:pt x="4627" y="1210984"/>
                  </a:lnTo>
                  <a:lnTo>
                    <a:pt x="14807" y="850828"/>
                  </a:lnTo>
                  <a:lnTo>
                    <a:pt x="24987" y="490671"/>
                  </a:lnTo>
                  <a:lnTo>
                    <a:pt x="29614" y="326964"/>
                  </a:lnTo>
                  <a:lnTo>
                    <a:pt x="33976" y="281393"/>
                  </a:lnTo>
                  <a:lnTo>
                    <a:pt x="44162" y="237855"/>
                  </a:lnTo>
                  <a:lnTo>
                    <a:pt x="59758" y="196740"/>
                  </a:lnTo>
                  <a:lnTo>
                    <a:pt x="80354" y="158437"/>
                  </a:lnTo>
                  <a:lnTo>
                    <a:pt x="105536" y="123336"/>
                  </a:lnTo>
                  <a:lnTo>
                    <a:pt x="134892" y="91826"/>
                  </a:lnTo>
                  <a:lnTo>
                    <a:pt x="168010" y="64297"/>
                  </a:lnTo>
                  <a:lnTo>
                    <a:pt x="204477" y="41138"/>
                  </a:lnTo>
                  <a:lnTo>
                    <a:pt x="243882" y="22740"/>
                  </a:lnTo>
                  <a:lnTo>
                    <a:pt x="285813" y="9490"/>
                  </a:lnTo>
                  <a:lnTo>
                    <a:pt x="329856" y="1781"/>
                  </a:lnTo>
                  <a:lnTo>
                    <a:pt x="375599" y="0"/>
                  </a:lnTo>
                  <a:lnTo>
                    <a:pt x="536969" y="4561"/>
                  </a:lnTo>
                  <a:lnTo>
                    <a:pt x="891982" y="14595"/>
                  </a:lnTo>
                  <a:lnTo>
                    <a:pt x="1246995" y="24630"/>
                  </a:lnTo>
                  <a:lnTo>
                    <a:pt x="1408365" y="29191"/>
                  </a:lnTo>
                  <a:lnTo>
                    <a:pt x="1453936" y="33553"/>
                  </a:lnTo>
                  <a:lnTo>
                    <a:pt x="1497473" y="43739"/>
                  </a:lnTo>
                  <a:lnTo>
                    <a:pt x="1538589" y="59335"/>
                  </a:lnTo>
                  <a:lnTo>
                    <a:pt x="1576892" y="79930"/>
                  </a:lnTo>
                  <a:lnTo>
                    <a:pt x="1611993" y="105112"/>
                  </a:lnTo>
                  <a:lnTo>
                    <a:pt x="1643503" y="134467"/>
                  </a:lnTo>
                  <a:lnTo>
                    <a:pt x="1671032" y="167585"/>
                  </a:lnTo>
                  <a:lnTo>
                    <a:pt x="1694190" y="204053"/>
                  </a:lnTo>
                  <a:lnTo>
                    <a:pt x="1712589" y="243458"/>
                  </a:lnTo>
                  <a:lnTo>
                    <a:pt x="1725838" y="285388"/>
                  </a:lnTo>
                  <a:lnTo>
                    <a:pt x="1733548" y="329432"/>
                  </a:lnTo>
                  <a:lnTo>
                    <a:pt x="1735329" y="375176"/>
                  </a:lnTo>
                  <a:lnTo>
                    <a:pt x="1730702" y="538884"/>
                  </a:lnTo>
                  <a:lnTo>
                    <a:pt x="1720522" y="899040"/>
                  </a:lnTo>
                  <a:lnTo>
                    <a:pt x="1710342" y="1259197"/>
                  </a:lnTo>
                  <a:lnTo>
                    <a:pt x="1705715" y="1422904"/>
                  </a:lnTo>
                  <a:lnTo>
                    <a:pt x="1701352" y="1468475"/>
                  </a:lnTo>
                  <a:lnTo>
                    <a:pt x="1691167" y="1512013"/>
                  </a:lnTo>
                  <a:lnTo>
                    <a:pt x="1675571" y="1553128"/>
                  </a:lnTo>
                  <a:lnTo>
                    <a:pt x="1654976" y="1591431"/>
                  </a:lnTo>
                  <a:lnTo>
                    <a:pt x="1629794" y="1626532"/>
                  </a:lnTo>
                  <a:lnTo>
                    <a:pt x="1600438" y="1658042"/>
                  </a:lnTo>
                  <a:lnTo>
                    <a:pt x="1567320" y="1685571"/>
                  </a:lnTo>
                  <a:lnTo>
                    <a:pt x="1530853" y="1708730"/>
                  </a:lnTo>
                  <a:lnTo>
                    <a:pt x="1491448" y="1727129"/>
                  </a:lnTo>
                  <a:lnTo>
                    <a:pt x="1449517" y="1740378"/>
                  </a:lnTo>
                  <a:lnTo>
                    <a:pt x="1405474" y="1748087"/>
                  </a:lnTo>
                  <a:lnTo>
                    <a:pt x="1359729" y="1749869"/>
                  </a:lnTo>
                  <a:close/>
                </a:path>
              </a:pathLst>
            </a:custGeom>
            <a:noFill/>
            <a:ln w="37400" cap="flat" cmpd="sng">
              <a:solidFill>
                <a:srgbClr val="173D5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4" name="Google Shape;114;p5"/>
            <p:cNvSpPr/>
            <p:nvPr/>
          </p:nvSpPr>
          <p:spPr>
            <a:xfrm>
              <a:off x="6496596" y="3368072"/>
              <a:ext cx="580390" cy="1163320"/>
            </a:xfrm>
            <a:custGeom>
              <a:avLst/>
              <a:gdLst/>
              <a:ahLst/>
              <a:cxnLst/>
              <a:rect l="l" t="t" r="r" b="b"/>
              <a:pathLst>
                <a:path w="580390" h="1163320" extrusionOk="0">
                  <a:moveTo>
                    <a:pt x="438400" y="1163035"/>
                  </a:moveTo>
                  <a:lnTo>
                    <a:pt x="19985" y="677011"/>
                  </a:lnTo>
                  <a:lnTo>
                    <a:pt x="0" y="598664"/>
                  </a:lnTo>
                  <a:lnTo>
                    <a:pt x="25099" y="507203"/>
                  </a:lnTo>
                  <a:lnTo>
                    <a:pt x="63481" y="431300"/>
                  </a:lnTo>
                  <a:lnTo>
                    <a:pt x="303547" y="74918"/>
                  </a:lnTo>
                  <a:lnTo>
                    <a:pt x="360888" y="19906"/>
                  </a:lnTo>
                  <a:lnTo>
                    <a:pt x="427263" y="0"/>
                  </a:lnTo>
                  <a:lnTo>
                    <a:pt x="514063" y="28589"/>
                  </a:lnTo>
                  <a:lnTo>
                    <a:pt x="573617" y="98173"/>
                  </a:lnTo>
                  <a:lnTo>
                    <a:pt x="580050" y="168458"/>
                  </a:lnTo>
                  <a:lnTo>
                    <a:pt x="562525" y="222820"/>
                  </a:lnTo>
                  <a:lnTo>
                    <a:pt x="550203" y="244635"/>
                  </a:lnTo>
                  <a:lnTo>
                    <a:pt x="334791" y="568746"/>
                  </a:lnTo>
                  <a:lnTo>
                    <a:pt x="333177" y="568700"/>
                  </a:lnTo>
                  <a:lnTo>
                    <a:pt x="539891" y="797287"/>
                  </a:lnTo>
                  <a:lnTo>
                    <a:pt x="438400" y="1163035"/>
                  </a:lnTo>
                  <a:close/>
                </a:path>
                <a:path w="580390" h="1163320" extrusionOk="0">
                  <a:moveTo>
                    <a:pt x="334359" y="569396"/>
                  </a:moveTo>
                  <a:lnTo>
                    <a:pt x="333177" y="568700"/>
                  </a:lnTo>
                  <a:lnTo>
                    <a:pt x="334791" y="568746"/>
                  </a:lnTo>
                  <a:lnTo>
                    <a:pt x="334359" y="569396"/>
                  </a:lnTo>
                  <a:close/>
                </a:path>
              </a:pathLst>
            </a:custGeom>
            <a:solidFill>
              <a:srgbClr val="5CE1E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5" name="Google Shape;115;p5"/>
            <p:cNvSpPr/>
            <p:nvPr/>
          </p:nvSpPr>
          <p:spPr>
            <a:xfrm>
              <a:off x="6505286" y="3370901"/>
              <a:ext cx="586105" cy="1191260"/>
            </a:xfrm>
            <a:custGeom>
              <a:avLst/>
              <a:gdLst/>
              <a:ahLst/>
              <a:cxnLst/>
              <a:rect l="l" t="t" r="r" b="b"/>
              <a:pathLst>
                <a:path w="586104" h="1191260" extrusionOk="0">
                  <a:moveTo>
                    <a:pt x="449568" y="681867"/>
                  </a:moveTo>
                  <a:lnTo>
                    <a:pt x="432470" y="664294"/>
                  </a:lnTo>
                  <a:lnTo>
                    <a:pt x="394854" y="625633"/>
                  </a:lnTo>
                  <a:lnTo>
                    <a:pt x="357238" y="586971"/>
                  </a:lnTo>
                  <a:lnTo>
                    <a:pt x="340140" y="569398"/>
                  </a:lnTo>
                  <a:lnTo>
                    <a:pt x="373866" y="518653"/>
                  </a:lnTo>
                  <a:lnTo>
                    <a:pt x="448063" y="407015"/>
                  </a:lnTo>
                  <a:lnTo>
                    <a:pt x="522259" y="295377"/>
                  </a:lnTo>
                  <a:lnTo>
                    <a:pt x="555985" y="244633"/>
                  </a:lnTo>
                  <a:lnTo>
                    <a:pt x="568307" y="222818"/>
                  </a:lnTo>
                  <a:lnTo>
                    <a:pt x="585832" y="168457"/>
                  </a:lnTo>
                  <a:lnTo>
                    <a:pt x="579399" y="98172"/>
                  </a:lnTo>
                  <a:lnTo>
                    <a:pt x="519845" y="28587"/>
                  </a:lnTo>
                  <a:lnTo>
                    <a:pt x="433044" y="0"/>
                  </a:lnTo>
                  <a:lnTo>
                    <a:pt x="366668" y="19907"/>
                  </a:lnTo>
                  <a:lnTo>
                    <a:pt x="324250" y="55738"/>
                  </a:lnTo>
                  <a:lnTo>
                    <a:pt x="309325" y="74919"/>
                  </a:lnTo>
                  <a:lnTo>
                    <a:pt x="274918" y="125655"/>
                  </a:lnTo>
                  <a:lnTo>
                    <a:pt x="199225" y="237272"/>
                  </a:lnTo>
                  <a:lnTo>
                    <a:pt x="123531" y="348890"/>
                  </a:lnTo>
                  <a:lnTo>
                    <a:pt x="89124" y="399625"/>
                  </a:lnTo>
                  <a:lnTo>
                    <a:pt x="68193" y="427758"/>
                  </a:lnTo>
                  <a:lnTo>
                    <a:pt x="27455" y="495875"/>
                  </a:lnTo>
                  <a:lnTo>
                    <a:pt x="0" y="579550"/>
                  </a:lnTo>
                  <a:lnTo>
                    <a:pt x="18912" y="654357"/>
                  </a:lnTo>
                  <a:lnTo>
                    <a:pt x="86126" y="738181"/>
                  </a:lnTo>
                  <a:lnTo>
                    <a:pt x="233995" y="922593"/>
                  </a:lnTo>
                  <a:lnTo>
                    <a:pt x="381865" y="1107005"/>
                  </a:lnTo>
                  <a:lnTo>
                    <a:pt x="449079" y="1190829"/>
                  </a:lnTo>
                </a:path>
              </a:pathLst>
            </a:custGeom>
            <a:noFill/>
            <a:ln w="37400" cap="flat" cmpd="sng">
              <a:solidFill>
                <a:srgbClr val="173D5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16" name="Google Shape;116;p5"/>
            <p:cNvPicPr preferRelativeResize="0"/>
            <p:nvPr/>
          </p:nvPicPr>
          <p:blipFill rotWithShape="1">
            <a:blip r:embed="rId1"/>
            <a:srcRect/>
            <a:stretch>
              <a:fillRect/>
            </a:stretch>
          </p:blipFill>
          <p:spPr>
            <a:xfrm>
              <a:off x="7172491" y="3835695"/>
              <a:ext cx="99559" cy="99560"/>
            </a:xfrm>
            <a:prstGeom prst="rect">
              <a:avLst/>
            </a:prstGeom>
            <a:noFill/>
            <a:ln>
              <a:noFill/>
            </a:ln>
          </p:spPr>
        </p:pic>
        <p:pic>
          <p:nvPicPr>
            <p:cNvPr id="117" name="Google Shape;117;p5"/>
            <p:cNvPicPr preferRelativeResize="0"/>
            <p:nvPr/>
          </p:nvPicPr>
          <p:blipFill rotWithShape="1">
            <a:blip r:embed="rId2"/>
            <a:srcRect/>
            <a:stretch>
              <a:fillRect/>
            </a:stretch>
          </p:blipFill>
          <p:spPr>
            <a:xfrm>
              <a:off x="7755853" y="3700887"/>
              <a:ext cx="99562" cy="99560"/>
            </a:xfrm>
            <a:prstGeom prst="rect">
              <a:avLst/>
            </a:prstGeom>
            <a:noFill/>
            <a:ln>
              <a:noFill/>
            </a:ln>
          </p:spPr>
        </p:pic>
        <p:sp>
          <p:nvSpPr>
            <p:cNvPr id="118" name="Google Shape;118;p5"/>
            <p:cNvSpPr/>
            <p:nvPr/>
          </p:nvSpPr>
          <p:spPr>
            <a:xfrm>
              <a:off x="7315178" y="3829445"/>
              <a:ext cx="361950" cy="124460"/>
            </a:xfrm>
            <a:custGeom>
              <a:avLst/>
              <a:gdLst/>
              <a:ahLst/>
              <a:cxnLst/>
              <a:rect l="l" t="t" r="r" b="b"/>
              <a:pathLst>
                <a:path w="361950" h="124460" extrusionOk="0">
                  <a:moveTo>
                    <a:pt x="0" y="123908"/>
                  </a:moveTo>
                  <a:lnTo>
                    <a:pt x="33136" y="90412"/>
                  </a:lnTo>
                  <a:lnTo>
                    <a:pt x="118477" y="29380"/>
                  </a:lnTo>
                  <a:lnTo>
                    <a:pt x="234922" y="0"/>
                  </a:lnTo>
                  <a:lnTo>
                    <a:pt x="361370" y="61456"/>
                  </a:lnTo>
                </a:path>
              </a:pathLst>
            </a:custGeom>
            <a:noFill/>
            <a:ln w="37400" cap="flat" cmpd="sng">
              <a:solidFill>
                <a:srgbClr val="173D5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9" name="Google Shape;119;p5"/>
            <p:cNvSpPr/>
            <p:nvPr/>
          </p:nvSpPr>
          <p:spPr>
            <a:xfrm>
              <a:off x="7755970" y="3630296"/>
              <a:ext cx="146685" cy="50800"/>
            </a:xfrm>
            <a:custGeom>
              <a:avLst/>
              <a:gdLst/>
              <a:ahLst/>
              <a:cxnLst/>
              <a:rect l="l" t="t" r="r" b="b"/>
              <a:pathLst>
                <a:path w="146684" h="50800" extrusionOk="0">
                  <a:moveTo>
                    <a:pt x="0" y="0"/>
                  </a:moveTo>
                  <a:lnTo>
                    <a:pt x="9187" y="7298"/>
                  </a:lnTo>
                  <a:lnTo>
                    <a:pt x="36679" y="23690"/>
                  </a:lnTo>
                  <a:lnTo>
                    <a:pt x="82367" y="40917"/>
                  </a:lnTo>
                  <a:lnTo>
                    <a:pt x="146146" y="50723"/>
                  </a:lnTo>
                </a:path>
              </a:pathLst>
            </a:custGeom>
            <a:noFill/>
            <a:ln w="37400" cap="flat" cmpd="sng">
              <a:solidFill>
                <a:srgbClr val="173D5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0" name="Google Shape;120;p5"/>
            <p:cNvSpPr/>
            <p:nvPr/>
          </p:nvSpPr>
          <p:spPr>
            <a:xfrm>
              <a:off x="7141348" y="3750203"/>
              <a:ext cx="117475" cy="65405"/>
            </a:xfrm>
            <a:custGeom>
              <a:avLst/>
              <a:gdLst/>
              <a:ahLst/>
              <a:cxnLst/>
              <a:rect l="l" t="t" r="r" b="b"/>
              <a:pathLst>
                <a:path w="117475" h="65404" extrusionOk="0">
                  <a:moveTo>
                    <a:pt x="0" y="65072"/>
                  </a:moveTo>
                  <a:lnTo>
                    <a:pt x="16677" y="59312"/>
                  </a:lnTo>
                  <a:lnTo>
                    <a:pt x="54247" y="44289"/>
                  </a:lnTo>
                  <a:lnTo>
                    <a:pt x="94018" y="23390"/>
                  </a:lnTo>
                  <a:lnTo>
                    <a:pt x="117299" y="0"/>
                  </a:lnTo>
                </a:path>
              </a:pathLst>
            </a:custGeom>
            <a:noFill/>
            <a:ln w="37400" cap="flat" cmpd="sng">
              <a:solidFill>
                <a:srgbClr val="173D5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1" name="Google Shape;121;p5"/>
            <p:cNvSpPr/>
            <p:nvPr/>
          </p:nvSpPr>
          <p:spPr>
            <a:xfrm>
              <a:off x="6322606" y="3878346"/>
              <a:ext cx="1657350" cy="1118870"/>
            </a:xfrm>
            <a:custGeom>
              <a:avLst/>
              <a:gdLst/>
              <a:ahLst/>
              <a:cxnLst/>
              <a:rect l="l" t="t" r="r" b="b"/>
              <a:pathLst>
                <a:path w="1657350" h="1118870" extrusionOk="0">
                  <a:moveTo>
                    <a:pt x="1353242" y="1118478"/>
                  </a:moveTo>
                  <a:lnTo>
                    <a:pt x="1037084" y="979315"/>
                  </a:lnTo>
                  <a:lnTo>
                    <a:pt x="758832" y="1072717"/>
                  </a:lnTo>
                  <a:lnTo>
                    <a:pt x="532423" y="938556"/>
                  </a:lnTo>
                  <a:lnTo>
                    <a:pt x="280940" y="991166"/>
                  </a:lnTo>
                  <a:lnTo>
                    <a:pt x="0" y="208793"/>
                  </a:lnTo>
                  <a:lnTo>
                    <a:pt x="447574" y="50402"/>
                  </a:lnTo>
                  <a:lnTo>
                    <a:pt x="737120" y="219131"/>
                  </a:lnTo>
                  <a:lnTo>
                    <a:pt x="1139951" y="48884"/>
                  </a:lnTo>
                  <a:lnTo>
                    <a:pt x="1337371" y="115275"/>
                  </a:lnTo>
                  <a:lnTo>
                    <a:pt x="1657097" y="0"/>
                  </a:lnTo>
                  <a:lnTo>
                    <a:pt x="1627595" y="1036249"/>
                  </a:lnTo>
                  <a:lnTo>
                    <a:pt x="1353242" y="1118478"/>
                  </a:lnTo>
                  <a:close/>
                </a:path>
              </a:pathLst>
            </a:custGeom>
            <a:solidFill>
              <a:srgbClr val="5CE1E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2" name="Google Shape;122;p5"/>
            <p:cNvSpPr/>
            <p:nvPr/>
          </p:nvSpPr>
          <p:spPr>
            <a:xfrm>
              <a:off x="6314962" y="3919679"/>
              <a:ext cx="1626870" cy="1069975"/>
            </a:xfrm>
            <a:custGeom>
              <a:avLst/>
              <a:gdLst/>
              <a:ahLst/>
              <a:cxnLst/>
              <a:rect l="l" t="t" r="r" b="b"/>
              <a:pathLst>
                <a:path w="1626870" h="1069975" extrusionOk="0">
                  <a:moveTo>
                    <a:pt x="0" y="160119"/>
                  </a:moveTo>
                  <a:lnTo>
                    <a:pt x="41558" y="282332"/>
                  </a:lnTo>
                  <a:lnTo>
                    <a:pt x="132986" y="551200"/>
                  </a:lnTo>
                  <a:lnTo>
                    <a:pt x="224415" y="820069"/>
                  </a:lnTo>
                  <a:lnTo>
                    <a:pt x="265973" y="942282"/>
                  </a:lnTo>
                  <a:lnTo>
                    <a:pt x="305267" y="934061"/>
                  </a:lnTo>
                  <a:lnTo>
                    <a:pt x="391714" y="915976"/>
                  </a:lnTo>
                  <a:lnTo>
                    <a:pt x="478162" y="897892"/>
                  </a:lnTo>
                  <a:lnTo>
                    <a:pt x="517456" y="889671"/>
                  </a:lnTo>
                  <a:lnTo>
                    <a:pt x="552832" y="910634"/>
                  </a:lnTo>
                  <a:lnTo>
                    <a:pt x="630660" y="956752"/>
                  </a:lnTo>
                  <a:lnTo>
                    <a:pt x="708489" y="1002870"/>
                  </a:lnTo>
                  <a:lnTo>
                    <a:pt x="743865" y="1023833"/>
                  </a:lnTo>
                  <a:lnTo>
                    <a:pt x="787342" y="1009239"/>
                  </a:lnTo>
                  <a:lnTo>
                    <a:pt x="882991" y="977132"/>
                  </a:lnTo>
                  <a:lnTo>
                    <a:pt x="978640" y="945025"/>
                  </a:lnTo>
                  <a:lnTo>
                    <a:pt x="1022117" y="930431"/>
                  </a:lnTo>
                  <a:lnTo>
                    <a:pt x="1071517" y="952175"/>
                  </a:lnTo>
                  <a:lnTo>
                    <a:pt x="1180196" y="1000012"/>
                  </a:lnTo>
                  <a:lnTo>
                    <a:pt x="1288875" y="1047849"/>
                  </a:lnTo>
                  <a:lnTo>
                    <a:pt x="1338275" y="1069593"/>
                  </a:lnTo>
                  <a:lnTo>
                    <a:pt x="1381143" y="1056745"/>
                  </a:lnTo>
                  <a:lnTo>
                    <a:pt x="1475452" y="1028479"/>
                  </a:lnTo>
                  <a:lnTo>
                    <a:pt x="1569761" y="1000212"/>
                  </a:lnTo>
                  <a:lnTo>
                    <a:pt x="1612628" y="987364"/>
                  </a:lnTo>
                  <a:lnTo>
                    <a:pt x="1614776" y="834187"/>
                  </a:lnTo>
                  <a:lnTo>
                    <a:pt x="1619502" y="497197"/>
                  </a:lnTo>
                  <a:lnTo>
                    <a:pt x="1624228" y="160208"/>
                  </a:lnTo>
                  <a:lnTo>
                    <a:pt x="1626376" y="7031"/>
                  </a:lnTo>
                  <a:lnTo>
                    <a:pt x="1583484" y="21633"/>
                  </a:lnTo>
                  <a:lnTo>
                    <a:pt x="1489121" y="53758"/>
                  </a:lnTo>
                  <a:lnTo>
                    <a:pt x="1394758" y="85883"/>
                  </a:lnTo>
                  <a:lnTo>
                    <a:pt x="1351866" y="100485"/>
                  </a:lnTo>
                  <a:lnTo>
                    <a:pt x="1316416" y="84784"/>
                  </a:lnTo>
                  <a:lnTo>
                    <a:pt x="1238425" y="50242"/>
                  </a:lnTo>
                  <a:lnTo>
                    <a:pt x="1160435" y="15700"/>
                  </a:lnTo>
                  <a:lnTo>
                    <a:pt x="1124985" y="0"/>
                  </a:lnTo>
                  <a:lnTo>
                    <a:pt x="1062042" y="26601"/>
                  </a:lnTo>
                  <a:lnTo>
                    <a:pt x="923569" y="85123"/>
                  </a:lnTo>
                  <a:lnTo>
                    <a:pt x="785096" y="143645"/>
                  </a:lnTo>
                  <a:lnTo>
                    <a:pt x="722153" y="170246"/>
                  </a:lnTo>
                  <a:lnTo>
                    <a:pt x="676912" y="143882"/>
                  </a:lnTo>
                  <a:lnTo>
                    <a:pt x="577380" y="85882"/>
                  </a:lnTo>
                  <a:lnTo>
                    <a:pt x="477849" y="27881"/>
                  </a:lnTo>
                  <a:lnTo>
                    <a:pt x="432607" y="1517"/>
                  </a:lnTo>
                  <a:lnTo>
                    <a:pt x="365012" y="26299"/>
                  </a:lnTo>
                  <a:lnTo>
                    <a:pt x="216303" y="80818"/>
                  </a:lnTo>
                  <a:lnTo>
                    <a:pt x="67594" y="135337"/>
                  </a:lnTo>
                  <a:lnTo>
                    <a:pt x="0" y="160119"/>
                  </a:lnTo>
                  <a:close/>
                </a:path>
              </a:pathLst>
            </a:custGeom>
            <a:noFill/>
            <a:ln w="37400" cap="flat" cmpd="sng">
              <a:solidFill>
                <a:srgbClr val="173D5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3" name="Google Shape;123;p5"/>
            <p:cNvSpPr/>
            <p:nvPr/>
          </p:nvSpPr>
          <p:spPr>
            <a:xfrm>
              <a:off x="6738645" y="3978788"/>
              <a:ext cx="95250" cy="744855"/>
            </a:xfrm>
            <a:custGeom>
              <a:avLst/>
              <a:gdLst/>
              <a:ahLst/>
              <a:cxnLst/>
              <a:rect l="l" t="t" r="r" b="b"/>
              <a:pathLst>
                <a:path w="95250" h="744854" extrusionOk="0">
                  <a:moveTo>
                    <a:pt x="0" y="0"/>
                  </a:moveTo>
                  <a:lnTo>
                    <a:pt x="14840" y="116328"/>
                  </a:lnTo>
                  <a:lnTo>
                    <a:pt x="47490" y="372251"/>
                  </a:lnTo>
                  <a:lnTo>
                    <a:pt x="80139" y="628174"/>
                  </a:lnTo>
                  <a:lnTo>
                    <a:pt x="94980" y="744503"/>
                  </a:lnTo>
                </a:path>
              </a:pathLst>
            </a:custGeom>
            <a:noFill/>
            <a:ln w="37400" cap="flat" cmpd="sng">
              <a:solidFill>
                <a:srgbClr val="173D5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4" name="Google Shape;124;p5"/>
            <p:cNvSpPr/>
            <p:nvPr/>
          </p:nvSpPr>
          <p:spPr>
            <a:xfrm>
              <a:off x="7052709" y="4127711"/>
              <a:ext cx="10160" cy="718820"/>
            </a:xfrm>
            <a:custGeom>
              <a:avLst/>
              <a:gdLst/>
              <a:ahLst/>
              <a:cxnLst/>
              <a:rect l="l" t="t" r="r" b="b"/>
              <a:pathLst>
                <a:path w="10159" h="718820" extrusionOk="0">
                  <a:moveTo>
                    <a:pt x="10074" y="0"/>
                  </a:moveTo>
                  <a:lnTo>
                    <a:pt x="8500" y="112251"/>
                  </a:lnTo>
                  <a:lnTo>
                    <a:pt x="5037" y="359206"/>
                  </a:lnTo>
                  <a:lnTo>
                    <a:pt x="1574" y="606160"/>
                  </a:lnTo>
                  <a:lnTo>
                    <a:pt x="0" y="718412"/>
                  </a:lnTo>
                </a:path>
              </a:pathLst>
            </a:custGeom>
            <a:noFill/>
            <a:ln w="37400" cap="flat" cmpd="sng">
              <a:solidFill>
                <a:srgbClr val="173D5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5" name="Google Shape;125;p5"/>
            <p:cNvSpPr/>
            <p:nvPr/>
          </p:nvSpPr>
          <p:spPr>
            <a:xfrm>
              <a:off x="7367958" y="3988631"/>
              <a:ext cx="73025" cy="795020"/>
            </a:xfrm>
            <a:custGeom>
              <a:avLst/>
              <a:gdLst/>
              <a:ahLst/>
              <a:cxnLst/>
              <a:rect l="l" t="t" r="r" b="b"/>
              <a:pathLst>
                <a:path w="73025" h="795020" extrusionOk="0">
                  <a:moveTo>
                    <a:pt x="72556" y="0"/>
                  </a:moveTo>
                  <a:lnTo>
                    <a:pt x="61219" y="124148"/>
                  </a:lnTo>
                  <a:lnTo>
                    <a:pt x="36278" y="397274"/>
                  </a:lnTo>
                  <a:lnTo>
                    <a:pt x="11336" y="670400"/>
                  </a:lnTo>
                  <a:lnTo>
                    <a:pt x="0" y="794548"/>
                  </a:lnTo>
                </a:path>
              </a:pathLst>
            </a:custGeom>
            <a:noFill/>
            <a:ln w="37400" cap="flat" cmpd="sng">
              <a:solidFill>
                <a:srgbClr val="173D5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6" name="Google Shape;126;p5"/>
            <p:cNvSpPr/>
            <p:nvPr/>
          </p:nvSpPr>
          <p:spPr>
            <a:xfrm>
              <a:off x="7654184" y="4087516"/>
              <a:ext cx="12065" cy="834390"/>
            </a:xfrm>
            <a:custGeom>
              <a:avLst/>
              <a:gdLst/>
              <a:ahLst/>
              <a:cxnLst/>
              <a:rect l="l" t="t" r="r" b="b"/>
              <a:pathLst>
                <a:path w="12065" h="834389" extrusionOk="0">
                  <a:moveTo>
                    <a:pt x="0" y="834267"/>
                  </a:moveTo>
                  <a:lnTo>
                    <a:pt x="1828" y="703912"/>
                  </a:lnTo>
                  <a:lnTo>
                    <a:pt x="5849" y="417133"/>
                  </a:lnTo>
                  <a:lnTo>
                    <a:pt x="9871" y="130354"/>
                  </a:lnTo>
                  <a:lnTo>
                    <a:pt x="11699" y="0"/>
                  </a:lnTo>
                </a:path>
              </a:pathLst>
            </a:custGeom>
            <a:noFill/>
            <a:ln w="37400" cap="flat" cmpd="sng">
              <a:solidFill>
                <a:srgbClr val="173D5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7" name="Google Shape;127;p5"/>
            <p:cNvSpPr/>
            <p:nvPr/>
          </p:nvSpPr>
          <p:spPr>
            <a:xfrm>
              <a:off x="7753775" y="4102131"/>
              <a:ext cx="738505" cy="780415"/>
            </a:xfrm>
            <a:custGeom>
              <a:avLst/>
              <a:gdLst/>
              <a:ahLst/>
              <a:cxnLst/>
              <a:rect l="l" t="t" r="r" b="b"/>
              <a:pathLst>
                <a:path w="738504" h="780414" extrusionOk="0">
                  <a:moveTo>
                    <a:pt x="362724" y="780339"/>
                  </a:moveTo>
                  <a:lnTo>
                    <a:pt x="286240" y="754107"/>
                  </a:lnTo>
                  <a:lnTo>
                    <a:pt x="223502" y="682977"/>
                  </a:lnTo>
                  <a:lnTo>
                    <a:pt x="181056" y="609266"/>
                  </a:lnTo>
                  <a:lnTo>
                    <a:pt x="14579" y="213140"/>
                  </a:lnTo>
                  <a:lnTo>
                    <a:pt x="0" y="135024"/>
                  </a:lnTo>
                  <a:lnTo>
                    <a:pt x="19734" y="68594"/>
                  </a:lnTo>
                  <a:lnTo>
                    <a:pt x="91224" y="11665"/>
                  </a:lnTo>
                  <a:lnTo>
                    <a:pt x="182068" y="0"/>
                  </a:lnTo>
                  <a:lnTo>
                    <a:pt x="244379" y="33146"/>
                  </a:lnTo>
                  <a:lnTo>
                    <a:pt x="280238" y="77602"/>
                  </a:lnTo>
                  <a:lnTo>
                    <a:pt x="291729" y="99865"/>
                  </a:lnTo>
                  <a:lnTo>
                    <a:pt x="445044" y="458406"/>
                  </a:lnTo>
                  <a:lnTo>
                    <a:pt x="737910" y="400325"/>
                  </a:lnTo>
                  <a:lnTo>
                    <a:pt x="712104" y="716647"/>
                  </a:lnTo>
                  <a:lnTo>
                    <a:pt x="687434" y="722794"/>
                  </a:lnTo>
                  <a:lnTo>
                    <a:pt x="617201" y="738347"/>
                  </a:lnTo>
                  <a:lnTo>
                    <a:pt x="507074" y="758972"/>
                  </a:lnTo>
                  <a:lnTo>
                    <a:pt x="362724" y="780339"/>
                  </a:lnTo>
                  <a:close/>
                </a:path>
              </a:pathLst>
            </a:custGeom>
            <a:solidFill>
              <a:srgbClr val="5CE1E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8" name="Google Shape;128;p5"/>
            <p:cNvSpPr/>
            <p:nvPr/>
          </p:nvSpPr>
          <p:spPr>
            <a:xfrm>
              <a:off x="7764074" y="4091585"/>
              <a:ext cx="736600" cy="780415"/>
            </a:xfrm>
            <a:custGeom>
              <a:avLst/>
              <a:gdLst/>
              <a:ahLst/>
              <a:cxnLst/>
              <a:rect l="l" t="t" r="r" b="b"/>
              <a:pathLst>
                <a:path w="736600" h="780414" extrusionOk="0">
                  <a:moveTo>
                    <a:pt x="655316" y="416287"/>
                  </a:moveTo>
                  <a:lnTo>
                    <a:pt x="622461" y="422869"/>
                  </a:lnTo>
                  <a:lnTo>
                    <a:pt x="550179" y="437350"/>
                  </a:lnTo>
                  <a:lnTo>
                    <a:pt x="477898" y="451830"/>
                  </a:lnTo>
                  <a:lnTo>
                    <a:pt x="445042" y="458412"/>
                  </a:lnTo>
                  <a:lnTo>
                    <a:pt x="421088" y="402389"/>
                  </a:lnTo>
                  <a:lnTo>
                    <a:pt x="368387" y="279138"/>
                  </a:lnTo>
                  <a:lnTo>
                    <a:pt x="315686" y="155887"/>
                  </a:lnTo>
                  <a:lnTo>
                    <a:pt x="291731" y="99864"/>
                  </a:lnTo>
                  <a:lnTo>
                    <a:pt x="280240" y="77600"/>
                  </a:lnTo>
                  <a:lnTo>
                    <a:pt x="244379" y="33145"/>
                  </a:lnTo>
                  <a:lnTo>
                    <a:pt x="182068" y="0"/>
                  </a:lnTo>
                  <a:lnTo>
                    <a:pt x="91226" y="11667"/>
                  </a:lnTo>
                  <a:lnTo>
                    <a:pt x="19735" y="68595"/>
                  </a:lnTo>
                  <a:lnTo>
                    <a:pt x="0" y="135022"/>
                  </a:lnTo>
                  <a:lnTo>
                    <a:pt x="6715" y="190138"/>
                  </a:lnTo>
                  <a:lnTo>
                    <a:pt x="14577" y="213135"/>
                  </a:lnTo>
                  <a:lnTo>
                    <a:pt x="38151" y="269722"/>
                  </a:lnTo>
                  <a:lnTo>
                    <a:pt x="90014" y="394215"/>
                  </a:lnTo>
                  <a:lnTo>
                    <a:pt x="141876" y="518707"/>
                  </a:lnTo>
                  <a:lnTo>
                    <a:pt x="165450" y="575294"/>
                  </a:lnTo>
                  <a:lnTo>
                    <a:pt x="223500" y="682975"/>
                  </a:lnTo>
                  <a:lnTo>
                    <a:pt x="286239" y="754102"/>
                  </a:lnTo>
                  <a:lnTo>
                    <a:pt x="362722" y="780334"/>
                  </a:lnTo>
                  <a:lnTo>
                    <a:pt x="510891" y="758442"/>
                  </a:lnTo>
                  <a:lnTo>
                    <a:pt x="629417" y="736658"/>
                  </a:lnTo>
                  <a:lnTo>
                    <a:pt x="708050" y="719946"/>
                  </a:lnTo>
                  <a:lnTo>
                    <a:pt x="736539" y="713272"/>
                  </a:lnTo>
                </a:path>
              </a:pathLst>
            </a:custGeom>
            <a:noFill/>
            <a:ln w="37400" cap="flat" cmpd="sng">
              <a:solidFill>
                <a:srgbClr val="173D5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29" name="Google Shape;129;p5"/>
            <p:cNvPicPr preferRelativeResize="0"/>
            <p:nvPr/>
          </p:nvPicPr>
          <p:blipFill rotWithShape="1">
            <a:blip r:embed="rId3"/>
            <a:srcRect/>
            <a:stretch>
              <a:fillRect/>
            </a:stretch>
          </p:blipFill>
          <p:spPr>
            <a:xfrm>
              <a:off x="3026663" y="6348983"/>
              <a:ext cx="6480047" cy="563879"/>
            </a:xfrm>
            <a:prstGeom prst="rect">
              <a:avLst/>
            </a:prstGeom>
            <a:noFill/>
            <a:ln>
              <a:noFill/>
            </a:ln>
          </p:spPr>
        </p:pic>
      </p:grpSp>
      <p:sp>
        <p:nvSpPr>
          <p:cNvPr id="130" name="Google Shape;130;p5"/>
          <p:cNvSpPr txBox="1"/>
          <p:nvPr>
            <p:ph type="title"/>
          </p:nvPr>
        </p:nvSpPr>
        <p:spPr>
          <a:xfrm>
            <a:off x="1229759" y="92741"/>
            <a:ext cx="7858125" cy="543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latin typeface="Cambria" panose="02040503050406030204"/>
                <a:ea typeface="Cambria" panose="02040503050406030204"/>
                <a:cs typeface="Cambria" panose="02040503050406030204"/>
                <a:sym typeface="Cambria" panose="02040503050406030204"/>
              </a:rPr>
              <a:t>HOW INVESTORS INVEST CURRENTLY?</a:t>
            </a:r>
            <a:endParaRPr lang="en-US">
              <a:latin typeface="Cambria" panose="02040503050406030204"/>
              <a:ea typeface="Cambria" panose="02040503050406030204"/>
              <a:cs typeface="Cambria" panose="02040503050406030204"/>
              <a:sym typeface="Cambria" panose="02040503050406030204"/>
            </a:endParaRPr>
          </a:p>
        </p:txBody>
      </p:sp>
      <p:sp>
        <p:nvSpPr>
          <p:cNvPr id="131" name="Google Shape;131;p5"/>
          <p:cNvSpPr txBox="1"/>
          <p:nvPr>
            <p:ph type="ftr" idx="11"/>
          </p:nvPr>
        </p:nvSpPr>
        <p:spPr>
          <a:xfrm>
            <a:off x="3064165" y="6898850"/>
            <a:ext cx="6370320" cy="323850"/>
          </a:xfrm>
          <a:prstGeom prst="rect">
            <a:avLst/>
          </a:prstGeom>
          <a:noFill/>
          <a:ln>
            <a:noFill/>
          </a:ln>
        </p:spPr>
        <p:txBody>
          <a:bodyPr spcFirstLastPara="1" wrap="square" lIns="0" tIns="0" rIns="0" bIns="0" anchor="t" anchorCtr="0">
            <a:spAutoFit/>
          </a:bodyPr>
          <a:lstStyle/>
          <a:p>
            <a:pPr marL="12700" lvl="0" indent="0" algn="l" rtl="0">
              <a:lnSpc>
                <a:spcPct val="115000"/>
              </a:lnSpc>
              <a:spcBef>
                <a:spcPts val="0"/>
              </a:spcBef>
              <a:spcAft>
                <a:spcPts val="0"/>
              </a:spcAft>
              <a:buNone/>
            </a:pPr>
            <a:r>
              <a:rPr lang="en-US"/>
              <a:t>Department of Computer Science Engineering, DSCE</a:t>
            </a:r>
            <a:endParaRPr lang="en-US"/>
          </a:p>
        </p:txBody>
      </p:sp>
      <p:sp>
        <p:nvSpPr>
          <p:cNvPr id="132" name="Google Shape;132;p5"/>
          <p:cNvSpPr txBox="1"/>
          <p:nvPr/>
        </p:nvSpPr>
        <p:spPr>
          <a:xfrm>
            <a:off x="1388900" y="899789"/>
            <a:ext cx="8099425" cy="5102225"/>
          </a:xfrm>
          <a:prstGeom prst="rect">
            <a:avLst/>
          </a:prstGeom>
          <a:noFill/>
          <a:ln>
            <a:noFill/>
          </a:ln>
        </p:spPr>
        <p:txBody>
          <a:bodyPr spcFirstLastPara="1" wrap="square" lIns="0" tIns="12700" rIns="0" bIns="0" anchor="t" anchorCtr="0">
            <a:spAutoFit/>
          </a:bodyPr>
          <a:lstStyle/>
          <a:p>
            <a:pPr marL="12700" marR="5080" lvl="0" indent="0" algn="l" rtl="0">
              <a:lnSpc>
                <a:spcPct val="117000"/>
              </a:lnSpc>
              <a:spcBef>
                <a:spcPts val="0"/>
              </a:spcBef>
              <a:spcAft>
                <a:spcPts val="0"/>
              </a:spcAft>
              <a:buNone/>
            </a:pPr>
            <a:r>
              <a:rPr lang="en-US" sz="2200">
                <a:latin typeface="Lucida Sans" panose="020B0602030504020204"/>
                <a:ea typeface="Lucida Sans" panose="020B0602030504020204"/>
                <a:cs typeface="Lucida Sans" panose="020B0602030504020204"/>
                <a:sym typeface="Lucida Sans" panose="020B0602030504020204"/>
              </a:rPr>
              <a:t>In traditional investment market where investors or Venture  Capitalists (VCs)	are interested in young and developing  ideas, they have very less to latch onto in terms of company  background and non-existent stock values before investing.  Therefore, their only measure of assessment is the value of  the idea and startup's current finances which are not a very  good measure of check before investing in a</a:t>
            </a:r>
            <a:endParaRPr sz="2200">
              <a:latin typeface="Lucida Sans" panose="020B0602030504020204"/>
              <a:ea typeface="Lucida Sans" panose="020B0602030504020204"/>
              <a:cs typeface="Lucida Sans" panose="020B0602030504020204"/>
              <a:sym typeface="Lucida Sans" panose="020B0602030504020204"/>
            </a:endParaRPr>
          </a:p>
          <a:p>
            <a:pPr marL="12700" marR="3190240" lvl="0" indent="0" algn="l" rtl="0">
              <a:lnSpc>
                <a:spcPct val="117000"/>
              </a:lnSpc>
              <a:spcBef>
                <a:spcPts val="0"/>
              </a:spcBef>
              <a:spcAft>
                <a:spcPts val="0"/>
              </a:spcAft>
              <a:buNone/>
            </a:pPr>
            <a:r>
              <a:rPr lang="en-US" sz="2200">
                <a:latin typeface="Lucida Sans" panose="020B0602030504020204"/>
                <a:ea typeface="Lucida Sans" panose="020B0602030504020204"/>
                <a:cs typeface="Lucida Sans" panose="020B0602030504020204"/>
                <a:sym typeface="Lucida Sans" panose="020B0602030504020204"/>
              </a:rPr>
              <a:t>company. Currently investors invest  in a lot of companies but only a  handful pay-off. </a:t>
            </a:r>
            <a:r>
              <a:rPr lang="en-US" sz="2200" b="1">
                <a:latin typeface="Arial" panose="020B0604020202020204"/>
                <a:ea typeface="Arial" panose="020B0604020202020204"/>
                <a:cs typeface="Arial" panose="020B0604020202020204"/>
                <a:sym typeface="Arial" panose="020B0604020202020204"/>
              </a:rPr>
              <a:t>Though in no-way</a:t>
            </a:r>
            <a:endParaRPr sz="2200">
              <a:latin typeface="Arial" panose="020B0604020202020204"/>
              <a:ea typeface="Arial" panose="020B0604020202020204"/>
              <a:cs typeface="Arial" panose="020B0604020202020204"/>
              <a:sym typeface="Arial" panose="020B0604020202020204"/>
            </a:endParaRPr>
          </a:p>
          <a:p>
            <a:pPr marL="473710" marR="2374900" lvl="0" indent="-461645" algn="l" rtl="0">
              <a:lnSpc>
                <a:spcPct val="117000"/>
              </a:lnSpc>
              <a:spcBef>
                <a:spcPts val="0"/>
              </a:spcBef>
              <a:spcAft>
                <a:spcPts val="0"/>
              </a:spcAft>
              <a:buNone/>
            </a:pPr>
            <a:r>
              <a:rPr lang="en-US" sz="2200" b="1">
                <a:latin typeface="Arial" panose="020B0604020202020204"/>
                <a:ea typeface="Arial" panose="020B0604020202020204"/>
                <a:cs typeface="Arial" panose="020B0604020202020204"/>
                <a:sym typeface="Arial" panose="020B0604020202020204"/>
              </a:rPr>
              <a:t>we can make it always profitable but we  try to increase that handful to a better  number.</a:t>
            </a:r>
            <a:endParaRPr sz="22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6" name="Shape 136"/>
        <p:cNvGrpSpPr/>
        <p:nvPr/>
      </p:nvGrpSpPr>
      <p:grpSpPr>
        <a:xfrm>
          <a:off x="0" y="0"/>
          <a:ext cx="0" cy="0"/>
          <a:chOff x="0" y="0"/>
          <a:chExt cx="0" cy="0"/>
        </a:xfrm>
      </p:grpSpPr>
      <p:grpSp>
        <p:nvGrpSpPr>
          <p:cNvPr id="137" name="Google Shape;137;p6"/>
          <p:cNvGrpSpPr/>
          <p:nvPr/>
        </p:nvGrpSpPr>
        <p:grpSpPr>
          <a:xfrm>
            <a:off x="3026663" y="0"/>
            <a:ext cx="6480047" cy="6912862"/>
            <a:chOff x="3026663" y="0"/>
            <a:chExt cx="6480047" cy="6912862"/>
          </a:xfrm>
        </p:grpSpPr>
        <p:pic>
          <p:nvPicPr>
            <p:cNvPr id="138" name="Google Shape;138;p6"/>
            <p:cNvPicPr preferRelativeResize="0"/>
            <p:nvPr/>
          </p:nvPicPr>
          <p:blipFill rotWithShape="1">
            <a:blip r:embed="rId1"/>
            <a:srcRect/>
            <a:stretch>
              <a:fillRect/>
            </a:stretch>
          </p:blipFill>
          <p:spPr>
            <a:xfrm>
              <a:off x="7593963" y="0"/>
              <a:ext cx="1904999" cy="1904999"/>
            </a:xfrm>
            <a:prstGeom prst="rect">
              <a:avLst/>
            </a:prstGeom>
            <a:noFill/>
            <a:ln>
              <a:noFill/>
            </a:ln>
          </p:spPr>
        </p:pic>
        <p:pic>
          <p:nvPicPr>
            <p:cNvPr id="139" name="Google Shape;139;p6"/>
            <p:cNvPicPr preferRelativeResize="0"/>
            <p:nvPr/>
          </p:nvPicPr>
          <p:blipFill rotWithShape="1">
            <a:blip r:embed="rId2"/>
            <a:srcRect/>
            <a:stretch>
              <a:fillRect/>
            </a:stretch>
          </p:blipFill>
          <p:spPr>
            <a:xfrm>
              <a:off x="3026663" y="6348983"/>
              <a:ext cx="6480047" cy="563879"/>
            </a:xfrm>
            <a:prstGeom prst="rect">
              <a:avLst/>
            </a:prstGeom>
            <a:noFill/>
            <a:ln>
              <a:noFill/>
            </a:ln>
          </p:spPr>
        </p:pic>
      </p:grpSp>
      <p:sp>
        <p:nvSpPr>
          <p:cNvPr id="140" name="Google Shape;140;p6"/>
          <p:cNvSpPr txBox="1"/>
          <p:nvPr>
            <p:ph type="body" idx="1"/>
          </p:nvPr>
        </p:nvSpPr>
        <p:spPr>
          <a:xfrm>
            <a:off x="308295" y="1471295"/>
            <a:ext cx="9137100" cy="3414000"/>
          </a:xfrm>
          <a:prstGeom prst="rect">
            <a:avLst/>
          </a:prstGeom>
          <a:noFill/>
          <a:ln>
            <a:noFill/>
          </a:ln>
        </p:spPr>
        <p:txBody>
          <a:bodyPr spcFirstLastPara="1" wrap="square" lIns="0" tIns="586525" rIns="0" bIns="0" anchor="t" anchorCtr="0">
            <a:spAutoFit/>
          </a:bodyPr>
          <a:lstStyle/>
          <a:p>
            <a:pPr marL="962025" marR="5080" lvl="0" indent="0" algn="l" rtl="0">
              <a:lnSpc>
                <a:spcPct val="122000"/>
              </a:lnSpc>
              <a:spcBef>
                <a:spcPts val="0"/>
              </a:spcBef>
              <a:spcAft>
                <a:spcPts val="0"/>
              </a:spcAft>
              <a:buNone/>
            </a:pPr>
            <a:r>
              <a:rPr lang="en-US" sz="2200" b="0">
                <a:latin typeface="Verdana" panose="020B0604030504040204"/>
                <a:ea typeface="Verdana" panose="020B0604030504040204"/>
                <a:cs typeface="Verdana" panose="020B0604030504040204"/>
                <a:sym typeface="Verdana" panose="020B0604030504040204"/>
              </a:rPr>
              <a:t>To solve issue discussed before and get another point-of-  view for the VCs before investing we can use ML and DL  models which predict based on different matrices, that will  the startup be fruitful in the future or will it shut down  leading to losses and gives a second perspective to the  investor before making a critical decision of investing in a  company.</a:t>
            </a:r>
            <a:endParaRPr sz="2200">
              <a:latin typeface="Verdana" panose="020B0604030504040204"/>
              <a:ea typeface="Verdana" panose="020B0604030504040204"/>
              <a:cs typeface="Verdana" panose="020B0604030504040204"/>
              <a:sym typeface="Verdana" panose="020B0604030504040204"/>
            </a:endParaRPr>
          </a:p>
        </p:txBody>
      </p:sp>
      <p:sp>
        <p:nvSpPr>
          <p:cNvPr id="141" name="Google Shape;141;p6"/>
          <p:cNvSpPr txBox="1"/>
          <p:nvPr>
            <p:ph type="ftr" idx="11"/>
          </p:nvPr>
        </p:nvSpPr>
        <p:spPr>
          <a:xfrm>
            <a:off x="3064165" y="6898850"/>
            <a:ext cx="6370320" cy="323850"/>
          </a:xfrm>
          <a:prstGeom prst="rect">
            <a:avLst/>
          </a:prstGeom>
          <a:noFill/>
          <a:ln>
            <a:noFill/>
          </a:ln>
        </p:spPr>
        <p:txBody>
          <a:bodyPr spcFirstLastPara="1" wrap="square" lIns="0" tIns="0" rIns="0" bIns="0" anchor="t" anchorCtr="0">
            <a:spAutoFit/>
          </a:bodyPr>
          <a:lstStyle/>
          <a:p>
            <a:pPr marL="12700" lvl="0" indent="0" algn="l" rtl="0">
              <a:lnSpc>
                <a:spcPct val="115000"/>
              </a:lnSpc>
              <a:spcBef>
                <a:spcPts val="0"/>
              </a:spcBef>
              <a:spcAft>
                <a:spcPts val="0"/>
              </a:spcAft>
              <a:buNone/>
            </a:pPr>
            <a:r>
              <a:rPr lang="en-US"/>
              <a:t>Department of Computer Science Engineering, DSCE</a:t>
            </a:r>
            <a:endParaRPr lang="en-US"/>
          </a:p>
        </p:txBody>
      </p:sp>
      <p:sp>
        <p:nvSpPr>
          <p:cNvPr id="142" name="Google Shape;142;p6"/>
          <p:cNvSpPr txBox="1"/>
          <p:nvPr>
            <p:ph type="title"/>
          </p:nvPr>
        </p:nvSpPr>
        <p:spPr>
          <a:xfrm>
            <a:off x="1804076" y="404000"/>
            <a:ext cx="5511000" cy="1013700"/>
          </a:xfrm>
          <a:prstGeom prst="rect">
            <a:avLst/>
          </a:prstGeom>
          <a:noFill/>
          <a:ln>
            <a:noFill/>
          </a:ln>
        </p:spPr>
        <p:txBody>
          <a:bodyPr spcFirstLastPara="1" wrap="square" lIns="0" tIns="12050" rIns="0" bIns="0" anchor="t" anchorCtr="0">
            <a:spAutoFit/>
          </a:bodyPr>
          <a:lstStyle/>
          <a:p>
            <a:pPr marL="1675765" marR="5080" lvl="0" indent="-1663700" algn="l" rtl="0">
              <a:lnSpc>
                <a:spcPct val="117000"/>
              </a:lnSpc>
              <a:spcBef>
                <a:spcPts val="0"/>
              </a:spcBef>
              <a:spcAft>
                <a:spcPts val="0"/>
              </a:spcAft>
              <a:buNone/>
            </a:pPr>
            <a:r>
              <a:rPr lang="en-US" sz="3000"/>
              <a:t>HOW TO MAKE INVESTING  BETTER?</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grpSp>
        <p:nvGrpSpPr>
          <p:cNvPr id="147" name="Google Shape;147;p7"/>
          <p:cNvGrpSpPr/>
          <p:nvPr/>
        </p:nvGrpSpPr>
        <p:grpSpPr>
          <a:xfrm>
            <a:off x="3026663" y="204949"/>
            <a:ext cx="6480047" cy="6707913"/>
            <a:chOff x="3026663" y="204949"/>
            <a:chExt cx="6480047" cy="6707913"/>
          </a:xfrm>
        </p:grpSpPr>
        <p:sp>
          <p:nvSpPr>
            <p:cNvPr id="148" name="Google Shape;148;p7"/>
            <p:cNvSpPr/>
            <p:nvPr/>
          </p:nvSpPr>
          <p:spPr>
            <a:xfrm>
              <a:off x="8876214" y="493369"/>
              <a:ext cx="73660" cy="15875"/>
            </a:xfrm>
            <a:custGeom>
              <a:avLst/>
              <a:gdLst/>
              <a:ahLst/>
              <a:cxnLst/>
              <a:rect l="l" t="t" r="r" b="b"/>
              <a:pathLst>
                <a:path w="73659" h="15875" extrusionOk="0">
                  <a:moveTo>
                    <a:pt x="62994" y="15848"/>
                  </a:moveTo>
                  <a:lnTo>
                    <a:pt x="25503" y="13040"/>
                  </a:lnTo>
                  <a:lnTo>
                    <a:pt x="22832" y="12764"/>
                  </a:lnTo>
                  <a:lnTo>
                    <a:pt x="20172" y="12367"/>
                  </a:lnTo>
                  <a:lnTo>
                    <a:pt x="14848" y="11639"/>
                  </a:lnTo>
                  <a:lnTo>
                    <a:pt x="9534" y="10800"/>
                  </a:lnTo>
                  <a:lnTo>
                    <a:pt x="1650" y="9092"/>
                  </a:lnTo>
                  <a:lnTo>
                    <a:pt x="0" y="6528"/>
                  </a:lnTo>
                  <a:lnTo>
                    <a:pt x="1043" y="1713"/>
                  </a:lnTo>
                  <a:lnTo>
                    <a:pt x="2982" y="186"/>
                  </a:lnTo>
                  <a:lnTo>
                    <a:pt x="10558" y="0"/>
                  </a:lnTo>
                  <a:lnTo>
                    <a:pt x="15935" y="174"/>
                  </a:lnTo>
                  <a:lnTo>
                    <a:pt x="21301" y="457"/>
                  </a:lnTo>
                  <a:lnTo>
                    <a:pt x="23988" y="567"/>
                  </a:lnTo>
                  <a:lnTo>
                    <a:pt x="26662" y="799"/>
                  </a:lnTo>
                  <a:lnTo>
                    <a:pt x="29344" y="964"/>
                  </a:lnTo>
                  <a:lnTo>
                    <a:pt x="37370" y="1652"/>
                  </a:lnTo>
                  <a:lnTo>
                    <a:pt x="73555" y="9324"/>
                  </a:lnTo>
                  <a:lnTo>
                    <a:pt x="72521" y="14149"/>
                  </a:lnTo>
                  <a:lnTo>
                    <a:pt x="70578" y="15681"/>
                  </a:lnTo>
                  <a:lnTo>
                    <a:pt x="62994" y="1584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49" name="Google Shape;149;p7"/>
            <p:cNvPicPr preferRelativeResize="0"/>
            <p:nvPr/>
          </p:nvPicPr>
          <p:blipFill rotWithShape="1">
            <a:blip r:embed="rId1"/>
            <a:srcRect/>
            <a:stretch>
              <a:fillRect/>
            </a:stretch>
          </p:blipFill>
          <p:spPr>
            <a:xfrm>
              <a:off x="7868570" y="204949"/>
              <a:ext cx="1200962" cy="1127083"/>
            </a:xfrm>
            <a:prstGeom prst="rect">
              <a:avLst/>
            </a:prstGeom>
            <a:noFill/>
            <a:ln>
              <a:noFill/>
            </a:ln>
          </p:spPr>
        </p:pic>
        <p:pic>
          <p:nvPicPr>
            <p:cNvPr id="150" name="Google Shape;150;p7"/>
            <p:cNvPicPr preferRelativeResize="0"/>
            <p:nvPr/>
          </p:nvPicPr>
          <p:blipFill rotWithShape="1">
            <a:blip r:embed="rId2"/>
            <a:srcRect/>
            <a:stretch>
              <a:fillRect/>
            </a:stretch>
          </p:blipFill>
          <p:spPr>
            <a:xfrm>
              <a:off x="3026663" y="6348983"/>
              <a:ext cx="6480047" cy="563879"/>
            </a:xfrm>
            <a:prstGeom prst="rect">
              <a:avLst/>
            </a:prstGeom>
            <a:noFill/>
            <a:ln>
              <a:noFill/>
            </a:ln>
          </p:spPr>
        </p:pic>
      </p:grpSp>
      <p:sp>
        <p:nvSpPr>
          <p:cNvPr id="151" name="Google Shape;151;p7"/>
          <p:cNvSpPr txBox="1"/>
          <p:nvPr>
            <p:ph type="title"/>
          </p:nvPr>
        </p:nvSpPr>
        <p:spPr>
          <a:xfrm>
            <a:off x="2498198" y="575250"/>
            <a:ext cx="6039300" cy="536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PROPOSED SOLUTION</a:t>
            </a:r>
            <a:endParaRPr lang="en-US"/>
          </a:p>
        </p:txBody>
      </p:sp>
      <p:sp>
        <p:nvSpPr>
          <p:cNvPr id="152" name="Google Shape;152;p7"/>
          <p:cNvSpPr txBox="1"/>
          <p:nvPr>
            <p:ph type="ftr" idx="11"/>
          </p:nvPr>
        </p:nvSpPr>
        <p:spPr>
          <a:xfrm>
            <a:off x="3064165" y="6898850"/>
            <a:ext cx="6370320" cy="323850"/>
          </a:xfrm>
          <a:prstGeom prst="rect">
            <a:avLst/>
          </a:prstGeom>
          <a:noFill/>
          <a:ln>
            <a:noFill/>
          </a:ln>
        </p:spPr>
        <p:txBody>
          <a:bodyPr spcFirstLastPara="1" wrap="square" lIns="0" tIns="0" rIns="0" bIns="0" anchor="t" anchorCtr="0">
            <a:spAutoFit/>
          </a:bodyPr>
          <a:lstStyle/>
          <a:p>
            <a:pPr marL="12700" lvl="0" indent="0" algn="l" rtl="0">
              <a:lnSpc>
                <a:spcPct val="115000"/>
              </a:lnSpc>
              <a:spcBef>
                <a:spcPts val="0"/>
              </a:spcBef>
              <a:spcAft>
                <a:spcPts val="0"/>
              </a:spcAft>
              <a:buNone/>
            </a:pPr>
            <a:r>
              <a:rPr lang="en-US"/>
              <a:t>Department of Computer Science Engineering, DSCE</a:t>
            </a:r>
            <a:endParaRPr lang="en-US"/>
          </a:p>
        </p:txBody>
      </p:sp>
      <p:sp>
        <p:nvSpPr>
          <p:cNvPr id="153" name="Google Shape;153;p7"/>
          <p:cNvSpPr txBox="1"/>
          <p:nvPr/>
        </p:nvSpPr>
        <p:spPr>
          <a:xfrm>
            <a:off x="1253467" y="1287348"/>
            <a:ext cx="8226425" cy="3959225"/>
          </a:xfrm>
          <a:prstGeom prst="rect">
            <a:avLst/>
          </a:prstGeom>
          <a:noFill/>
          <a:ln>
            <a:noFill/>
          </a:ln>
        </p:spPr>
        <p:txBody>
          <a:bodyPr spcFirstLastPara="1" wrap="square" lIns="0" tIns="12700" rIns="0" bIns="0" anchor="t" anchorCtr="0">
            <a:spAutoFit/>
          </a:bodyPr>
          <a:lstStyle/>
          <a:p>
            <a:pPr marL="12700" marR="5080" lvl="0" indent="0" algn="l" rtl="0">
              <a:lnSpc>
                <a:spcPct val="117000"/>
              </a:lnSpc>
              <a:spcBef>
                <a:spcPts val="0"/>
              </a:spcBef>
              <a:spcAft>
                <a:spcPts val="0"/>
              </a:spcAft>
              <a:buNone/>
            </a:pPr>
            <a:r>
              <a:rPr lang="en-US" sz="2200">
                <a:latin typeface="Verdana" panose="020B0604030504040204"/>
                <a:ea typeface="Verdana" panose="020B0604030504040204"/>
                <a:cs typeface="Verdana" panose="020B0604030504040204"/>
                <a:sym typeface="Verdana" panose="020B0604030504040204"/>
              </a:rPr>
              <a:t>We propose "</a:t>
            </a:r>
            <a:r>
              <a:rPr lang="en-US" sz="2200" b="1">
                <a:latin typeface="Tahoma" panose="020B0604030504040204"/>
                <a:ea typeface="Tahoma" panose="020B0604030504040204"/>
                <a:cs typeface="Tahoma" panose="020B0604030504040204"/>
                <a:sym typeface="Tahoma" panose="020B0604030504040204"/>
              </a:rPr>
              <a:t>A machine learning model for startup selection  and exit prediction</a:t>
            </a:r>
            <a:r>
              <a:rPr lang="en-US" sz="2200">
                <a:latin typeface="Verdana" panose="020B0604030504040204"/>
                <a:ea typeface="Verdana" panose="020B0604030504040204"/>
                <a:cs typeface="Verdana" panose="020B0604030504040204"/>
                <a:sym typeface="Verdana" panose="020B0604030504040204"/>
              </a:rPr>
              <a:t>" which is a </a:t>
            </a:r>
            <a:r>
              <a:rPr lang="en-US" sz="2200" i="1">
                <a:latin typeface="Verdana" panose="020B0604030504040204"/>
                <a:ea typeface="Verdana" panose="020B0604030504040204"/>
                <a:cs typeface="Verdana" panose="020B0604030504040204"/>
                <a:sym typeface="Verdana" panose="020B0604030504040204"/>
              </a:rPr>
              <a:t>full stack </a:t>
            </a:r>
            <a:r>
              <a:rPr lang="en-US" sz="2200">
                <a:latin typeface="Verdana" panose="020B0604030504040204"/>
                <a:ea typeface="Verdana" panose="020B0604030504040204"/>
                <a:cs typeface="Verdana" panose="020B0604030504040204"/>
                <a:sym typeface="Verdana" panose="020B0604030504040204"/>
              </a:rPr>
              <a:t>application that</a:t>
            </a:r>
            <a:endParaRPr sz="2200">
              <a:latin typeface="Verdana" panose="020B0604030504040204"/>
              <a:ea typeface="Verdana" panose="020B0604030504040204"/>
              <a:cs typeface="Verdana" panose="020B0604030504040204"/>
              <a:sym typeface="Verdana" panose="020B0604030504040204"/>
            </a:endParaRPr>
          </a:p>
          <a:p>
            <a:pPr marL="12700" marR="97790" lvl="0" indent="0" algn="l" rtl="0">
              <a:lnSpc>
                <a:spcPct val="117000"/>
              </a:lnSpc>
              <a:spcBef>
                <a:spcPts val="220"/>
              </a:spcBef>
              <a:spcAft>
                <a:spcPts val="0"/>
              </a:spcAft>
              <a:buNone/>
            </a:pPr>
            <a:r>
              <a:rPr lang="en-US" sz="2200">
                <a:latin typeface="Verdana" panose="020B0604030504040204"/>
                <a:ea typeface="Verdana" panose="020B0604030504040204"/>
                <a:cs typeface="Verdana" panose="020B0604030504040204"/>
                <a:sym typeface="Verdana" panose="020B0604030504040204"/>
              </a:rPr>
              <a:t>helps in assessing startups on their feasibility based on their  current track record and investments that it has pulled in  over the duration, to give out probability of sustainability of  a startup venture. So, that investors can make a better  educated guess over their investments.</a:t>
            </a:r>
            <a:endParaRPr sz="2200">
              <a:latin typeface="Verdana" panose="020B0604030504040204"/>
              <a:ea typeface="Verdana" panose="020B0604030504040204"/>
              <a:cs typeface="Verdana" panose="020B0604030504040204"/>
              <a:sym typeface="Verdana" panose="020B0604030504040204"/>
            </a:endParaRPr>
          </a:p>
          <a:p>
            <a:pPr marL="12700" marR="45085" lvl="0" indent="0" algn="l" rtl="0">
              <a:lnSpc>
                <a:spcPct val="117000"/>
              </a:lnSpc>
              <a:spcBef>
                <a:spcPts val="0"/>
              </a:spcBef>
              <a:spcAft>
                <a:spcPts val="0"/>
              </a:spcAft>
              <a:buNone/>
            </a:pPr>
            <a:r>
              <a:rPr lang="en-US" sz="2200">
                <a:latin typeface="Verdana" panose="020B0604030504040204"/>
                <a:ea typeface="Verdana" panose="020B0604030504040204"/>
                <a:cs typeface="Verdana" panose="020B0604030504040204"/>
                <a:sym typeface="Verdana" panose="020B0604030504040204"/>
              </a:rPr>
              <a:t>Considering all the drawbacks that exist in the current  traditional investing system, our proposed solution seems to  be promising tool to back-up investment decisions.</a:t>
            </a:r>
            <a:endParaRPr sz="2200">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57" name="Shape 157"/>
        <p:cNvGrpSpPr/>
        <p:nvPr/>
      </p:nvGrpSpPr>
      <p:grpSpPr>
        <a:xfrm>
          <a:off x="0" y="0"/>
          <a:ext cx="0" cy="0"/>
          <a:chOff x="0" y="0"/>
          <a:chExt cx="0" cy="0"/>
        </a:xfrm>
      </p:grpSpPr>
      <p:grpSp>
        <p:nvGrpSpPr>
          <p:cNvPr id="158" name="Google Shape;158;p8"/>
          <p:cNvGrpSpPr/>
          <p:nvPr/>
        </p:nvGrpSpPr>
        <p:grpSpPr>
          <a:xfrm>
            <a:off x="0" y="0"/>
            <a:ext cx="9753836" cy="7315415"/>
            <a:chOff x="0" y="0"/>
            <a:chExt cx="9753836" cy="7315415"/>
          </a:xfrm>
        </p:grpSpPr>
        <p:pic>
          <p:nvPicPr>
            <p:cNvPr id="159" name="Google Shape;159;p8"/>
            <p:cNvPicPr preferRelativeResize="0"/>
            <p:nvPr/>
          </p:nvPicPr>
          <p:blipFill rotWithShape="1">
            <a:blip r:embed="rId1"/>
            <a:srcRect/>
            <a:stretch>
              <a:fillRect/>
            </a:stretch>
          </p:blipFill>
          <p:spPr>
            <a:xfrm>
              <a:off x="0" y="0"/>
              <a:ext cx="9753599" cy="7315199"/>
            </a:xfrm>
            <a:prstGeom prst="rect">
              <a:avLst/>
            </a:prstGeom>
            <a:noFill/>
            <a:ln>
              <a:noFill/>
            </a:ln>
          </p:spPr>
        </p:pic>
        <p:sp>
          <p:nvSpPr>
            <p:cNvPr id="160" name="Google Shape;160;p8"/>
            <p:cNvSpPr/>
            <p:nvPr/>
          </p:nvSpPr>
          <p:spPr>
            <a:xfrm>
              <a:off x="0" y="215"/>
              <a:ext cx="1200150" cy="7315200"/>
            </a:xfrm>
            <a:custGeom>
              <a:avLst/>
              <a:gdLst/>
              <a:ahLst/>
              <a:cxnLst/>
              <a:rect l="l" t="t" r="r" b="b"/>
              <a:pathLst>
                <a:path w="1200150" h="7315200" extrusionOk="0">
                  <a:moveTo>
                    <a:pt x="1200137" y="7310641"/>
                  </a:moveTo>
                  <a:lnTo>
                    <a:pt x="0" y="7310641"/>
                  </a:lnTo>
                  <a:lnTo>
                    <a:pt x="0" y="7314781"/>
                  </a:lnTo>
                  <a:lnTo>
                    <a:pt x="1200137" y="7314781"/>
                  </a:lnTo>
                  <a:lnTo>
                    <a:pt x="1200137" y="7310641"/>
                  </a:lnTo>
                  <a:close/>
                </a:path>
                <a:path w="1200150" h="7315200" extrusionOk="0">
                  <a:moveTo>
                    <a:pt x="1200137" y="0"/>
                  </a:moveTo>
                  <a:lnTo>
                    <a:pt x="0" y="0"/>
                  </a:lnTo>
                  <a:lnTo>
                    <a:pt x="0" y="6110490"/>
                  </a:lnTo>
                  <a:lnTo>
                    <a:pt x="1200137" y="6110490"/>
                  </a:lnTo>
                  <a:lnTo>
                    <a:pt x="1200137" y="0"/>
                  </a:lnTo>
                  <a:close/>
                </a:path>
              </a:pathLst>
            </a:custGeom>
            <a:solidFill>
              <a:srgbClr val="01337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1" name="Google Shape;161;p8"/>
            <p:cNvSpPr/>
            <p:nvPr/>
          </p:nvSpPr>
          <p:spPr>
            <a:xfrm>
              <a:off x="236" y="6110701"/>
              <a:ext cx="9753600" cy="1200150"/>
            </a:xfrm>
            <a:custGeom>
              <a:avLst/>
              <a:gdLst/>
              <a:ahLst/>
              <a:cxnLst/>
              <a:rect l="l" t="t" r="r" b="b"/>
              <a:pathLst>
                <a:path w="9753600" h="1200150" extrusionOk="0">
                  <a:moveTo>
                    <a:pt x="0" y="1200149"/>
                  </a:moveTo>
                  <a:lnTo>
                    <a:pt x="0" y="0"/>
                  </a:lnTo>
                  <a:lnTo>
                    <a:pt x="9753058" y="0"/>
                  </a:lnTo>
                  <a:lnTo>
                    <a:pt x="9753058" y="1200149"/>
                  </a:lnTo>
                  <a:lnTo>
                    <a:pt x="0" y="1200149"/>
                  </a:lnTo>
                  <a:close/>
                </a:path>
              </a:pathLst>
            </a:custGeom>
            <a:solidFill>
              <a:srgbClr val="FFD54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62" name="Google Shape;162;p8"/>
            <p:cNvPicPr preferRelativeResize="0"/>
            <p:nvPr/>
          </p:nvPicPr>
          <p:blipFill rotWithShape="1">
            <a:blip r:embed="rId2"/>
            <a:srcRect/>
            <a:stretch>
              <a:fillRect/>
            </a:stretch>
          </p:blipFill>
          <p:spPr>
            <a:xfrm>
              <a:off x="602266" y="5247215"/>
              <a:ext cx="1333499" cy="1333499"/>
            </a:xfrm>
            <a:prstGeom prst="rect">
              <a:avLst/>
            </a:prstGeom>
            <a:noFill/>
            <a:ln>
              <a:noFill/>
            </a:ln>
          </p:spPr>
        </p:pic>
        <p:pic>
          <p:nvPicPr>
            <p:cNvPr id="163" name="Google Shape;163;p8"/>
            <p:cNvPicPr preferRelativeResize="0"/>
            <p:nvPr/>
          </p:nvPicPr>
          <p:blipFill rotWithShape="1">
            <a:blip r:embed="rId3"/>
            <a:srcRect/>
            <a:stretch>
              <a:fillRect/>
            </a:stretch>
          </p:blipFill>
          <p:spPr>
            <a:xfrm>
              <a:off x="1453211" y="2293937"/>
              <a:ext cx="82220" cy="82220"/>
            </a:xfrm>
            <a:prstGeom prst="rect">
              <a:avLst/>
            </a:prstGeom>
            <a:noFill/>
            <a:ln>
              <a:noFill/>
            </a:ln>
          </p:spPr>
        </p:pic>
        <p:pic>
          <p:nvPicPr>
            <p:cNvPr id="164" name="Google Shape;164;p8"/>
            <p:cNvPicPr preferRelativeResize="0"/>
            <p:nvPr/>
          </p:nvPicPr>
          <p:blipFill rotWithShape="1">
            <a:blip r:embed="rId3"/>
            <a:srcRect/>
            <a:stretch>
              <a:fillRect/>
            </a:stretch>
          </p:blipFill>
          <p:spPr>
            <a:xfrm>
              <a:off x="1453211" y="3024787"/>
              <a:ext cx="82220" cy="82220"/>
            </a:xfrm>
            <a:prstGeom prst="rect">
              <a:avLst/>
            </a:prstGeom>
            <a:noFill/>
            <a:ln>
              <a:noFill/>
            </a:ln>
          </p:spPr>
        </p:pic>
        <p:pic>
          <p:nvPicPr>
            <p:cNvPr id="165" name="Google Shape;165;p8"/>
            <p:cNvPicPr preferRelativeResize="0"/>
            <p:nvPr/>
          </p:nvPicPr>
          <p:blipFill rotWithShape="1">
            <a:blip r:embed="rId3"/>
            <a:srcRect/>
            <a:stretch>
              <a:fillRect/>
            </a:stretch>
          </p:blipFill>
          <p:spPr>
            <a:xfrm>
              <a:off x="1453211" y="3390213"/>
              <a:ext cx="82220" cy="82220"/>
            </a:xfrm>
            <a:prstGeom prst="rect">
              <a:avLst/>
            </a:prstGeom>
            <a:noFill/>
            <a:ln>
              <a:noFill/>
            </a:ln>
          </p:spPr>
        </p:pic>
        <p:pic>
          <p:nvPicPr>
            <p:cNvPr id="166" name="Google Shape;166;p8"/>
            <p:cNvPicPr preferRelativeResize="0"/>
            <p:nvPr/>
          </p:nvPicPr>
          <p:blipFill rotWithShape="1">
            <a:blip r:embed="rId4"/>
            <a:srcRect/>
            <a:stretch>
              <a:fillRect/>
            </a:stretch>
          </p:blipFill>
          <p:spPr>
            <a:xfrm>
              <a:off x="1453211" y="3755638"/>
              <a:ext cx="82220" cy="82220"/>
            </a:xfrm>
            <a:prstGeom prst="rect">
              <a:avLst/>
            </a:prstGeom>
            <a:noFill/>
            <a:ln>
              <a:noFill/>
            </a:ln>
          </p:spPr>
        </p:pic>
        <p:pic>
          <p:nvPicPr>
            <p:cNvPr id="167" name="Google Shape;167;p8"/>
            <p:cNvPicPr preferRelativeResize="0"/>
            <p:nvPr/>
          </p:nvPicPr>
          <p:blipFill rotWithShape="1">
            <a:blip r:embed="rId3"/>
            <a:srcRect/>
            <a:stretch>
              <a:fillRect/>
            </a:stretch>
          </p:blipFill>
          <p:spPr>
            <a:xfrm>
              <a:off x="1453211" y="4121063"/>
              <a:ext cx="82220" cy="82220"/>
            </a:xfrm>
            <a:prstGeom prst="rect">
              <a:avLst/>
            </a:prstGeom>
            <a:noFill/>
            <a:ln>
              <a:noFill/>
            </a:ln>
          </p:spPr>
        </p:pic>
        <p:pic>
          <p:nvPicPr>
            <p:cNvPr id="168" name="Google Shape;168;p8"/>
            <p:cNvPicPr preferRelativeResize="0"/>
            <p:nvPr/>
          </p:nvPicPr>
          <p:blipFill rotWithShape="1">
            <a:blip r:embed="rId3"/>
            <a:srcRect/>
            <a:stretch>
              <a:fillRect/>
            </a:stretch>
          </p:blipFill>
          <p:spPr>
            <a:xfrm>
              <a:off x="1453211" y="4486488"/>
              <a:ext cx="82220" cy="82220"/>
            </a:xfrm>
            <a:prstGeom prst="rect">
              <a:avLst/>
            </a:prstGeom>
            <a:noFill/>
            <a:ln>
              <a:noFill/>
            </a:ln>
          </p:spPr>
        </p:pic>
        <p:pic>
          <p:nvPicPr>
            <p:cNvPr id="169" name="Google Shape;169;p8"/>
            <p:cNvPicPr preferRelativeResize="0"/>
            <p:nvPr/>
          </p:nvPicPr>
          <p:blipFill rotWithShape="1">
            <a:blip r:embed="rId5"/>
            <a:srcRect/>
            <a:stretch>
              <a:fillRect/>
            </a:stretch>
          </p:blipFill>
          <p:spPr>
            <a:xfrm>
              <a:off x="3026663" y="6348983"/>
              <a:ext cx="6480047" cy="563879"/>
            </a:xfrm>
            <a:prstGeom prst="rect">
              <a:avLst/>
            </a:prstGeom>
            <a:noFill/>
            <a:ln>
              <a:noFill/>
            </a:ln>
          </p:spPr>
        </p:pic>
      </p:grpSp>
      <p:sp>
        <p:nvSpPr>
          <p:cNvPr id="170" name="Google Shape;170;p8"/>
          <p:cNvSpPr txBox="1"/>
          <p:nvPr>
            <p:ph type="title"/>
          </p:nvPr>
        </p:nvSpPr>
        <p:spPr>
          <a:xfrm>
            <a:off x="1403664" y="699865"/>
            <a:ext cx="3953510" cy="711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500"/>
              <a:t>ADVANTAGES</a:t>
            </a:r>
            <a:endParaRPr sz="4500"/>
          </a:p>
        </p:txBody>
      </p:sp>
      <p:sp>
        <p:nvSpPr>
          <p:cNvPr id="171" name="Google Shape;171;p8"/>
          <p:cNvSpPr txBox="1"/>
          <p:nvPr>
            <p:ph type="ftr" idx="11"/>
          </p:nvPr>
        </p:nvSpPr>
        <p:spPr>
          <a:xfrm>
            <a:off x="3064165" y="6898850"/>
            <a:ext cx="6370320" cy="323850"/>
          </a:xfrm>
          <a:prstGeom prst="rect">
            <a:avLst/>
          </a:prstGeom>
          <a:noFill/>
          <a:ln>
            <a:noFill/>
          </a:ln>
        </p:spPr>
        <p:txBody>
          <a:bodyPr spcFirstLastPara="1" wrap="square" lIns="0" tIns="0" rIns="0" bIns="0" anchor="t" anchorCtr="0">
            <a:spAutoFit/>
          </a:bodyPr>
          <a:lstStyle/>
          <a:p>
            <a:pPr marL="12700" lvl="0" indent="0" algn="l" rtl="0">
              <a:lnSpc>
                <a:spcPct val="115000"/>
              </a:lnSpc>
              <a:spcBef>
                <a:spcPts val="0"/>
              </a:spcBef>
              <a:spcAft>
                <a:spcPts val="0"/>
              </a:spcAft>
              <a:buNone/>
            </a:pPr>
            <a:r>
              <a:rPr lang="en-US"/>
              <a:t>Department of Computer Science Engineering, DSCE</a:t>
            </a:r>
            <a:endParaRPr lang="en-US"/>
          </a:p>
        </p:txBody>
      </p:sp>
      <p:sp>
        <p:nvSpPr>
          <p:cNvPr id="172" name="Google Shape;172;p8"/>
          <p:cNvSpPr txBox="1"/>
          <p:nvPr>
            <p:ph type="body" idx="1"/>
          </p:nvPr>
        </p:nvSpPr>
        <p:spPr>
          <a:xfrm>
            <a:off x="308295" y="1471295"/>
            <a:ext cx="9137008" cy="3561079"/>
          </a:xfrm>
          <a:prstGeom prst="rect">
            <a:avLst/>
          </a:prstGeom>
          <a:noFill/>
          <a:ln>
            <a:noFill/>
          </a:ln>
        </p:spPr>
        <p:txBody>
          <a:bodyPr spcFirstLastPara="1" wrap="square" lIns="0" tIns="12700" rIns="0" bIns="0" anchor="t" anchorCtr="0">
            <a:spAutoFit/>
          </a:bodyPr>
          <a:lstStyle/>
          <a:p>
            <a:pPr marL="1107440" lvl="0" indent="0" algn="l" rtl="0">
              <a:lnSpc>
                <a:spcPct val="100000"/>
              </a:lnSpc>
              <a:spcBef>
                <a:spcPts val="0"/>
              </a:spcBef>
              <a:spcAft>
                <a:spcPts val="0"/>
              </a:spcAft>
              <a:buNone/>
            </a:pPr>
            <a:r>
              <a:rPr lang="en-US"/>
              <a:t>OF THE PROPOSED SOLUTION</a:t>
            </a:r>
            <a:endParaRPr lang="en-US"/>
          </a:p>
          <a:p>
            <a:pPr marL="1375410" marR="5080" lvl="0" indent="0" algn="l" rtl="0">
              <a:lnSpc>
                <a:spcPct val="126000"/>
              </a:lnSpc>
              <a:spcBef>
                <a:spcPts val="2295"/>
              </a:spcBef>
              <a:spcAft>
                <a:spcPts val="0"/>
              </a:spcAft>
              <a:buNone/>
            </a:pPr>
            <a:r>
              <a:rPr lang="en-US" sz="1900" b="0">
                <a:latin typeface="Verdana" panose="020B0604030504040204"/>
                <a:ea typeface="Verdana" panose="020B0604030504040204"/>
                <a:cs typeface="Verdana" panose="020B0604030504040204"/>
                <a:sym typeface="Verdana" panose="020B0604030504040204"/>
              </a:rPr>
              <a:t>Investors gets an interactive tool which they can use to figure out  rough probability of success.</a:t>
            </a:r>
            <a:endParaRPr sz="1900">
              <a:latin typeface="Verdana" panose="020B0604030504040204"/>
              <a:ea typeface="Verdana" panose="020B0604030504040204"/>
              <a:cs typeface="Verdana" panose="020B0604030504040204"/>
              <a:sym typeface="Verdana" panose="020B0604030504040204"/>
            </a:endParaRPr>
          </a:p>
          <a:p>
            <a:pPr marL="1375410" lvl="0" indent="0" algn="l" rtl="0">
              <a:lnSpc>
                <a:spcPct val="100000"/>
              </a:lnSpc>
              <a:spcBef>
                <a:spcPts val="595"/>
              </a:spcBef>
              <a:spcAft>
                <a:spcPts val="0"/>
              </a:spcAft>
              <a:buNone/>
            </a:pPr>
            <a:r>
              <a:rPr lang="en-US" sz="1900" b="0">
                <a:latin typeface="Verdana" panose="020B0604030504040204"/>
                <a:ea typeface="Verdana" panose="020B0604030504040204"/>
                <a:cs typeface="Verdana" panose="020B0604030504040204"/>
                <a:sym typeface="Verdana" panose="020B0604030504040204"/>
              </a:rPr>
              <a:t>Gives a second perspective to investment.</a:t>
            </a:r>
            <a:endParaRPr sz="1900">
              <a:latin typeface="Verdana" panose="020B0604030504040204"/>
              <a:ea typeface="Verdana" panose="020B0604030504040204"/>
              <a:cs typeface="Verdana" panose="020B0604030504040204"/>
              <a:sym typeface="Verdana" panose="020B0604030504040204"/>
            </a:endParaRPr>
          </a:p>
          <a:p>
            <a:pPr marL="1375410" marR="563245" lvl="0" indent="0" algn="l" rtl="0">
              <a:lnSpc>
                <a:spcPct val="126000"/>
              </a:lnSpc>
              <a:spcBef>
                <a:spcPts val="0"/>
              </a:spcBef>
              <a:spcAft>
                <a:spcPts val="0"/>
              </a:spcAft>
              <a:buNone/>
            </a:pPr>
            <a:r>
              <a:rPr lang="en-US" sz="1900" b="0">
                <a:latin typeface="Verdana" panose="020B0604030504040204"/>
                <a:ea typeface="Verdana" panose="020B0604030504040204"/>
                <a:cs typeface="Verdana" panose="020B0604030504040204"/>
                <a:sym typeface="Verdana" panose="020B0604030504040204"/>
              </a:rPr>
              <a:t>Less investments can result in equivalent profits as before.  Number of companies and business can be analyzed at once.  Accuracy of investments are improved.</a:t>
            </a:r>
            <a:endParaRPr sz="1900">
              <a:latin typeface="Verdana" panose="020B0604030504040204"/>
              <a:ea typeface="Verdana" panose="020B0604030504040204"/>
              <a:cs typeface="Verdana" panose="020B0604030504040204"/>
              <a:sym typeface="Verdana" panose="020B0604030504040204"/>
            </a:endParaRPr>
          </a:p>
          <a:p>
            <a:pPr marL="1375410" marR="142875" lvl="0" indent="0" algn="l" rtl="0">
              <a:lnSpc>
                <a:spcPct val="126000"/>
              </a:lnSpc>
              <a:spcBef>
                <a:spcPts val="0"/>
              </a:spcBef>
              <a:spcAft>
                <a:spcPts val="0"/>
              </a:spcAft>
              <a:buNone/>
            </a:pPr>
            <a:r>
              <a:rPr lang="en-US" sz="1900" b="0">
                <a:latin typeface="Verdana" panose="020B0604030504040204"/>
                <a:ea typeface="Verdana" panose="020B0604030504040204"/>
                <a:cs typeface="Verdana" panose="020B0604030504040204"/>
                <a:sym typeface="Verdana" panose="020B0604030504040204"/>
              </a:rPr>
              <a:t>A analytic view will reduce human error or on missing out on any  critical information about a company.</a:t>
            </a:r>
            <a:endParaRPr sz="1900">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CE1E6"/>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5814</Words>
  <Application>WPS Presentation</Application>
  <PresentationFormat/>
  <Paragraphs>135</Paragraphs>
  <Slides>16</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16</vt:i4>
      </vt:variant>
    </vt:vector>
  </HeadingPairs>
  <TitlesOfParts>
    <vt:vector size="32" baseType="lpstr">
      <vt:lpstr>Arial</vt:lpstr>
      <vt:lpstr>SimSun</vt:lpstr>
      <vt:lpstr>Wingdings</vt:lpstr>
      <vt:lpstr>Arial</vt:lpstr>
      <vt:lpstr>Tahoma</vt:lpstr>
      <vt:lpstr>Calibri</vt:lpstr>
      <vt:lpstr>Lucida Sans</vt:lpstr>
      <vt:lpstr>Bookman Old Style</vt:lpstr>
      <vt:lpstr>Times New Roman</vt:lpstr>
      <vt:lpstr>Noto Sans Symbols</vt:lpstr>
      <vt:lpstr>Segoe Print</vt:lpstr>
      <vt:lpstr>Cambria</vt:lpstr>
      <vt:lpstr>Verdana</vt:lpstr>
      <vt:lpstr>Microsoft YaHei</vt:lpstr>
      <vt:lpstr>Arial Unicode MS</vt:lpstr>
      <vt:lpstr>Office Theme</vt:lpstr>
      <vt:lpstr>PowerPoint 演示文稿</vt:lpstr>
      <vt:lpstr>Team members :</vt:lpstr>
      <vt:lpstr>PowerPoint 演示文稿</vt:lpstr>
      <vt:lpstr>INTRODUCTION</vt:lpstr>
      <vt:lpstr>WHY STARTUPS FAIL ?</vt:lpstr>
      <vt:lpstr>HOW INVESTORS INVEST CURRENTLY?</vt:lpstr>
      <vt:lpstr>HOW TO MAKE INVESTING  BETTER?</vt:lpstr>
      <vt:lpstr>PROPOSED SOLUTION</vt:lpstr>
      <vt:lpstr>ADVANTAGES</vt:lpstr>
      <vt:lpstr>IMPLEMENTATION</vt:lpstr>
      <vt:lpstr>DEMONSTRATION OF DETAILS  THROUGH A WEB APPLICATION</vt:lpstr>
      <vt:lpstr>SOLUTION STRATEGY</vt:lpstr>
      <vt:lpstr>PowerPoint 演示文稿</vt:lpstr>
      <vt:lpstr>CHALLENGES FACED</vt:lpstr>
      <vt:lpstr>CONCLUSION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Mantej Singh Tuli</dc:creator>
  <cp:lastModifiedBy>My PC</cp:lastModifiedBy>
  <cp:revision>1</cp:revision>
  <dcterms:created xsi:type="dcterms:W3CDTF">2022-12-06T04:21:54Z</dcterms:created>
  <dcterms:modified xsi:type="dcterms:W3CDTF">2022-12-06T04:21:56Z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2022-11-08T05:30:00Z</vt:filetime>
  </property>
  <property fmtid="{D5CDD505-2E9C-101B-9397-08002B2CF9AE}" pid="3" name="Creator">
    <vt:lpwstr>Canva</vt:lpwstr>
  </property>
  <property fmtid="{D5CDD505-2E9C-101B-9397-08002B2CF9AE}" pid="4" name="LastSaved">
    <vt:filetime>2022-11-08T05:30:00Z</vt:filetime>
  </property>
  <property fmtid="{D5CDD505-2E9C-101B-9397-08002B2CF9AE}" pid="5" name="ICV">
    <vt:lpwstr>576ED2DEA09C41F9906D394E9E59380B</vt:lpwstr>
  </property>
  <property fmtid="{D5CDD505-2E9C-101B-9397-08002B2CF9AE}" pid="6" name="KSOProductBuildVer">
    <vt:lpwstr>1033-11.2.0.11417</vt:lpwstr>
  </property>
</Properties>
</file>