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7" r:id="rId5"/>
    <p:sldId id="266" r:id="rId6"/>
    <p:sldId id="271" r:id="rId7"/>
    <p:sldId id="270" r:id="rId8"/>
    <p:sldId id="268" r:id="rId9"/>
    <p:sldId id="269" r:id="rId10"/>
    <p:sldId id="259" r:id="rId11"/>
    <p:sldId id="262" r:id="rId12"/>
    <p:sldId id="264" r:id="rId13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20" y="1348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51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12" Type="http://schemas.openxmlformats.org/officeDocument/2006/relationships/image" Target="../media/image50.png"/><Relationship Id="rId17" Type="http://schemas.openxmlformats.org/officeDocument/2006/relationships/image" Target="../media/image28.png"/><Relationship Id="rId2" Type="http://schemas.openxmlformats.org/officeDocument/2006/relationships/image" Target="../media/image48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49.png"/><Relationship Id="rId5" Type="http://schemas.openxmlformats.org/officeDocument/2006/relationships/image" Target="../media/image3.png"/><Relationship Id="rId15" Type="http://schemas.openxmlformats.org/officeDocument/2006/relationships/image" Target="../media/image53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57.png"/><Relationship Id="rId18" Type="http://schemas.openxmlformats.org/officeDocument/2006/relationships/image" Target="../media/image28.png"/><Relationship Id="rId3" Type="http://schemas.openxmlformats.org/officeDocument/2006/relationships/image" Target="../media/image55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61.png"/><Relationship Id="rId2" Type="http://schemas.openxmlformats.org/officeDocument/2006/relationships/image" Target="../media/image48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56.png"/><Relationship Id="rId5" Type="http://schemas.openxmlformats.org/officeDocument/2006/relationships/image" Target="../media/image3.png"/><Relationship Id="rId15" Type="http://schemas.openxmlformats.org/officeDocument/2006/relationships/image" Target="../media/image59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5" Type="http://schemas.openxmlformats.org/officeDocument/2006/relationships/image" Target="../media/image4.png"/><Relationship Id="rId10" Type="http://schemas.openxmlformats.org/officeDocument/2006/relationships/image" Target="../media/image63.png"/><Relationship Id="rId4" Type="http://schemas.openxmlformats.org/officeDocument/2006/relationships/image" Target="../media/image3.png"/><Relationship Id="rId9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2.png"/><Relationship Id="rId21" Type="http://schemas.openxmlformats.org/officeDocument/2006/relationships/image" Target="../media/image26.png"/><Relationship Id="rId7" Type="http://schemas.openxmlformats.org/officeDocument/2006/relationships/image" Target="../media/image6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6.png"/><Relationship Id="rId19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31.png"/><Relationship Id="rId18" Type="http://schemas.openxmlformats.org/officeDocument/2006/relationships/image" Target="../media/image35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12" Type="http://schemas.openxmlformats.org/officeDocument/2006/relationships/image" Target="../media/image30.png"/><Relationship Id="rId17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5" Type="http://schemas.openxmlformats.org/officeDocument/2006/relationships/image" Target="../media/image33.png"/><Relationship Id="rId10" Type="http://schemas.openxmlformats.org/officeDocument/2006/relationships/image" Target="../media/image7.png"/><Relationship Id="rId4" Type="http://schemas.openxmlformats.org/officeDocument/2006/relationships/image" Target="../media/image29.png"/><Relationship Id="rId9" Type="http://schemas.openxmlformats.org/officeDocument/2006/relationships/image" Target="../media/image6.png"/><Relationship Id="rId1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31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39.png"/><Relationship Id="rId7" Type="http://schemas.openxmlformats.org/officeDocument/2006/relationships/image" Target="../media/image4.png"/><Relationship Id="rId12" Type="http://schemas.openxmlformats.org/officeDocument/2006/relationships/image" Target="../media/image30.png"/><Relationship Id="rId17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image" Target="../media/image32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5" Type="http://schemas.openxmlformats.org/officeDocument/2006/relationships/image" Target="../media/image33.png"/><Relationship Id="rId10" Type="http://schemas.openxmlformats.org/officeDocument/2006/relationships/image" Target="../media/image7.png"/><Relationship Id="rId19" Type="http://schemas.openxmlformats.org/officeDocument/2006/relationships/image" Target="../media/image37.png"/><Relationship Id="rId4" Type="http://schemas.openxmlformats.org/officeDocument/2006/relationships/image" Target="../media/image29.png"/><Relationship Id="rId9" Type="http://schemas.openxmlformats.org/officeDocument/2006/relationships/image" Target="../media/image6.png"/><Relationship Id="rId1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31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12" Type="http://schemas.openxmlformats.org/officeDocument/2006/relationships/image" Target="../media/image30.png"/><Relationship Id="rId17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5" Type="http://schemas.openxmlformats.org/officeDocument/2006/relationships/image" Target="../media/image33.png"/><Relationship Id="rId10" Type="http://schemas.openxmlformats.org/officeDocument/2006/relationships/image" Target="../media/image7.png"/><Relationship Id="rId19" Type="http://schemas.openxmlformats.org/officeDocument/2006/relationships/image" Target="../media/image40.png"/><Relationship Id="rId4" Type="http://schemas.openxmlformats.org/officeDocument/2006/relationships/image" Target="../media/image29.png"/><Relationship Id="rId9" Type="http://schemas.openxmlformats.org/officeDocument/2006/relationships/image" Target="../media/image6.png"/><Relationship Id="rId1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31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12" Type="http://schemas.openxmlformats.org/officeDocument/2006/relationships/image" Target="../media/image30.png"/><Relationship Id="rId17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image" Target="../media/image32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5" Type="http://schemas.openxmlformats.org/officeDocument/2006/relationships/image" Target="../media/image33.png"/><Relationship Id="rId10" Type="http://schemas.openxmlformats.org/officeDocument/2006/relationships/image" Target="../media/image7.png"/><Relationship Id="rId19" Type="http://schemas.openxmlformats.org/officeDocument/2006/relationships/image" Target="../media/image41.png"/><Relationship Id="rId4" Type="http://schemas.openxmlformats.org/officeDocument/2006/relationships/image" Target="../media/image29.png"/><Relationship Id="rId9" Type="http://schemas.openxmlformats.org/officeDocument/2006/relationships/image" Target="../media/image6.png"/><Relationship Id="rId1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31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12" Type="http://schemas.openxmlformats.org/officeDocument/2006/relationships/image" Target="../media/image30.png"/><Relationship Id="rId17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image" Target="../media/image32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5" Type="http://schemas.openxmlformats.org/officeDocument/2006/relationships/image" Target="../media/image33.png"/><Relationship Id="rId10" Type="http://schemas.openxmlformats.org/officeDocument/2006/relationships/image" Target="../media/image7.png"/><Relationship Id="rId19" Type="http://schemas.openxmlformats.org/officeDocument/2006/relationships/image" Target="../media/image43.png"/><Relationship Id="rId4" Type="http://schemas.openxmlformats.org/officeDocument/2006/relationships/image" Target="../media/image29.png"/><Relationship Id="rId9" Type="http://schemas.openxmlformats.org/officeDocument/2006/relationships/image" Target="../media/image6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31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47.png"/><Relationship Id="rId7" Type="http://schemas.openxmlformats.org/officeDocument/2006/relationships/image" Target="../media/image4.png"/><Relationship Id="rId12" Type="http://schemas.openxmlformats.org/officeDocument/2006/relationships/image" Target="../media/image30.png"/><Relationship Id="rId17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image" Target="../media/image3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5" Type="http://schemas.openxmlformats.org/officeDocument/2006/relationships/image" Target="../media/image33.png"/><Relationship Id="rId10" Type="http://schemas.openxmlformats.org/officeDocument/2006/relationships/image" Target="../media/image7.png"/><Relationship Id="rId19" Type="http://schemas.openxmlformats.org/officeDocument/2006/relationships/image" Target="../media/image45.png"/><Relationship Id="rId4" Type="http://schemas.openxmlformats.org/officeDocument/2006/relationships/image" Target="../media/image29.png"/><Relationship Id="rId9" Type="http://schemas.openxmlformats.org/officeDocument/2006/relationships/image" Target="../media/image6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8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400"/>
            <a:ext cx="18427700" cy="10579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054600"/>
            <a:ext cx="419100" cy="419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6388100"/>
            <a:ext cx="304800" cy="304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00" y="8978900"/>
            <a:ext cx="317500" cy="317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" y="2451100"/>
            <a:ext cx="520700" cy="520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100" y="7556500"/>
            <a:ext cx="546100" cy="546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100" y="3683000"/>
            <a:ext cx="533400" cy="533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4782800" y="927100"/>
            <a:ext cx="27051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ko-KR" altLang="en-US" sz="1600" dirty="0">
                <a:solidFill>
                  <a:srgbClr val="3F4870"/>
                </a:solidFill>
                <a:latin typeface="210 OmniGothic 050"/>
              </a:rPr>
              <a:t>개발 </a:t>
            </a:r>
            <a:r>
              <a:rPr lang="ko-KR" altLang="en-US" sz="1600" dirty="0" err="1">
                <a:solidFill>
                  <a:srgbClr val="3F4870"/>
                </a:solidFill>
                <a:latin typeface="210 OmniGothic 050"/>
              </a:rPr>
              <a:t>새발</a:t>
            </a:r>
            <a:endParaRPr lang="en-US" sz="1600" b="0" i="0" u="none" strike="noStrike" dirty="0">
              <a:solidFill>
                <a:srgbClr val="3F4870"/>
              </a:solidFill>
              <a:latin typeface="210 OmniGothic 05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828800" y="927100"/>
            <a:ext cx="38227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600" b="0" i="0" u="none" strike="noStrike" dirty="0">
                <a:solidFill>
                  <a:srgbClr val="3F4870"/>
                </a:solidFill>
                <a:latin typeface="210 OmniGothic 050"/>
              </a:rPr>
              <a:t>아스키몬</a:t>
            </a:r>
            <a:endParaRPr lang="en-US" sz="1600" b="0" i="0" u="none" strike="noStrike" dirty="0">
              <a:solidFill>
                <a:srgbClr val="3F4870"/>
              </a:solidFill>
              <a:latin typeface="210 OmniGothic 05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365500" y="3238500"/>
            <a:ext cx="11899900" cy="2501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ko-KR" altLang="en-US" sz="14100" b="0" i="0" u="none" strike="noStrike" dirty="0">
                <a:solidFill>
                  <a:srgbClr val="3F4870"/>
                </a:solidFill>
                <a:ea typeface="210 OmniGothic 050"/>
              </a:rPr>
              <a:t>아스키몬</a:t>
            </a:r>
            <a:endParaRPr lang="ko-KR" sz="14100" b="0" i="0" u="none" strike="noStrike" dirty="0">
              <a:solidFill>
                <a:srgbClr val="3F4870"/>
              </a:solidFill>
              <a:ea typeface="210 OmniGothic 050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97300" y="5930900"/>
            <a:ext cx="11010900" cy="15367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3759200" y="6083300"/>
            <a:ext cx="110871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41500"/>
              </a:lnSpc>
            </a:pPr>
            <a:r>
              <a:rPr lang="en-US" altLang="ko-KR" sz="2800" b="0" i="0" u="none" strike="noStrike" spc="5300" dirty="0">
                <a:solidFill>
                  <a:srgbClr val="3F4870"/>
                </a:solidFill>
                <a:ea typeface="Pretendard Regular"/>
              </a:rPr>
              <a:t>TEMA </a:t>
            </a:r>
            <a:r>
              <a:rPr lang="ko-KR" altLang="en-US" sz="2800" b="0" i="0" u="none" strike="noStrike" spc="5300" dirty="0">
                <a:solidFill>
                  <a:srgbClr val="3F4870"/>
                </a:solidFill>
                <a:ea typeface="Pretendard Regular"/>
              </a:rPr>
              <a:t>개발새발</a:t>
            </a:r>
            <a:endParaRPr lang="ko-KR" sz="2800" b="0" i="0" u="none" strike="noStrike" spc="5300" dirty="0">
              <a:solidFill>
                <a:srgbClr val="3F4870"/>
              </a:solidFill>
              <a:ea typeface="Pretendard Regular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10">
            <a:alphaModFix amt="10000"/>
          </a:blip>
          <a:stretch>
            <a:fillRect/>
          </a:stretch>
        </p:blipFill>
        <p:spPr>
          <a:xfrm>
            <a:off x="838200" y="9677400"/>
            <a:ext cx="17462500" cy="6350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1330604400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600" y="1066800"/>
            <a:ext cx="660400" cy="6604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1300" y="1206500"/>
            <a:ext cx="368300" cy="3683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5219700" y="9829800"/>
            <a:ext cx="81153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1600" dirty="0" err="1">
                <a:solidFill>
                  <a:srgbClr val="3F4870"/>
                </a:solidFill>
                <a:latin typeface="210 OmniGothic 030"/>
              </a:rPr>
              <a:t>오도혁</a:t>
            </a:r>
            <a:r>
              <a:rPr lang="en-US" altLang="ko-KR" sz="1600" dirty="0">
                <a:solidFill>
                  <a:srgbClr val="3F4870"/>
                </a:solidFill>
                <a:latin typeface="210 OmniGothic 030"/>
              </a:rPr>
              <a:t>, </a:t>
            </a:r>
            <a:r>
              <a:rPr lang="ko-KR" altLang="en-US" sz="1600" dirty="0">
                <a:solidFill>
                  <a:srgbClr val="3F4870"/>
                </a:solidFill>
                <a:latin typeface="210 OmniGothic 030"/>
              </a:rPr>
              <a:t>권기환</a:t>
            </a:r>
            <a:r>
              <a:rPr lang="en-US" altLang="ko-KR" sz="1600" dirty="0">
                <a:solidFill>
                  <a:srgbClr val="3F4870"/>
                </a:solidFill>
                <a:latin typeface="210 OmniGothic 030"/>
              </a:rPr>
              <a:t>, </a:t>
            </a:r>
            <a:r>
              <a:rPr lang="ko-KR" altLang="en-US" sz="1600" dirty="0">
                <a:solidFill>
                  <a:srgbClr val="3F4870"/>
                </a:solidFill>
                <a:latin typeface="210 OmniGothic 030"/>
              </a:rPr>
              <a:t>임수찬</a:t>
            </a:r>
            <a:r>
              <a:rPr lang="en-US" altLang="ko-KR" sz="1600" dirty="0">
                <a:solidFill>
                  <a:srgbClr val="3F4870"/>
                </a:solidFill>
                <a:latin typeface="210 OmniGothic 030"/>
              </a:rPr>
              <a:t>, </a:t>
            </a:r>
            <a:r>
              <a:rPr lang="ko-KR" altLang="en-US" sz="1600" dirty="0">
                <a:solidFill>
                  <a:srgbClr val="3F4870"/>
                </a:solidFill>
                <a:latin typeface="210 OmniGothic 030"/>
              </a:rPr>
              <a:t>이민석</a:t>
            </a:r>
            <a:r>
              <a:rPr lang="en-US" altLang="ko-KR" sz="1600" dirty="0">
                <a:solidFill>
                  <a:srgbClr val="3F4870"/>
                </a:solidFill>
                <a:latin typeface="210 OmniGothic 030"/>
              </a:rPr>
              <a:t>, </a:t>
            </a:r>
            <a:r>
              <a:rPr lang="ko-KR" altLang="en-US" sz="1600" dirty="0">
                <a:solidFill>
                  <a:srgbClr val="3F4870"/>
                </a:solidFill>
                <a:latin typeface="210 OmniGothic 030"/>
              </a:rPr>
              <a:t>박순원</a:t>
            </a:r>
            <a:endParaRPr lang="en-US" sz="1600" b="0" i="0" u="none" strike="noStrike" dirty="0">
              <a:solidFill>
                <a:srgbClr val="3F4870"/>
              </a:solidFill>
              <a:latin typeface="210 OmniGothic 03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8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400"/>
            <a:ext cx="18427700" cy="10579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838200" y="9677400"/>
            <a:ext cx="17462500" cy="635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5054600"/>
            <a:ext cx="419100" cy="419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00" y="6388100"/>
            <a:ext cx="304800" cy="304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00" y="8978900"/>
            <a:ext cx="317500" cy="317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500" y="2451100"/>
            <a:ext cx="520700" cy="520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100" y="7556500"/>
            <a:ext cx="546100" cy="546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00" y="3683000"/>
            <a:ext cx="533400" cy="533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600" y="3632200"/>
            <a:ext cx="660400" cy="660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5100" y="3695700"/>
            <a:ext cx="533400" cy="5334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3657600" y="965200"/>
            <a:ext cx="11722100" cy="1231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41500"/>
              </a:lnSpc>
            </a:pPr>
            <a:r>
              <a:rPr lang="ko-KR" altLang="en-US" sz="7000" dirty="0">
                <a:solidFill>
                  <a:srgbClr val="3F4870"/>
                </a:solidFill>
                <a:latin typeface="210 OmniGothic 050"/>
                <a:ea typeface="210 OmniGothic 050"/>
              </a:rPr>
              <a:t>아스키몬 개발과정</a:t>
            </a:r>
            <a:endParaRPr lang="ko-KR" sz="7000" b="0" i="0" u="none" strike="noStrike" dirty="0">
              <a:solidFill>
                <a:srgbClr val="3F4870"/>
              </a:solidFill>
              <a:ea typeface="210 OmniGothic 05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534900" y="9842500"/>
            <a:ext cx="49403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en-US" sz="1600" b="0" i="0" u="none" strike="noStrike" dirty="0">
                <a:solidFill>
                  <a:srgbClr val="3F4870"/>
                </a:solidFill>
                <a:latin typeface="210 OmniGothic 040"/>
              </a:rPr>
              <a:t>10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65200" y="444500"/>
            <a:ext cx="3238500" cy="32385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08300" y="3594100"/>
            <a:ext cx="13881100" cy="12954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3759200" y="3911600"/>
            <a:ext cx="23241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41500"/>
              </a:lnSpc>
            </a:pPr>
            <a:r>
              <a:rPr lang="ko-KR" altLang="en-US" sz="2700" spc="-100" dirty="0">
                <a:solidFill>
                  <a:srgbClr val="3F4870"/>
                </a:solidFill>
                <a:ea typeface="210 OmniGothic 050"/>
              </a:rPr>
              <a:t>게임 구상</a:t>
            </a:r>
            <a:endParaRPr lang="ko-KR" sz="2700" b="0" i="0" u="none" strike="noStrike" spc="-100" dirty="0">
              <a:solidFill>
                <a:srgbClr val="3F4870"/>
              </a:solidFill>
              <a:ea typeface="210 OmniGothic 05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388100" y="3924300"/>
            <a:ext cx="9334500" cy="368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32800"/>
              </a:lnSpc>
              <a:buClr>
                <a:srgbClr val="3F4870"/>
              </a:buClr>
              <a:buFont typeface="Arial"/>
              <a:buChar char="●"/>
            </a:pPr>
            <a:r>
              <a:rPr lang="ko-KR" sz="1900" b="0" i="0" u="none" strike="noStrike" spc="-100" dirty="0">
                <a:solidFill>
                  <a:srgbClr val="3F4870"/>
                </a:solidFill>
                <a:ea typeface="Pretendard SemiBold"/>
              </a:rPr>
              <a:t>준비</a:t>
            </a:r>
            <a:r>
              <a:rPr lang="en-US" sz="1900" b="0" i="0" u="none" strike="noStrike" spc="-100" dirty="0">
                <a:solidFill>
                  <a:srgbClr val="3F4870"/>
                </a:solidFill>
                <a:latin typeface="Pretendard SemiBold"/>
              </a:rPr>
              <a:t> :</a:t>
            </a:r>
            <a:r>
              <a:rPr lang="en-US" sz="1900" b="0" i="0" u="none" strike="noStrike" spc="-100" dirty="0">
                <a:solidFill>
                  <a:srgbClr val="666666"/>
                </a:solidFill>
                <a:latin typeface="Pretendard SemiBold"/>
              </a:rPr>
              <a:t> </a:t>
            </a:r>
            <a:r>
              <a:rPr lang="ko-KR" altLang="en-US" sz="1900" b="0" i="0" u="none" strike="noStrike" spc="-100" dirty="0">
                <a:solidFill>
                  <a:srgbClr val="666666"/>
                </a:solidFill>
                <a:ea typeface="Pretendard Regular"/>
              </a:rPr>
              <a:t>게임 규칙 및 제작</a:t>
            </a:r>
            <a:r>
              <a:rPr lang="en-US" sz="1900" b="0" i="0" u="none" strike="noStrike" spc="-100" dirty="0">
                <a:solidFill>
                  <a:srgbClr val="666666"/>
                </a:solidFill>
                <a:latin typeface="Pretendard Regular"/>
              </a:rPr>
              <a:t>.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17800" y="3276600"/>
            <a:ext cx="774700" cy="7747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2844800" y="3454400"/>
            <a:ext cx="5334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41500"/>
              </a:lnSpc>
            </a:pPr>
            <a:r>
              <a:rPr lang="en-US" sz="2400" b="0" i="0" u="none" strike="noStrike" spc="-100">
                <a:solidFill>
                  <a:srgbClr val="F7F8F9"/>
                </a:solidFill>
                <a:latin typeface="210 OmniGothic 050"/>
              </a:rPr>
              <a:t>1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08300" y="5194300"/>
            <a:ext cx="13881100" cy="2311400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6388100" y="5613400"/>
            <a:ext cx="9893300" cy="1193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43590"/>
              </a:lnSpc>
              <a:buClr>
                <a:srgbClr val="3F4870"/>
              </a:buClr>
              <a:buFont typeface="Arial"/>
              <a:buChar char="●"/>
            </a:pPr>
            <a:r>
              <a:rPr lang="ko-KR" sz="1900" b="0" i="0" u="none" strike="noStrike" spc="-100" dirty="0">
                <a:solidFill>
                  <a:srgbClr val="3F4870"/>
                </a:solidFill>
                <a:ea typeface="Pretendard SemiBold"/>
              </a:rPr>
              <a:t>실행</a:t>
            </a:r>
            <a:r>
              <a:rPr lang="en-US" sz="1900" b="0" i="0" u="none" strike="noStrike" spc="-100" dirty="0">
                <a:solidFill>
                  <a:srgbClr val="3F4870"/>
                </a:solidFill>
                <a:latin typeface="Pretendard SemiBold"/>
              </a:rPr>
              <a:t> 1 :</a:t>
            </a:r>
            <a:r>
              <a:rPr lang="en-US" sz="1900" b="0" i="0" u="none" strike="noStrike" spc="-100" dirty="0">
                <a:solidFill>
                  <a:srgbClr val="666666"/>
                </a:solidFill>
                <a:latin typeface="Pretendard Regular"/>
              </a:rPr>
              <a:t> </a:t>
            </a:r>
            <a:r>
              <a:rPr lang="ko-KR" altLang="en-US" sz="1900" b="0" i="0" u="none" strike="noStrike" spc="-100" dirty="0">
                <a:solidFill>
                  <a:srgbClr val="666666"/>
                </a:solidFill>
                <a:ea typeface="Pretendard Regular"/>
              </a:rPr>
              <a:t>기존 플레이어의 몬스터를 한 개만 선택 후 진행하는 전투방식에서 </a:t>
            </a:r>
            <a:r>
              <a:rPr lang="en-US" altLang="ko-KR" sz="1900" b="0" i="0" u="none" strike="noStrike" spc="-100" dirty="0">
                <a:solidFill>
                  <a:srgbClr val="666666"/>
                </a:solidFill>
                <a:ea typeface="Pretendard Regular"/>
              </a:rPr>
              <a:t>3</a:t>
            </a:r>
            <a:r>
              <a:rPr lang="ko-KR" altLang="en-US" sz="1900" b="0" i="0" u="none" strike="noStrike" spc="-100" dirty="0">
                <a:solidFill>
                  <a:srgbClr val="666666"/>
                </a:solidFill>
                <a:ea typeface="Pretendard Regular"/>
              </a:rPr>
              <a:t>마리로 변경</a:t>
            </a:r>
            <a:r>
              <a:rPr lang="en-US" altLang="ko-KR" sz="1900" b="0" i="0" u="none" strike="noStrike" spc="-100" dirty="0">
                <a:solidFill>
                  <a:srgbClr val="666666"/>
                </a:solidFill>
                <a:ea typeface="Pretendard Regular"/>
              </a:rPr>
              <a:t>.</a:t>
            </a:r>
          </a:p>
          <a:p>
            <a:pPr marL="342900" lvl="0" indent="-342900" algn="l">
              <a:lnSpc>
                <a:spcPct val="143590"/>
              </a:lnSpc>
              <a:buClr>
                <a:srgbClr val="3F4870"/>
              </a:buClr>
              <a:buFont typeface="Arial"/>
              <a:buChar char="●"/>
            </a:pPr>
            <a:r>
              <a:rPr lang="ko-KR" sz="1900" b="0" i="0" u="none" strike="noStrike" spc="-100" dirty="0">
                <a:solidFill>
                  <a:srgbClr val="3F4870"/>
                </a:solidFill>
                <a:ea typeface="Pretendard SemiBold"/>
              </a:rPr>
              <a:t>실행</a:t>
            </a:r>
            <a:r>
              <a:rPr lang="en-US" sz="1900" b="0" i="0" u="none" strike="noStrike" spc="-100" dirty="0">
                <a:solidFill>
                  <a:srgbClr val="3F4870"/>
                </a:solidFill>
                <a:latin typeface="Pretendard SemiBold"/>
              </a:rPr>
              <a:t> 2 :</a:t>
            </a:r>
            <a:r>
              <a:rPr lang="en-US" sz="1900" b="0" i="0" u="none" strike="noStrike" spc="-100" dirty="0">
                <a:solidFill>
                  <a:srgbClr val="666666"/>
                </a:solidFill>
                <a:latin typeface="Pretendard Regular"/>
              </a:rPr>
              <a:t> </a:t>
            </a:r>
            <a:r>
              <a:rPr lang="ko-KR" altLang="en-US" sz="1900" b="0" i="0" u="none" strike="noStrike" spc="-100" dirty="0">
                <a:solidFill>
                  <a:srgbClr val="666666"/>
                </a:solidFill>
                <a:ea typeface="Pretendard Regular"/>
              </a:rPr>
              <a:t>텍스트만 활용한 게임에서 아스키 아트  추가</a:t>
            </a:r>
            <a:r>
              <a:rPr lang="en-US" sz="1900" b="0" i="0" u="none" strike="noStrike" spc="-100" dirty="0">
                <a:solidFill>
                  <a:srgbClr val="666666"/>
                </a:solidFill>
                <a:latin typeface="Pretendard Regular"/>
              </a:rPr>
              <a:t>.</a:t>
            </a:r>
          </a:p>
          <a:p>
            <a:pPr marL="342900" lvl="0" indent="-342900" algn="l">
              <a:lnSpc>
                <a:spcPct val="143590"/>
              </a:lnSpc>
              <a:buClr>
                <a:srgbClr val="3F4870"/>
              </a:buClr>
              <a:buFont typeface="Arial"/>
              <a:buChar char="●"/>
            </a:pPr>
            <a:r>
              <a:rPr lang="ko-KR" sz="1900" b="0" i="0" u="none" strike="noStrike" spc="-100" dirty="0">
                <a:solidFill>
                  <a:srgbClr val="3F4870"/>
                </a:solidFill>
                <a:ea typeface="Pretendard SemiBold"/>
              </a:rPr>
              <a:t>실행</a:t>
            </a:r>
            <a:r>
              <a:rPr lang="en-US" sz="1900" b="0" i="0" u="none" strike="noStrike" spc="-100" dirty="0">
                <a:solidFill>
                  <a:srgbClr val="3F4870"/>
                </a:solidFill>
                <a:latin typeface="Pretendard SemiBold"/>
              </a:rPr>
              <a:t> 3 :</a:t>
            </a:r>
            <a:r>
              <a:rPr lang="en-US" sz="1900" b="0" i="0" u="none" strike="noStrike" spc="-100" dirty="0">
                <a:solidFill>
                  <a:srgbClr val="666666"/>
                </a:solidFill>
                <a:latin typeface="Pretendard Regular"/>
              </a:rPr>
              <a:t> </a:t>
            </a:r>
            <a:r>
              <a:rPr lang="ko-KR" altLang="en-US" sz="1900" b="0" i="0" u="none" strike="noStrike" spc="-100" dirty="0">
                <a:solidFill>
                  <a:srgbClr val="666666"/>
                </a:solidFill>
                <a:ea typeface="Pretendard Regular"/>
              </a:rPr>
              <a:t>몬스터 클래스와 플레이어 클래스의 분리</a:t>
            </a:r>
            <a:r>
              <a:rPr lang="en-US" sz="1900" b="0" i="0" u="none" strike="noStrike" spc="-100" dirty="0">
                <a:solidFill>
                  <a:srgbClr val="666666"/>
                </a:solidFill>
                <a:latin typeface="Pretendard Regular"/>
              </a:rPr>
              <a:t>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759200" y="6007100"/>
            <a:ext cx="23241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41500"/>
              </a:lnSpc>
            </a:pPr>
            <a:r>
              <a:rPr lang="ko-KR" altLang="en-US" sz="2700" b="0" i="0" u="none" strike="noStrike" spc="-100" dirty="0">
                <a:solidFill>
                  <a:srgbClr val="3F4870"/>
                </a:solidFill>
                <a:latin typeface="210 OmniGothic 050"/>
                <a:ea typeface="210 OmniGothic 050"/>
              </a:rPr>
              <a:t>발전 과정</a:t>
            </a:r>
            <a:endParaRPr lang="ko-KR" sz="2700" b="0" i="0" u="none" strike="noStrike" spc="-100" dirty="0">
              <a:solidFill>
                <a:srgbClr val="3F4870"/>
              </a:solidFill>
              <a:ea typeface="210 OmniGothic 050"/>
            </a:endParaRP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17800" y="5016500"/>
            <a:ext cx="774700" cy="774700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2844800" y="5194300"/>
            <a:ext cx="5334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41500"/>
              </a:lnSpc>
            </a:pPr>
            <a:r>
              <a:rPr lang="en-US" sz="2400" b="0" i="0" u="none" strike="noStrike" spc="-100">
                <a:solidFill>
                  <a:srgbClr val="F7F8F9"/>
                </a:solidFill>
                <a:latin typeface="210 OmniGothic 050"/>
              </a:rPr>
              <a:t>2</a:t>
            </a:r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08300" y="7810500"/>
            <a:ext cx="13881100" cy="10033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3759200" y="8115300"/>
            <a:ext cx="23241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41500"/>
              </a:lnSpc>
            </a:pPr>
            <a:r>
              <a:rPr lang="ko-KR" sz="2700" b="0" i="0" u="none" strike="noStrike" spc="-100">
                <a:solidFill>
                  <a:srgbClr val="3F4870"/>
                </a:solidFill>
                <a:ea typeface="210 OmniGothic 050"/>
              </a:rPr>
              <a:t>성과</a:t>
            </a:r>
            <a:r>
              <a:rPr lang="en-US" sz="2700" b="0" i="0" u="none" strike="noStrike" spc="-100">
                <a:solidFill>
                  <a:srgbClr val="3F4870"/>
                </a:solidFill>
                <a:latin typeface="210 OmniGothic 050"/>
              </a:rPr>
              <a:t> </a:t>
            </a:r>
            <a:r>
              <a:rPr lang="ko-KR" sz="2700" b="0" i="0" u="none" strike="noStrike" spc="-100">
                <a:solidFill>
                  <a:srgbClr val="3F4870"/>
                </a:solidFill>
                <a:ea typeface="210 OmniGothic 050"/>
              </a:rPr>
              <a:t>보고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17800" y="7531100"/>
            <a:ext cx="774700" cy="7747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1300" y="1270000"/>
            <a:ext cx="368300" cy="3683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2844800" y="7696200"/>
            <a:ext cx="5334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41500"/>
              </a:lnSpc>
            </a:pPr>
            <a:r>
              <a:rPr lang="en-US" sz="2400" b="0" i="0" u="none" strike="noStrike" spc="-100">
                <a:solidFill>
                  <a:srgbClr val="F7F8F9"/>
                </a:solidFill>
                <a:latin typeface="210 OmniGothic 050"/>
              </a:rPr>
              <a:t>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905000" y="9842500"/>
            <a:ext cx="27051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600" b="0" i="0" u="none" strike="noStrike" dirty="0">
                <a:solidFill>
                  <a:srgbClr val="3F4870"/>
                </a:solidFill>
                <a:latin typeface="210 OmniGothic 040"/>
              </a:rPr>
              <a:t>개발 </a:t>
            </a:r>
            <a:r>
              <a:rPr lang="ko-KR" altLang="en-US" sz="1600" b="0" i="0" u="none" strike="noStrike" dirty="0" err="1">
                <a:solidFill>
                  <a:srgbClr val="3F4870"/>
                </a:solidFill>
                <a:latin typeface="210 OmniGothic 040"/>
              </a:rPr>
              <a:t>새발</a:t>
            </a:r>
            <a:endParaRPr lang="en-US" altLang="ko-KR" sz="1600" b="0" i="0" u="none" strike="noStrike" dirty="0">
              <a:solidFill>
                <a:srgbClr val="3F4870"/>
              </a:solidFill>
              <a:latin typeface="210 OmniGothic 040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6388100" y="8140700"/>
            <a:ext cx="92583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32800"/>
              </a:lnSpc>
              <a:buClr>
                <a:srgbClr val="3F4870"/>
              </a:buClr>
              <a:buFont typeface="Arial"/>
              <a:buChar char="●"/>
            </a:pPr>
            <a:r>
              <a:rPr lang="ko-KR" sz="1900" b="0" i="0" u="none" strike="noStrike" spc="-100" dirty="0">
                <a:solidFill>
                  <a:srgbClr val="3F4870"/>
                </a:solidFill>
                <a:ea typeface="Pretendard SemiBold"/>
              </a:rPr>
              <a:t>완료</a:t>
            </a:r>
            <a:r>
              <a:rPr lang="en-US" sz="1900" b="0" i="0" u="none" strike="noStrike" spc="-100" dirty="0">
                <a:solidFill>
                  <a:srgbClr val="3F4870"/>
                </a:solidFill>
                <a:latin typeface="Pretendard SemiBold"/>
              </a:rPr>
              <a:t> </a:t>
            </a:r>
            <a:r>
              <a:rPr lang="en-US" sz="1900" b="0" i="0" u="none" strike="noStrike" spc="-100" dirty="0">
                <a:solidFill>
                  <a:srgbClr val="666666"/>
                </a:solidFill>
                <a:latin typeface="Pretendard SemiBold"/>
              </a:rPr>
              <a:t>:</a:t>
            </a:r>
            <a:r>
              <a:rPr lang="en-US" sz="1900" b="0" i="0" u="none" strike="noStrike" spc="-100" dirty="0">
                <a:solidFill>
                  <a:srgbClr val="666666"/>
                </a:solidFill>
                <a:latin typeface="Pretendard Regular"/>
              </a:rPr>
              <a:t> </a:t>
            </a:r>
            <a:r>
              <a:rPr lang="ko-KR" altLang="en-US" sz="1900" b="0" i="0" u="none" strike="noStrike" spc="-100" dirty="0">
                <a:solidFill>
                  <a:srgbClr val="666666"/>
                </a:solidFill>
                <a:ea typeface="Pretendard Regular"/>
              </a:rPr>
              <a:t>아스키 아트를 활용한 아스키몬 제작완료</a:t>
            </a:r>
            <a:endParaRPr lang="en-US" sz="1900" b="0" i="0" u="none" strike="noStrike" spc="-100" dirty="0">
              <a:solidFill>
                <a:srgbClr val="666666"/>
              </a:solidFill>
              <a:latin typeface="Pretendard Regula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8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400"/>
            <a:ext cx="18427700" cy="10579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838200" y="5575300"/>
            <a:ext cx="17462500" cy="4102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5054600"/>
            <a:ext cx="419100" cy="419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00" y="6388100"/>
            <a:ext cx="304800" cy="304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00" y="8978900"/>
            <a:ext cx="317500" cy="317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500" y="2451100"/>
            <a:ext cx="520700" cy="520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100" y="7556500"/>
            <a:ext cx="546100" cy="546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00" y="3683000"/>
            <a:ext cx="533400" cy="533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600" y="7505700"/>
            <a:ext cx="660400" cy="660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5100" y="7569200"/>
            <a:ext cx="546100" cy="5461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3543300" y="965200"/>
            <a:ext cx="11722100" cy="1231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41500"/>
              </a:lnSpc>
            </a:pPr>
            <a:r>
              <a:rPr lang="ko-KR" sz="7000" b="0" i="0" u="none" strike="noStrike" dirty="0">
                <a:solidFill>
                  <a:srgbClr val="3F4870"/>
                </a:solidFill>
                <a:ea typeface="210 OmniGothic 050"/>
              </a:rPr>
              <a:t>프로젝트</a:t>
            </a:r>
            <a:r>
              <a:rPr lang="en-US" sz="7000" b="0" i="0" u="none" strike="noStrike" dirty="0">
                <a:solidFill>
                  <a:srgbClr val="3F4870"/>
                </a:solidFill>
                <a:latin typeface="210 OmniGothic 050"/>
              </a:rPr>
              <a:t> </a:t>
            </a:r>
            <a:r>
              <a:rPr lang="ko-KR" sz="7000" b="0" i="0" u="none" strike="noStrike" dirty="0">
                <a:solidFill>
                  <a:srgbClr val="3F4870"/>
                </a:solidFill>
                <a:ea typeface="210 OmniGothic 050"/>
              </a:rPr>
              <a:t>결과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12">
            <a:alphaModFix amt="20000"/>
          </a:blip>
          <a:stretch>
            <a:fillRect/>
          </a:stretch>
        </p:blipFill>
        <p:spPr>
          <a:xfrm>
            <a:off x="838200" y="9677400"/>
            <a:ext cx="17462500" cy="635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38400" y="7162800"/>
            <a:ext cx="1422400" cy="12700"/>
          </a:xfrm>
          <a:prstGeom prst="rect">
            <a:avLst/>
          </a:prstGeom>
          <a:effectLst>
            <a:outerShdw blurRad="39" dist="4110" dir="16200000">
              <a:srgbClr val="FFFFFF">
                <a:alpha val="30000"/>
              </a:srgbClr>
            </a:outerShdw>
          </a:effectLst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97100" y="6451600"/>
            <a:ext cx="14503400" cy="24003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905000" y="9842500"/>
            <a:ext cx="27051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600" b="0" i="0" u="none" strike="noStrike" dirty="0">
                <a:solidFill>
                  <a:srgbClr val="3F4870"/>
                </a:solidFill>
                <a:latin typeface="210 OmniGothic 040"/>
              </a:rPr>
              <a:t>개발 </a:t>
            </a:r>
            <a:r>
              <a:rPr lang="ko-KR" altLang="en-US" sz="1600" b="0" i="0" u="none" strike="noStrike" dirty="0" err="1">
                <a:solidFill>
                  <a:srgbClr val="3F4870"/>
                </a:solidFill>
                <a:latin typeface="210 OmniGothic 040"/>
              </a:rPr>
              <a:t>새발</a:t>
            </a:r>
            <a:endParaRPr lang="en-US" sz="1600" b="0" i="0" u="none" strike="noStrike" dirty="0">
              <a:solidFill>
                <a:srgbClr val="3F4870"/>
              </a:solidFill>
              <a:latin typeface="210 OmniGothic 04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4833600" y="9842500"/>
            <a:ext cx="26416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en-US" sz="1600" b="0" i="0" u="none" strike="noStrike" dirty="0">
                <a:solidFill>
                  <a:srgbClr val="3F4870"/>
                </a:solidFill>
                <a:latin typeface="210 OmniGothic 040"/>
              </a:rPr>
              <a:t>11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966200" y="6553200"/>
            <a:ext cx="9144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sz="2700" b="0" i="0" u="none" strike="noStrike">
                <a:solidFill>
                  <a:srgbClr val="F7F8F9"/>
                </a:solidFill>
                <a:ea typeface="210 OmniGothic 040"/>
              </a:rPr>
              <a:t>결과</a:t>
            </a: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97100" y="3238500"/>
            <a:ext cx="6731000" cy="7874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378200" y="3454400"/>
            <a:ext cx="52705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altLang="en-US" sz="2500" b="0" i="0" u="none" strike="noStrike" dirty="0">
                <a:solidFill>
                  <a:srgbClr val="3F4870"/>
                </a:solidFill>
                <a:latin typeface="210 OmniGothic 040"/>
                <a:ea typeface="210 OmniGothic 040"/>
              </a:rPr>
              <a:t>텍스트 기반의 게임 제작</a:t>
            </a:r>
            <a:r>
              <a:rPr lang="en-US" sz="2500" b="0" i="0" u="none" strike="noStrike" dirty="0">
                <a:solidFill>
                  <a:srgbClr val="3F4870"/>
                </a:solidFill>
                <a:latin typeface="210 OmniGothic 040"/>
              </a:rPr>
              <a:t>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743200" y="4203700"/>
            <a:ext cx="6007100" cy="1003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altLang="en-US" sz="1800" b="0" i="0" u="none" strike="noStrike" spc="-100" dirty="0">
                <a:solidFill>
                  <a:srgbClr val="666666"/>
                </a:solidFill>
                <a:ea typeface="Pretendard Regular"/>
              </a:rPr>
              <a:t>텍스트 기반의 게임이지만 사용자가 몰입할 수 있게 </a:t>
            </a:r>
            <a:endParaRPr lang="en-US" altLang="ko-KR" sz="1800" b="0" i="0" u="none" strike="noStrike" spc="-100" dirty="0">
              <a:solidFill>
                <a:srgbClr val="666666"/>
              </a:solidFill>
              <a:ea typeface="Pretendard Regular"/>
            </a:endParaRPr>
          </a:p>
          <a:p>
            <a:pPr lvl="0" algn="l">
              <a:lnSpc>
                <a:spcPct val="124499"/>
              </a:lnSpc>
            </a:pPr>
            <a:r>
              <a:rPr lang="ko-KR" altLang="en-US" spc="-100" dirty="0">
                <a:solidFill>
                  <a:srgbClr val="666666"/>
                </a:solidFill>
                <a:latin typeface="Pretendard Regular"/>
                <a:ea typeface="Pretendard Regular"/>
              </a:rPr>
              <a:t>아스키아트</a:t>
            </a:r>
            <a:r>
              <a:rPr lang="en-US" altLang="ko-KR" spc="-100" dirty="0">
                <a:solidFill>
                  <a:srgbClr val="666666"/>
                </a:solidFill>
                <a:latin typeface="Pretendard Regular"/>
                <a:ea typeface="Pretendard Regular"/>
              </a:rPr>
              <a:t>,</a:t>
            </a:r>
            <a:r>
              <a:rPr lang="ko-KR" altLang="en-US" spc="-100" dirty="0">
                <a:solidFill>
                  <a:srgbClr val="666666"/>
                </a:solidFill>
                <a:latin typeface="Pretendard Regular"/>
                <a:ea typeface="Pretendard Regular"/>
              </a:rPr>
              <a:t>시나리오 등의 요소를 추가하며 제작</a:t>
            </a:r>
            <a:endParaRPr lang="en-US" sz="1800" b="0" i="0" u="none" strike="noStrike" spc="-100" dirty="0">
              <a:solidFill>
                <a:srgbClr val="666666"/>
              </a:solidFill>
              <a:latin typeface="Pretendard Regular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2159000" y="3365500"/>
            <a:ext cx="9144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2400" b="0" i="0" u="none" strike="noStrike">
                <a:solidFill>
                  <a:srgbClr val="F7F8F9"/>
                </a:solidFill>
                <a:latin typeface="210 OmniGothic 040"/>
              </a:rPr>
              <a:t>1</a:t>
            </a: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44100" y="3251200"/>
            <a:ext cx="6731000" cy="7874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79700" y="6807200"/>
            <a:ext cx="1905000" cy="19050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5400000">
            <a:off x="9004300" y="5283200"/>
            <a:ext cx="850900" cy="8128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41300" y="1270000"/>
            <a:ext cx="368300" cy="368300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11137900" y="3467100"/>
            <a:ext cx="52705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altLang="en-US" sz="2500" b="0" i="0" u="none" strike="noStrike" dirty="0">
                <a:solidFill>
                  <a:srgbClr val="3F4870"/>
                </a:solidFill>
                <a:ea typeface="210 OmniGothic 040"/>
              </a:rPr>
              <a:t>아스키몬 클래스 제작</a:t>
            </a:r>
            <a:r>
              <a:rPr lang="en-US" sz="2500" b="0" i="0" u="none" strike="noStrike" dirty="0">
                <a:solidFill>
                  <a:srgbClr val="3F4870"/>
                </a:solidFill>
                <a:latin typeface="210 OmniGothic 040"/>
              </a:rPr>
              <a:t>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426700" y="4216400"/>
            <a:ext cx="6108700" cy="1003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altLang="en-US" sz="1800" b="0" i="0" u="none" strike="noStrike" spc="-100" dirty="0" err="1">
                <a:solidFill>
                  <a:srgbClr val="666666"/>
                </a:solidFill>
                <a:ea typeface="Pretendard Regular"/>
              </a:rPr>
              <a:t>아스키몬에</a:t>
            </a:r>
            <a:r>
              <a:rPr lang="ko-KR" altLang="en-US" sz="1800" b="0" i="0" u="none" strike="noStrike" spc="-100" dirty="0">
                <a:solidFill>
                  <a:srgbClr val="666666"/>
                </a:solidFill>
                <a:ea typeface="Pretendard Regular"/>
              </a:rPr>
              <a:t> </a:t>
            </a:r>
            <a:r>
              <a:rPr lang="ko-KR" altLang="en-US" sz="1800" b="0" i="0" u="none" strike="noStrike" spc="-100" dirty="0" err="1">
                <a:solidFill>
                  <a:srgbClr val="666666"/>
                </a:solidFill>
                <a:ea typeface="Pretendard Regular"/>
              </a:rPr>
              <a:t>들어가야하는</a:t>
            </a:r>
            <a:r>
              <a:rPr lang="ko-KR" altLang="en-US" sz="1800" b="0" i="0" u="none" strike="noStrike" spc="-100" dirty="0">
                <a:solidFill>
                  <a:srgbClr val="666666"/>
                </a:solidFill>
                <a:ea typeface="Pretendard Regular"/>
              </a:rPr>
              <a:t> 다양한 클래스 </a:t>
            </a:r>
            <a:r>
              <a:rPr lang="en-US" altLang="ko-KR" sz="1800" b="0" i="0" u="none" strike="noStrike" spc="-100" dirty="0">
                <a:solidFill>
                  <a:srgbClr val="666666"/>
                </a:solidFill>
                <a:ea typeface="Pretendard Regular"/>
              </a:rPr>
              <a:t>(</a:t>
            </a:r>
            <a:r>
              <a:rPr lang="ko-KR" altLang="en-US" sz="1800" b="0" i="0" u="none" strike="noStrike" spc="-100" dirty="0">
                <a:solidFill>
                  <a:srgbClr val="666666"/>
                </a:solidFill>
                <a:ea typeface="Pretendard Regular"/>
              </a:rPr>
              <a:t>몬스터</a:t>
            </a:r>
            <a:r>
              <a:rPr lang="en-US" altLang="ko-KR" sz="1800" b="0" i="0" u="none" strike="noStrike" spc="-100" dirty="0">
                <a:solidFill>
                  <a:srgbClr val="666666"/>
                </a:solidFill>
                <a:ea typeface="Pretendard Regular"/>
              </a:rPr>
              <a:t>,</a:t>
            </a:r>
            <a:r>
              <a:rPr lang="ko-KR" altLang="en-US" sz="1800" b="0" i="0" u="none" strike="noStrike" spc="-100" dirty="0">
                <a:solidFill>
                  <a:srgbClr val="666666"/>
                </a:solidFill>
                <a:ea typeface="Pretendard Regular"/>
              </a:rPr>
              <a:t>아이템</a:t>
            </a:r>
            <a:r>
              <a:rPr lang="en-US" altLang="ko-KR" sz="1800" b="0" i="0" u="none" strike="noStrike" spc="-100" dirty="0">
                <a:solidFill>
                  <a:srgbClr val="666666"/>
                </a:solidFill>
                <a:ea typeface="Pretendard Regular"/>
              </a:rPr>
              <a:t>,</a:t>
            </a:r>
            <a:r>
              <a:rPr lang="ko-KR" altLang="en-US" sz="1800" b="0" i="0" u="none" strike="noStrike" spc="-100" dirty="0" err="1">
                <a:solidFill>
                  <a:srgbClr val="666666"/>
                </a:solidFill>
                <a:ea typeface="Pretendard Regular"/>
              </a:rPr>
              <a:t>게임매니져</a:t>
            </a:r>
            <a:r>
              <a:rPr lang="en-US" altLang="ko-KR" spc="-100" dirty="0">
                <a:solidFill>
                  <a:srgbClr val="666666"/>
                </a:solidFill>
                <a:ea typeface="Pretendard Regular"/>
              </a:rPr>
              <a:t>)</a:t>
            </a:r>
            <a:r>
              <a:rPr lang="ko-KR" altLang="en-US" spc="-100" dirty="0">
                <a:solidFill>
                  <a:srgbClr val="666666"/>
                </a:solidFill>
                <a:ea typeface="Pretendard Regular"/>
              </a:rPr>
              <a:t>를 세분화 후 제작</a:t>
            </a:r>
            <a:endParaRPr lang="en-US" sz="1800" b="0" i="0" u="none" strike="noStrike" spc="-100" dirty="0">
              <a:solidFill>
                <a:srgbClr val="666666"/>
              </a:solidFill>
              <a:latin typeface="Pretendard Regular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9918700" y="3378200"/>
            <a:ext cx="9144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2400" b="0" i="0" u="none" strike="noStrike">
                <a:solidFill>
                  <a:srgbClr val="F7F8F9"/>
                </a:solidFill>
                <a:latin typeface="210 OmniGothic 040"/>
              </a:rPr>
              <a:t>2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5181600" y="7634514"/>
            <a:ext cx="10566400" cy="914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just">
              <a:lnSpc>
                <a:spcPct val="132800"/>
              </a:lnSpc>
            </a:pPr>
            <a:r>
              <a:rPr lang="en-US" altLang="ko-KR" sz="2400" spc="-100" dirty="0">
                <a:solidFill>
                  <a:srgbClr val="3F4870"/>
                </a:solidFill>
                <a:latin typeface="210 OmniGothic 030"/>
              </a:rPr>
              <a:t>C++</a:t>
            </a:r>
            <a:r>
              <a:rPr lang="ko-KR" altLang="en-US" sz="2400" spc="-100" dirty="0">
                <a:solidFill>
                  <a:srgbClr val="3F4870"/>
                </a:solidFill>
                <a:latin typeface="210 OmniGothic 030"/>
              </a:rPr>
              <a:t>기반 </a:t>
            </a:r>
            <a:r>
              <a:rPr lang="ko-KR" altLang="en-US" sz="2400" spc="-100" dirty="0" err="1">
                <a:solidFill>
                  <a:srgbClr val="3F4870"/>
                </a:solidFill>
                <a:latin typeface="210 OmniGothic 030"/>
              </a:rPr>
              <a:t>턴제</a:t>
            </a:r>
            <a:r>
              <a:rPr lang="ko-KR" altLang="en-US" sz="2400" spc="-100" dirty="0">
                <a:solidFill>
                  <a:srgbClr val="3F4870"/>
                </a:solidFill>
                <a:latin typeface="210 OmniGothic 030"/>
              </a:rPr>
              <a:t> </a:t>
            </a:r>
            <a:r>
              <a:rPr lang="en-US" altLang="ko-KR" sz="2400" spc="-100" dirty="0">
                <a:solidFill>
                  <a:srgbClr val="3F4870"/>
                </a:solidFill>
                <a:latin typeface="210 OmniGothic 030"/>
              </a:rPr>
              <a:t>RPG</a:t>
            </a:r>
            <a:r>
              <a:rPr lang="ko-KR" altLang="en-US" sz="2400" spc="-100" dirty="0">
                <a:solidFill>
                  <a:srgbClr val="3F4870"/>
                </a:solidFill>
                <a:latin typeface="210 OmniGothic 030"/>
              </a:rPr>
              <a:t>게임 </a:t>
            </a:r>
            <a:r>
              <a:rPr lang="en-US" altLang="ko-KR" sz="2400" spc="-100" dirty="0">
                <a:solidFill>
                  <a:srgbClr val="3F4870"/>
                </a:solidFill>
                <a:latin typeface="210 OmniGothic 030"/>
              </a:rPr>
              <a:t>‘</a:t>
            </a:r>
            <a:r>
              <a:rPr lang="ko-KR" altLang="en-US" sz="2400" spc="-100" dirty="0">
                <a:solidFill>
                  <a:srgbClr val="3F4870"/>
                </a:solidFill>
                <a:latin typeface="210 OmniGothic 030"/>
              </a:rPr>
              <a:t>아스키몬</a:t>
            </a:r>
            <a:r>
              <a:rPr lang="en-US" altLang="ko-KR" sz="2400" spc="-100" dirty="0">
                <a:solidFill>
                  <a:srgbClr val="3F4870"/>
                </a:solidFill>
                <a:latin typeface="210 OmniGothic 030"/>
              </a:rPr>
              <a:t>’</a:t>
            </a:r>
          </a:p>
          <a:p>
            <a:pPr lvl="0" algn="just">
              <a:lnSpc>
                <a:spcPct val="132800"/>
              </a:lnSpc>
            </a:pPr>
            <a:r>
              <a:rPr lang="ko-KR" altLang="en-US" sz="2400" spc="-100" dirty="0">
                <a:solidFill>
                  <a:srgbClr val="3F4870"/>
                </a:solidFill>
                <a:latin typeface="210 OmniGothic 030"/>
              </a:rPr>
              <a:t>시나리오</a:t>
            </a:r>
            <a:r>
              <a:rPr lang="en-US" altLang="ko-KR" sz="2400" spc="-100" dirty="0">
                <a:solidFill>
                  <a:srgbClr val="3F4870"/>
                </a:solidFill>
                <a:latin typeface="210 OmniGothic 030"/>
              </a:rPr>
              <a:t>,</a:t>
            </a:r>
            <a:r>
              <a:rPr lang="ko-KR" altLang="en-US" sz="2400" spc="-100" dirty="0">
                <a:solidFill>
                  <a:srgbClr val="3F4870"/>
                </a:solidFill>
                <a:latin typeface="210 OmniGothic 030"/>
              </a:rPr>
              <a:t>아스키 아트를 통해 </a:t>
            </a:r>
            <a:r>
              <a:rPr lang="ko-KR" altLang="en-US" sz="2400" spc="-100" dirty="0" err="1">
                <a:solidFill>
                  <a:srgbClr val="3F4870"/>
                </a:solidFill>
                <a:latin typeface="210 OmniGothic 030"/>
              </a:rPr>
              <a:t>몰입감</a:t>
            </a:r>
            <a:r>
              <a:rPr lang="ko-KR" altLang="en-US" sz="2400" spc="-100" dirty="0">
                <a:solidFill>
                  <a:srgbClr val="3F4870"/>
                </a:solidFill>
                <a:latin typeface="210 OmniGothic 030"/>
              </a:rPr>
              <a:t> 상승</a:t>
            </a:r>
            <a:endParaRPr lang="en-US" altLang="ko-KR" sz="2400" spc="-100" dirty="0">
              <a:solidFill>
                <a:srgbClr val="3F4870"/>
              </a:solidFill>
              <a:latin typeface="210 OmniGothic 030"/>
            </a:endParaRPr>
          </a:p>
          <a:p>
            <a:pPr lvl="0" algn="just">
              <a:lnSpc>
                <a:spcPct val="132800"/>
              </a:lnSpc>
            </a:pPr>
            <a:r>
              <a:rPr lang="ko-KR" altLang="en-US" sz="2400" spc="-100" dirty="0">
                <a:solidFill>
                  <a:srgbClr val="3F4870"/>
                </a:solidFill>
                <a:latin typeface="210 OmniGothic 030"/>
              </a:rPr>
              <a:t>클래스 세분화로 밸런스 조절 용이</a:t>
            </a:r>
            <a:endParaRPr lang="en-US" altLang="ko-KR" sz="2400" spc="-100" dirty="0">
              <a:solidFill>
                <a:srgbClr val="3F4870"/>
              </a:solidFill>
              <a:latin typeface="210 OmniGothic 030"/>
            </a:endParaRPr>
          </a:p>
          <a:p>
            <a:pPr lvl="0" algn="just">
              <a:lnSpc>
                <a:spcPct val="132800"/>
              </a:lnSpc>
            </a:pPr>
            <a:r>
              <a:rPr lang="ko-KR" altLang="en-US" sz="2400" spc="-100" dirty="0">
                <a:solidFill>
                  <a:srgbClr val="3F4870"/>
                </a:solidFill>
                <a:latin typeface="210 OmniGothic 030"/>
              </a:rPr>
              <a:t> </a:t>
            </a:r>
            <a:endParaRPr lang="en-US" sz="2400" b="0" i="0" u="none" strike="noStrike" spc="-100" dirty="0">
              <a:solidFill>
                <a:srgbClr val="3F4870"/>
              </a:solidFill>
              <a:latin typeface="210 OmniGothic 030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905000" y="9842500"/>
            <a:ext cx="27051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endParaRPr lang="en-US" sz="1600" b="0" i="0" u="none" strike="noStrike" dirty="0">
              <a:solidFill>
                <a:srgbClr val="3F4870"/>
              </a:solidFill>
              <a:latin typeface="210 OmniGothic 04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8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100"/>
            <a:ext cx="18427700" cy="10579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054600"/>
            <a:ext cx="419100" cy="419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6388100"/>
            <a:ext cx="304800" cy="304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00" y="8978900"/>
            <a:ext cx="317500" cy="317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" y="2451100"/>
            <a:ext cx="520700" cy="520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100" y="7556500"/>
            <a:ext cx="546100" cy="546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100" y="3683000"/>
            <a:ext cx="533400" cy="533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4782800" y="927100"/>
            <a:ext cx="27051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1600" b="0" i="0" u="none" strike="noStrike">
                <a:solidFill>
                  <a:srgbClr val="3F4870"/>
                </a:solidFill>
                <a:latin typeface="210 OmniGothic 050"/>
              </a:rPr>
              <a:t>MIRI COMPANY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949700" y="2197100"/>
            <a:ext cx="10388600" cy="2184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ko-KR" sz="12300" b="0" i="0" u="none" strike="noStrike">
                <a:solidFill>
                  <a:srgbClr val="3F4870"/>
                </a:solidFill>
                <a:ea typeface="210 OmniGothic 050"/>
              </a:rPr>
              <a:t>감사합니다</a:t>
            </a:r>
            <a:r>
              <a:rPr lang="en-US" sz="12300" b="0" i="0" u="none" strike="noStrike">
                <a:solidFill>
                  <a:srgbClr val="3F4870"/>
                </a:solidFill>
                <a:latin typeface="210 OmniGothic 050"/>
              </a:rPr>
              <a:t>!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9">
            <a:alphaModFix amt="10000"/>
          </a:blip>
          <a:stretch>
            <a:fillRect/>
          </a:stretch>
        </p:blipFill>
        <p:spPr>
          <a:xfrm>
            <a:off x="838200" y="9486900"/>
            <a:ext cx="17462500" cy="812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7543800" y="4826000"/>
            <a:ext cx="3949700" cy="39497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5308600" y="9728200"/>
            <a:ext cx="19050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2000" b="0" i="0" u="none" strike="noStrike">
                <a:solidFill>
                  <a:srgbClr val="3F4870"/>
                </a:solidFill>
                <a:ea typeface="210 OmniGothic 050"/>
              </a:rPr>
              <a:t>프로젝트</a:t>
            </a:r>
            <a:r>
              <a:rPr lang="en-US" sz="2000" b="0" i="0" u="none" strike="noStrike">
                <a:solidFill>
                  <a:srgbClr val="3F4870"/>
                </a:solidFill>
                <a:latin typeface="210 OmniGothic 050"/>
              </a:rPr>
              <a:t> </a:t>
            </a:r>
            <a:r>
              <a:rPr lang="ko-KR" sz="2000" b="0" i="0" u="none" strike="noStrike">
                <a:solidFill>
                  <a:srgbClr val="3F4870"/>
                </a:solidFill>
                <a:ea typeface="210 OmniGothic 050"/>
              </a:rPr>
              <a:t>멤버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251700" y="9715500"/>
            <a:ext cx="59182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2000" b="0" i="0" u="none" strike="noStrike" spc="-100" dirty="0" err="1">
                <a:solidFill>
                  <a:srgbClr val="3F4870">
                    <a:alpha val="80000"/>
                  </a:srgbClr>
                </a:solidFill>
                <a:ea typeface="210 OmniGothic 030"/>
              </a:rPr>
              <a:t>오도혁</a:t>
            </a:r>
            <a:r>
              <a:rPr lang="en-US" altLang="ko-KR" sz="2000" b="0" i="0" u="none" strike="noStrike" spc="-100" dirty="0">
                <a:solidFill>
                  <a:srgbClr val="3F4870">
                    <a:alpha val="80000"/>
                  </a:srgbClr>
                </a:solidFill>
                <a:ea typeface="210 OmniGothic 030"/>
              </a:rPr>
              <a:t>, </a:t>
            </a:r>
            <a:r>
              <a:rPr lang="ko-KR" altLang="en-US" sz="2000" spc="-100" dirty="0">
                <a:solidFill>
                  <a:srgbClr val="3F4870">
                    <a:alpha val="80000"/>
                  </a:srgbClr>
                </a:solidFill>
                <a:ea typeface="210 OmniGothic 030"/>
              </a:rPr>
              <a:t>권기환</a:t>
            </a:r>
            <a:r>
              <a:rPr lang="en-US" altLang="ko-KR" sz="2000" spc="-100" dirty="0">
                <a:solidFill>
                  <a:srgbClr val="3F4870">
                    <a:alpha val="80000"/>
                  </a:srgbClr>
                </a:solidFill>
                <a:ea typeface="210 OmniGothic 030"/>
              </a:rPr>
              <a:t>, </a:t>
            </a:r>
            <a:r>
              <a:rPr lang="ko-KR" altLang="en-US" sz="2000" spc="-100" dirty="0">
                <a:solidFill>
                  <a:srgbClr val="3F4870">
                    <a:alpha val="80000"/>
                  </a:srgbClr>
                </a:solidFill>
                <a:ea typeface="210 OmniGothic 030"/>
              </a:rPr>
              <a:t>임수찬</a:t>
            </a:r>
            <a:r>
              <a:rPr lang="en-US" altLang="ko-KR" sz="2000" spc="-100" dirty="0">
                <a:solidFill>
                  <a:srgbClr val="3F4870">
                    <a:alpha val="80000"/>
                  </a:srgbClr>
                </a:solidFill>
                <a:ea typeface="210 OmniGothic 030"/>
              </a:rPr>
              <a:t>, </a:t>
            </a:r>
            <a:r>
              <a:rPr lang="ko-KR" altLang="en-US" sz="2000" spc="-100" dirty="0">
                <a:solidFill>
                  <a:srgbClr val="3F4870">
                    <a:alpha val="80000"/>
                  </a:srgbClr>
                </a:solidFill>
                <a:ea typeface="210 OmniGothic 030"/>
              </a:rPr>
              <a:t>이민석</a:t>
            </a:r>
            <a:r>
              <a:rPr lang="en-US" altLang="ko-KR" sz="2000" spc="-100" dirty="0">
                <a:solidFill>
                  <a:srgbClr val="3F4870">
                    <a:alpha val="80000"/>
                  </a:srgbClr>
                </a:solidFill>
                <a:ea typeface="210 OmniGothic 030"/>
              </a:rPr>
              <a:t>, </a:t>
            </a:r>
            <a:r>
              <a:rPr lang="ko-KR" altLang="en-US" sz="2000" spc="-100" dirty="0">
                <a:solidFill>
                  <a:srgbClr val="3F4870">
                    <a:alpha val="80000"/>
                  </a:srgbClr>
                </a:solidFill>
                <a:ea typeface="210 OmniGothic 030"/>
              </a:rPr>
              <a:t>박순원</a:t>
            </a:r>
            <a:endParaRPr lang="ko-KR" sz="2000" b="0" i="0" u="none" strike="noStrike" spc="-100" dirty="0">
              <a:solidFill>
                <a:srgbClr val="3F4870">
                  <a:alpha val="80000"/>
                </a:srgbClr>
              </a:solidFill>
              <a:ea typeface="210 OmniGothic 03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816100" y="927100"/>
            <a:ext cx="59436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600" b="0" i="0" u="none" strike="noStrike">
                <a:solidFill>
                  <a:srgbClr val="3F4870"/>
                </a:solidFill>
                <a:latin typeface="210 OmniGothic 050"/>
              </a:rPr>
              <a:t>PROJECT PERIOD : 2060. 11. 1 ~ 11 30</a:t>
            </a:r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1300" y="1270000"/>
            <a:ext cx="368300" cy="368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8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65" y="266700"/>
            <a:ext cx="18427700" cy="10579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0" y="3416300"/>
            <a:ext cx="15341600" cy="5727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5054600"/>
            <a:ext cx="419100" cy="419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00" y="6388100"/>
            <a:ext cx="304800" cy="304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00" y="8978900"/>
            <a:ext cx="317500" cy="317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500" y="2451100"/>
            <a:ext cx="520700" cy="520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100" y="7556500"/>
            <a:ext cx="546100" cy="546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00" y="3683000"/>
            <a:ext cx="533400" cy="5334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3657600" y="965200"/>
            <a:ext cx="11722100" cy="1231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41500"/>
              </a:lnSpc>
            </a:pPr>
            <a:r>
              <a:rPr lang="ko-KR" altLang="en-US" sz="7000" b="0" i="0" u="none" strike="noStrike" dirty="0">
                <a:solidFill>
                  <a:srgbClr val="3F4870"/>
                </a:solidFill>
                <a:ea typeface="210 OmniGothic 050"/>
              </a:rPr>
              <a:t>목차</a:t>
            </a:r>
            <a:endParaRPr lang="ko-KR" sz="7000" b="0" i="0" u="none" strike="noStrike" dirty="0">
              <a:solidFill>
                <a:srgbClr val="3F4870"/>
              </a:solidFill>
              <a:ea typeface="210 OmniGothic 050"/>
            </a:endParaRP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10">
            <a:alphaModFix amt="10000"/>
          </a:blip>
          <a:stretch>
            <a:fillRect/>
          </a:stretch>
        </p:blipFill>
        <p:spPr>
          <a:xfrm>
            <a:off x="838200" y="9677400"/>
            <a:ext cx="17462500" cy="6350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905000" y="9842500"/>
            <a:ext cx="27051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600" b="0" i="0" u="none" strike="noStrike" dirty="0">
                <a:solidFill>
                  <a:srgbClr val="3F4870"/>
                </a:solidFill>
                <a:latin typeface="210 OmniGothic 040"/>
              </a:rPr>
              <a:t>개발 </a:t>
            </a:r>
            <a:r>
              <a:rPr lang="ko-KR" altLang="en-US" sz="1600" b="0" i="0" u="none" strike="noStrike" dirty="0" err="1">
                <a:solidFill>
                  <a:srgbClr val="3F4870"/>
                </a:solidFill>
                <a:latin typeface="210 OmniGothic 040"/>
              </a:rPr>
              <a:t>새발</a:t>
            </a:r>
            <a:endParaRPr lang="en-US" altLang="ko-KR" sz="1600" b="0" i="0" u="none" strike="noStrike" dirty="0">
              <a:solidFill>
                <a:srgbClr val="3F4870"/>
              </a:solidFill>
              <a:latin typeface="210 OmniGothic 04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534900" y="9842500"/>
            <a:ext cx="49403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en-US" sz="1600" b="0" i="0" u="none" strike="noStrike" dirty="0">
                <a:solidFill>
                  <a:srgbClr val="3F4870"/>
                </a:solidFill>
                <a:latin typeface="210 OmniGothic 050"/>
              </a:rPr>
              <a:t>02</a:t>
            </a:r>
            <a:r>
              <a:rPr lang="en-US" sz="1600" b="0" i="0" u="none" strike="noStrike" dirty="0">
                <a:solidFill>
                  <a:srgbClr val="3F4870"/>
                </a:solidFill>
                <a:latin typeface="210 OmniGothic 040"/>
              </a:rPr>
              <a:t> 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52500" y="101600"/>
            <a:ext cx="3924300" cy="39243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76500" y="5943600"/>
            <a:ext cx="14401800" cy="889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1330604400" y="2147483647"/>
            <a:ext cx="2147483647" cy="2147483647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600" y="1066800"/>
            <a:ext cx="660400" cy="6604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1300" y="1206500"/>
            <a:ext cx="368300" cy="3683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5333172" y="4267200"/>
            <a:ext cx="3378200" cy="685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41500"/>
              </a:lnSpc>
            </a:pPr>
            <a:r>
              <a:rPr lang="ko-KR" sz="3900" b="0" i="0" u="none" strike="noStrike" dirty="0">
                <a:solidFill>
                  <a:srgbClr val="3F4870"/>
                </a:solidFill>
                <a:ea typeface="210 OmniGothic 030"/>
              </a:rPr>
              <a:t>핵심</a:t>
            </a:r>
            <a:r>
              <a:rPr lang="en-US" sz="3900" b="0" i="0" u="none" strike="noStrike" dirty="0">
                <a:solidFill>
                  <a:srgbClr val="3F4870"/>
                </a:solidFill>
                <a:latin typeface="210 OmniGothic 030"/>
              </a:rPr>
              <a:t> </a:t>
            </a:r>
            <a:r>
              <a:rPr lang="ko-KR" sz="3900" b="0" i="0" u="none" strike="noStrike" dirty="0">
                <a:solidFill>
                  <a:srgbClr val="3F4870"/>
                </a:solidFill>
                <a:ea typeface="210 OmniGothic 050"/>
              </a:rPr>
              <a:t>목표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21867" y="4165600"/>
            <a:ext cx="927100" cy="92710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4058367" y="4381500"/>
            <a:ext cx="9906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800" b="0" i="0" u="none" strike="noStrike" dirty="0">
                <a:solidFill>
                  <a:srgbClr val="FFFFFF"/>
                </a:solidFill>
                <a:latin typeface="210 OmniGothic 050"/>
              </a:rPr>
              <a:t>01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333172" y="5003800"/>
            <a:ext cx="33147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endParaRPr lang="en-US" sz="1600" b="0" i="0" u="none" strike="noStrike" dirty="0">
              <a:solidFill>
                <a:srgbClr val="666666">
                  <a:alpha val="80000"/>
                </a:srgbClr>
              </a:solidFill>
              <a:latin typeface="Pretendard Regular"/>
            </a:endParaRPr>
          </a:p>
        </p:txBody>
      </p:sp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30" name="TextBox 30"/>
          <p:cNvSpPr txBox="1"/>
          <p:nvPr/>
        </p:nvSpPr>
        <p:spPr>
          <a:xfrm>
            <a:off x="11512853" y="4220155"/>
            <a:ext cx="3581400" cy="685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41500"/>
              </a:lnSpc>
            </a:pPr>
            <a:r>
              <a:rPr lang="ko-KR" altLang="en-US" sz="3900" dirty="0">
                <a:solidFill>
                  <a:srgbClr val="3F4870"/>
                </a:solidFill>
                <a:latin typeface="210 OmniGothic 050"/>
                <a:ea typeface="210 OmniGothic 030"/>
              </a:rPr>
              <a:t>주요</a:t>
            </a:r>
            <a:r>
              <a:rPr lang="en-US" sz="3900" b="0" i="0" u="none" strike="noStrike" dirty="0">
                <a:solidFill>
                  <a:srgbClr val="3F4870"/>
                </a:solidFill>
                <a:latin typeface="210 OmniGothic 050"/>
              </a:rPr>
              <a:t> </a:t>
            </a:r>
            <a:r>
              <a:rPr lang="ko-KR" altLang="en-US" sz="3900" b="0" i="0" u="none" strike="noStrike" dirty="0">
                <a:solidFill>
                  <a:srgbClr val="3F4870"/>
                </a:solidFill>
                <a:latin typeface="210 OmniGothic 050"/>
                <a:ea typeface="210 OmniGothic 050"/>
              </a:rPr>
              <a:t>기능</a:t>
            </a:r>
            <a:endParaRPr lang="ko-KR" sz="3900" b="0" i="0" u="none" strike="noStrike" dirty="0">
              <a:solidFill>
                <a:srgbClr val="3F4870"/>
              </a:solidFill>
              <a:ea typeface="210 OmniGothic 050"/>
            </a:endParaRPr>
          </a:p>
        </p:txBody>
      </p:sp>
      <p:grpSp>
        <p:nvGrpSpPr>
          <p:cNvPr id="31" name="Group 3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2" name="Picture 3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45700" y="4146550"/>
            <a:ext cx="927100" cy="927100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9982200" y="4305300"/>
            <a:ext cx="9906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800" b="0" i="0" u="none" strike="noStrike" dirty="0">
                <a:solidFill>
                  <a:srgbClr val="FFFFFF"/>
                </a:solidFill>
                <a:latin typeface="210 OmniGothic 050"/>
              </a:rPr>
              <a:t>02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1399216" y="4974369"/>
            <a:ext cx="34036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600" dirty="0">
                <a:solidFill>
                  <a:srgbClr val="666666">
                    <a:alpha val="80000"/>
                  </a:srgbClr>
                </a:solidFill>
                <a:latin typeface="Pretendard Regular"/>
              </a:rPr>
              <a:t>몬스터</a:t>
            </a:r>
            <a:r>
              <a:rPr lang="en-US" altLang="ko-KR" sz="1600" dirty="0">
                <a:solidFill>
                  <a:srgbClr val="666666">
                    <a:alpha val="80000"/>
                  </a:srgbClr>
                </a:solidFill>
                <a:latin typeface="Pretendard Regular"/>
              </a:rPr>
              <a:t>,</a:t>
            </a:r>
            <a:r>
              <a:rPr lang="ko-KR" altLang="en-US" sz="1600" dirty="0">
                <a:solidFill>
                  <a:srgbClr val="666666">
                    <a:alpha val="80000"/>
                  </a:srgbClr>
                </a:solidFill>
                <a:latin typeface="Pretendard Regular"/>
              </a:rPr>
              <a:t>아이템</a:t>
            </a:r>
            <a:r>
              <a:rPr lang="en-US" altLang="ko-KR" sz="1600" dirty="0">
                <a:solidFill>
                  <a:srgbClr val="666666">
                    <a:alpha val="80000"/>
                  </a:srgbClr>
                </a:solidFill>
                <a:latin typeface="Pretendard Regular"/>
              </a:rPr>
              <a:t>,</a:t>
            </a:r>
            <a:r>
              <a:rPr lang="ko-KR" altLang="en-US" sz="1600" dirty="0">
                <a:solidFill>
                  <a:srgbClr val="666666">
                    <a:alpha val="80000"/>
                  </a:srgbClr>
                </a:solidFill>
                <a:latin typeface="Pretendard Regular"/>
              </a:rPr>
              <a:t>게임보드 클래스 설명</a:t>
            </a:r>
            <a:r>
              <a:rPr lang="en-US" sz="1600" b="0" i="0" u="none" strike="noStrike" dirty="0">
                <a:solidFill>
                  <a:srgbClr val="666666">
                    <a:alpha val="80000"/>
                  </a:srgbClr>
                </a:solidFill>
                <a:latin typeface="Pretendard Regular"/>
              </a:rPr>
              <a:t>.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5247260" y="6134100"/>
            <a:ext cx="3378200" cy="1714499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41500"/>
              </a:lnSpc>
            </a:pPr>
            <a:r>
              <a:rPr lang="ko-KR" altLang="en-US" sz="3900" b="0" i="0" u="none" strike="noStrike" dirty="0">
                <a:solidFill>
                  <a:srgbClr val="3F4870"/>
                </a:solidFill>
                <a:latin typeface="210 OmniGothic 050"/>
                <a:ea typeface="210 OmniGothic 030"/>
              </a:rPr>
              <a:t>프로젝트 개발</a:t>
            </a:r>
            <a:endParaRPr lang="en-US" altLang="ko-KR" sz="3900" b="0" i="0" u="none" strike="noStrike" dirty="0">
              <a:solidFill>
                <a:srgbClr val="3F4870"/>
              </a:solidFill>
              <a:latin typeface="210 OmniGothic 050"/>
              <a:ea typeface="210 OmniGothic 030"/>
            </a:endParaRPr>
          </a:p>
          <a:p>
            <a:pPr lvl="0" algn="l">
              <a:lnSpc>
                <a:spcPct val="41500"/>
              </a:lnSpc>
            </a:pPr>
            <a:endParaRPr lang="en-US" altLang="ko-KR" sz="3900" dirty="0">
              <a:solidFill>
                <a:srgbClr val="3F4870"/>
              </a:solidFill>
              <a:latin typeface="210 OmniGothic 050"/>
              <a:ea typeface="210 OmniGothic 030"/>
            </a:endParaRPr>
          </a:p>
          <a:p>
            <a:pPr lvl="0" algn="l">
              <a:lnSpc>
                <a:spcPct val="41500"/>
              </a:lnSpc>
            </a:pPr>
            <a:r>
              <a:rPr lang="ko-KR" altLang="en-US" sz="3900" b="0" i="0" u="none" strike="noStrike" dirty="0">
                <a:solidFill>
                  <a:srgbClr val="3F4870"/>
                </a:solidFill>
                <a:latin typeface="210 OmniGothic 050"/>
                <a:ea typeface="210 OmniGothic 030"/>
              </a:rPr>
              <a:t>과정</a:t>
            </a:r>
            <a:endParaRPr lang="ko-KR" sz="3900" b="0" i="0" u="none" strike="noStrike" dirty="0">
              <a:solidFill>
                <a:srgbClr val="3F4870"/>
              </a:solidFill>
              <a:ea typeface="210 OmniGothic 050"/>
            </a:endParaRPr>
          </a:p>
        </p:txBody>
      </p:sp>
      <p:grpSp>
        <p:nvGrpSpPr>
          <p:cNvPr id="36" name="Group 3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7" name="Picture 3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21867" y="6388100"/>
            <a:ext cx="927100" cy="927100"/>
          </a:xfrm>
          <a:prstGeom prst="rect">
            <a:avLst/>
          </a:prstGeom>
        </p:spPr>
      </p:pic>
      <p:sp>
        <p:nvSpPr>
          <p:cNvPr id="38" name="TextBox 38"/>
          <p:cNvSpPr txBox="1"/>
          <p:nvPr/>
        </p:nvSpPr>
        <p:spPr>
          <a:xfrm>
            <a:off x="4114800" y="6629400"/>
            <a:ext cx="9906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800" b="0" i="0" u="none" strike="noStrike" dirty="0">
                <a:solidFill>
                  <a:srgbClr val="FFFFFF"/>
                </a:solidFill>
                <a:latin typeface="210 OmniGothic 050"/>
              </a:rPr>
              <a:t>03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5269672" y="7418454"/>
            <a:ext cx="33147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endParaRPr lang="en-US" sz="1600" b="0" i="0" u="none" strike="noStrike" dirty="0">
              <a:solidFill>
                <a:srgbClr val="666666">
                  <a:alpha val="80000"/>
                </a:srgbClr>
              </a:solidFill>
              <a:latin typeface="Pretendard Regular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11512853" y="6522464"/>
            <a:ext cx="3708400" cy="685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41500"/>
              </a:lnSpc>
            </a:pPr>
            <a:r>
              <a:rPr lang="ko-KR" sz="3900" b="0" i="0" u="none" strike="noStrike" dirty="0">
                <a:solidFill>
                  <a:srgbClr val="3F4870"/>
                </a:solidFill>
                <a:ea typeface="210 OmniGothic 030"/>
              </a:rPr>
              <a:t>프로젝트</a:t>
            </a:r>
            <a:r>
              <a:rPr lang="en-US" sz="3900" b="0" i="0" u="none" strike="noStrike" dirty="0">
                <a:solidFill>
                  <a:srgbClr val="3F4870"/>
                </a:solidFill>
                <a:latin typeface="210 OmniGothic 030"/>
              </a:rPr>
              <a:t> </a:t>
            </a:r>
            <a:r>
              <a:rPr lang="ko-KR" sz="3900" b="0" i="0" u="none" strike="noStrike" dirty="0">
                <a:solidFill>
                  <a:srgbClr val="3F4870"/>
                </a:solidFill>
                <a:ea typeface="210 OmniGothic 050"/>
              </a:rPr>
              <a:t>결과</a:t>
            </a:r>
          </a:p>
        </p:txBody>
      </p:sp>
      <p:grpSp>
        <p:nvGrpSpPr>
          <p:cNvPr id="41" name="Group 4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2" name="Picture 4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27168" y="6360779"/>
            <a:ext cx="927100" cy="927100"/>
          </a:xfrm>
          <a:prstGeom prst="rect">
            <a:avLst/>
          </a:prstGeom>
        </p:spPr>
      </p:pic>
      <p:sp>
        <p:nvSpPr>
          <p:cNvPr id="43" name="TextBox 43"/>
          <p:cNvSpPr txBox="1"/>
          <p:nvPr/>
        </p:nvSpPr>
        <p:spPr>
          <a:xfrm>
            <a:off x="9999141" y="6597703"/>
            <a:ext cx="9906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800" b="0" i="0" u="none" strike="noStrike" dirty="0">
                <a:solidFill>
                  <a:srgbClr val="FFFFFF"/>
                </a:solidFill>
                <a:latin typeface="210 OmniGothic 050"/>
              </a:rPr>
              <a:t>05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1449353" y="7287879"/>
            <a:ext cx="36449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600" dirty="0">
                <a:solidFill>
                  <a:srgbClr val="666666">
                    <a:alpha val="80000"/>
                  </a:srgbClr>
                </a:solidFill>
                <a:latin typeface="Pretendard Regular"/>
                <a:ea typeface="Pretendard Regular"/>
              </a:rPr>
              <a:t>개발과정 정리 후 결과 발표</a:t>
            </a:r>
            <a:r>
              <a:rPr lang="en-US" sz="1600" b="0" i="0" u="none" strike="noStrike" dirty="0">
                <a:solidFill>
                  <a:srgbClr val="666666">
                    <a:alpha val="80000"/>
                  </a:srgbClr>
                </a:solidFill>
                <a:latin typeface="Pretendard Regular"/>
              </a:rPr>
              <a:t>.</a:t>
            </a:r>
          </a:p>
        </p:txBody>
      </p:sp>
      <p:grpSp>
        <p:nvGrpSpPr>
          <p:cNvPr id="46" name="Group 4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8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6550"/>
            <a:ext cx="18427700" cy="10579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054600"/>
            <a:ext cx="419100" cy="419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6388100"/>
            <a:ext cx="304800" cy="304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00" y="8978900"/>
            <a:ext cx="317500" cy="317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" y="2451100"/>
            <a:ext cx="520700" cy="520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100" y="7556500"/>
            <a:ext cx="546100" cy="546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100" y="3683000"/>
            <a:ext cx="533400" cy="533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00" y="2387600"/>
            <a:ext cx="660400" cy="660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0500" y="2463800"/>
            <a:ext cx="520700" cy="5207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3657600" y="965200"/>
            <a:ext cx="11722100" cy="1231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41500"/>
              </a:lnSpc>
            </a:pPr>
            <a:r>
              <a:rPr lang="ko-KR" sz="7000" b="0" i="0" u="none" strike="noStrike">
                <a:solidFill>
                  <a:srgbClr val="3F4870"/>
                </a:solidFill>
                <a:ea typeface="210 OmniGothic 050"/>
              </a:rPr>
              <a:t>핵심</a:t>
            </a:r>
            <a:r>
              <a:rPr lang="en-US" sz="7000" b="0" i="0" u="none" strike="noStrike">
                <a:solidFill>
                  <a:srgbClr val="3F4870"/>
                </a:solidFill>
                <a:latin typeface="210 OmniGothic 050"/>
              </a:rPr>
              <a:t> </a:t>
            </a:r>
            <a:r>
              <a:rPr lang="ko-KR" sz="7000" b="0" i="0" u="none" strike="noStrike">
                <a:solidFill>
                  <a:srgbClr val="3F4870"/>
                </a:solidFill>
                <a:ea typeface="210 OmniGothic 050"/>
              </a:rPr>
              <a:t>목표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11">
            <a:alphaModFix amt="10000"/>
          </a:blip>
          <a:stretch>
            <a:fillRect/>
          </a:stretch>
        </p:blipFill>
        <p:spPr>
          <a:xfrm>
            <a:off x="838200" y="9677400"/>
            <a:ext cx="17462500" cy="635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74100" y="7061200"/>
            <a:ext cx="8382000" cy="889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74100" y="5168900"/>
            <a:ext cx="8382000" cy="889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905000" y="9842500"/>
            <a:ext cx="27051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600" b="0" i="0" u="none" strike="noStrike" dirty="0">
                <a:solidFill>
                  <a:srgbClr val="3F4870"/>
                </a:solidFill>
                <a:latin typeface="210 OmniGothic 040"/>
              </a:rPr>
              <a:t>개발 </a:t>
            </a:r>
            <a:r>
              <a:rPr lang="ko-KR" altLang="en-US" sz="1600" b="0" i="0" u="none" strike="noStrike" dirty="0" err="1">
                <a:solidFill>
                  <a:srgbClr val="3F4870"/>
                </a:solidFill>
                <a:latin typeface="210 OmniGothic 040"/>
              </a:rPr>
              <a:t>새발</a:t>
            </a:r>
            <a:endParaRPr lang="en-US" sz="1600" b="0" i="0" u="none" strike="noStrike" dirty="0">
              <a:solidFill>
                <a:srgbClr val="3F4870"/>
              </a:solidFill>
              <a:latin typeface="210 OmniGothic 04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2534900" y="9842500"/>
            <a:ext cx="49403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en-US" sz="1600" b="0" i="0" u="none" strike="noStrike" dirty="0">
                <a:solidFill>
                  <a:srgbClr val="3F4870"/>
                </a:solidFill>
                <a:latin typeface="210 OmniGothic 050"/>
              </a:rPr>
              <a:t>03</a:t>
            </a:r>
            <a:r>
              <a:rPr lang="en-US" sz="1600" b="0" i="0" u="none" strike="noStrike" dirty="0">
                <a:solidFill>
                  <a:srgbClr val="3F4870"/>
                </a:solidFill>
                <a:latin typeface="210 OmniGothic 040"/>
              </a:rPr>
              <a:t> 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72500" y="3632200"/>
            <a:ext cx="1333500" cy="13335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90000" y="3911600"/>
            <a:ext cx="723900" cy="7239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0287000" y="3708400"/>
            <a:ext cx="49657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41500"/>
              </a:lnSpc>
            </a:pPr>
            <a:r>
              <a:rPr lang="ko-KR" altLang="en-US" sz="2400" spc="-100" dirty="0">
                <a:solidFill>
                  <a:srgbClr val="3F4870"/>
                </a:solidFill>
                <a:latin typeface="210 OmniGothic 040"/>
                <a:ea typeface="210 OmniGothic 040"/>
              </a:rPr>
              <a:t>텍스트 기반 게임 제작하기</a:t>
            </a:r>
            <a:r>
              <a:rPr lang="en-US" sz="2400" b="0" i="0" u="none" strike="noStrike" spc="-100" dirty="0">
                <a:solidFill>
                  <a:srgbClr val="3F4870"/>
                </a:solidFill>
                <a:latin typeface="210 OmniGothic 040"/>
              </a:rPr>
              <a:t>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287000" y="4254500"/>
            <a:ext cx="57785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altLang="en-US" sz="1700" b="0" i="0" u="none" strike="noStrike" spc="-100" dirty="0">
                <a:solidFill>
                  <a:srgbClr val="666666"/>
                </a:solidFill>
                <a:ea typeface="Pretendard Regular"/>
              </a:rPr>
              <a:t>텍스트 기반의 게임이지만 사용자를 더욱 몰입하게 만드는 게임  제작하기</a:t>
            </a:r>
            <a:r>
              <a:rPr lang="en-US" altLang="ko-KR" sz="1700" b="0" i="0" u="none" strike="noStrike" spc="-100" dirty="0">
                <a:solidFill>
                  <a:srgbClr val="666666"/>
                </a:solidFill>
                <a:ea typeface="Pretendard Regular"/>
              </a:rPr>
              <a:t>.</a:t>
            </a:r>
            <a:endParaRPr lang="en-US" sz="1700" b="0" i="0" u="none" strike="noStrike" spc="-100" dirty="0">
              <a:solidFill>
                <a:srgbClr val="666666"/>
              </a:solidFill>
              <a:latin typeface="Pretendard Regular"/>
            </a:endParaRPr>
          </a:p>
        </p:txBody>
      </p:sp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61400" y="5524500"/>
            <a:ext cx="1333500" cy="13335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53500" y="5842000"/>
            <a:ext cx="762000" cy="7620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10287000" y="5626100"/>
            <a:ext cx="49657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41500"/>
              </a:lnSpc>
            </a:pPr>
            <a:r>
              <a:rPr lang="ko-KR" altLang="en-US" sz="2400" spc="-100" dirty="0">
                <a:solidFill>
                  <a:srgbClr val="3F4870"/>
                </a:solidFill>
                <a:latin typeface="210 OmniGothic 040"/>
                <a:ea typeface="210 OmniGothic 040"/>
              </a:rPr>
              <a:t>아스키몬 클래스 제작하기</a:t>
            </a:r>
            <a:r>
              <a:rPr lang="en-US" sz="2400" b="0" i="0" u="none" strike="noStrike" spc="-100" dirty="0">
                <a:solidFill>
                  <a:srgbClr val="3F4870"/>
                </a:solidFill>
                <a:latin typeface="210 OmniGothic 040"/>
              </a:rPr>
              <a:t>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287000" y="6172200"/>
            <a:ext cx="57785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altLang="en-US" sz="1700" b="0" i="0" u="none" strike="noStrike" spc="-100" dirty="0">
                <a:solidFill>
                  <a:srgbClr val="666666"/>
                </a:solidFill>
                <a:ea typeface="Pretendard Regular"/>
              </a:rPr>
              <a:t>객체 지향 프로그래밍 요소를 활용하여 게임에 필요한 클래스 세분화 후 제작하기 </a:t>
            </a:r>
            <a:r>
              <a:rPr lang="en-US" altLang="ko-KR" sz="1700" b="0" i="0" u="none" strike="noStrike" spc="-100" dirty="0">
                <a:solidFill>
                  <a:srgbClr val="666666"/>
                </a:solidFill>
                <a:ea typeface="Pretendard Regular"/>
              </a:rPr>
              <a:t>+ </a:t>
            </a:r>
            <a:r>
              <a:rPr lang="ko-KR" altLang="en-US" sz="1700" b="0" i="0" u="none" strike="noStrike" spc="-100" dirty="0">
                <a:solidFill>
                  <a:srgbClr val="666666"/>
                </a:solidFill>
                <a:ea typeface="Pretendard Regular"/>
              </a:rPr>
              <a:t>아스키 아트 활용</a:t>
            </a:r>
            <a:endParaRPr lang="en-US" sz="1700" b="0" i="0" u="none" strike="noStrike" spc="-100" dirty="0">
              <a:solidFill>
                <a:srgbClr val="666666"/>
              </a:solidFill>
              <a:latin typeface="Pretendard Regular"/>
            </a:endParaRPr>
          </a:p>
        </p:txBody>
      </p:sp>
      <p:grpSp>
        <p:nvGrpSpPr>
          <p:cNvPr id="28" name="Group 2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9" name="Picture 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61400" y="7391400"/>
            <a:ext cx="1333500" cy="13335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915400" y="7658100"/>
            <a:ext cx="838200" cy="838200"/>
          </a:xfrm>
          <a:prstGeom prst="rect">
            <a:avLst/>
          </a:prstGeom>
        </p:spPr>
      </p:pic>
      <p:sp>
        <p:nvSpPr>
          <p:cNvPr id="31" name="TextBox 31"/>
          <p:cNvSpPr txBox="1"/>
          <p:nvPr/>
        </p:nvSpPr>
        <p:spPr>
          <a:xfrm>
            <a:off x="10287000" y="7467600"/>
            <a:ext cx="49657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41500"/>
              </a:lnSpc>
            </a:pPr>
            <a:r>
              <a:rPr lang="en-US" sz="2400" b="0" i="0" u="none" strike="noStrike" spc="-100" dirty="0">
                <a:solidFill>
                  <a:srgbClr val="3F4870"/>
                </a:solidFill>
                <a:latin typeface="210 OmniGothic 040"/>
              </a:rPr>
              <a:t>GIT</a:t>
            </a:r>
            <a:r>
              <a:rPr lang="ko-KR" altLang="en-US" sz="2400" spc="-100" dirty="0">
                <a:solidFill>
                  <a:srgbClr val="3F4870"/>
                </a:solidFill>
                <a:latin typeface="210 OmniGothic 040"/>
              </a:rPr>
              <a:t> </a:t>
            </a:r>
            <a:r>
              <a:rPr lang="en-US" altLang="ko-KR" sz="2400" spc="-100" dirty="0">
                <a:solidFill>
                  <a:srgbClr val="3F4870"/>
                </a:solidFill>
                <a:latin typeface="210 OmniGothic 040"/>
              </a:rPr>
              <a:t>Hub</a:t>
            </a:r>
            <a:r>
              <a:rPr lang="ko-KR" altLang="en-US" sz="2400" spc="-100" dirty="0">
                <a:solidFill>
                  <a:srgbClr val="3F4870"/>
                </a:solidFill>
                <a:latin typeface="210 OmniGothic 040"/>
              </a:rPr>
              <a:t>활용하기</a:t>
            </a:r>
            <a:r>
              <a:rPr lang="en-US" sz="2400" b="0" i="0" u="none" strike="noStrike" spc="-100" dirty="0">
                <a:solidFill>
                  <a:srgbClr val="3F4870"/>
                </a:solidFill>
                <a:latin typeface="210 OmniGothic 040"/>
              </a:rPr>
              <a:t>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287000" y="8013700"/>
            <a:ext cx="57404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altLang="en-US" sz="1700" b="0" i="0" u="none" strike="noStrike" spc="-100" dirty="0">
                <a:solidFill>
                  <a:srgbClr val="666666"/>
                </a:solidFill>
                <a:ea typeface="Pretendard Regular"/>
              </a:rPr>
              <a:t>깃 허브를 활용하여 팀원들과 코드 공유 및 수정하기</a:t>
            </a:r>
            <a:endParaRPr lang="en-US" sz="1700" b="0" i="0" u="none" strike="noStrike" spc="-100" dirty="0">
              <a:solidFill>
                <a:srgbClr val="666666"/>
              </a:solidFill>
              <a:latin typeface="Pretendard Regular"/>
            </a:endParaRPr>
          </a:p>
        </p:txBody>
      </p:sp>
      <p:pic>
        <p:nvPicPr>
          <p:cNvPr id="33" name="Picture 3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398500" y="596900"/>
            <a:ext cx="3276600" cy="32766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235200" y="3378200"/>
            <a:ext cx="5372100" cy="53721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349500" y="3505200"/>
            <a:ext cx="5156200" cy="51562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819400" y="4025900"/>
            <a:ext cx="4191000" cy="41910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140200" y="6197600"/>
            <a:ext cx="1765300" cy="17653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737100" y="3810000"/>
            <a:ext cx="419100" cy="4191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616200" y="5994400"/>
            <a:ext cx="419100" cy="419100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781800" y="6007100"/>
            <a:ext cx="419100" cy="419100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41300" y="1270000"/>
            <a:ext cx="368300" cy="368300"/>
          </a:xfrm>
          <a:prstGeom prst="rect">
            <a:avLst/>
          </a:prstGeom>
        </p:spPr>
      </p:pic>
      <p:sp>
        <p:nvSpPr>
          <p:cNvPr id="42" name="TextBox 42"/>
          <p:cNvSpPr txBox="1"/>
          <p:nvPr/>
        </p:nvSpPr>
        <p:spPr>
          <a:xfrm>
            <a:off x="3378200" y="4749800"/>
            <a:ext cx="3073400" cy="1358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5369"/>
              </a:lnSpc>
            </a:pPr>
            <a:r>
              <a:rPr lang="en-US" sz="3800" b="0" i="0" u="none" strike="noStrike" spc="-200" dirty="0">
                <a:solidFill>
                  <a:srgbClr val="3F4870"/>
                </a:solidFill>
                <a:latin typeface="210 OmniGothic 050"/>
              </a:rPr>
              <a:t>KEY</a:t>
            </a:r>
          </a:p>
          <a:p>
            <a:pPr lvl="0" algn="ctr">
              <a:lnSpc>
                <a:spcPct val="115369"/>
              </a:lnSpc>
            </a:pPr>
            <a:r>
              <a:rPr lang="en-US" sz="3800" b="0" i="0" u="none" strike="noStrike" spc="-200" dirty="0">
                <a:solidFill>
                  <a:srgbClr val="3F4870"/>
                </a:solidFill>
                <a:latin typeface="210 OmniGothic 050"/>
              </a:rPr>
              <a:t>OBJECTIVE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F030D-A065-C753-9D3C-EF1791423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D275481-E09E-F4E9-79BC-53255129E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400"/>
            <a:ext cx="18427700" cy="105791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9067B141-0332-D152-196A-DF1395CA12F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838200" y="9677400"/>
            <a:ext cx="17462500" cy="635000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2CB167AA-90EB-2A12-D9E9-774A84729BDD}"/>
              </a:ext>
            </a:extLst>
          </p:cNvPr>
          <p:cNvSpPr txBox="1"/>
          <p:nvPr/>
        </p:nvSpPr>
        <p:spPr>
          <a:xfrm>
            <a:off x="1905000" y="9842500"/>
            <a:ext cx="27051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600" b="0" i="0" u="none" strike="noStrike" dirty="0">
                <a:solidFill>
                  <a:srgbClr val="3F4870"/>
                </a:solidFill>
                <a:latin typeface="210 OmniGothic 040"/>
              </a:rPr>
              <a:t>개발 </a:t>
            </a:r>
            <a:r>
              <a:rPr lang="ko-KR" altLang="en-US" sz="1600" b="0" i="0" u="none" strike="noStrike" dirty="0" err="1">
                <a:solidFill>
                  <a:srgbClr val="3F4870"/>
                </a:solidFill>
                <a:latin typeface="210 OmniGothic 040"/>
              </a:rPr>
              <a:t>새발</a:t>
            </a:r>
            <a:endParaRPr lang="en-US" altLang="ko-KR" sz="1600" b="0" i="0" u="none" strike="noStrike" dirty="0">
              <a:solidFill>
                <a:srgbClr val="3F4870"/>
              </a:solidFill>
              <a:latin typeface="210 OmniGothic 04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664C439-7659-59E2-F622-6030001A5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050" y="292100"/>
            <a:ext cx="15659100" cy="93853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606BC68-761F-194C-3773-9ACBEE680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5054600"/>
            <a:ext cx="419100" cy="4191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97374743-3451-7D60-3308-1BF5FAAEE2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00" y="6388100"/>
            <a:ext cx="304800" cy="3048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764461B9-453E-9D1F-42CA-CC0EDDFA68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400" y="8978900"/>
            <a:ext cx="317500" cy="3175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F4B7FC4F-C727-602F-943B-B175923DC9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00" y="2451100"/>
            <a:ext cx="520700" cy="5207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ECF7B235-2574-5E36-6843-6F4BD3CD9D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00" y="7556500"/>
            <a:ext cx="546100" cy="5461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E2E172FC-DEA1-2975-5E2A-40034BA7B9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100" y="3683000"/>
            <a:ext cx="533400" cy="53340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8CDDE674-4659-9033-5580-F26F6A47337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600" y="4927600"/>
            <a:ext cx="660400" cy="66040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99EA9F2C-6588-CB30-F0BD-28C2F5EFA8F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1300" y="5041900"/>
            <a:ext cx="419100" cy="4191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A39E31DD-1D07-AA16-FAA0-2DB4DE3E8CB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67000" y="1016000"/>
            <a:ext cx="15684500" cy="12700"/>
          </a:xfrm>
          <a:prstGeom prst="rect">
            <a:avLst/>
          </a:prstGeom>
        </p:spPr>
      </p:pic>
      <p:sp>
        <p:nvSpPr>
          <p:cNvPr id="15" name="TextBox 15">
            <a:extLst>
              <a:ext uri="{FF2B5EF4-FFF2-40B4-BE49-F238E27FC236}">
                <a16:creationId xmlns:a16="http://schemas.microsoft.com/office/drawing/2014/main" id="{0C5CFB18-8FA9-7CD7-385A-06C641335F35}"/>
              </a:ext>
            </a:extLst>
          </p:cNvPr>
          <p:cNvSpPr txBox="1"/>
          <p:nvPr/>
        </p:nvSpPr>
        <p:spPr>
          <a:xfrm>
            <a:off x="14401800" y="9842500"/>
            <a:ext cx="30734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en-US" sz="1600" b="0" i="0" u="none" strike="noStrike" dirty="0">
                <a:solidFill>
                  <a:srgbClr val="3F4870"/>
                </a:solidFill>
                <a:latin typeface="210 OmniGothic 050"/>
              </a:rPr>
              <a:t>04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8D5269CE-D129-F001-0BC2-798976F3CC20}"/>
              </a:ext>
            </a:extLst>
          </p:cNvPr>
          <p:cNvSpPr txBox="1"/>
          <p:nvPr/>
        </p:nvSpPr>
        <p:spPr>
          <a:xfrm>
            <a:off x="3009900" y="596900"/>
            <a:ext cx="67310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600" dirty="0">
                <a:solidFill>
                  <a:srgbClr val="3F4870">
                    <a:alpha val="70196"/>
                  </a:srgbClr>
                </a:solidFill>
                <a:latin typeface="Pretendard Regular"/>
              </a:rPr>
              <a:t>아스키 아트 출력</a:t>
            </a:r>
            <a:endParaRPr lang="en-US" sz="1600" b="0" i="0" u="none" strike="noStrike" dirty="0">
              <a:solidFill>
                <a:srgbClr val="3F4870">
                  <a:alpha val="70196"/>
                </a:srgbClr>
              </a:solidFill>
              <a:latin typeface="Pretendard Regular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309C2FCA-EDD6-ACCE-43F6-90543D4B5AE8}"/>
              </a:ext>
            </a:extLst>
          </p:cNvPr>
          <p:cNvSpPr txBox="1"/>
          <p:nvPr/>
        </p:nvSpPr>
        <p:spPr>
          <a:xfrm>
            <a:off x="1155700" y="927100"/>
            <a:ext cx="1206500" cy="4724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6000" dirty="0">
                <a:solidFill>
                  <a:srgbClr val="3F4870"/>
                </a:solidFill>
                <a:ea typeface="210 OmniGothic 050"/>
              </a:rPr>
              <a:t>주요기능</a:t>
            </a:r>
            <a:endParaRPr lang="ko-KR" sz="6000" b="0" i="0" u="none" strike="noStrike" dirty="0">
              <a:solidFill>
                <a:srgbClr val="3F4870"/>
              </a:solidFill>
              <a:ea typeface="210 OmniGothic 050"/>
            </a:endParaRPr>
          </a:p>
        </p:txBody>
      </p:sp>
      <p:pic>
        <p:nvPicPr>
          <p:cNvPr id="25" name="Picture 25">
            <a:extLst>
              <a:ext uri="{FF2B5EF4-FFF2-40B4-BE49-F238E27FC236}">
                <a16:creationId xmlns:a16="http://schemas.microsoft.com/office/drawing/2014/main" id="{CB1AD33E-5EB7-56C7-6D58-26898D88A35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10050" y="1765300"/>
            <a:ext cx="13176250" cy="3378200"/>
          </a:xfrm>
          <a:prstGeom prst="rect">
            <a:avLst/>
          </a:prstGeom>
        </p:spPr>
      </p:pic>
      <p:pic>
        <p:nvPicPr>
          <p:cNvPr id="26" name="Picture 26">
            <a:extLst>
              <a:ext uri="{FF2B5EF4-FFF2-40B4-BE49-F238E27FC236}">
                <a16:creationId xmlns:a16="http://schemas.microsoft.com/office/drawing/2014/main" id="{538B33AC-B7E5-CC71-2565-5EF7EF229FD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52050" y="1451269"/>
            <a:ext cx="533400" cy="520700"/>
          </a:xfrm>
          <a:prstGeom prst="rect">
            <a:avLst/>
          </a:prstGeom>
        </p:spPr>
      </p:pic>
      <p:pic>
        <p:nvPicPr>
          <p:cNvPr id="30" name="Picture 30">
            <a:extLst>
              <a:ext uri="{FF2B5EF4-FFF2-40B4-BE49-F238E27FC236}">
                <a16:creationId xmlns:a16="http://schemas.microsoft.com/office/drawing/2014/main" id="{580591B3-50F0-0221-FE35-DD0C4CAF03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10050" y="5588000"/>
            <a:ext cx="13188950" cy="3378200"/>
          </a:xfrm>
          <a:prstGeom prst="rect">
            <a:avLst/>
          </a:prstGeom>
        </p:spPr>
      </p:pic>
      <p:pic>
        <p:nvPicPr>
          <p:cNvPr id="31" name="Picture 31">
            <a:extLst>
              <a:ext uri="{FF2B5EF4-FFF2-40B4-BE49-F238E27FC236}">
                <a16:creationId xmlns:a16="http://schemas.microsoft.com/office/drawing/2014/main" id="{1859BACF-5968-33C8-AE9A-DA3E5C9707B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12293" y="5391150"/>
            <a:ext cx="533400" cy="520700"/>
          </a:xfrm>
          <a:prstGeom prst="rect">
            <a:avLst/>
          </a:prstGeom>
        </p:spPr>
      </p:pic>
      <p:pic>
        <p:nvPicPr>
          <p:cNvPr id="34" name="Picture 34">
            <a:extLst>
              <a:ext uri="{FF2B5EF4-FFF2-40B4-BE49-F238E27FC236}">
                <a16:creationId xmlns:a16="http://schemas.microsoft.com/office/drawing/2014/main" id="{2B809F7D-E66F-4ECB-2A56-36BEE5F0F8A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4700" y="7137400"/>
            <a:ext cx="1993900" cy="1993900"/>
          </a:xfrm>
          <a:prstGeom prst="rect">
            <a:avLst/>
          </a:prstGeom>
        </p:spPr>
      </p:pic>
      <p:pic>
        <p:nvPicPr>
          <p:cNvPr id="35" name="Picture 35">
            <a:extLst>
              <a:ext uri="{FF2B5EF4-FFF2-40B4-BE49-F238E27FC236}">
                <a16:creationId xmlns:a16="http://schemas.microsoft.com/office/drawing/2014/main" id="{CFB26136-5C02-E0C7-6B7A-3C77E66F0A8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1300" y="1270000"/>
            <a:ext cx="368300" cy="368300"/>
          </a:xfrm>
          <a:prstGeom prst="rect">
            <a:avLst/>
          </a:prstGeom>
        </p:spPr>
      </p:pic>
      <p:sp>
        <p:nvSpPr>
          <p:cNvPr id="41" name="Rectangle 2">
            <a:extLst>
              <a:ext uri="{FF2B5EF4-FFF2-40B4-BE49-F238E27FC236}">
                <a16:creationId xmlns:a16="http://schemas.microsoft.com/office/drawing/2014/main" id="{25495013-A69B-D496-75E4-8E385B888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E4A3255-A945-B024-ED97-5626CF43113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791200" y="2046292"/>
            <a:ext cx="8774294" cy="272890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24F871B-1958-CA0B-C712-B6D47682136F}"/>
              </a:ext>
            </a:extLst>
          </p:cNvPr>
          <p:cNvSpPr txBox="1"/>
          <p:nvPr/>
        </p:nvSpPr>
        <p:spPr>
          <a:xfrm>
            <a:off x="7467600" y="6372404"/>
            <a:ext cx="594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함수는 아트 함수를 실행하여 문자열을 콘솔에 출력하는 기능을 가지는 함수입니다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WriteConsoleW</a:t>
            </a:r>
            <a:r>
              <a:rPr lang="ko-KR" altLang="en-US" dirty="0"/>
              <a:t>를 사용함으로써 일반적인 </a:t>
            </a:r>
            <a:r>
              <a:rPr lang="en-US" altLang="ko-KR" dirty="0" err="1"/>
              <a:t>cout</a:t>
            </a:r>
            <a:r>
              <a:rPr lang="ko-KR" altLang="en-US" dirty="0"/>
              <a:t>으로 출력이 어려운 한글</a:t>
            </a:r>
            <a:r>
              <a:rPr lang="en-US" altLang="ko-KR" dirty="0"/>
              <a:t>, </a:t>
            </a:r>
            <a:r>
              <a:rPr lang="ko-KR" altLang="en-US" dirty="0"/>
              <a:t>기호</a:t>
            </a:r>
            <a:r>
              <a:rPr lang="en-US" altLang="ko-KR" dirty="0"/>
              <a:t>, </a:t>
            </a:r>
            <a:r>
              <a:rPr lang="ko-KR" altLang="en-US" dirty="0"/>
              <a:t>특수문자를 포함한 아스키 아트 출력을 가능하게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25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C5974-C4EF-6413-116A-4CBE99FCC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3C394BC-5484-1A10-6B3A-CC82C018C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400"/>
            <a:ext cx="18427700" cy="105791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2F5FAAB7-3B10-D25D-C995-AAD65F95A7B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838200" y="9677400"/>
            <a:ext cx="17462500" cy="635000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70C819CD-0C34-A4AD-AE29-6C12D0FB0B5D}"/>
              </a:ext>
            </a:extLst>
          </p:cNvPr>
          <p:cNvSpPr txBox="1"/>
          <p:nvPr/>
        </p:nvSpPr>
        <p:spPr>
          <a:xfrm>
            <a:off x="1905000" y="9842500"/>
            <a:ext cx="27051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600" b="0" i="0" u="none" strike="noStrike">
                <a:solidFill>
                  <a:srgbClr val="3F4870"/>
                </a:solidFill>
                <a:latin typeface="210 OmniGothic 040"/>
              </a:rPr>
              <a:t>MIRI COMPANY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E497B0B-7EFE-587A-0290-DF5B785CC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2118" y="279400"/>
            <a:ext cx="15659100" cy="93853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753F7A1-7833-B83A-36C8-8E22EE3654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5054600"/>
            <a:ext cx="419100" cy="4191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02EB68E3-6FD1-3569-9368-65B330B3CD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00" y="6388100"/>
            <a:ext cx="304800" cy="3048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8011398C-D083-E100-D5CB-2900C2C67A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400" y="8978900"/>
            <a:ext cx="317500" cy="3175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3722D609-0E45-9DD2-BFDB-84062FDF89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00" y="2451100"/>
            <a:ext cx="520700" cy="5207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F0A715B8-8D50-A40B-349C-16D698D98E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00" y="7556500"/>
            <a:ext cx="546100" cy="5461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5E017934-D0C9-85F8-5FE8-25E105E5D5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100" y="3683000"/>
            <a:ext cx="533400" cy="53340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9AFAF5C0-3450-F917-8B7E-0C8BF9596B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600" y="4927600"/>
            <a:ext cx="660400" cy="66040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BD0A9AA5-89D7-2304-F0A0-5E33E288BE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1300" y="5041900"/>
            <a:ext cx="419100" cy="4191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3812D953-CB9A-027C-61A7-96F8E576894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67000" y="1016000"/>
            <a:ext cx="15684500" cy="12700"/>
          </a:xfrm>
          <a:prstGeom prst="rect">
            <a:avLst/>
          </a:prstGeom>
        </p:spPr>
      </p:pic>
      <p:sp>
        <p:nvSpPr>
          <p:cNvPr id="15" name="TextBox 15">
            <a:extLst>
              <a:ext uri="{FF2B5EF4-FFF2-40B4-BE49-F238E27FC236}">
                <a16:creationId xmlns:a16="http://schemas.microsoft.com/office/drawing/2014/main" id="{37805FE4-7970-66A0-27C8-460947326C5B}"/>
              </a:ext>
            </a:extLst>
          </p:cNvPr>
          <p:cNvSpPr txBox="1"/>
          <p:nvPr/>
        </p:nvSpPr>
        <p:spPr>
          <a:xfrm>
            <a:off x="14401800" y="9842500"/>
            <a:ext cx="30734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en-US" sz="1600" b="0" i="0" u="none" strike="noStrike" dirty="0">
                <a:solidFill>
                  <a:srgbClr val="3F4870"/>
                </a:solidFill>
                <a:latin typeface="210 OmniGothic 040"/>
              </a:rPr>
              <a:t>05</a:t>
            </a:r>
            <a:endParaRPr lang="en-US" sz="1600" b="0" i="0" u="none" strike="noStrike" dirty="0">
              <a:solidFill>
                <a:srgbClr val="3F4870"/>
              </a:solidFill>
              <a:latin typeface="210 OmniGothic 050"/>
            </a:endParaRP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59A35D47-8ECD-AFB4-BCBD-77F1A18FC5FE}"/>
              </a:ext>
            </a:extLst>
          </p:cNvPr>
          <p:cNvSpPr txBox="1"/>
          <p:nvPr/>
        </p:nvSpPr>
        <p:spPr>
          <a:xfrm>
            <a:off x="3009900" y="596900"/>
            <a:ext cx="67310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600" b="0" i="0" u="none" strike="noStrike" dirty="0">
                <a:solidFill>
                  <a:srgbClr val="3F4870">
                    <a:alpha val="70196"/>
                  </a:srgbClr>
                </a:solidFill>
                <a:latin typeface="Pretendard Regular"/>
              </a:rPr>
              <a:t>전투 시스템</a:t>
            </a:r>
            <a:endParaRPr lang="en-US" sz="1600" b="0" i="0" u="none" strike="noStrike" dirty="0">
              <a:solidFill>
                <a:srgbClr val="3F4870">
                  <a:alpha val="70196"/>
                </a:srgbClr>
              </a:solidFill>
              <a:latin typeface="Pretendard Regular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DD8D1F40-AA31-E328-5C39-EE66623ED723}"/>
              </a:ext>
            </a:extLst>
          </p:cNvPr>
          <p:cNvSpPr txBox="1"/>
          <p:nvPr/>
        </p:nvSpPr>
        <p:spPr>
          <a:xfrm>
            <a:off x="1155700" y="927100"/>
            <a:ext cx="1206500" cy="4724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6000" dirty="0">
                <a:solidFill>
                  <a:srgbClr val="3F4870"/>
                </a:solidFill>
                <a:ea typeface="210 OmniGothic 050"/>
              </a:rPr>
              <a:t>주요기능</a:t>
            </a:r>
            <a:endParaRPr lang="ko-KR" sz="6000" b="0" i="0" u="none" strike="noStrike" dirty="0">
              <a:solidFill>
                <a:srgbClr val="3F4870"/>
              </a:solidFill>
              <a:ea typeface="210 OmniGothic 050"/>
            </a:endParaRPr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02BD623A-CB18-42B5-1FF4-7CCF03C7FBB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71800" y="1269227"/>
            <a:ext cx="6999518" cy="3874273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DEFF40B1-17A4-4DCE-A777-3E57D10FB4E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14861" y="959292"/>
            <a:ext cx="533400" cy="520700"/>
          </a:xfrm>
          <a:prstGeom prst="rect">
            <a:avLst/>
          </a:prstGeom>
        </p:spPr>
      </p:pic>
      <p:sp>
        <p:nvSpPr>
          <p:cNvPr id="23" name="TextBox 23">
            <a:extLst>
              <a:ext uri="{FF2B5EF4-FFF2-40B4-BE49-F238E27FC236}">
                <a16:creationId xmlns:a16="http://schemas.microsoft.com/office/drawing/2014/main" id="{168B85D9-C647-A9AA-687C-87A79FDBB6EC}"/>
              </a:ext>
            </a:extLst>
          </p:cNvPr>
          <p:cNvSpPr txBox="1"/>
          <p:nvPr/>
        </p:nvSpPr>
        <p:spPr>
          <a:xfrm>
            <a:off x="4140200" y="1898650"/>
            <a:ext cx="3759200" cy="825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altLang="ko-KR" sz="2400" b="0" i="0" u="none" strike="noStrike" dirty="0">
                <a:solidFill>
                  <a:srgbClr val="3F4870"/>
                </a:solidFill>
                <a:latin typeface="210 OmniGothic 040"/>
              </a:rPr>
              <a:t>------</a:t>
            </a:r>
            <a:endParaRPr lang="en-US" sz="2400" b="0" i="0" u="none" strike="noStrike" dirty="0">
              <a:solidFill>
                <a:srgbClr val="3F4870"/>
              </a:solidFill>
              <a:latin typeface="210 OmniGothic 040"/>
            </a:endParaRPr>
          </a:p>
        </p:txBody>
      </p:sp>
      <p:pic>
        <p:nvPicPr>
          <p:cNvPr id="25" name="Picture 25">
            <a:extLst>
              <a:ext uri="{FF2B5EF4-FFF2-40B4-BE49-F238E27FC236}">
                <a16:creationId xmlns:a16="http://schemas.microsoft.com/office/drawing/2014/main" id="{E6F35A22-F84D-9751-B3E4-F8C25FADD2F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10800" y="1301750"/>
            <a:ext cx="7175500" cy="3841750"/>
          </a:xfrm>
          <a:prstGeom prst="rect">
            <a:avLst/>
          </a:prstGeom>
        </p:spPr>
      </p:pic>
      <p:pic>
        <p:nvPicPr>
          <p:cNvPr id="26" name="Picture 26">
            <a:extLst>
              <a:ext uri="{FF2B5EF4-FFF2-40B4-BE49-F238E27FC236}">
                <a16:creationId xmlns:a16="http://schemas.microsoft.com/office/drawing/2014/main" id="{16998C5C-F477-3484-A616-DAC7583A865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564203" y="1117600"/>
            <a:ext cx="533400" cy="520700"/>
          </a:xfrm>
          <a:prstGeom prst="rect">
            <a:avLst/>
          </a:prstGeom>
        </p:spPr>
      </p:pic>
      <p:pic>
        <p:nvPicPr>
          <p:cNvPr id="30" name="Picture 30">
            <a:extLst>
              <a:ext uri="{FF2B5EF4-FFF2-40B4-BE49-F238E27FC236}">
                <a16:creationId xmlns:a16="http://schemas.microsoft.com/office/drawing/2014/main" id="{F40ADBBB-9D93-5908-F80F-1CD5FCF117B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08786" y="5415279"/>
            <a:ext cx="7084803" cy="4177224"/>
          </a:xfrm>
          <a:prstGeom prst="rect">
            <a:avLst/>
          </a:prstGeom>
        </p:spPr>
      </p:pic>
      <p:pic>
        <p:nvPicPr>
          <p:cNvPr id="31" name="Picture 31">
            <a:extLst>
              <a:ext uri="{FF2B5EF4-FFF2-40B4-BE49-F238E27FC236}">
                <a16:creationId xmlns:a16="http://schemas.microsoft.com/office/drawing/2014/main" id="{195AAE0A-65E3-84F8-066A-B3D44494383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531850" y="5236818"/>
            <a:ext cx="533400" cy="520700"/>
          </a:xfrm>
          <a:prstGeom prst="rect">
            <a:avLst/>
          </a:prstGeom>
        </p:spPr>
      </p:pic>
      <p:pic>
        <p:nvPicPr>
          <p:cNvPr id="34" name="Picture 34">
            <a:extLst>
              <a:ext uri="{FF2B5EF4-FFF2-40B4-BE49-F238E27FC236}">
                <a16:creationId xmlns:a16="http://schemas.microsoft.com/office/drawing/2014/main" id="{F4EB155D-5512-C57C-81B8-83795B8E374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4700" y="7137400"/>
            <a:ext cx="1993900" cy="1993900"/>
          </a:xfrm>
          <a:prstGeom prst="rect">
            <a:avLst/>
          </a:prstGeom>
        </p:spPr>
      </p:pic>
      <p:pic>
        <p:nvPicPr>
          <p:cNvPr id="35" name="Picture 35">
            <a:extLst>
              <a:ext uri="{FF2B5EF4-FFF2-40B4-BE49-F238E27FC236}">
                <a16:creationId xmlns:a16="http://schemas.microsoft.com/office/drawing/2014/main" id="{45C9D037-B48B-A3E5-91A2-01A1B5A8AEB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41300" y="1270000"/>
            <a:ext cx="368300" cy="368300"/>
          </a:xfrm>
          <a:prstGeom prst="rect">
            <a:avLst/>
          </a:prstGeom>
        </p:spPr>
      </p:pic>
      <p:sp>
        <p:nvSpPr>
          <p:cNvPr id="41" name="Rectangle 2">
            <a:extLst>
              <a:ext uri="{FF2B5EF4-FFF2-40B4-BE49-F238E27FC236}">
                <a16:creationId xmlns:a16="http://schemas.microsoft.com/office/drawing/2014/main" id="{2453E91A-72E3-CC28-BCC9-9CA7970D1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E807151-42DE-F666-2C15-D90EABE399A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946400" y="5401808"/>
            <a:ext cx="6999518" cy="419804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585D293-A1D6-0ADF-83A1-5F81350AA21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044364" y="1562984"/>
            <a:ext cx="6785436" cy="332870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F9B26CB-07B5-7FFD-9BB2-37B9195EB66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200400" y="5480694"/>
            <a:ext cx="6477000" cy="404552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90ABBF2-BE5F-45D0-6CDD-8AF0C5D0D83E}"/>
              </a:ext>
            </a:extLst>
          </p:cNvPr>
          <p:cNvSpPr txBox="1"/>
          <p:nvPr/>
        </p:nvSpPr>
        <p:spPr>
          <a:xfrm>
            <a:off x="10897806" y="1966409"/>
            <a:ext cx="58661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이 함수는 스킬의 속성과 적 몬스터의 타입을 비교하여 데미지를 계산하는 로직입니다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@ → &lt;, &lt; → #, # → @ </a:t>
            </a:r>
            <a:r>
              <a:rPr lang="ko-KR" altLang="en-US" sz="2000" dirty="0"/>
              <a:t>구조의 속성 상성 관계에 따라 유리할 경우에는 </a:t>
            </a:r>
            <a:r>
              <a:rPr lang="en-US" altLang="ko-KR" sz="2000" dirty="0"/>
              <a:t>1.5</a:t>
            </a:r>
            <a:r>
              <a:rPr lang="ko-KR" altLang="en-US" sz="2000" dirty="0"/>
              <a:t>배의 강화된 데미지가</a:t>
            </a:r>
            <a:r>
              <a:rPr lang="en-US" altLang="ko-KR" sz="2000" dirty="0"/>
              <a:t> </a:t>
            </a:r>
            <a:r>
              <a:rPr lang="ko-KR" altLang="en-US" sz="2000" dirty="0"/>
              <a:t> 불리할 경우 </a:t>
            </a:r>
            <a:r>
              <a:rPr lang="en-US" altLang="ko-KR" sz="2000" dirty="0"/>
              <a:t>0.5</a:t>
            </a:r>
            <a:r>
              <a:rPr lang="ko-KR" altLang="en-US" sz="2000" dirty="0"/>
              <a:t>배로 감소된 데미지가 적용됩니다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같은 타입끼리 공격할 경우 기본 공격력 </a:t>
            </a:r>
            <a:r>
              <a:rPr lang="en-US" altLang="ko-KR" sz="2000" dirty="0"/>
              <a:t>+ </a:t>
            </a:r>
            <a:r>
              <a:rPr lang="ko-KR" altLang="en-US" sz="2000" dirty="0" err="1"/>
              <a:t>스킬데미지가</a:t>
            </a:r>
            <a:r>
              <a:rPr lang="ko-KR" altLang="en-US" sz="2000" dirty="0"/>
              <a:t> 그대로 적용됩니다</a:t>
            </a:r>
            <a:r>
              <a:rPr lang="en-US" altLang="ko-KR" sz="2000" dirty="0"/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D25FA7-9428-C035-3AAE-0801D93D7632}"/>
              </a:ext>
            </a:extLst>
          </p:cNvPr>
          <p:cNvSpPr txBox="1"/>
          <p:nvPr/>
        </p:nvSpPr>
        <p:spPr>
          <a:xfrm>
            <a:off x="10706102" y="5826202"/>
            <a:ext cx="63626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이 함수는 일반 공격을 수행할 때 호출되는 함수로</a:t>
            </a:r>
            <a:r>
              <a:rPr lang="en-US" altLang="ko-KR" sz="2000" dirty="0"/>
              <a:t>, </a:t>
            </a:r>
            <a:r>
              <a:rPr lang="ko-KR" altLang="en-US" sz="2000" dirty="0"/>
              <a:t>공격자의 타입과 상대 몬스터의 타입을 비교하여 속성 상성에 따라 데미지를 계산합니다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일반 공격 시에는 추가로 </a:t>
            </a:r>
            <a:r>
              <a:rPr lang="ko-KR" altLang="en-US" sz="2000" dirty="0" err="1"/>
              <a:t>마나가</a:t>
            </a:r>
            <a:r>
              <a:rPr lang="ko-KR" altLang="en-US" sz="2000" dirty="0"/>
              <a:t> </a:t>
            </a:r>
            <a:r>
              <a:rPr lang="en-US" altLang="ko-KR" sz="2000" dirty="0"/>
              <a:t>1</a:t>
            </a:r>
            <a:r>
              <a:rPr lang="ko-KR" altLang="en-US" sz="2000" dirty="0"/>
              <a:t>증가하며</a:t>
            </a:r>
            <a:r>
              <a:rPr lang="en-US" altLang="ko-KR" sz="2000" dirty="0"/>
              <a:t>, </a:t>
            </a:r>
            <a:r>
              <a:rPr lang="ko-KR" altLang="en-US" sz="2000" dirty="0"/>
              <a:t>이후 강력한 스킬 사용을 위한 자원으로 활용됩니다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9184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5FAA8-DBC8-37A5-A45F-FFB24BAB4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4F49960-F78E-8762-4F84-F09B4A7BA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400"/>
            <a:ext cx="18427700" cy="105791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DC931CD8-A78D-B839-22E3-35347D1EB4A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838200" y="9677400"/>
            <a:ext cx="17462500" cy="635000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4240B523-4EF4-4A58-6CCE-A1BDCC43F3B4}"/>
              </a:ext>
            </a:extLst>
          </p:cNvPr>
          <p:cNvSpPr txBox="1"/>
          <p:nvPr/>
        </p:nvSpPr>
        <p:spPr>
          <a:xfrm>
            <a:off x="1905000" y="9842500"/>
            <a:ext cx="27051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600" b="0" i="0" u="none" strike="noStrike" dirty="0">
                <a:solidFill>
                  <a:srgbClr val="3F4870"/>
                </a:solidFill>
                <a:latin typeface="210 OmniGothic 040"/>
              </a:rPr>
              <a:t>개발 </a:t>
            </a:r>
            <a:r>
              <a:rPr lang="ko-KR" altLang="en-US" sz="1600" b="0" i="0" u="none" strike="noStrike" dirty="0" err="1">
                <a:solidFill>
                  <a:srgbClr val="3F4870"/>
                </a:solidFill>
                <a:latin typeface="210 OmniGothic 040"/>
              </a:rPr>
              <a:t>새발</a:t>
            </a:r>
            <a:endParaRPr lang="en-US" sz="1600" b="0" i="0" u="none" strike="noStrike" dirty="0">
              <a:solidFill>
                <a:srgbClr val="3F4870"/>
              </a:solidFill>
              <a:latin typeface="210 OmniGothic 04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0EB4CDF-21C5-AB82-38D1-FDE0805B8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050" y="292100"/>
            <a:ext cx="15659100" cy="93853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3FF82FC-944E-FE6E-AADE-9D4BF38E94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5054600"/>
            <a:ext cx="419100" cy="4191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5DAB6C7D-A6DF-4551-94BC-6034696C9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00" y="6388100"/>
            <a:ext cx="304800" cy="3048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CEBED6D1-6DC4-8A2C-5231-A7538CFA70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400" y="8978900"/>
            <a:ext cx="317500" cy="3175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046CE45A-BD71-DA8A-E1A4-36DC22EABA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00" y="2451100"/>
            <a:ext cx="520700" cy="5207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4355685E-4D3D-2840-4E75-F93306549E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00" y="7556500"/>
            <a:ext cx="546100" cy="5461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4BB72B21-28A5-64C2-26E4-FDEDC336DE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100" y="3683000"/>
            <a:ext cx="533400" cy="53340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8DE12684-A6FD-2B36-B2D8-BFA416C119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600" y="4927600"/>
            <a:ext cx="660400" cy="66040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06B46870-A756-680A-9105-C09AD57160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1300" y="5041900"/>
            <a:ext cx="419100" cy="4191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74DE861D-25D4-49A4-59A1-371E6E81BB3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67000" y="1016000"/>
            <a:ext cx="15684500" cy="12700"/>
          </a:xfrm>
          <a:prstGeom prst="rect">
            <a:avLst/>
          </a:prstGeom>
        </p:spPr>
      </p:pic>
      <p:sp>
        <p:nvSpPr>
          <p:cNvPr id="15" name="TextBox 15">
            <a:extLst>
              <a:ext uri="{FF2B5EF4-FFF2-40B4-BE49-F238E27FC236}">
                <a16:creationId xmlns:a16="http://schemas.microsoft.com/office/drawing/2014/main" id="{917935D7-A86E-C7B5-B512-167D347305DC}"/>
              </a:ext>
            </a:extLst>
          </p:cNvPr>
          <p:cNvSpPr txBox="1"/>
          <p:nvPr/>
        </p:nvSpPr>
        <p:spPr>
          <a:xfrm>
            <a:off x="14401800" y="9842500"/>
            <a:ext cx="30734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en-US" sz="1600" b="0" i="0" u="none" strike="noStrike" dirty="0">
                <a:solidFill>
                  <a:srgbClr val="3F4870"/>
                </a:solidFill>
                <a:latin typeface="210 OmniGothic 050"/>
              </a:rPr>
              <a:t>06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4A8A6369-7749-CD89-65ED-BBCF2920A58C}"/>
              </a:ext>
            </a:extLst>
          </p:cNvPr>
          <p:cNvSpPr txBox="1"/>
          <p:nvPr/>
        </p:nvSpPr>
        <p:spPr>
          <a:xfrm>
            <a:off x="3009900" y="596900"/>
            <a:ext cx="67310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600" b="0" i="0" u="none" strike="noStrike" dirty="0">
                <a:solidFill>
                  <a:srgbClr val="3F4870">
                    <a:alpha val="70196"/>
                  </a:srgbClr>
                </a:solidFill>
                <a:latin typeface="Pretendard Regular"/>
              </a:rPr>
              <a:t>스토리 출력</a:t>
            </a:r>
            <a:endParaRPr lang="en-US" sz="1600" b="0" i="0" u="none" strike="noStrike" dirty="0">
              <a:solidFill>
                <a:srgbClr val="3F4870">
                  <a:alpha val="70196"/>
                </a:srgbClr>
              </a:solidFill>
              <a:latin typeface="Pretendard Regular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A72AFB62-80B9-7D83-8BD5-0761F53965DF}"/>
              </a:ext>
            </a:extLst>
          </p:cNvPr>
          <p:cNvSpPr txBox="1"/>
          <p:nvPr/>
        </p:nvSpPr>
        <p:spPr>
          <a:xfrm>
            <a:off x="1155700" y="927100"/>
            <a:ext cx="1206500" cy="4724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6000" dirty="0">
                <a:solidFill>
                  <a:srgbClr val="3F4870"/>
                </a:solidFill>
                <a:ea typeface="210 OmniGothic 050"/>
              </a:rPr>
              <a:t>주요기능</a:t>
            </a:r>
            <a:endParaRPr lang="ko-KR" sz="6000" b="0" i="0" u="none" strike="noStrike" dirty="0">
              <a:solidFill>
                <a:srgbClr val="3F4870"/>
              </a:solidFill>
              <a:ea typeface="210 OmniGothic 050"/>
            </a:endParaRPr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7BB66226-4BD3-3929-FE64-A618300F1F9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32981" y="1816100"/>
            <a:ext cx="6591031" cy="7175500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67AB8489-AF76-FAAE-E768-C2B2DC958AD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18200" y="1422400"/>
            <a:ext cx="533400" cy="520700"/>
          </a:xfrm>
          <a:prstGeom prst="rect">
            <a:avLst/>
          </a:prstGeom>
        </p:spPr>
      </p:pic>
      <p:pic>
        <p:nvPicPr>
          <p:cNvPr id="25" name="Picture 25">
            <a:extLst>
              <a:ext uri="{FF2B5EF4-FFF2-40B4-BE49-F238E27FC236}">
                <a16:creationId xmlns:a16="http://schemas.microsoft.com/office/drawing/2014/main" id="{1B244668-F611-AFF0-889B-8637BC75E94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795268" y="1765300"/>
            <a:ext cx="6591032" cy="7226300"/>
          </a:xfrm>
          <a:prstGeom prst="rect">
            <a:avLst/>
          </a:prstGeom>
        </p:spPr>
      </p:pic>
      <p:pic>
        <p:nvPicPr>
          <p:cNvPr id="26" name="Picture 26">
            <a:extLst>
              <a:ext uri="{FF2B5EF4-FFF2-40B4-BE49-F238E27FC236}">
                <a16:creationId xmlns:a16="http://schemas.microsoft.com/office/drawing/2014/main" id="{0E37C136-C642-8064-5B63-C4CF86346D3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335000" y="1422400"/>
            <a:ext cx="533400" cy="520700"/>
          </a:xfrm>
          <a:prstGeom prst="rect">
            <a:avLst/>
          </a:prstGeom>
        </p:spPr>
      </p:pic>
      <p:pic>
        <p:nvPicPr>
          <p:cNvPr id="34" name="Picture 34">
            <a:extLst>
              <a:ext uri="{FF2B5EF4-FFF2-40B4-BE49-F238E27FC236}">
                <a16:creationId xmlns:a16="http://schemas.microsoft.com/office/drawing/2014/main" id="{62F1B33C-C15B-503C-8F54-F38855024F4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4700" y="7137400"/>
            <a:ext cx="1993900" cy="1993900"/>
          </a:xfrm>
          <a:prstGeom prst="rect">
            <a:avLst/>
          </a:prstGeom>
        </p:spPr>
      </p:pic>
      <p:pic>
        <p:nvPicPr>
          <p:cNvPr id="35" name="Picture 35">
            <a:extLst>
              <a:ext uri="{FF2B5EF4-FFF2-40B4-BE49-F238E27FC236}">
                <a16:creationId xmlns:a16="http://schemas.microsoft.com/office/drawing/2014/main" id="{B6CB6518-1C33-DC14-7F7E-DDBBD64A470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41300" y="1270000"/>
            <a:ext cx="368300" cy="368300"/>
          </a:xfrm>
          <a:prstGeom prst="rect">
            <a:avLst/>
          </a:prstGeom>
        </p:spPr>
      </p:pic>
      <p:sp>
        <p:nvSpPr>
          <p:cNvPr id="41" name="Rectangle 2">
            <a:extLst>
              <a:ext uri="{FF2B5EF4-FFF2-40B4-BE49-F238E27FC236}">
                <a16:creationId xmlns:a16="http://schemas.microsoft.com/office/drawing/2014/main" id="{8AF94132-4258-A806-3E91-7482B873F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DB9CACE-16D3-3B47-9CAD-6F3E3A8C9E2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130918" y="3973333"/>
            <a:ext cx="6393254" cy="274781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AD817DC-7A7E-D6AE-DABE-BC74C1964900}"/>
              </a:ext>
            </a:extLst>
          </p:cNvPr>
          <p:cNvSpPr txBox="1"/>
          <p:nvPr/>
        </p:nvSpPr>
        <p:spPr>
          <a:xfrm>
            <a:off x="10972800" y="3973333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코드는 게임의 전반적인 스토리와 진행방법을 알려주는 함수인 </a:t>
            </a:r>
            <a:r>
              <a:rPr lang="en-US" altLang="ko-KR" dirty="0" err="1"/>
              <a:t>function_story</a:t>
            </a:r>
            <a:r>
              <a:rPr lang="en-US" altLang="ko-KR" dirty="0"/>
              <a:t> </a:t>
            </a:r>
            <a:r>
              <a:rPr lang="ko-KR" altLang="en-US" dirty="0"/>
              <a:t>코드의 일부분입니다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플레이어의 몰입도와 편의성을 위해 스토리는 한 줄씩 출력되며</a:t>
            </a:r>
            <a:r>
              <a:rPr lang="en-US" altLang="ko-KR" dirty="0"/>
              <a:t>, </a:t>
            </a:r>
            <a:r>
              <a:rPr lang="ko-KR" altLang="en-US" dirty="0"/>
              <a:t>각 문장 당 </a:t>
            </a:r>
            <a:r>
              <a:rPr lang="en-US" altLang="ko-KR" dirty="0"/>
              <a:t>3</a:t>
            </a:r>
            <a:r>
              <a:rPr lang="ko-KR" altLang="en-US" dirty="0"/>
              <a:t>초 간격을 두어 출력 속도를 조절하였습니다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키 입력 시 즉시 </a:t>
            </a:r>
            <a:r>
              <a:rPr lang="ko-KR" altLang="en-US" dirty="0" err="1"/>
              <a:t>스킵이</a:t>
            </a:r>
            <a:r>
              <a:rPr lang="ko-KR" altLang="en-US" dirty="0"/>
              <a:t> 가능하도록 설계하였습니다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783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05A0E-9AE3-0780-E811-6B4FE776A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7F71B4A-967D-A0A4-09D6-09A56DB87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400"/>
            <a:ext cx="18427700" cy="105791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54913B93-7389-8666-8FCD-FC446F7A10D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838200" y="9677400"/>
            <a:ext cx="17462500" cy="635000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2804940A-4962-DC75-81B6-314A20989409}"/>
              </a:ext>
            </a:extLst>
          </p:cNvPr>
          <p:cNvSpPr txBox="1"/>
          <p:nvPr/>
        </p:nvSpPr>
        <p:spPr>
          <a:xfrm>
            <a:off x="1905000" y="9842500"/>
            <a:ext cx="27051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600" b="0" i="0" u="none" strike="noStrike" dirty="0">
                <a:solidFill>
                  <a:srgbClr val="3F4870"/>
                </a:solidFill>
                <a:latin typeface="210 OmniGothic 040"/>
              </a:rPr>
              <a:t>개발 </a:t>
            </a:r>
            <a:r>
              <a:rPr lang="ko-KR" altLang="en-US" sz="1600" b="0" i="0" u="none" strike="noStrike" dirty="0" err="1">
                <a:solidFill>
                  <a:srgbClr val="3F4870"/>
                </a:solidFill>
                <a:latin typeface="210 OmniGothic 040"/>
              </a:rPr>
              <a:t>새발</a:t>
            </a:r>
            <a:endParaRPr lang="en-US" sz="1600" b="0" i="0" u="none" strike="noStrike" dirty="0">
              <a:solidFill>
                <a:srgbClr val="3F4870"/>
              </a:solidFill>
              <a:latin typeface="210 OmniGothic 04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259FB26-598C-268E-318B-7C022F3A0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050" y="292100"/>
            <a:ext cx="15659100" cy="93853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DC85651-3F1C-6C3F-9F39-62B002B450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5054600"/>
            <a:ext cx="419100" cy="4191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35A6F79A-0EC3-9124-7968-A9C6F1D3BE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00" y="6388100"/>
            <a:ext cx="304800" cy="3048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C445B7C8-F7B1-E610-12EA-F8E7559878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400" y="8978900"/>
            <a:ext cx="317500" cy="3175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4F61AEB2-3B0D-3333-19AE-8B00A45AF1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00" y="2451100"/>
            <a:ext cx="520700" cy="5207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B4E7D95E-FC9D-24F7-3205-B0FD4FEA77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00" y="7556500"/>
            <a:ext cx="546100" cy="5461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E7BAE555-AEBA-10D9-5D4C-196EAB97D1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100" y="3683000"/>
            <a:ext cx="533400" cy="53340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4DC217E6-F034-D724-CA43-F4CACA447C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600" y="4927600"/>
            <a:ext cx="660400" cy="66040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CE61F4FA-7FB5-BA8D-81D3-D8F43F9629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1300" y="5041900"/>
            <a:ext cx="419100" cy="4191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99D85780-9E90-EFCD-7480-DA776EBCC0F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67000" y="1016000"/>
            <a:ext cx="15684500" cy="12700"/>
          </a:xfrm>
          <a:prstGeom prst="rect">
            <a:avLst/>
          </a:prstGeom>
        </p:spPr>
      </p:pic>
      <p:sp>
        <p:nvSpPr>
          <p:cNvPr id="15" name="TextBox 15">
            <a:extLst>
              <a:ext uri="{FF2B5EF4-FFF2-40B4-BE49-F238E27FC236}">
                <a16:creationId xmlns:a16="http://schemas.microsoft.com/office/drawing/2014/main" id="{D336D7D4-8354-C1E7-8611-821BBD7B0B0C}"/>
              </a:ext>
            </a:extLst>
          </p:cNvPr>
          <p:cNvSpPr txBox="1"/>
          <p:nvPr/>
        </p:nvSpPr>
        <p:spPr>
          <a:xfrm>
            <a:off x="14401800" y="9842500"/>
            <a:ext cx="30734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en-US" sz="1600" b="0" i="0" u="none" strike="noStrike" dirty="0">
                <a:solidFill>
                  <a:srgbClr val="3F4870"/>
                </a:solidFill>
                <a:latin typeface="210 OmniGothic 050"/>
              </a:rPr>
              <a:t>07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45118D54-DC33-35CD-82E1-DEDB963B9549}"/>
              </a:ext>
            </a:extLst>
          </p:cNvPr>
          <p:cNvSpPr txBox="1"/>
          <p:nvPr/>
        </p:nvSpPr>
        <p:spPr>
          <a:xfrm>
            <a:off x="3009900" y="596900"/>
            <a:ext cx="67310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600" b="0" i="0" u="none" strike="noStrike" dirty="0" err="1">
                <a:solidFill>
                  <a:srgbClr val="3F4870">
                    <a:alpha val="70196"/>
                  </a:srgbClr>
                </a:solidFill>
                <a:latin typeface="Pretendard Regular"/>
              </a:rPr>
              <a:t>레벨업</a:t>
            </a:r>
            <a:r>
              <a:rPr lang="en-US" altLang="ko-KR" sz="1600" b="0" i="0" u="none" strike="noStrike" dirty="0">
                <a:solidFill>
                  <a:srgbClr val="3F4870">
                    <a:alpha val="70196"/>
                  </a:srgbClr>
                </a:solidFill>
                <a:latin typeface="Pretendard Regular"/>
              </a:rPr>
              <a:t>, </a:t>
            </a:r>
            <a:r>
              <a:rPr lang="ko-KR" altLang="en-US" sz="1600" b="0" i="0" u="none" strike="noStrike" dirty="0">
                <a:solidFill>
                  <a:srgbClr val="3F4870">
                    <a:alpha val="70196"/>
                  </a:srgbClr>
                </a:solidFill>
                <a:latin typeface="Pretendard Regular"/>
              </a:rPr>
              <a:t>진화 기능</a:t>
            </a:r>
            <a:endParaRPr lang="en-US" sz="1600" b="0" i="0" u="none" strike="noStrike" dirty="0">
              <a:solidFill>
                <a:srgbClr val="3F4870">
                  <a:alpha val="70196"/>
                </a:srgbClr>
              </a:solidFill>
              <a:latin typeface="Pretendard Regular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8E6D0366-FE11-AF8F-6488-35E00E135E25}"/>
              </a:ext>
            </a:extLst>
          </p:cNvPr>
          <p:cNvSpPr txBox="1"/>
          <p:nvPr/>
        </p:nvSpPr>
        <p:spPr>
          <a:xfrm>
            <a:off x="1155700" y="927100"/>
            <a:ext cx="1206500" cy="4724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6000" dirty="0">
                <a:solidFill>
                  <a:srgbClr val="3F4870"/>
                </a:solidFill>
                <a:ea typeface="210 OmniGothic 050"/>
              </a:rPr>
              <a:t>주요기능</a:t>
            </a:r>
            <a:endParaRPr lang="ko-KR" sz="6000" b="0" i="0" u="none" strike="noStrike" dirty="0">
              <a:solidFill>
                <a:srgbClr val="3F4870"/>
              </a:solidFill>
              <a:ea typeface="210 OmniGothic 050"/>
            </a:endParaRPr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8E22899F-8AB7-670D-8D48-DD57DF582CE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09900" y="1574800"/>
            <a:ext cx="6203950" cy="7683500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68EB7FA6-2504-CDE1-17D1-DF1B11D5FF3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18200" y="1422400"/>
            <a:ext cx="533400" cy="520700"/>
          </a:xfrm>
          <a:prstGeom prst="rect">
            <a:avLst/>
          </a:prstGeom>
        </p:spPr>
      </p:pic>
      <p:sp>
        <p:nvSpPr>
          <p:cNvPr id="23" name="TextBox 23">
            <a:extLst>
              <a:ext uri="{FF2B5EF4-FFF2-40B4-BE49-F238E27FC236}">
                <a16:creationId xmlns:a16="http://schemas.microsoft.com/office/drawing/2014/main" id="{05BB006C-9A66-DB95-5650-F0A72A5C6001}"/>
              </a:ext>
            </a:extLst>
          </p:cNvPr>
          <p:cNvSpPr txBox="1"/>
          <p:nvPr/>
        </p:nvSpPr>
        <p:spPr>
          <a:xfrm>
            <a:off x="4140200" y="2451100"/>
            <a:ext cx="3759200" cy="825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altLang="ko-KR" sz="2400" b="0" i="0" u="none" strike="noStrike" dirty="0">
                <a:solidFill>
                  <a:srgbClr val="3F4870"/>
                </a:solidFill>
                <a:latin typeface="210 OmniGothic 040"/>
              </a:rPr>
              <a:t>------</a:t>
            </a:r>
            <a:endParaRPr lang="en-US" sz="2400" b="0" i="0" u="none" strike="noStrike" dirty="0">
              <a:solidFill>
                <a:srgbClr val="3F4870"/>
              </a:solidFill>
              <a:latin typeface="210 OmniGothic 040"/>
            </a:endParaRPr>
          </a:p>
        </p:txBody>
      </p:sp>
      <p:pic>
        <p:nvPicPr>
          <p:cNvPr id="25" name="Picture 25">
            <a:extLst>
              <a:ext uri="{FF2B5EF4-FFF2-40B4-BE49-F238E27FC236}">
                <a16:creationId xmlns:a16="http://schemas.microsoft.com/office/drawing/2014/main" id="{4AE9EE20-E151-78B5-C402-8F5D744CA3F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467850" y="1549400"/>
            <a:ext cx="8166100" cy="2402026"/>
          </a:xfrm>
          <a:prstGeom prst="rect">
            <a:avLst/>
          </a:prstGeom>
        </p:spPr>
      </p:pic>
      <p:pic>
        <p:nvPicPr>
          <p:cNvPr id="26" name="Picture 26">
            <a:extLst>
              <a:ext uri="{FF2B5EF4-FFF2-40B4-BE49-F238E27FC236}">
                <a16:creationId xmlns:a16="http://schemas.microsoft.com/office/drawing/2014/main" id="{E8C1A642-817B-6673-EA26-7932524FC34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411200" y="1257300"/>
            <a:ext cx="533400" cy="520700"/>
          </a:xfrm>
          <a:prstGeom prst="rect">
            <a:avLst/>
          </a:prstGeom>
        </p:spPr>
      </p:pic>
      <p:pic>
        <p:nvPicPr>
          <p:cNvPr id="30" name="Picture 30">
            <a:extLst>
              <a:ext uri="{FF2B5EF4-FFF2-40B4-BE49-F238E27FC236}">
                <a16:creationId xmlns:a16="http://schemas.microsoft.com/office/drawing/2014/main" id="{93F70482-044E-7FD6-0095-29B002688A8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512300" y="4416638"/>
            <a:ext cx="8166100" cy="4778162"/>
          </a:xfrm>
          <a:prstGeom prst="rect">
            <a:avLst/>
          </a:prstGeom>
        </p:spPr>
      </p:pic>
      <p:pic>
        <p:nvPicPr>
          <p:cNvPr id="31" name="Picture 31">
            <a:extLst>
              <a:ext uri="{FF2B5EF4-FFF2-40B4-BE49-F238E27FC236}">
                <a16:creationId xmlns:a16="http://schemas.microsoft.com/office/drawing/2014/main" id="{5A1E58E7-AF78-B69F-FA52-3CA41127D51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328650" y="4211776"/>
            <a:ext cx="533400" cy="520700"/>
          </a:xfrm>
          <a:prstGeom prst="rect">
            <a:avLst/>
          </a:prstGeom>
        </p:spPr>
      </p:pic>
      <p:pic>
        <p:nvPicPr>
          <p:cNvPr id="34" name="Picture 34">
            <a:extLst>
              <a:ext uri="{FF2B5EF4-FFF2-40B4-BE49-F238E27FC236}">
                <a16:creationId xmlns:a16="http://schemas.microsoft.com/office/drawing/2014/main" id="{72D5952C-298B-ADCA-6CA0-96F384F8251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4700" y="7137400"/>
            <a:ext cx="1993900" cy="1993900"/>
          </a:xfrm>
          <a:prstGeom prst="rect">
            <a:avLst/>
          </a:prstGeom>
        </p:spPr>
      </p:pic>
      <p:pic>
        <p:nvPicPr>
          <p:cNvPr id="35" name="Picture 35">
            <a:extLst>
              <a:ext uri="{FF2B5EF4-FFF2-40B4-BE49-F238E27FC236}">
                <a16:creationId xmlns:a16="http://schemas.microsoft.com/office/drawing/2014/main" id="{942EB14B-27B6-98E6-F39F-1D85582B3CE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41300" y="1270000"/>
            <a:ext cx="368300" cy="368300"/>
          </a:xfrm>
          <a:prstGeom prst="rect">
            <a:avLst/>
          </a:prstGeom>
        </p:spPr>
      </p:pic>
      <p:sp>
        <p:nvSpPr>
          <p:cNvPr id="41" name="Rectangle 2">
            <a:extLst>
              <a:ext uri="{FF2B5EF4-FFF2-40B4-BE49-F238E27FC236}">
                <a16:creationId xmlns:a16="http://schemas.microsoft.com/office/drawing/2014/main" id="{EB8BB53C-85CD-5479-3216-C6B8E73A2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F0714B1-5373-75FF-6393-CAE8A437985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276599" y="1962077"/>
            <a:ext cx="5690607" cy="183174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9E24E15-B6A9-EBC0-E8BC-DB576A1DD53D}"/>
              </a:ext>
            </a:extLst>
          </p:cNvPr>
          <p:cNvSpPr txBox="1"/>
          <p:nvPr/>
        </p:nvSpPr>
        <p:spPr>
          <a:xfrm>
            <a:off x="9886950" y="2118065"/>
            <a:ext cx="7245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함수는 </a:t>
            </a:r>
            <a:r>
              <a:rPr lang="ko-KR" altLang="en-US" dirty="0" err="1"/>
              <a:t>아스키몬이</a:t>
            </a:r>
            <a:r>
              <a:rPr lang="ko-KR" altLang="en-US" dirty="0"/>
              <a:t> </a:t>
            </a:r>
            <a:r>
              <a:rPr lang="ko-KR" altLang="en-US" dirty="0" err="1"/>
              <a:t>레벨업할</a:t>
            </a:r>
            <a:r>
              <a:rPr lang="ko-KR" altLang="en-US" dirty="0"/>
              <a:t> 때 호출되는 함수입니다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레벨 </a:t>
            </a:r>
            <a:r>
              <a:rPr lang="ko-KR" altLang="en-US" dirty="0" err="1"/>
              <a:t>증가시</a:t>
            </a:r>
            <a:r>
              <a:rPr lang="en-US" altLang="ko-KR" dirty="0"/>
              <a:t>, </a:t>
            </a:r>
            <a:r>
              <a:rPr lang="ko-KR" altLang="en-US" dirty="0"/>
              <a:t>공격력과</a:t>
            </a:r>
            <a:r>
              <a:rPr lang="en-US" altLang="ko-KR" dirty="0"/>
              <a:t> </a:t>
            </a:r>
            <a:r>
              <a:rPr lang="ko-KR" altLang="en-US" dirty="0"/>
              <a:t>최대 체력이 상승하고</a:t>
            </a:r>
            <a:r>
              <a:rPr lang="en-US" altLang="ko-KR" dirty="0"/>
              <a:t>, </a:t>
            </a:r>
            <a:r>
              <a:rPr lang="ko-KR" altLang="en-US" dirty="0"/>
              <a:t>체력이 회복됩니다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93BF56A0-2DA3-888F-7BDF-FE320F34B87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276600" y="4339917"/>
            <a:ext cx="5638800" cy="472101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3A8689A-110E-454B-6165-372972DFB20D}"/>
              </a:ext>
            </a:extLst>
          </p:cNvPr>
          <p:cNvSpPr txBox="1"/>
          <p:nvPr/>
        </p:nvSpPr>
        <p:spPr>
          <a:xfrm>
            <a:off x="9886950" y="5473700"/>
            <a:ext cx="74866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함수는 </a:t>
            </a:r>
            <a:r>
              <a:rPr lang="ko-KR" altLang="en-US" dirty="0" err="1"/>
              <a:t>아스키몬이</a:t>
            </a:r>
            <a:r>
              <a:rPr lang="ko-KR" altLang="en-US" dirty="0"/>
              <a:t> 특정 레벨에 도달했을 때</a:t>
            </a:r>
            <a:r>
              <a:rPr lang="en-US" altLang="ko-KR" dirty="0"/>
              <a:t>, </a:t>
            </a:r>
            <a:r>
              <a:rPr lang="ko-KR" altLang="en-US" dirty="0"/>
              <a:t>이름을 바꾸고 외형을 </a:t>
            </a:r>
            <a:r>
              <a:rPr lang="ko-KR" altLang="en-US" dirty="0" err="1"/>
              <a:t>진화시켜주는</a:t>
            </a:r>
            <a:r>
              <a:rPr lang="ko-KR" altLang="en-US" dirty="0"/>
              <a:t> 함수입니다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진화는 단순한 이름 변경이 아니라</a:t>
            </a:r>
            <a:r>
              <a:rPr lang="en-US" altLang="ko-KR" dirty="0"/>
              <a:t>, </a:t>
            </a:r>
            <a:r>
              <a:rPr lang="ko-KR" altLang="en-US" dirty="0"/>
              <a:t>전투력 향상과 새로운 스킬 습득과도 연결이 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596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6BF46-FC60-07F6-8827-DCE847726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2B19E05-4D5D-7477-9C1D-38B5F7AE2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400"/>
            <a:ext cx="18427700" cy="105791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486435C5-7704-14C5-69C9-A14A2C94BF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838200" y="9677400"/>
            <a:ext cx="17462500" cy="635000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F6899862-3964-73DA-DC50-E9ECB24715E2}"/>
              </a:ext>
            </a:extLst>
          </p:cNvPr>
          <p:cNvSpPr txBox="1"/>
          <p:nvPr/>
        </p:nvSpPr>
        <p:spPr>
          <a:xfrm>
            <a:off x="1905000" y="9842500"/>
            <a:ext cx="27051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600" b="0" i="0" u="none" strike="noStrike" dirty="0">
                <a:solidFill>
                  <a:srgbClr val="3F4870"/>
                </a:solidFill>
                <a:latin typeface="210 OmniGothic 040"/>
              </a:rPr>
              <a:t>개발 </a:t>
            </a:r>
            <a:r>
              <a:rPr lang="ko-KR" altLang="en-US" sz="1600" b="0" i="0" u="none" strike="noStrike" dirty="0" err="1">
                <a:solidFill>
                  <a:srgbClr val="3F4870"/>
                </a:solidFill>
                <a:latin typeface="210 OmniGothic 040"/>
              </a:rPr>
              <a:t>새발</a:t>
            </a:r>
            <a:endParaRPr lang="en-US" sz="1600" b="0" i="0" u="none" strike="noStrike" dirty="0">
              <a:solidFill>
                <a:srgbClr val="3F4870"/>
              </a:solidFill>
              <a:latin typeface="210 OmniGothic 04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62732FB-945B-7F17-1204-067C2703D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050" y="323850"/>
            <a:ext cx="15659100" cy="93853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81ADC43-37FE-026A-6361-4CF8F0A15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5054600"/>
            <a:ext cx="419100" cy="4191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6E6AFE97-4C2F-7746-28A8-632F341CFD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00" y="6388100"/>
            <a:ext cx="304800" cy="3048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2A341101-6E85-C0B1-67C4-E2C1CBFEA9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400" y="8978900"/>
            <a:ext cx="317500" cy="3175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EF588A7B-5054-8B94-EC44-390226864B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00" y="2451100"/>
            <a:ext cx="520700" cy="5207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B37BC669-20D6-4792-AD64-9B51C3C14C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00" y="7556500"/>
            <a:ext cx="546100" cy="5461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7899A893-8937-1705-30EB-76987D28FC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100" y="3683000"/>
            <a:ext cx="533400" cy="53340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9F053B48-5F64-BF4A-F57F-01342F9DF9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600" y="4927600"/>
            <a:ext cx="660400" cy="66040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8E962DCC-7B3A-605F-DB88-DBABEC5E16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1300" y="5041900"/>
            <a:ext cx="419100" cy="4191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D600B60E-E75C-99C9-63C8-43017B24FBD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67000" y="1016000"/>
            <a:ext cx="15684500" cy="12700"/>
          </a:xfrm>
          <a:prstGeom prst="rect">
            <a:avLst/>
          </a:prstGeom>
        </p:spPr>
      </p:pic>
      <p:sp>
        <p:nvSpPr>
          <p:cNvPr id="15" name="TextBox 15">
            <a:extLst>
              <a:ext uri="{FF2B5EF4-FFF2-40B4-BE49-F238E27FC236}">
                <a16:creationId xmlns:a16="http://schemas.microsoft.com/office/drawing/2014/main" id="{37C579A5-0369-3EE5-0638-6574DEC5C24D}"/>
              </a:ext>
            </a:extLst>
          </p:cNvPr>
          <p:cNvSpPr txBox="1"/>
          <p:nvPr/>
        </p:nvSpPr>
        <p:spPr>
          <a:xfrm>
            <a:off x="14401800" y="9842500"/>
            <a:ext cx="30734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en-US" sz="1600" b="0" i="0" u="none" strike="noStrike" dirty="0">
                <a:solidFill>
                  <a:srgbClr val="3F4870"/>
                </a:solidFill>
                <a:latin typeface="210 OmniGothic 040"/>
              </a:rPr>
              <a:t>08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F4F2A475-0AE9-CA33-796B-DA5D7DBD4468}"/>
              </a:ext>
            </a:extLst>
          </p:cNvPr>
          <p:cNvSpPr txBox="1"/>
          <p:nvPr/>
        </p:nvSpPr>
        <p:spPr>
          <a:xfrm>
            <a:off x="3009900" y="596900"/>
            <a:ext cx="67310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600" b="0" i="0" u="none" strike="noStrike" dirty="0">
                <a:solidFill>
                  <a:srgbClr val="3F4870">
                    <a:alpha val="70196"/>
                  </a:srgbClr>
                </a:solidFill>
                <a:latin typeface="Pretendard Regular"/>
              </a:rPr>
              <a:t>아이템</a:t>
            </a:r>
            <a:endParaRPr lang="en-US" altLang="ko-KR" sz="1600" b="0" i="0" u="none" strike="noStrike" dirty="0">
              <a:solidFill>
                <a:srgbClr val="3F4870">
                  <a:alpha val="70196"/>
                </a:srgbClr>
              </a:solidFill>
              <a:latin typeface="Pretendard Regular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C199E387-37A2-FF90-8362-B6264115D327}"/>
              </a:ext>
            </a:extLst>
          </p:cNvPr>
          <p:cNvSpPr txBox="1"/>
          <p:nvPr/>
        </p:nvSpPr>
        <p:spPr>
          <a:xfrm>
            <a:off x="1155700" y="927100"/>
            <a:ext cx="1206500" cy="4724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6000" dirty="0">
                <a:solidFill>
                  <a:srgbClr val="3F4870"/>
                </a:solidFill>
                <a:ea typeface="210 OmniGothic 050"/>
              </a:rPr>
              <a:t>주요기능</a:t>
            </a:r>
            <a:endParaRPr lang="ko-KR" sz="6000" b="0" i="0" u="none" strike="noStrike" dirty="0">
              <a:solidFill>
                <a:srgbClr val="3F4870"/>
              </a:solidFill>
              <a:ea typeface="210 OmniGothic 050"/>
            </a:endParaRPr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347C74E5-2185-0892-0B73-05157747C83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27400" y="1308100"/>
            <a:ext cx="5397500" cy="8216900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07E6CB66-7051-C817-4E49-7486ADC152C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18200" y="1117600"/>
            <a:ext cx="533400" cy="520700"/>
          </a:xfrm>
          <a:prstGeom prst="rect">
            <a:avLst/>
          </a:prstGeom>
        </p:spPr>
      </p:pic>
      <p:pic>
        <p:nvPicPr>
          <p:cNvPr id="25" name="Picture 25">
            <a:extLst>
              <a:ext uri="{FF2B5EF4-FFF2-40B4-BE49-F238E27FC236}">
                <a16:creationId xmlns:a16="http://schemas.microsoft.com/office/drawing/2014/main" id="{7CB6C0FF-4863-1492-471E-F932243BC6C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20200" y="1371600"/>
            <a:ext cx="8166100" cy="2628900"/>
          </a:xfrm>
          <a:prstGeom prst="rect">
            <a:avLst/>
          </a:prstGeom>
        </p:spPr>
      </p:pic>
      <p:pic>
        <p:nvPicPr>
          <p:cNvPr id="26" name="Picture 26">
            <a:extLst>
              <a:ext uri="{FF2B5EF4-FFF2-40B4-BE49-F238E27FC236}">
                <a16:creationId xmlns:a16="http://schemas.microsoft.com/office/drawing/2014/main" id="{21FCDBED-7623-7320-A83B-AC7ABBB2A31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106400" y="1197444"/>
            <a:ext cx="533400" cy="520700"/>
          </a:xfrm>
          <a:prstGeom prst="rect">
            <a:avLst/>
          </a:prstGeom>
        </p:spPr>
      </p:pic>
      <p:pic>
        <p:nvPicPr>
          <p:cNvPr id="30" name="Picture 30">
            <a:extLst>
              <a:ext uri="{FF2B5EF4-FFF2-40B4-BE49-F238E27FC236}">
                <a16:creationId xmlns:a16="http://schemas.microsoft.com/office/drawing/2014/main" id="{44B94022-0335-07F7-7471-66D428AFCB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32900" y="4413659"/>
            <a:ext cx="8166100" cy="5060541"/>
          </a:xfrm>
          <a:prstGeom prst="rect">
            <a:avLst/>
          </a:prstGeom>
        </p:spPr>
      </p:pic>
      <p:pic>
        <p:nvPicPr>
          <p:cNvPr id="31" name="Picture 31">
            <a:extLst>
              <a:ext uri="{FF2B5EF4-FFF2-40B4-BE49-F238E27FC236}">
                <a16:creationId xmlns:a16="http://schemas.microsoft.com/office/drawing/2014/main" id="{FFA90386-D4C8-B797-6CA0-BF75709BD73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106400" y="4241800"/>
            <a:ext cx="533400" cy="520700"/>
          </a:xfrm>
          <a:prstGeom prst="rect">
            <a:avLst/>
          </a:prstGeom>
        </p:spPr>
      </p:pic>
      <p:pic>
        <p:nvPicPr>
          <p:cNvPr id="34" name="Picture 34">
            <a:extLst>
              <a:ext uri="{FF2B5EF4-FFF2-40B4-BE49-F238E27FC236}">
                <a16:creationId xmlns:a16="http://schemas.microsoft.com/office/drawing/2014/main" id="{F7AC3A35-AFF9-0829-A103-4C32F8607D5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4700" y="7137400"/>
            <a:ext cx="1993900" cy="1993900"/>
          </a:xfrm>
          <a:prstGeom prst="rect">
            <a:avLst/>
          </a:prstGeom>
        </p:spPr>
      </p:pic>
      <p:pic>
        <p:nvPicPr>
          <p:cNvPr id="35" name="Picture 35">
            <a:extLst>
              <a:ext uri="{FF2B5EF4-FFF2-40B4-BE49-F238E27FC236}">
                <a16:creationId xmlns:a16="http://schemas.microsoft.com/office/drawing/2014/main" id="{3F3199A3-74AE-2145-2C3B-EC940D5C2D2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41300" y="1270000"/>
            <a:ext cx="368300" cy="368300"/>
          </a:xfrm>
          <a:prstGeom prst="rect">
            <a:avLst/>
          </a:prstGeom>
        </p:spPr>
      </p:pic>
      <p:sp>
        <p:nvSpPr>
          <p:cNvPr id="41" name="Rectangle 2">
            <a:extLst>
              <a:ext uri="{FF2B5EF4-FFF2-40B4-BE49-F238E27FC236}">
                <a16:creationId xmlns:a16="http://schemas.microsoft.com/office/drawing/2014/main" id="{1BB4CA3C-62F8-F9CF-B969-8DCBE1B50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3EA0683E-1348-1A63-05F5-2B6020E7FCF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079571" y="1701418"/>
            <a:ext cx="2549829" cy="19819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26FAF1F-623A-80F2-0C9A-AADFFBD9E2D5}"/>
              </a:ext>
            </a:extLst>
          </p:cNvPr>
          <p:cNvSpPr txBox="1"/>
          <p:nvPr/>
        </p:nvSpPr>
        <p:spPr>
          <a:xfrm>
            <a:off x="9775825" y="217901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아이템은 총 </a:t>
            </a:r>
            <a:r>
              <a:rPr lang="en-US" altLang="ko-KR" dirty="0"/>
              <a:t>5</a:t>
            </a:r>
            <a:r>
              <a:rPr lang="ko-KR" altLang="en-US" dirty="0"/>
              <a:t>개의 타입이 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체력회복</a:t>
            </a:r>
            <a:r>
              <a:rPr lang="en-US" altLang="ko-KR" dirty="0"/>
              <a:t>, </a:t>
            </a:r>
            <a:r>
              <a:rPr lang="ko-KR" altLang="en-US" dirty="0"/>
              <a:t>공격력 증가</a:t>
            </a:r>
            <a:r>
              <a:rPr lang="en-US" altLang="ko-KR" dirty="0"/>
              <a:t>, </a:t>
            </a:r>
            <a:r>
              <a:rPr lang="ko-KR" altLang="en-US" dirty="0"/>
              <a:t>마나 회복</a:t>
            </a:r>
            <a:r>
              <a:rPr lang="en-US" altLang="ko-KR" dirty="0"/>
              <a:t>, </a:t>
            </a:r>
            <a:r>
              <a:rPr lang="ko-KR" altLang="en-US" dirty="0"/>
              <a:t>부활</a:t>
            </a:r>
            <a:r>
              <a:rPr lang="en-US" altLang="ko-KR" dirty="0"/>
              <a:t>, </a:t>
            </a:r>
            <a:r>
              <a:rPr lang="ko-KR" altLang="en-US" dirty="0"/>
              <a:t>체력</a:t>
            </a:r>
            <a:r>
              <a:rPr lang="en-US" altLang="ko-KR" dirty="0"/>
              <a:t>+</a:t>
            </a:r>
            <a:r>
              <a:rPr lang="ko-KR" altLang="en-US" dirty="0" err="1"/>
              <a:t>마나회복</a:t>
            </a:r>
            <a:endParaRPr lang="en-US" altLang="ko-KR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E4094D5B-83BE-17C5-FBAC-D18218DE4DE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005267" y="4178291"/>
            <a:ext cx="4041765" cy="512705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ABDB949-6B6A-5290-85DC-3EB59C8831D2}"/>
              </a:ext>
            </a:extLst>
          </p:cNvPr>
          <p:cNvSpPr txBox="1"/>
          <p:nvPr/>
        </p:nvSpPr>
        <p:spPr>
          <a:xfrm>
            <a:off x="9448800" y="4927600"/>
            <a:ext cx="7683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코드는 플레이어가 보유한 아이템을 관리하는 </a:t>
            </a:r>
            <a:r>
              <a:rPr lang="en-US" altLang="ko-KR" dirty="0"/>
              <a:t>Inventory </a:t>
            </a:r>
            <a:r>
              <a:rPr lang="ko-KR" altLang="en-US" dirty="0"/>
              <a:t>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addItem</a:t>
            </a:r>
            <a:r>
              <a:rPr lang="en-US" altLang="ko-KR" dirty="0"/>
              <a:t> </a:t>
            </a:r>
            <a:r>
              <a:rPr lang="ko-KR" altLang="en-US" dirty="0"/>
              <a:t>함수로 이미 존재하는 아이템이면 수량을 추가하고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처음 획득하는 아이템이면 리스트에 추가합니다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use </a:t>
            </a:r>
            <a:r>
              <a:rPr lang="ko-KR" altLang="en-US" dirty="0"/>
              <a:t>함수는 플레이어가 선택한 아이템을 사용하며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아이템 종류에 따라 효과를 적용합니다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printInventory</a:t>
            </a:r>
            <a:r>
              <a:rPr lang="en-US" altLang="ko-KR" dirty="0"/>
              <a:t> </a:t>
            </a:r>
            <a:r>
              <a:rPr lang="ko-KR" altLang="en-US" dirty="0"/>
              <a:t>함수는 현재 보유한 아이템을 출력하고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isEmpty</a:t>
            </a:r>
            <a:r>
              <a:rPr lang="en-US" altLang="ko-KR" dirty="0"/>
              <a:t> </a:t>
            </a:r>
            <a:r>
              <a:rPr lang="ko-KR" altLang="en-US" dirty="0"/>
              <a:t>함수는 인벤토리가 비었는지 확인합니다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120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8742E-48FC-A409-F232-01F055B7F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AFD442F-CA00-5616-2DE1-F2EB320AF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400"/>
            <a:ext cx="18427700" cy="105791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82C58A37-185D-617F-FD3C-965F8B376A1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838200" y="9677400"/>
            <a:ext cx="17462500" cy="635000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5CC92615-B1F5-832C-CDF9-ACF70BFE0BE8}"/>
              </a:ext>
            </a:extLst>
          </p:cNvPr>
          <p:cNvSpPr txBox="1"/>
          <p:nvPr/>
        </p:nvSpPr>
        <p:spPr>
          <a:xfrm>
            <a:off x="1905000" y="9842500"/>
            <a:ext cx="27051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600" b="0" i="0" u="none" strike="noStrike" dirty="0">
                <a:solidFill>
                  <a:srgbClr val="3F4870"/>
                </a:solidFill>
                <a:latin typeface="210 OmniGothic 040"/>
              </a:rPr>
              <a:t>개발 </a:t>
            </a:r>
            <a:r>
              <a:rPr lang="ko-KR" altLang="en-US" sz="1600" b="0" i="0" u="none" strike="noStrike" dirty="0" err="1">
                <a:solidFill>
                  <a:srgbClr val="3F4870"/>
                </a:solidFill>
                <a:latin typeface="210 OmniGothic 040"/>
              </a:rPr>
              <a:t>새발</a:t>
            </a:r>
            <a:endParaRPr lang="en-US" sz="1600" b="0" i="0" u="none" strike="noStrike" dirty="0">
              <a:solidFill>
                <a:srgbClr val="3F4870"/>
              </a:solidFill>
              <a:latin typeface="210 OmniGothic 04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6C80466-24B8-20E2-4402-8A1AE31F9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050" y="292100"/>
            <a:ext cx="15659100" cy="93853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D0400D9-8871-1437-997E-A4E09275B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5054600"/>
            <a:ext cx="419100" cy="4191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0DCBF6FD-1EC0-B265-A3BE-6C5993E20B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00" y="6388100"/>
            <a:ext cx="304800" cy="3048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2DE3960E-F432-F06D-FFA5-A4359098BC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400" y="8978900"/>
            <a:ext cx="317500" cy="3175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54CA30F3-6441-C8EE-75FE-9CD78CAD0D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00" y="2451100"/>
            <a:ext cx="520700" cy="5207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4BC8C0E8-10E0-A577-2958-284DE2B3A2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00" y="7556500"/>
            <a:ext cx="546100" cy="5461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215B042D-BAA8-92AB-A8C2-44DD757392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100" y="3683000"/>
            <a:ext cx="533400" cy="53340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67F432F2-A3BD-8C93-491C-C7A913C34D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600" y="4927600"/>
            <a:ext cx="660400" cy="66040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64839B5C-C3DF-7B38-0A21-015DB77A4F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1300" y="5041900"/>
            <a:ext cx="419100" cy="4191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763B46C1-F400-22B2-98BB-AB1A53FC604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67000" y="1016000"/>
            <a:ext cx="15684500" cy="12700"/>
          </a:xfrm>
          <a:prstGeom prst="rect">
            <a:avLst/>
          </a:prstGeom>
        </p:spPr>
      </p:pic>
      <p:sp>
        <p:nvSpPr>
          <p:cNvPr id="15" name="TextBox 15">
            <a:extLst>
              <a:ext uri="{FF2B5EF4-FFF2-40B4-BE49-F238E27FC236}">
                <a16:creationId xmlns:a16="http://schemas.microsoft.com/office/drawing/2014/main" id="{3A58B214-9E2C-E0CB-B636-CD15D81F32B2}"/>
              </a:ext>
            </a:extLst>
          </p:cNvPr>
          <p:cNvSpPr txBox="1"/>
          <p:nvPr/>
        </p:nvSpPr>
        <p:spPr>
          <a:xfrm>
            <a:off x="14401800" y="9842500"/>
            <a:ext cx="30734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en-US" sz="1600" b="0" i="0" u="none" strike="noStrike" dirty="0">
                <a:solidFill>
                  <a:srgbClr val="3F4870"/>
                </a:solidFill>
                <a:latin typeface="210 OmniGothic 040"/>
              </a:rPr>
              <a:t>09</a:t>
            </a:r>
            <a:endParaRPr lang="en-US" sz="1600" b="0" i="0" u="none" strike="noStrike" dirty="0">
              <a:solidFill>
                <a:srgbClr val="3F4870"/>
              </a:solidFill>
              <a:latin typeface="210 OmniGothic 050"/>
            </a:endParaRP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FE7550C4-4935-0CBC-2B17-74A7CFE4F220}"/>
              </a:ext>
            </a:extLst>
          </p:cNvPr>
          <p:cNvSpPr txBox="1"/>
          <p:nvPr/>
        </p:nvSpPr>
        <p:spPr>
          <a:xfrm>
            <a:off x="3009900" y="596900"/>
            <a:ext cx="67310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600" b="0" i="0" u="none" strike="noStrike" dirty="0">
                <a:solidFill>
                  <a:srgbClr val="3F4870">
                    <a:alpha val="70196"/>
                  </a:srgbClr>
                </a:solidFill>
                <a:latin typeface="Pretendard Regular"/>
              </a:rPr>
              <a:t>객체지향적 특징</a:t>
            </a:r>
            <a:endParaRPr lang="en-US" altLang="ko-KR" sz="1600" b="0" i="0" u="none" strike="noStrike" dirty="0">
              <a:solidFill>
                <a:srgbClr val="3F4870">
                  <a:alpha val="70196"/>
                </a:srgbClr>
              </a:solidFill>
              <a:latin typeface="Pretendard Regular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B6A46CB6-EF67-87E3-296D-7DD8D7C0075C}"/>
              </a:ext>
            </a:extLst>
          </p:cNvPr>
          <p:cNvSpPr txBox="1"/>
          <p:nvPr/>
        </p:nvSpPr>
        <p:spPr>
          <a:xfrm>
            <a:off x="1155700" y="927100"/>
            <a:ext cx="1206500" cy="4724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6000" dirty="0">
                <a:solidFill>
                  <a:srgbClr val="3F4870"/>
                </a:solidFill>
                <a:ea typeface="210 OmniGothic 050"/>
              </a:rPr>
              <a:t>주요기능</a:t>
            </a:r>
            <a:endParaRPr lang="ko-KR" sz="6000" b="0" i="0" u="none" strike="noStrike" dirty="0">
              <a:solidFill>
                <a:srgbClr val="3F4870"/>
              </a:solidFill>
              <a:ea typeface="210 OmniGothic 050"/>
            </a:endParaRPr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5A6E0BC9-50F1-D794-D0FE-2AFCAED19B7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95600" y="1308100"/>
            <a:ext cx="5984898" cy="8216900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CA8B0FA3-EC29-14C4-91E9-714EF903D48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18200" y="1422400"/>
            <a:ext cx="533400" cy="520700"/>
          </a:xfrm>
          <a:prstGeom prst="rect">
            <a:avLst/>
          </a:prstGeom>
        </p:spPr>
      </p:pic>
      <p:pic>
        <p:nvPicPr>
          <p:cNvPr id="25" name="Picture 25">
            <a:extLst>
              <a:ext uri="{FF2B5EF4-FFF2-40B4-BE49-F238E27FC236}">
                <a16:creationId xmlns:a16="http://schemas.microsoft.com/office/drawing/2014/main" id="{00F03636-66EA-3DCB-DECD-4063C4AD454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07179" y="1308100"/>
            <a:ext cx="8166100" cy="3378200"/>
          </a:xfrm>
          <a:prstGeom prst="rect">
            <a:avLst/>
          </a:prstGeom>
        </p:spPr>
      </p:pic>
      <p:pic>
        <p:nvPicPr>
          <p:cNvPr id="26" name="Picture 26">
            <a:extLst>
              <a:ext uri="{FF2B5EF4-FFF2-40B4-BE49-F238E27FC236}">
                <a16:creationId xmlns:a16="http://schemas.microsoft.com/office/drawing/2014/main" id="{13D54AB6-E22C-F343-EA69-C6D7C1E0865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347700" y="1130300"/>
            <a:ext cx="533400" cy="520700"/>
          </a:xfrm>
          <a:prstGeom prst="rect">
            <a:avLst/>
          </a:prstGeom>
        </p:spPr>
      </p:pic>
      <p:pic>
        <p:nvPicPr>
          <p:cNvPr id="30" name="Picture 30">
            <a:extLst>
              <a:ext uri="{FF2B5EF4-FFF2-40B4-BE49-F238E27FC236}">
                <a16:creationId xmlns:a16="http://schemas.microsoft.com/office/drawing/2014/main" id="{AD3B9842-7EA3-4CBB-41CA-9CE9B09B51F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59900" y="5245100"/>
            <a:ext cx="8166100" cy="3721100"/>
          </a:xfrm>
          <a:prstGeom prst="rect">
            <a:avLst/>
          </a:prstGeom>
        </p:spPr>
      </p:pic>
      <p:pic>
        <p:nvPicPr>
          <p:cNvPr id="31" name="Picture 31">
            <a:extLst>
              <a:ext uri="{FF2B5EF4-FFF2-40B4-BE49-F238E27FC236}">
                <a16:creationId xmlns:a16="http://schemas.microsoft.com/office/drawing/2014/main" id="{C8E57314-62F6-068F-FD49-DB1C1A292B9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390229" y="4908550"/>
            <a:ext cx="533400" cy="520700"/>
          </a:xfrm>
          <a:prstGeom prst="rect">
            <a:avLst/>
          </a:prstGeom>
        </p:spPr>
      </p:pic>
      <p:pic>
        <p:nvPicPr>
          <p:cNvPr id="34" name="Picture 34">
            <a:extLst>
              <a:ext uri="{FF2B5EF4-FFF2-40B4-BE49-F238E27FC236}">
                <a16:creationId xmlns:a16="http://schemas.microsoft.com/office/drawing/2014/main" id="{207E3A00-A6F8-9889-A406-74D9760D760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4700" y="7137400"/>
            <a:ext cx="1993900" cy="1993900"/>
          </a:xfrm>
          <a:prstGeom prst="rect">
            <a:avLst/>
          </a:prstGeom>
        </p:spPr>
      </p:pic>
      <p:pic>
        <p:nvPicPr>
          <p:cNvPr id="35" name="Picture 35">
            <a:extLst>
              <a:ext uri="{FF2B5EF4-FFF2-40B4-BE49-F238E27FC236}">
                <a16:creationId xmlns:a16="http://schemas.microsoft.com/office/drawing/2014/main" id="{3CA1A52F-F3A3-AAE8-87ED-2937ADC3A0A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41300" y="1270000"/>
            <a:ext cx="368300" cy="368300"/>
          </a:xfrm>
          <a:prstGeom prst="rect">
            <a:avLst/>
          </a:prstGeom>
        </p:spPr>
      </p:pic>
      <p:sp>
        <p:nvSpPr>
          <p:cNvPr id="41" name="Rectangle 2">
            <a:extLst>
              <a:ext uri="{FF2B5EF4-FFF2-40B4-BE49-F238E27FC236}">
                <a16:creationId xmlns:a16="http://schemas.microsoft.com/office/drawing/2014/main" id="{3CB01903-8F1C-6EBE-C56D-0D40111CB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F245E7-4824-888E-A99B-DB3B2F93BA7E}"/>
              </a:ext>
            </a:extLst>
          </p:cNvPr>
          <p:cNvSpPr txBox="1"/>
          <p:nvPr/>
        </p:nvSpPr>
        <p:spPr>
          <a:xfrm>
            <a:off x="9537700" y="1943100"/>
            <a:ext cx="7759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캡슐화</a:t>
            </a:r>
            <a:endParaRPr lang="en-US" altLang="ko-KR" dirty="0"/>
          </a:p>
          <a:p>
            <a:r>
              <a:rPr lang="ko-KR" altLang="en-US" dirty="0" err="1"/>
              <a:t>아스키몬의</a:t>
            </a:r>
            <a:r>
              <a:rPr lang="ko-KR" altLang="en-US" dirty="0"/>
              <a:t> 체력</a:t>
            </a:r>
            <a:r>
              <a:rPr lang="en-US" altLang="ko-KR" dirty="0"/>
              <a:t>, </a:t>
            </a:r>
            <a:r>
              <a:rPr lang="ko-KR" altLang="en-US" dirty="0"/>
              <a:t>공격력 등 주요 </a:t>
            </a:r>
            <a:r>
              <a:rPr lang="ko-KR" altLang="en-US" dirty="0" err="1"/>
              <a:t>스탯은</a:t>
            </a:r>
            <a:r>
              <a:rPr lang="ko-KR" altLang="en-US" dirty="0"/>
              <a:t> </a:t>
            </a:r>
            <a:r>
              <a:rPr lang="en-US" altLang="ko-KR" dirty="0"/>
              <a:t>Monster </a:t>
            </a:r>
            <a:r>
              <a:rPr lang="ko-KR" altLang="en-US" dirty="0"/>
              <a:t>클래스 내에서</a:t>
            </a:r>
            <a:r>
              <a:rPr lang="en-US" altLang="ko-KR" dirty="0"/>
              <a:t>private</a:t>
            </a:r>
            <a:r>
              <a:rPr lang="ko-KR" altLang="en-US" dirty="0"/>
              <a:t>으로 선언되어 외부에서 직접 접근할 수 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대신 </a:t>
            </a:r>
            <a:r>
              <a:rPr lang="en-US" altLang="ko-KR" dirty="0" err="1"/>
              <a:t>set_hp</a:t>
            </a:r>
            <a:r>
              <a:rPr lang="en-US" altLang="ko-KR" dirty="0"/>
              <a:t>(), </a:t>
            </a:r>
            <a:r>
              <a:rPr lang="en-US" altLang="ko-KR" dirty="0" err="1"/>
              <a:t>get_hp</a:t>
            </a:r>
            <a:r>
              <a:rPr lang="en-US" altLang="ko-KR" dirty="0"/>
              <a:t>() </a:t>
            </a:r>
            <a:r>
              <a:rPr lang="ko-KR" altLang="en-US" dirty="0"/>
              <a:t>등 </a:t>
            </a:r>
            <a:r>
              <a:rPr lang="en-US" altLang="ko-KR" dirty="0"/>
              <a:t>public </a:t>
            </a:r>
            <a:r>
              <a:rPr lang="ko-KR" altLang="en-US" dirty="0"/>
              <a:t>제어 함수를 통해서만 값을 수정하거나 확인할 수 있도록 설계하였습니다</a:t>
            </a:r>
            <a:r>
              <a:rPr lang="en-US" altLang="ko-KR" dirty="0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9E3245-6777-2A3E-8C04-6A111D1BC57F}"/>
              </a:ext>
            </a:extLst>
          </p:cNvPr>
          <p:cNvSpPr txBox="1"/>
          <p:nvPr/>
        </p:nvSpPr>
        <p:spPr>
          <a:xfrm>
            <a:off x="9537700" y="5765800"/>
            <a:ext cx="7759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추상화</a:t>
            </a:r>
            <a:endParaRPr lang="en-US" altLang="ko-KR" dirty="0"/>
          </a:p>
          <a:p>
            <a:r>
              <a:rPr lang="ko-KR" altLang="en-US" dirty="0"/>
              <a:t>플레이어는 단순히 </a:t>
            </a:r>
            <a:r>
              <a:rPr lang="en-US" altLang="ko-KR" dirty="0" err="1"/>
              <a:t>playerTurn</a:t>
            </a:r>
            <a:r>
              <a:rPr lang="en-US" altLang="ko-KR" dirty="0"/>
              <a:t> </a:t>
            </a:r>
            <a:r>
              <a:rPr lang="ko-KR" altLang="en-US" dirty="0"/>
              <a:t>함수만 호출하면 되며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내부에서는 </a:t>
            </a:r>
            <a:r>
              <a:rPr lang="en-US" altLang="ko-KR" dirty="0" err="1"/>
              <a:t>executeCommand</a:t>
            </a:r>
            <a:r>
              <a:rPr lang="en-US" altLang="ko-KR" dirty="0"/>
              <a:t> </a:t>
            </a:r>
            <a:r>
              <a:rPr lang="ko-KR" altLang="en-US" dirty="0"/>
              <a:t>를 통해 공격</a:t>
            </a:r>
            <a:r>
              <a:rPr lang="en-US" altLang="ko-KR" dirty="0"/>
              <a:t>, </a:t>
            </a:r>
            <a:r>
              <a:rPr lang="ko-KR" altLang="en-US" dirty="0"/>
              <a:t>아이템 사용</a:t>
            </a:r>
            <a:r>
              <a:rPr lang="en-US" altLang="ko-KR" dirty="0"/>
              <a:t>, </a:t>
            </a:r>
            <a:r>
              <a:rPr lang="ko-KR" altLang="en-US" dirty="0"/>
              <a:t>몬스터 교체</a:t>
            </a:r>
            <a:r>
              <a:rPr lang="en-US" altLang="ko-KR" dirty="0"/>
              <a:t>, </a:t>
            </a:r>
            <a:r>
              <a:rPr lang="ko-KR" altLang="en-US" dirty="0"/>
              <a:t>도망 등 전투의 모든 흐름이 자동으로 처리됩니다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93FA2BA-01A3-428A-BFAD-01D44B5722C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38475" y="6868362"/>
            <a:ext cx="5699148" cy="253197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5DDA3CA2-874D-6795-BEA4-D6CEFA98370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534943" y="1377980"/>
            <a:ext cx="2600688" cy="272453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015BEB0B-79C1-C24B-A2F6-4B54E351534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077949" y="4242210"/>
            <a:ext cx="5731302" cy="208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14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648</Words>
  <Application>Microsoft Office PowerPoint</Application>
  <PresentationFormat>사용자 지정</PresentationFormat>
  <Paragraphs>129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210 OmniGothic 030</vt:lpstr>
      <vt:lpstr>210 OmniGothic 040</vt:lpstr>
      <vt:lpstr>210 OmniGothic 050</vt:lpstr>
      <vt:lpstr>Pretendard Regular</vt:lpstr>
      <vt:lpstr>Pretendard SemiBold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박순원</dc:creator>
  <cp:lastModifiedBy>임수찬</cp:lastModifiedBy>
  <cp:revision>42</cp:revision>
  <dcterms:created xsi:type="dcterms:W3CDTF">2006-08-16T00:00:00Z</dcterms:created>
  <dcterms:modified xsi:type="dcterms:W3CDTF">2025-06-08T08:01:23Z</dcterms:modified>
  <cp:version/>
</cp:coreProperties>
</file>