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71" r:id="rId7"/>
    <p:sldId id="270" r:id="rId8"/>
    <p:sldId id="268" r:id="rId9"/>
    <p:sldId id="269" r:id="rId10"/>
    <p:sldId id="259" r:id="rId11"/>
    <p:sldId id="262" r:id="rId12"/>
    <p:sldId id="264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20" y="134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49.png"  /><Relationship Id="rId12" Type="http://schemas.openxmlformats.org/officeDocument/2006/relationships/image" Target="../media/image50.png"  /><Relationship Id="rId13" Type="http://schemas.openxmlformats.org/officeDocument/2006/relationships/image" Target="../media/image51.png"  /><Relationship Id="rId14" Type="http://schemas.openxmlformats.org/officeDocument/2006/relationships/image" Target="../media/image52.png"  /><Relationship Id="rId15" Type="http://schemas.openxmlformats.org/officeDocument/2006/relationships/image" Target="../media/image53.png"  /><Relationship Id="rId16" Type="http://schemas.openxmlformats.org/officeDocument/2006/relationships/image" Target="../media/image54.png"  /><Relationship Id="rId17" Type="http://schemas.openxmlformats.org/officeDocument/2006/relationships/image" Target="../media/image28.png"  /><Relationship Id="rId2" Type="http://schemas.openxmlformats.org/officeDocument/2006/relationships/image" Target="../media/image48.png"  /><Relationship Id="rId3" Type="http://schemas.openxmlformats.org/officeDocument/2006/relationships/image" Target="../media/image9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56.png"  /><Relationship Id="rId12" Type="http://schemas.openxmlformats.org/officeDocument/2006/relationships/image" Target="../media/image9.png"  /><Relationship Id="rId13" Type="http://schemas.openxmlformats.org/officeDocument/2006/relationships/image" Target="../media/image57.png"  /><Relationship Id="rId14" Type="http://schemas.openxmlformats.org/officeDocument/2006/relationships/image" Target="../media/image58.png"  /><Relationship Id="rId15" Type="http://schemas.openxmlformats.org/officeDocument/2006/relationships/image" Target="../media/image59.png"  /><Relationship Id="rId16" Type="http://schemas.openxmlformats.org/officeDocument/2006/relationships/image" Target="../media/image60.png"  /><Relationship Id="rId17" Type="http://schemas.openxmlformats.org/officeDocument/2006/relationships/image" Target="../media/image61.png"  /><Relationship Id="rId18" Type="http://schemas.openxmlformats.org/officeDocument/2006/relationships/image" Target="../media/image28.png"  /><Relationship Id="rId2" Type="http://schemas.openxmlformats.org/officeDocument/2006/relationships/image" Target="../media/image48.png"  /><Relationship Id="rId3" Type="http://schemas.openxmlformats.org/officeDocument/2006/relationships/image" Target="../media/image55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3.png"  /><Relationship Id="rId11" Type="http://schemas.openxmlformats.org/officeDocument/2006/relationships/image" Target="../media/image2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6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9.png"  /><Relationship Id="rId12" Type="http://schemas.openxmlformats.org/officeDocument/2006/relationships/image" Target="../media/image17.png"  /><Relationship Id="rId13" Type="http://schemas.openxmlformats.org/officeDocument/2006/relationships/image" Target="../media/image18.png"  /><Relationship Id="rId14" Type="http://schemas.openxmlformats.org/officeDocument/2006/relationships/image" Target="../media/image19.png"  /><Relationship Id="rId15" Type="http://schemas.openxmlformats.org/officeDocument/2006/relationships/image" Target="../media/image20.png"  /><Relationship Id="rId16" Type="http://schemas.openxmlformats.org/officeDocument/2006/relationships/image" Target="../media/image21.png"  /><Relationship Id="rId17" Type="http://schemas.openxmlformats.org/officeDocument/2006/relationships/image" Target="../media/image22.png"  /><Relationship Id="rId18" Type="http://schemas.openxmlformats.org/officeDocument/2006/relationships/image" Target="../media/image23.png"  /><Relationship Id="rId19" Type="http://schemas.openxmlformats.org/officeDocument/2006/relationships/image" Target="../media/image24.png"  /><Relationship Id="rId2" Type="http://schemas.openxmlformats.org/officeDocument/2006/relationships/image" Target="../media/image1.png"  /><Relationship Id="rId20" Type="http://schemas.openxmlformats.org/officeDocument/2006/relationships/image" Target="../media/image25.png"  /><Relationship Id="rId21" Type="http://schemas.openxmlformats.org/officeDocument/2006/relationships/image" Target="../media/image26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28.png"  /><Relationship Id="rId18" Type="http://schemas.openxmlformats.org/officeDocument/2006/relationships/image" Target="../media/image35.png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3.png"  /><Relationship Id="rId18" Type="http://schemas.openxmlformats.org/officeDocument/2006/relationships/image" Target="../media/image32.png"  /><Relationship Id="rId19" Type="http://schemas.openxmlformats.org/officeDocument/2006/relationships/image" Target="../media/image33.png"  /><Relationship Id="rId2" Type="http://schemas.openxmlformats.org/officeDocument/2006/relationships/image" Target="../media/image1.png"  /><Relationship Id="rId20" Type="http://schemas.openxmlformats.org/officeDocument/2006/relationships/image" Target="../media/image34.png"  /><Relationship Id="rId21" Type="http://schemas.openxmlformats.org/officeDocument/2006/relationships/image" Target="../media/image28.png"  /><Relationship Id="rId22" Type="http://schemas.openxmlformats.org/officeDocument/2006/relationships/image" Target="../media/image37.png"  /><Relationship Id="rId23" Type="http://schemas.openxmlformats.org/officeDocument/2006/relationships/image" Target="../media/image38.png"  /><Relationship Id="rId24" Type="http://schemas.openxmlformats.org/officeDocument/2006/relationships/image" Target="../media/image39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0.png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1.png"  /><Relationship Id="rId2" Type="http://schemas.openxmlformats.org/officeDocument/2006/relationships/image" Target="../media/image1.png"  /><Relationship Id="rId20" Type="http://schemas.openxmlformats.org/officeDocument/2006/relationships/image" Target="../media/image42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3.png"  /><Relationship Id="rId2" Type="http://schemas.openxmlformats.org/officeDocument/2006/relationships/image" Target="../media/image1.png"  /><Relationship Id="rId20" Type="http://schemas.openxmlformats.org/officeDocument/2006/relationships/image" Target="../media/image44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10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6.png"  /><Relationship Id="rId15" Type="http://schemas.openxmlformats.org/officeDocument/2006/relationships/image" Target="../media/image33.png"  /><Relationship Id="rId16" Type="http://schemas.openxmlformats.org/officeDocument/2006/relationships/image" Target="../media/image32.png"  /><Relationship Id="rId17" Type="http://schemas.openxmlformats.org/officeDocument/2006/relationships/image" Target="../media/image34.png"  /><Relationship Id="rId18" Type="http://schemas.openxmlformats.org/officeDocument/2006/relationships/image" Target="../media/image28.png"  /><Relationship Id="rId19" Type="http://schemas.openxmlformats.org/officeDocument/2006/relationships/image" Target="../media/image45.png"  /><Relationship Id="rId2" Type="http://schemas.openxmlformats.org/officeDocument/2006/relationships/image" Target="../media/image1.png"  /><Relationship Id="rId20" Type="http://schemas.openxmlformats.org/officeDocument/2006/relationships/image" Target="../media/image46.png"  /><Relationship Id="rId21" Type="http://schemas.openxmlformats.org/officeDocument/2006/relationships/image" Target="../media/image47.png"  /><Relationship Id="rId3" Type="http://schemas.openxmlformats.org/officeDocument/2006/relationships/image" Target="../media/image9.png"  /><Relationship Id="rId4" Type="http://schemas.openxmlformats.org/officeDocument/2006/relationships/image" Target="../media/image29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1600" dirty="0">
                <a:solidFill>
                  <a:srgbClr val="3F4870"/>
                </a:solidFill>
                <a:latin typeface="210 OmniGothic 050"/>
              </a:rPr>
              <a:t>개발 </a:t>
            </a:r>
            <a:r>
              <a:rPr lang="ko-KR" altLang="en-US" sz="1600" dirty="0" err="1">
                <a:solidFill>
                  <a:srgbClr val="3F4870"/>
                </a:solidFill>
                <a:latin typeface="210 OmniGothic 05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28800" y="927100"/>
            <a:ext cx="3822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50"/>
              </a:rPr>
              <a:t>아스키몬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3238500"/>
            <a:ext cx="11899900" cy="250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14100" b="0" i="0" u="none" strike="noStrike" dirty="0">
                <a:solidFill>
                  <a:srgbClr val="3F4870"/>
                </a:solidFill>
                <a:ea typeface="210 OmniGothic 050"/>
              </a:rPr>
              <a:t>아스키몬</a:t>
            </a:r>
            <a:endParaRPr lang="ko-KR" sz="141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7300" y="5930900"/>
            <a:ext cx="11010900" cy="1536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759200" y="6083300"/>
            <a:ext cx="11087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altLang="ko-KR" sz="2800" b="0" i="0" u="none" strike="noStrike" spc="5300" dirty="0">
                <a:solidFill>
                  <a:srgbClr val="3F4870"/>
                </a:solidFill>
                <a:ea typeface="Pretendard Regular"/>
              </a:rPr>
              <a:t>TEMA </a:t>
            </a:r>
            <a:r>
              <a:rPr lang="ko-KR" altLang="en-US" sz="2800" b="0" i="0" u="none" strike="noStrike" spc="5300" dirty="0">
                <a:solidFill>
                  <a:srgbClr val="3F4870"/>
                </a:solidFill>
                <a:ea typeface="Pretendard Regular"/>
              </a:rPr>
              <a:t>개발새발</a:t>
            </a:r>
            <a:endParaRPr lang="ko-KR" sz="2800" b="0" i="0" u="none" strike="noStrike" spc="5300" dirty="0">
              <a:solidFill>
                <a:srgbClr val="3F4870"/>
              </a:solidFill>
              <a:ea typeface="Pretendard Regula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219700" y="9829800"/>
            <a:ext cx="8115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600" dirty="0" err="1">
                <a:solidFill>
                  <a:srgbClr val="3F4870"/>
                </a:solidFill>
                <a:latin typeface="210 OmniGothic 030"/>
              </a:rPr>
              <a:t>오도혁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권기환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임수찬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이민석</a:t>
            </a:r>
            <a:r>
              <a:rPr lang="en-US" altLang="ko-KR" sz="1600" dirty="0">
                <a:solidFill>
                  <a:srgbClr val="3F4870"/>
                </a:solidFill>
                <a:latin typeface="210 OmniGothic 030"/>
              </a:rPr>
              <a:t>, </a:t>
            </a:r>
            <a:r>
              <a:rPr lang="ko-KR" altLang="en-US" sz="1600" dirty="0">
                <a:solidFill>
                  <a:srgbClr val="3F4870"/>
                </a:solidFill>
                <a:latin typeface="210 OmniGothic 030"/>
              </a:rPr>
              <a:t>박순원</a:t>
            </a:r>
            <a:endParaRPr lang="en-US" sz="1600" b="0" i="0" u="none" strike="noStrike" dirty="0">
              <a:solidFill>
                <a:srgbClr val="3F4870"/>
              </a:solidFill>
              <a:latin typeface="210 OmniGothic 03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36322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3695700"/>
            <a:ext cx="533400" cy="533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dirty="0">
                <a:solidFill>
                  <a:srgbClr val="3F4870"/>
                </a:solidFill>
                <a:latin typeface="210 OmniGothic 050"/>
                <a:ea typeface="210 OmniGothic 050"/>
              </a:rPr>
              <a:t>아스키몬 개발과정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10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65200" y="444500"/>
            <a:ext cx="3238500" cy="3238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8300" y="3594100"/>
            <a:ext cx="13881100" cy="129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759200" y="39116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spc="-100" dirty="0">
                <a:solidFill>
                  <a:srgbClr val="3F4870"/>
                </a:solidFill>
                <a:ea typeface="210 OmniGothic 050"/>
              </a:rPr>
              <a:t>게임 구상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3924300"/>
            <a:ext cx="93345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준비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게임 규칙 및 제작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3276600"/>
            <a:ext cx="774700" cy="774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4800" y="34544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1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8300" y="5194300"/>
            <a:ext cx="13881100" cy="23114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388100" y="5613400"/>
            <a:ext cx="9893300" cy="1193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1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기존 플레이어의 몬스터를 한 개만 선택 후 진행하는 전투방식에서 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3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마리로 변경</a:t>
            </a:r>
            <a:r>
              <a:rPr lang="en-US" altLang="ko-KR" sz="19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2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텍스트만 활용한 게임에서 아스키 아트  추가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  <a:p>
            <a:pPr marL="342900" lvl="0" indent="-342900" algn="l">
              <a:lnSpc>
                <a:spcPct val="14359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실행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3 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몬스터 클래스와 플레이어 클래스의 분리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59200" y="60071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700" b="0" i="0" u="none" strike="noStrike" spc="-100" dirty="0">
                <a:solidFill>
                  <a:srgbClr val="3F4870"/>
                </a:solidFill>
                <a:latin typeface="210 OmniGothic 050"/>
                <a:ea typeface="210 OmniGothic 050"/>
              </a:rPr>
              <a:t>발전 과정</a:t>
            </a:r>
            <a:endParaRPr lang="ko-KR" sz="2700" b="0" i="0" u="none" strike="noStrike" spc="-100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5016500"/>
            <a:ext cx="774700" cy="774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844800" y="51943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2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300" y="7810500"/>
            <a:ext cx="13881100" cy="1003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759200" y="8115300"/>
            <a:ext cx="23241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성과</a:t>
            </a:r>
            <a:r>
              <a:rPr lang="en-US" sz="2700" b="0" i="0" u="none" strike="noStrike" spc="-10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700" b="0" i="0" u="none" strike="noStrike" spc="-100">
                <a:solidFill>
                  <a:srgbClr val="3F4870"/>
                </a:solidFill>
                <a:ea typeface="210 OmniGothic 050"/>
              </a:rPr>
              <a:t>보고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7800" y="7531100"/>
            <a:ext cx="774700" cy="774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844800" y="7696200"/>
            <a:ext cx="53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2400" b="0" i="0" u="none" strike="noStrike" spc="-100">
                <a:solidFill>
                  <a:srgbClr val="F7F8F9"/>
                </a:solidFill>
                <a:latin typeface="210 OmniGothic 050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88100" y="8140700"/>
            <a:ext cx="925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32800"/>
              </a:lnSpc>
              <a:buClr>
                <a:srgbClr val="3F4870"/>
              </a:buClr>
              <a:buFont typeface="Arial"/>
              <a:buChar char="●"/>
            </a:pPr>
            <a:r>
              <a:rPr lang="ko-KR" sz="1900" b="0" i="0" u="none" strike="noStrike" spc="-100" dirty="0">
                <a:solidFill>
                  <a:srgbClr val="3F4870"/>
                </a:solidFill>
                <a:ea typeface="Pretendard SemiBold"/>
              </a:rPr>
              <a:t>완료</a:t>
            </a:r>
            <a:r>
              <a:rPr lang="en-US" sz="1900" b="0" i="0" u="none" strike="noStrike" spc="-100" dirty="0">
                <a:solidFill>
                  <a:srgbClr val="3F4870"/>
                </a:solidFill>
                <a:latin typeface="Pretendard SemiBold"/>
              </a:rPr>
              <a:t> 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SemiBold"/>
              </a:rPr>
              <a:t>:</a:t>
            </a:r>
            <a:r>
              <a:rPr lang="en-US" sz="1900" b="0" i="0" u="none" strike="noStrike" spc="-100" dirty="0">
                <a:solidFill>
                  <a:srgbClr val="666666"/>
                </a:solidFill>
                <a:latin typeface="Pretendard Regular"/>
              </a:rPr>
              <a:t> </a:t>
            </a:r>
            <a:r>
              <a:rPr lang="ko-KR" altLang="en-US" sz="19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아트를 활용한 아스키몬 제작완료</a:t>
            </a:r>
            <a:endParaRPr lang="en-US" sz="19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5575300"/>
            <a:ext cx="17462500" cy="4102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7505700"/>
            <a:ext cx="660400" cy="66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" y="7569200"/>
            <a:ext cx="546100" cy="546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5433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7000" b="0" i="0" u="none" strike="noStrike" dirty="0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8400" y="7162800"/>
            <a:ext cx="1422400" cy="12700"/>
          </a:xfrm>
          <a:prstGeom prst="rect">
            <a:avLst/>
          </a:prstGeom>
          <a:effectLst>
            <a:outerShdw blurRad="39" dist="4110" dir="16200000">
              <a:srgbClr val="FFFFFF">
                <a:alpha val="30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7100" y="6451600"/>
            <a:ext cx="14503400" cy="24003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33600" y="9842500"/>
            <a:ext cx="2641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11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6200" y="6553200"/>
            <a:ext cx="914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700" b="0" i="0" u="none" strike="noStrike">
                <a:solidFill>
                  <a:srgbClr val="F7F8F9"/>
                </a:solidFill>
                <a:ea typeface="210 OmniGothic 040"/>
              </a:rPr>
              <a:t>결과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7100" y="3238500"/>
            <a:ext cx="6731000" cy="787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378200" y="34544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기반의 게임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743200" y="4203700"/>
            <a:ext cx="6007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사용자가 몰입할 수 있게 </a:t>
            </a:r>
            <a:endParaRPr lang="en-US" altLang="ko-KR" sz="1800" b="0" i="0" u="none" strike="noStrike" spc="-100" dirty="0">
              <a:solidFill>
                <a:srgbClr val="666666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아스키아트</a:t>
            </a:r>
            <a:r>
              <a:rPr lang="en-US" altLang="ko-KR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,</a:t>
            </a:r>
            <a:r>
              <a:rPr lang="ko-KR" altLang="en-US" spc="-100" dirty="0">
                <a:solidFill>
                  <a:srgbClr val="666666"/>
                </a:solidFill>
                <a:latin typeface="Pretendard Regular"/>
                <a:ea typeface="Pretendard Regular"/>
              </a:rPr>
              <a:t>시나리오 등의 요소를 추가하며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59000" y="33655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1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4100" y="3251200"/>
            <a:ext cx="6731000" cy="787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6807200"/>
            <a:ext cx="1905000" cy="1905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9004300" y="5283200"/>
            <a:ext cx="850900" cy="812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137900" y="3467100"/>
            <a:ext cx="52705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2500" b="0" i="0" u="none" strike="noStrike" dirty="0">
                <a:solidFill>
                  <a:srgbClr val="3F4870"/>
                </a:solidFill>
                <a:ea typeface="210 OmniGothic 040"/>
              </a:rPr>
              <a:t>아스키몬 클래스 제작</a:t>
            </a:r>
            <a:r>
              <a:rPr lang="en-US" sz="2500" b="0" i="0" u="none" strike="noStrike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26700" y="4216400"/>
            <a:ext cx="61087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아스키몬에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들어가야하는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 다양한 클래스 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(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몬스터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>
                <a:solidFill>
                  <a:srgbClr val="666666"/>
                </a:solidFill>
                <a:ea typeface="Pretendard Regular"/>
              </a:rPr>
              <a:t>아이템</a:t>
            </a:r>
            <a:r>
              <a:rPr lang="en-US" altLang="ko-KR" sz="1800" b="0" i="0" u="none" strike="noStrike" spc="-100" dirty="0">
                <a:solidFill>
                  <a:srgbClr val="666666"/>
                </a:solidFill>
                <a:ea typeface="Pretendard Regular"/>
              </a:rPr>
              <a:t>,</a:t>
            </a:r>
            <a:r>
              <a:rPr lang="ko-KR" altLang="en-US" sz="1800" b="0" i="0" u="none" strike="noStrike" spc="-100" dirty="0" err="1">
                <a:solidFill>
                  <a:srgbClr val="666666"/>
                </a:solidFill>
                <a:ea typeface="Pretendard Regular"/>
              </a:rPr>
              <a:t>게임매니져</a:t>
            </a:r>
            <a:r>
              <a:rPr lang="en-US" altLang="ko-KR" spc="-100" dirty="0">
                <a:solidFill>
                  <a:srgbClr val="666666"/>
                </a:solidFill>
                <a:ea typeface="Pretendard Regular"/>
              </a:rPr>
              <a:t>)</a:t>
            </a:r>
            <a:r>
              <a:rPr lang="ko-KR" altLang="en-US" spc="-100" dirty="0">
                <a:solidFill>
                  <a:srgbClr val="666666"/>
                </a:solidFill>
                <a:ea typeface="Pretendard Regular"/>
              </a:rPr>
              <a:t>를 세분화 후 제작</a:t>
            </a:r>
            <a:endParaRPr lang="en-US" sz="18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918700" y="3378200"/>
            <a:ext cx="9144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F7F8F9"/>
                </a:solidFill>
                <a:latin typeface="210 OmniGothic 040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81600" y="7634514"/>
            <a:ext cx="105664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32800"/>
              </a:lnSpc>
            </a:pP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C++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기반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턴제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RPG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게임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‘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아스키몬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’</a:t>
            </a: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시나리오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30"/>
              </a:rPr>
              <a:t>,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아스키 아트를 통해 </a:t>
            </a:r>
            <a:r>
              <a:rPr lang="ko-KR" altLang="en-US" sz="2400" spc="-100" dirty="0" err="1">
                <a:solidFill>
                  <a:srgbClr val="3F4870"/>
                </a:solidFill>
                <a:latin typeface="210 OmniGothic 030"/>
              </a:rPr>
              <a:t>몰입감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상승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클래스 세분화로 밸런스 조절 용이</a:t>
            </a:r>
            <a:endParaRPr lang="en-US" altLang="ko-KR" sz="2400" spc="-100" dirty="0">
              <a:solidFill>
                <a:srgbClr val="3F4870"/>
              </a:solidFill>
              <a:latin typeface="210 OmniGothic 030"/>
            </a:endParaRPr>
          </a:p>
          <a:p>
            <a:pPr lvl="0" algn="just">
              <a:lnSpc>
                <a:spcPct val="1328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30"/>
              </a:rPr>
              <a:t> </a:t>
            </a:r>
            <a:endParaRPr lang="en-US" sz="2400" b="0" i="0" u="none" strike="noStrike" spc="-100" dirty="0">
              <a:solidFill>
                <a:srgbClr val="3F4870"/>
              </a:solidFill>
              <a:latin typeface="210 OmniGothic 03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782800" y="9271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MIRI 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49700" y="2197100"/>
            <a:ext cx="10388600" cy="218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12300" b="0" i="0" u="none" strike="noStrike">
                <a:solidFill>
                  <a:srgbClr val="3F4870"/>
                </a:solidFill>
                <a:ea typeface="210 OmniGothic 050"/>
              </a:rPr>
              <a:t>감사합니다</a:t>
            </a:r>
            <a:r>
              <a:rPr lang="en-US" sz="12300" b="0" i="0" u="none" strike="noStrike">
                <a:solidFill>
                  <a:srgbClr val="3F4870"/>
                </a:solidFill>
                <a:latin typeface="210 OmniGothic 050"/>
              </a:rPr>
              <a:t>!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838200" y="9486900"/>
            <a:ext cx="17462500" cy="81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543800" y="4826000"/>
            <a:ext cx="3949700" cy="3949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308600" y="9728200"/>
            <a:ext cx="1905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프로젝트</a:t>
            </a:r>
            <a:r>
              <a:rPr lang="en-US" sz="2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2000" b="0" i="0" u="none" strike="noStrike">
                <a:solidFill>
                  <a:srgbClr val="3F4870"/>
                </a:solidFill>
                <a:ea typeface="210 OmniGothic 050"/>
              </a:rPr>
              <a:t>멤버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51700" y="9715500"/>
            <a:ext cx="5918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b="0" i="0" u="none" strike="noStrike" spc="-100" dirty="0" err="1">
                <a:solidFill>
                  <a:srgbClr val="3F4870">
                    <a:alpha val="80000"/>
                  </a:srgbClr>
                </a:solidFill>
                <a:ea typeface="210 OmniGothic 030"/>
              </a:rPr>
              <a:t>오도혁</a:t>
            </a:r>
            <a:r>
              <a:rPr lang="en-US" altLang="ko-KR" sz="2000" b="0" i="0" u="none" strike="noStrike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권기환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임수찬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이민석</a:t>
            </a:r>
            <a:r>
              <a:rPr lang="en-US" altLang="ko-KR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, </a:t>
            </a:r>
            <a:r>
              <a:rPr lang="ko-KR" altLang="en-US" sz="2000" spc="-100" dirty="0">
                <a:solidFill>
                  <a:srgbClr val="3F4870">
                    <a:alpha val="80000"/>
                  </a:srgbClr>
                </a:solidFill>
                <a:ea typeface="210 OmniGothic 030"/>
              </a:rPr>
              <a:t>박순원</a:t>
            </a:r>
            <a:endParaRPr lang="ko-KR" sz="2000" b="0" i="0" u="none" strike="noStrike" spc="-100" dirty="0">
              <a:solidFill>
                <a:srgbClr val="3F4870">
                  <a:alpha val="80000"/>
                </a:srgbClr>
              </a:solidFill>
              <a:ea typeface="210 OmniGothic 03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16100" y="927100"/>
            <a:ext cx="594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3F4870"/>
                </a:solidFill>
                <a:latin typeface="210 OmniGothic 050"/>
              </a:rPr>
              <a:t>PROJECT PERIOD : 2060. 11. 1 ~ 11 30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26670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416300"/>
            <a:ext cx="15341600" cy="5727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altLang="en-US" sz="7000" b="0" i="0" u="none" strike="noStrike" dirty="0">
                <a:solidFill>
                  <a:srgbClr val="3F4870"/>
                </a:solidFill>
                <a:ea typeface="210 OmniGothic 050"/>
              </a:rPr>
              <a:t>목차</a:t>
            </a:r>
            <a:endParaRPr lang="ko-KR" sz="7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02</a:t>
            </a: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101600"/>
            <a:ext cx="3924300" cy="392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500" y="5943600"/>
            <a:ext cx="14401800" cy="889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330604400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00" y="1066800"/>
            <a:ext cx="660400" cy="660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00" y="1206500"/>
            <a:ext cx="368300" cy="368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333172" y="4267200"/>
            <a:ext cx="337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핵심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 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4165600"/>
            <a:ext cx="927100" cy="927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058367" y="4381500"/>
            <a:ext cx="9906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33172" y="50038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0" name="TextBox 30"/>
          <p:cNvSpPr txBox="1"/>
          <p:nvPr/>
        </p:nvSpPr>
        <p:spPr>
          <a:xfrm>
            <a:off x="11512853" y="4220155"/>
            <a:ext cx="3581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dirty="0">
                <a:solidFill>
                  <a:srgbClr val="3F4870"/>
                </a:solidFill>
                <a:latin typeface="210 OmniGothic 050"/>
                <a:ea typeface="210 OmniGothic 030"/>
              </a:rPr>
              <a:t>주요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50"/>
              </a:rPr>
              <a:t> </a:t>
            </a: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50"/>
              </a:rPr>
              <a:t>기능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5700" y="4146550"/>
            <a:ext cx="927100" cy="9271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982200" y="4305300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399216" y="4974369"/>
            <a:ext cx="34036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몬스터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아이템</a:t>
            </a:r>
            <a:r>
              <a:rPr lang="en-US" altLang="ko-KR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,</a:t>
            </a: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게임보드 클래스 설명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47260" y="6134100"/>
            <a:ext cx="3378200" cy="17144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프로젝트 개발</a:t>
            </a:r>
            <a:endParaRPr lang="en-US" altLang="ko-KR" sz="3900" b="0" i="0" u="none" strike="noStrike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endParaRPr lang="en-US" altLang="ko-KR" sz="3900" dirty="0">
              <a:solidFill>
                <a:srgbClr val="3F4870"/>
              </a:solidFill>
              <a:latin typeface="210 OmniGothic 050"/>
              <a:ea typeface="210 OmniGothic 030"/>
            </a:endParaRPr>
          </a:p>
          <a:p>
            <a:pPr lvl="0" algn="l">
              <a:lnSpc>
                <a:spcPct val="41500"/>
              </a:lnSpc>
            </a:pPr>
            <a:r>
              <a:rPr lang="ko-KR" altLang="en-US" sz="3900" b="0" i="0" u="none" strike="noStrike" dirty="0">
                <a:solidFill>
                  <a:srgbClr val="3F4870"/>
                </a:solidFill>
                <a:latin typeface="210 OmniGothic 050"/>
                <a:ea typeface="210 OmniGothic 030"/>
              </a:rPr>
              <a:t>과정</a:t>
            </a:r>
            <a:endParaRPr lang="ko-KR" sz="39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1867" y="6388100"/>
            <a:ext cx="927100" cy="92710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4114800" y="6629400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69672" y="7418454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1600" b="0" i="0" u="none" strike="noStrike" dirty="0">
              <a:solidFill>
                <a:srgbClr val="666666">
                  <a:alpha val="80000"/>
                </a:srgbClr>
              </a:solidFill>
              <a:latin typeface="Pretendard Regular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12853" y="6522464"/>
            <a:ext cx="3708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3900" b="0" i="0" u="none" strike="noStrike" dirty="0">
                <a:solidFill>
                  <a:srgbClr val="3F4870"/>
                </a:solidFill>
                <a:ea typeface="210 OmniGothic 030"/>
              </a:rPr>
              <a:t>프로젝트</a:t>
            </a:r>
            <a:r>
              <a:rPr lang="en-US" sz="3900" b="0" i="0" u="none" strike="noStrike" dirty="0">
                <a:solidFill>
                  <a:srgbClr val="3F4870"/>
                </a:solidFill>
                <a:latin typeface="210 OmniGothic 030"/>
              </a:rPr>
              <a:t> </a:t>
            </a:r>
            <a:r>
              <a:rPr lang="ko-KR" sz="3900" b="0" i="0" u="none" strike="noStrike" dirty="0">
                <a:solidFill>
                  <a:srgbClr val="3F4870"/>
                </a:solidFill>
                <a:ea typeface="210 OmniGothic 050"/>
              </a:rPr>
              <a:t>결과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7168" y="6360779"/>
            <a:ext cx="927100" cy="9271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9999141" y="6597703"/>
            <a:ext cx="990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FFFFFF"/>
                </a:solidFill>
                <a:latin typeface="210 OmniGothic 050"/>
              </a:rPr>
              <a:t>05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449353" y="7287879"/>
            <a:ext cx="36449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666666">
                    <a:alpha val="80000"/>
                  </a:srgbClr>
                </a:solidFill>
                <a:latin typeface="Pretendard Regular"/>
                <a:ea typeface="Pretendard Regular"/>
              </a:rPr>
              <a:t>개발과정 정리 후 결과 발표</a:t>
            </a:r>
            <a:r>
              <a:rPr lang="en-US" sz="1600" b="0" i="0" u="none" strike="noStrike" dirty="0">
                <a:solidFill>
                  <a:srgbClr val="666666">
                    <a:alpha val="80000"/>
                  </a:srgbClr>
                </a:solidFill>
                <a:latin typeface="Pretendard Regular"/>
              </a:rPr>
              <a:t>.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550"/>
            <a:ext cx="18427700" cy="1057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2387600"/>
            <a:ext cx="660400" cy="66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" y="2463800"/>
            <a:ext cx="520700" cy="520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965200"/>
            <a:ext cx="117221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핵심</a:t>
            </a:r>
            <a:r>
              <a:rPr lang="en-US" sz="7000" b="0" i="0" u="none" strike="noStrike">
                <a:solidFill>
                  <a:srgbClr val="3F4870"/>
                </a:solidFill>
                <a:latin typeface="210 OmniGothic 050"/>
              </a:rPr>
              <a:t> </a:t>
            </a:r>
            <a:r>
              <a:rPr lang="ko-KR" sz="7000" b="0" i="0" u="none" strike="noStrike">
                <a:solidFill>
                  <a:srgbClr val="3F4870"/>
                </a:solidFill>
                <a:ea typeface="210 OmniGothic 050"/>
              </a:rPr>
              <a:t>목표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7061200"/>
            <a:ext cx="8382000" cy="8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4100" y="5168900"/>
            <a:ext cx="8382000" cy="88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534900" y="9842500"/>
            <a:ext cx="49403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03</a:t>
            </a: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 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2500" y="3632200"/>
            <a:ext cx="1333500" cy="133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0000" y="3911600"/>
            <a:ext cx="723900" cy="723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287000" y="37084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텍스트 기반 게임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0" y="42545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텍스트 기반의 게임이지만 사용자를 더욱 몰입하게 만드는 게임  제작하기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.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5524500"/>
            <a:ext cx="13335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53500" y="5842000"/>
            <a:ext cx="762000" cy="762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287000" y="56261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altLang="en-US" sz="2400" spc="-100" dirty="0">
                <a:solidFill>
                  <a:srgbClr val="3F4870"/>
                </a:solidFill>
                <a:latin typeface="210 OmniGothic 040"/>
                <a:ea typeface="210 OmniGothic 040"/>
              </a:rPr>
              <a:t>아스키몬 클래스 제작하기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0" y="6172200"/>
            <a:ext cx="5778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객체 지향 프로그래밍 요소를 활용하여 게임에 필요한 클래스 세분화 후 제작하기 </a:t>
            </a:r>
            <a:r>
              <a:rPr lang="en-US" altLang="ko-KR" sz="1700" b="0" i="0" u="none" strike="noStrike" spc="-100" dirty="0">
                <a:solidFill>
                  <a:srgbClr val="666666"/>
                </a:solidFill>
                <a:ea typeface="Pretendard Regular"/>
              </a:rPr>
              <a:t>+ </a:t>
            </a: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아스키 아트 활용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1400" y="7391400"/>
            <a:ext cx="1333500" cy="1333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5400" y="7658100"/>
            <a:ext cx="838200" cy="8382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287000" y="7467600"/>
            <a:ext cx="4965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GIT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 </a:t>
            </a:r>
            <a:r>
              <a:rPr lang="en-US" altLang="ko-KR" sz="2400" spc="-100" dirty="0">
                <a:solidFill>
                  <a:srgbClr val="3F4870"/>
                </a:solidFill>
                <a:latin typeface="210 OmniGothic 040"/>
              </a:rPr>
              <a:t>Hub</a:t>
            </a:r>
            <a:r>
              <a:rPr lang="ko-KR" altLang="en-US" sz="2400" spc="-100" dirty="0">
                <a:solidFill>
                  <a:srgbClr val="3F4870"/>
                </a:solidFill>
                <a:latin typeface="210 OmniGothic 040"/>
              </a:rPr>
              <a:t>활용하기</a:t>
            </a:r>
            <a:r>
              <a:rPr lang="en-US" sz="2400" b="0" i="0" u="none" strike="noStrike" spc="-100" dirty="0">
                <a:solidFill>
                  <a:srgbClr val="3F4870"/>
                </a:solidFill>
                <a:latin typeface="210 OmniGothic 040"/>
              </a:rPr>
              <a:t>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8013700"/>
            <a:ext cx="57404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1700" b="0" i="0" u="none" strike="noStrike" spc="-100" dirty="0">
                <a:solidFill>
                  <a:srgbClr val="666666"/>
                </a:solidFill>
                <a:ea typeface="Pretendard Regular"/>
              </a:rPr>
              <a:t>깃 허브를 활용하여 팀원들과 코드 공유 및 수정하기</a:t>
            </a:r>
            <a:endParaRPr lang="en-US" sz="1700" b="0" i="0" u="none" strike="noStrike" spc="-100" dirty="0">
              <a:solidFill>
                <a:srgbClr val="666666"/>
              </a:solidFill>
              <a:latin typeface="Pretendard Regular"/>
            </a:endParaRP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398500" y="596900"/>
            <a:ext cx="3276600" cy="3276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5200" y="3378200"/>
            <a:ext cx="5372100" cy="5372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49500" y="3505200"/>
            <a:ext cx="5156200" cy="5156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9400" y="4025900"/>
            <a:ext cx="4191000" cy="4191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200" y="6197600"/>
            <a:ext cx="1765300" cy="17653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37100" y="3810000"/>
            <a:ext cx="419100" cy="419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6200" y="5994400"/>
            <a:ext cx="419100" cy="4191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81800" y="6007100"/>
            <a:ext cx="419100" cy="419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3378200" y="4749800"/>
            <a:ext cx="3073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KEY</a:t>
            </a:r>
          </a:p>
          <a:p>
            <a:pPr lvl="0" algn="ctr">
              <a:lnSpc>
                <a:spcPct val="115369"/>
              </a:lnSpc>
            </a:pPr>
            <a:r>
              <a:rPr lang="en-US" sz="3800" b="0" i="0" u="none" strike="noStrike" spc="-200" dirty="0">
                <a:solidFill>
                  <a:srgbClr val="3F4870"/>
                </a:solidFill>
                <a:latin typeface="210 OmniGothic 050"/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030D-A065-C753-9D3C-EF179142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275481-E09E-F4E9-79BC-53255129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067B141-0332-D152-196A-DF1395CA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CB167AA-90EB-2A12-D9E9-774A84729BDD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altLang="ko-KR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64C439-7659-59E2-F622-6030001A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06BC68-761F-194C-3773-9ACBEE6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7374743-3451-7D60-3308-1BF5FAAE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64461B9-453E-9D1F-42CA-CC0EDDFA6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B7FC4F-C727-602F-943B-B175923DC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CF7B235-2574-5E36-6843-6F4BD3CD9D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2E172FC-DEA1-2975-5E2A-40034BA7B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CDDE674-4659-9033-5580-F26F6A473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9EA9F2C-6588-CB30-F0BD-28C2F5EFA8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39E31DD-1D07-AA16-FAA0-2DB4DE3E8C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0C5CFB18-8FA9-7CD7-385A-06C641335F35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04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8D5269CE-D129-F001-0BC2-798976F3CC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아스키 아트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09C2FCA-EDD6-ACCE-43F6-90543D4B5AE8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CB1AD33E-5EB7-56C7-6D58-26898D88A3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1765300"/>
            <a:ext cx="1317625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538B33AC-B7E5-CC71-2565-5EF7EF229F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2050" y="1451269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580591B3-50F0-0221-FE35-DD0C4CAF03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0050" y="5588000"/>
            <a:ext cx="13188950" cy="33782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859BACF-5968-33C8-AE9A-DA3E5C9707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2293" y="53911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B809F7D-E66F-4ECB-2A56-36BEE5F0F8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CFB26136-5C02-E0C7-6B7A-3C77E66F0A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5495013-A69B-D496-75E4-8E385B88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4A3255-A945-B024-ED97-5626CF4311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1200" y="2046292"/>
            <a:ext cx="8774294" cy="27289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4F871B-1958-CA0B-C712-B6D47682136F}"/>
              </a:ext>
            </a:extLst>
          </p:cNvPr>
          <p:cNvSpPr txBox="1"/>
          <p:nvPr/>
        </p:nvSpPr>
        <p:spPr>
          <a:xfrm>
            <a:off x="7467600" y="637240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아트 함수를 실행하여 문자열을 콘솔에 출력하는 기능을 가지는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WriteConsoleW</a:t>
            </a:r>
            <a:r>
              <a:rPr lang="ko-KR" altLang="en-US" dirty="0"/>
              <a:t>를 사용함으로써 일반적인 </a:t>
            </a:r>
            <a:r>
              <a:rPr lang="en-US" altLang="ko-KR" dirty="0" err="1"/>
              <a:t>cout</a:t>
            </a:r>
            <a:r>
              <a:rPr lang="ko-KR" altLang="en-US" dirty="0"/>
              <a:t>으로 출력이 어려운 한글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특수문자를 포함한 아스키 아트 출력을 가능하게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5189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C394BC-5484-1A10-6B3A-CC82C018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F5FAAB7-3B10-D25D-C995-AAD65F95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1600" b="0" i="0" u="none" strike="noStrike">
                <a:solidFill>
                  <a:srgbClr val="3f4870"/>
                </a:solidFill>
                <a:latin typeface="210 OmniGothic 040"/>
              </a:rPr>
              <a:t>개발 새발</a:t>
            </a:r>
            <a:endParaRPr lang="en-US" sz="1600" b="0" i="0" u="none" strike="noStrike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497B0B-7EFE-587A-0290-DF5B785C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18" y="2794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53F7A1-7833-B83A-36C8-8E22EE365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2EB68E3-6FD1-3569-9368-65B330B3C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011398C-D083-E100-D5CB-2900C2C67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22D609-0E45-9DD2-BFDB-84062FDF8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A715B8-8D50-A40B-349C-16D698D98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E017934-D0C9-85F8-5FE8-25E105E5D5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AFAF5C0-3450-F917-8B7E-0C8BF9596B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BD0A9AA5-89D7-2304-F0A0-5E33E288BE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812D953-CB9A-027C-61A7-96F8E57689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805FE4-7970-66A0-27C8-460947326C5B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05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9A35D47-8ECD-AFB4-BCBD-77F1A18FC5FE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전투 시스템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D8D1F40-AA31-E328-5C39-EE66623ED723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2BD623A-CB18-42B5-1FF4-7CCF03C7F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1800" y="1269227"/>
            <a:ext cx="6999518" cy="3874273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DEFF40B1-17A4-4DCE-A777-3E57D10FB4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861" y="959292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168B85D9-C647-A9AA-687C-87A79FDBB6EC}"/>
              </a:ext>
            </a:extLst>
          </p:cNvPr>
          <p:cNvSpPr txBox="1"/>
          <p:nvPr/>
        </p:nvSpPr>
        <p:spPr>
          <a:xfrm>
            <a:off x="4140200" y="189865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E6F35A22-F84D-9751-B3E4-F8C25FADD2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10800" y="1301750"/>
            <a:ext cx="7175500" cy="384175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6998C5C-F477-3484-A616-DAC7583A86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564203" y="11176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F40ADBBB-9D93-5908-F80F-1CD5FCF117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08786" y="5415279"/>
            <a:ext cx="7084803" cy="4177224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195AAE0A-65E3-84F8-066A-B3D44494383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31850" y="5236818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4EB155D-5512-C57C-81B8-83795B8E374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45C9D037-B48B-A3E5-91A2-01A1B5A8AE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2453E91A-72E3-CC28-BCC9-9CA7970D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807151-42DE-F666-2C15-D90EABE399A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46400" y="5401808"/>
            <a:ext cx="6999518" cy="419804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85D293-A1D6-0ADF-83A1-5F81350AA2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44364" y="1562984"/>
            <a:ext cx="6785436" cy="33287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F9B26CB-07B5-7FFD-9BB2-37B9195EB66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0400" y="5480694"/>
            <a:ext cx="6477000" cy="40455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0ABBF2-BE5F-45D0-6CDD-8AF0C5D0D83E}"/>
              </a:ext>
            </a:extLst>
          </p:cNvPr>
          <p:cNvSpPr txBox="1"/>
          <p:nvPr/>
        </p:nvSpPr>
        <p:spPr>
          <a:xfrm>
            <a:off x="10897806" y="1966409"/>
            <a:ext cx="5866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스킬의 속성과 적 몬스터의 타입을 비교하여 데미지를 계산하는 로직입니다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@ → &lt;, &lt; → #, # → @ </a:t>
            </a:r>
            <a:r>
              <a:rPr lang="ko-KR" altLang="en-US" sz="2000" dirty="0"/>
              <a:t>구조의 속성 상성 관계에 따라 유리할 경우에는 </a:t>
            </a:r>
            <a:r>
              <a:rPr lang="en-US" altLang="ko-KR" sz="2000" dirty="0"/>
              <a:t>1.5</a:t>
            </a:r>
            <a:r>
              <a:rPr lang="ko-KR" altLang="en-US" sz="2000" dirty="0"/>
              <a:t>배의 강화된 데미지가</a:t>
            </a:r>
            <a:r>
              <a:rPr lang="en-US" altLang="ko-KR" sz="2000" dirty="0"/>
              <a:t> </a:t>
            </a:r>
            <a:r>
              <a:rPr lang="ko-KR" altLang="en-US" sz="2000" dirty="0"/>
              <a:t> 불리할 경우 </a:t>
            </a:r>
            <a:r>
              <a:rPr lang="en-US" altLang="ko-KR" sz="2000" dirty="0"/>
              <a:t>0.5</a:t>
            </a:r>
            <a:r>
              <a:rPr lang="ko-KR" altLang="en-US" sz="2000" dirty="0"/>
              <a:t>배로 감소된 데미지가 적용됩니다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같은 타입끼리 공격할 경우 기본 공격력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스킬데미지가</a:t>
            </a:r>
            <a:r>
              <a:rPr lang="ko-KR" altLang="en-US" sz="2000" dirty="0"/>
              <a:t> 그대로 적용됩니다</a:t>
            </a:r>
            <a:r>
              <a:rPr lang="en-US" altLang="ko-KR" sz="20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25FA7-9428-C035-3AAE-0801D93D7632}"/>
              </a:ext>
            </a:extLst>
          </p:cNvPr>
          <p:cNvSpPr txBox="1"/>
          <p:nvPr/>
        </p:nvSpPr>
        <p:spPr>
          <a:xfrm>
            <a:off x="10706102" y="5826202"/>
            <a:ext cx="6362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함수는 일반 공격을 수행할 때 호출되는 함수로</a:t>
            </a:r>
            <a:r>
              <a:rPr lang="en-US" altLang="ko-KR" sz="2000" dirty="0"/>
              <a:t>, </a:t>
            </a:r>
            <a:r>
              <a:rPr lang="ko-KR" altLang="en-US" sz="2000" dirty="0"/>
              <a:t>공격자의 타입과 상대 몬스터의 타입을 비교하여 속성 상성에 따라 데미지를 계산합니다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일반 공격 시에는 추가로 </a:t>
            </a:r>
            <a:r>
              <a:rPr lang="ko-KR" altLang="en-US" sz="2000" dirty="0" err="1"/>
              <a:t>마나가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증가하며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이후 강력한 스킬 사용을 위한 자원으로 활용됩니다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18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5FAA8-DBC8-37A5-A45F-FFB24BAB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F49960-F78E-8762-4F84-F09B4A7B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C931CD8-A78D-B839-22E3-35347D1E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240B523-4EF4-4A58-6CCE-A1BDCC43F3B4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0EB4CDF-21C5-AB82-38D1-FDE0805B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3FF82FC-944E-FE6E-AADE-9D4BF38E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AB6C7D-A6DF-4551-94BC-6034696C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EBED6D1-6DC4-8A2C-5231-A7538CFA7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6CE45A-BD71-DA8A-E1A4-36DC22EA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355685E-4D3D-2840-4E75-F93306549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BB72B21-28A5-64C2-26E4-FDEDC336D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DE12684-A6FD-2B36-B2D8-BFA416C11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6B46870-A756-680A-9105-C09AD57160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4DE861D-25D4-49A4-59A1-371E6E81BB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917935D7-A86E-C7B5-B512-167D347305D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06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A8A6369-7749-CD89-65ED-BBCF2920A58C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스토리 출력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72AFB62-80B9-7D83-8BD5-0761F53965DF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7BB66226-4BD3-3929-FE64-A618300F1F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981" y="1816100"/>
            <a:ext cx="6591031" cy="7175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7AB8489-AF76-FAAE-E768-C2B2DC958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1B244668-F611-AFF0-889B-8637BC75E9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5268" y="1765300"/>
            <a:ext cx="6591032" cy="72263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0E37C136-C642-8064-5B63-C4CF86346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35000" y="14224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62F1B33C-C15B-503C-8F54-F38855024F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B6CB6518-1C33-DC14-7F7E-DDBBD64A47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8AF94132-4258-A806-3E91-7482B873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DB9CACE-16D3-3B47-9CAD-6F3E3A8C9E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0918" y="3973333"/>
            <a:ext cx="6393254" cy="2747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D817DC-7A7E-D6AE-DABE-BC74C1964900}"/>
              </a:ext>
            </a:extLst>
          </p:cNvPr>
          <p:cNvSpPr txBox="1"/>
          <p:nvPr/>
        </p:nvSpPr>
        <p:spPr>
          <a:xfrm>
            <a:off x="10972800" y="3973333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게임의 전반적인 스토리와 진행방법을 알려주는 함수인 </a:t>
            </a:r>
            <a:r>
              <a:rPr lang="en-US" altLang="ko-KR" dirty="0" err="1"/>
              <a:t>function_story</a:t>
            </a:r>
            <a:r>
              <a:rPr lang="en-US" altLang="ko-KR" dirty="0"/>
              <a:t> </a:t>
            </a:r>
            <a:r>
              <a:rPr lang="ko-KR" altLang="en-US" dirty="0"/>
              <a:t>코드의 일부분입니다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몰입도와 편의성을 위해 스토리는 한 줄씩 출력되며</a:t>
            </a:r>
            <a:r>
              <a:rPr lang="en-US" altLang="ko-KR" dirty="0"/>
              <a:t>, </a:t>
            </a:r>
            <a:r>
              <a:rPr lang="ko-KR" altLang="en-US" dirty="0"/>
              <a:t>각 문장 당 </a:t>
            </a:r>
            <a:r>
              <a:rPr lang="en-US" altLang="ko-KR" dirty="0"/>
              <a:t>3</a:t>
            </a:r>
            <a:r>
              <a:rPr lang="ko-KR" altLang="en-US" dirty="0"/>
              <a:t>초 간격을 두어 출력 속도를 조절하였습니다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키 입력 시 즉시 </a:t>
            </a:r>
            <a:r>
              <a:rPr lang="ko-KR" altLang="en-US" dirty="0" err="1"/>
              <a:t>스킵이</a:t>
            </a:r>
            <a:r>
              <a:rPr lang="ko-KR" altLang="en-US" dirty="0"/>
              <a:t> 가능하도록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3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5A0E-9AE3-0780-E811-6B4FE776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F71B4A-967D-A0A4-09D6-09A56DB8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4913B93-7389-8666-8FCD-FC446F7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804940A-4962-DC75-81B6-314A20989409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59FB26-598C-268E-318B-7C022F3A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C85651-3F1C-6C3F-9F39-62B002B4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A6F79A-0EC3-9124-7968-A9C6F1D3B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445B7C8-F7B1-E610-12EA-F8E755987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F61AEB2-3B0D-3333-19AE-8B00A45AF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4E7D95E-FC9D-24F7-3205-B0FD4FEA7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7BAE555-AEBA-10D9-5D4C-196EAB97D1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DC217E6-F034-D724-CA43-F4CACA447C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E61F4FA-7FB5-BA8D-81D3-D8F43F9629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9D85780-9E90-EFCD-7480-DA776EBCC0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D336D7D4-8354-C1E7-8611-821BBD7B0B0C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50"/>
              </a:rPr>
              <a:t>07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5118D54-DC33-35CD-82E1-DEDB963B9549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 err="1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레벨업</a:t>
            </a:r>
            <a:r>
              <a:rPr lang="en-US" altLang="ko-KR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, </a:t>
            </a: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진화 기능</a:t>
            </a:r>
            <a:endParaRPr lang="en-US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E6D0366-FE11-AF8F-6488-35E00E135E25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8E22899F-8AB7-670D-8D48-DD57DF582C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9900" y="1574800"/>
            <a:ext cx="6203950" cy="7683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8EB7FA6-2504-CDE1-17D1-DF1B11D5FF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05BB006C-9A66-DB95-5650-F0A72A5C6001}"/>
              </a:ext>
            </a:extLst>
          </p:cNvPr>
          <p:cNvSpPr txBox="1"/>
          <p:nvPr/>
        </p:nvSpPr>
        <p:spPr>
          <a:xfrm>
            <a:off x="4140200" y="2451100"/>
            <a:ext cx="37592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2400" b="0" i="0" u="none" strike="noStrike" dirty="0">
                <a:solidFill>
                  <a:srgbClr val="3F4870"/>
                </a:solidFill>
                <a:latin typeface="210 OmniGothic 040"/>
              </a:rPr>
              <a:t>------</a:t>
            </a:r>
            <a:endParaRPr lang="en-US" sz="24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4AE9EE20-E151-78B5-C402-8F5D744CA3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67850" y="1549400"/>
            <a:ext cx="8166100" cy="2402026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E8C1A642-817B-6673-EA26-7932524FC3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11200" y="1257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93F70482-044E-7FD6-0095-29B002688A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2300" y="4416638"/>
            <a:ext cx="8166100" cy="4778162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5A1E58E7-AF78-B69F-FA52-3CA41127D5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8650" y="4211776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72D5952C-298B-ADCA-6CA0-96F384F825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942EB14B-27B6-98E6-F39F-1D85582B3C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EB8BB53C-85CD-5479-3216-C6B8E73A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F0714B1-5373-75FF-6393-CAE8A4379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76599" y="1962077"/>
            <a:ext cx="5690607" cy="1831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E24E15-B6A9-EBC0-E8BC-DB576A1DD53D}"/>
              </a:ext>
            </a:extLst>
          </p:cNvPr>
          <p:cNvSpPr txBox="1"/>
          <p:nvPr/>
        </p:nvSpPr>
        <p:spPr>
          <a:xfrm>
            <a:off x="9886950" y="2118065"/>
            <a:ext cx="724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</a:t>
            </a:r>
            <a:r>
              <a:rPr lang="ko-KR" altLang="en-US" dirty="0" err="1"/>
              <a:t>레벨업할</a:t>
            </a:r>
            <a:r>
              <a:rPr lang="ko-KR" altLang="en-US" dirty="0"/>
              <a:t> 때 호출되는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ko-KR" altLang="en-US" dirty="0" err="1"/>
              <a:t>증가시</a:t>
            </a:r>
            <a:r>
              <a:rPr lang="en-US" altLang="ko-KR" dirty="0"/>
              <a:t>, </a:t>
            </a:r>
            <a:r>
              <a:rPr lang="ko-KR" altLang="en-US" dirty="0"/>
              <a:t>공격력과</a:t>
            </a:r>
            <a:r>
              <a:rPr lang="en-US" altLang="ko-KR" dirty="0"/>
              <a:t> </a:t>
            </a:r>
            <a:r>
              <a:rPr lang="ko-KR" altLang="en-US" dirty="0"/>
              <a:t>최대 체력이 상승하고</a:t>
            </a:r>
            <a:r>
              <a:rPr lang="en-US" altLang="ko-KR" dirty="0"/>
              <a:t>, </a:t>
            </a:r>
            <a:r>
              <a:rPr lang="ko-KR" altLang="en-US" dirty="0"/>
              <a:t>체력이 회복됩니다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3BF56A0-2DA3-888F-7BDF-FE320F34B8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76600" y="4339917"/>
            <a:ext cx="5638800" cy="47210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3A8689A-110E-454B-6165-372972DFB20D}"/>
              </a:ext>
            </a:extLst>
          </p:cNvPr>
          <p:cNvSpPr txBox="1"/>
          <p:nvPr/>
        </p:nvSpPr>
        <p:spPr>
          <a:xfrm>
            <a:off x="9886950" y="5473700"/>
            <a:ext cx="7486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함수는 </a:t>
            </a:r>
            <a:r>
              <a:rPr lang="ko-KR" altLang="en-US" dirty="0" err="1"/>
              <a:t>아스키몬이</a:t>
            </a:r>
            <a:r>
              <a:rPr lang="ko-KR" altLang="en-US" dirty="0"/>
              <a:t> 특정 레벨에 도달했을 때</a:t>
            </a:r>
            <a:r>
              <a:rPr lang="en-US" altLang="ko-KR" dirty="0"/>
              <a:t>, </a:t>
            </a:r>
            <a:r>
              <a:rPr lang="ko-KR" altLang="en-US" dirty="0"/>
              <a:t>이름을 바꾸고 외형을 </a:t>
            </a:r>
            <a:r>
              <a:rPr lang="ko-KR" altLang="en-US" dirty="0" err="1"/>
              <a:t>진화시켜주는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진화는 단순한 이름 변경이 아니라</a:t>
            </a:r>
            <a:r>
              <a:rPr lang="en-US" altLang="ko-KR" dirty="0"/>
              <a:t>, </a:t>
            </a:r>
            <a:r>
              <a:rPr lang="ko-KR" altLang="en-US" dirty="0"/>
              <a:t>전투력 향상과 새로운 스킬 습득과도 연결이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9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BF46-FC60-07F6-8827-DCE84772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2B19E05-4D5D-7477-9C1D-38B5F7AE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86435C5-7704-14C5-69C9-A14A2C94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6899862-3964-73DA-DC50-E9ECB24715E2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2732FB-945B-7F17-1204-067C2703D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32385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1ADC43-37FE-026A-6361-4CF8F0A15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6AFE97-4C2F-7746-28A8-632F341CF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341101-6E85-C0B1-67C4-E2C1CBFEA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F588A7B-5054-8B94-EC44-390226864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37BC669-20D6-4792-AD64-9B51C3C14C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899A893-8937-1705-30EB-76987D28F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F053B48-5F64-BF4A-F57F-01342F9DF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8E962DCC-7B3A-605F-DB88-DBABEC5E16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600B60E-E75C-99C9-63C8-43017B24FB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7C579A5-0369-3EE5-0638-6574DEC5C24D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08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4F2A475-0AE9-CA33-796B-DA5D7DBD4468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아이템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199E387-37A2-FF90-8362-B6264115D327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47C74E5-2185-0892-0B73-05157747C8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1308100"/>
            <a:ext cx="5397500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7E6CB66-7051-C817-4E49-7486ADC152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1176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CB6C0FF-4863-1492-471E-F932243BC6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0200" y="1371600"/>
            <a:ext cx="8166100" cy="26289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21FCDBED-7623-7320-A83B-AC7ABBB2A3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1197444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44B94022-0335-07F7-7471-66D428AFCB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2900" y="4413659"/>
            <a:ext cx="8166100" cy="5060541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FFA90386-D4C8-B797-6CA0-BF75709BD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06400" y="424180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F7AC3A35-AFF9-0829-A103-4C32F8607D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F3199A3-74AE-2145-2C3B-EC940D5C2D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1BB4CA3C-62F8-F9CF-B969-8DCBE1B5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EA0683E-1348-1A63-05F5-2B6020E7FC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9571" y="1701418"/>
            <a:ext cx="2549829" cy="19819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6FAF1F-623A-80F2-0C9A-AADFFBD9E2D5}"/>
              </a:ext>
            </a:extLst>
          </p:cNvPr>
          <p:cNvSpPr txBox="1"/>
          <p:nvPr/>
        </p:nvSpPr>
        <p:spPr>
          <a:xfrm>
            <a:off x="9775825" y="217901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아이템은 총 </a:t>
            </a:r>
            <a:r>
              <a:rPr lang="en-US" altLang="ko-KR" dirty="0"/>
              <a:t>5</a:t>
            </a:r>
            <a:r>
              <a:rPr lang="ko-KR" altLang="en-US" dirty="0"/>
              <a:t>개의 타입이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체력회복</a:t>
            </a:r>
            <a:r>
              <a:rPr lang="en-US" altLang="ko-KR" dirty="0"/>
              <a:t>, </a:t>
            </a:r>
            <a:r>
              <a:rPr lang="ko-KR" altLang="en-US" dirty="0"/>
              <a:t>공격력 증가</a:t>
            </a:r>
            <a:r>
              <a:rPr lang="en-US" altLang="ko-KR" dirty="0"/>
              <a:t>, </a:t>
            </a:r>
            <a:r>
              <a:rPr lang="ko-KR" altLang="en-US" dirty="0"/>
              <a:t>마나 회복</a:t>
            </a:r>
            <a:r>
              <a:rPr lang="en-US" altLang="ko-KR" dirty="0"/>
              <a:t>, </a:t>
            </a:r>
            <a:r>
              <a:rPr lang="ko-KR" altLang="en-US" dirty="0"/>
              <a:t>부활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+</a:t>
            </a:r>
            <a:r>
              <a:rPr lang="ko-KR" altLang="en-US" dirty="0" err="1"/>
              <a:t>마나회복</a:t>
            </a:r>
            <a:endParaRPr lang="en-US" altLang="ko-KR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4094D5B-83BE-17C5-FBAC-D18218DE4D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5267" y="4178291"/>
            <a:ext cx="4041765" cy="5127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BDB949-6B6A-5290-85DC-3EB59C8831D2}"/>
              </a:ext>
            </a:extLst>
          </p:cNvPr>
          <p:cNvSpPr txBox="1"/>
          <p:nvPr/>
        </p:nvSpPr>
        <p:spPr>
          <a:xfrm>
            <a:off x="9448800" y="4927600"/>
            <a:ext cx="7683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플레이어가 보유한 아이템을 관리하는 </a:t>
            </a:r>
            <a:r>
              <a:rPr lang="en-US" altLang="ko-KR" dirty="0"/>
              <a:t>Inventory 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addItem</a:t>
            </a:r>
            <a:r>
              <a:rPr lang="en-US" altLang="ko-KR" dirty="0"/>
              <a:t> </a:t>
            </a:r>
            <a:r>
              <a:rPr lang="ko-KR" altLang="en-US" dirty="0"/>
              <a:t>함수로 이미 존재하는 아이템이면 수량을 추가하고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처음 획득하는 아이템이면 리스트에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/>
              <a:t>함수는 플레이어가 선택한 아이템을 사용하며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아이템 종류에 따라 효과를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printInventory</a:t>
            </a:r>
            <a:r>
              <a:rPr lang="en-US" altLang="ko-KR" dirty="0"/>
              <a:t> </a:t>
            </a:r>
            <a:r>
              <a:rPr lang="ko-KR" altLang="en-US" dirty="0"/>
              <a:t>함수는 현재 보유한 아이템을 출력하고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isEmpty</a:t>
            </a:r>
            <a:r>
              <a:rPr lang="en-US" altLang="ko-KR" dirty="0"/>
              <a:t> </a:t>
            </a:r>
            <a:r>
              <a:rPr lang="ko-KR" altLang="en-US" dirty="0"/>
              <a:t>함수는 인벤토리가 비었는지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20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8742E-48FC-A409-F232-01F055B7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FD442F-CA00-5616-2DE1-F2EB320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"/>
            <a:ext cx="18427700" cy="10579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2C58A37-185D-617F-FD3C-965F8B37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38200" y="9677400"/>
            <a:ext cx="17462500" cy="635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5CC92615-B1F5-832C-CDF9-ACF70BFE0BE8}"/>
              </a:ext>
            </a:extLst>
          </p:cNvPr>
          <p:cNvSpPr txBox="1"/>
          <p:nvPr/>
        </p:nvSpPr>
        <p:spPr>
          <a:xfrm>
            <a:off x="1905000" y="98425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/>
                </a:solidFill>
                <a:latin typeface="210 OmniGothic 040"/>
              </a:rPr>
              <a:t>개발 </a:t>
            </a:r>
            <a:r>
              <a:rPr lang="ko-KR" altLang="en-US" sz="1600" b="0" i="0" u="none" strike="noStrike" dirty="0" err="1">
                <a:solidFill>
                  <a:srgbClr val="3F4870"/>
                </a:solidFill>
                <a:latin typeface="210 OmniGothic 040"/>
              </a:rPr>
              <a:t>새발</a:t>
            </a:r>
            <a:endParaRPr lang="en-US" sz="1600" b="0" i="0" u="none" strike="noStrike" dirty="0">
              <a:solidFill>
                <a:srgbClr val="3F4870"/>
              </a:solidFill>
              <a:latin typeface="210 OmniGothic 04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C80466-24B8-20E2-4402-8A1AE31F9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92100"/>
            <a:ext cx="15659100" cy="93853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0400D9-8871-1437-997E-A4E09275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054600"/>
            <a:ext cx="419100" cy="4191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DCBF6FD-1EC0-B265-A3BE-6C5993E20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6388100"/>
            <a:ext cx="304800" cy="304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E3960E-F432-F06D-FFA5-A4359098B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8978900"/>
            <a:ext cx="317500" cy="317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4CA30F3-6441-C8EE-75FE-9CD78CAD0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451100"/>
            <a:ext cx="520700" cy="5207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BC8C0E8-10E0-A577-2958-284DE2B3A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7556500"/>
            <a:ext cx="546100" cy="5461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15B042D-BAA8-92AB-A8C2-44DD757392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100" y="3683000"/>
            <a:ext cx="533400" cy="5334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7F432F2-A3BD-8C93-491C-C7A913C34D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4927600"/>
            <a:ext cx="660400" cy="6604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4839B5C-C3DF-7B38-0A21-015DB77A4F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5041900"/>
            <a:ext cx="419100" cy="4191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63B46C1-F400-22B2-98BB-AB1A53FC60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000" y="1016000"/>
            <a:ext cx="15684500" cy="127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3A58B214-9E2C-E0CB-B636-CD15D81F32B2}"/>
              </a:ext>
            </a:extLst>
          </p:cNvPr>
          <p:cNvSpPr txBox="1"/>
          <p:nvPr/>
        </p:nvSpPr>
        <p:spPr>
          <a:xfrm>
            <a:off x="14401800" y="9842500"/>
            <a:ext cx="3073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3F4870"/>
                </a:solidFill>
                <a:latin typeface="210 OmniGothic 040"/>
              </a:rPr>
              <a:t>09</a:t>
            </a:r>
            <a:endParaRPr lang="en-US" sz="1600" b="0" i="0" u="none" strike="noStrike" dirty="0">
              <a:solidFill>
                <a:srgbClr val="3F4870"/>
              </a:solidFill>
              <a:latin typeface="210 OmniGothic 05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E7550C4-4935-0CBC-2B17-74A7CFE4F220}"/>
              </a:ext>
            </a:extLst>
          </p:cNvPr>
          <p:cNvSpPr txBox="1"/>
          <p:nvPr/>
        </p:nvSpPr>
        <p:spPr>
          <a:xfrm>
            <a:off x="3009900" y="596900"/>
            <a:ext cx="6731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600" b="0" i="0" u="none" strike="noStrike" dirty="0">
                <a:solidFill>
                  <a:srgbClr val="3F4870">
                    <a:alpha val="70196"/>
                  </a:srgbClr>
                </a:solidFill>
                <a:latin typeface="Pretendard Regular"/>
              </a:rPr>
              <a:t>객체지향적 특징</a:t>
            </a:r>
            <a:endParaRPr lang="en-US" altLang="ko-KR" sz="1600" b="0" i="0" u="none" strike="noStrike" dirty="0">
              <a:solidFill>
                <a:srgbClr val="3F4870">
                  <a:alpha val="70196"/>
                </a:srgbClr>
              </a:solidFill>
              <a:latin typeface="Pretendard Regular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6A46CB6-EF67-87E3-296D-7DD8D7C0075C}"/>
              </a:ext>
            </a:extLst>
          </p:cNvPr>
          <p:cNvSpPr txBox="1"/>
          <p:nvPr/>
        </p:nvSpPr>
        <p:spPr>
          <a:xfrm>
            <a:off x="1155700" y="927100"/>
            <a:ext cx="1206500" cy="472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dirty="0">
                <a:solidFill>
                  <a:srgbClr val="3F4870"/>
                </a:solidFill>
                <a:ea typeface="210 OmniGothic 050"/>
              </a:rPr>
              <a:t>주요기능</a:t>
            </a:r>
            <a:endParaRPr lang="ko-KR" sz="6000" b="0" i="0" u="none" strike="noStrike" dirty="0">
              <a:solidFill>
                <a:srgbClr val="3F4870"/>
              </a:solidFill>
              <a:ea typeface="210 OmniGothic 05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5A6E0BC9-50F1-D794-D0FE-2AFCAED19B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5600" y="1308100"/>
            <a:ext cx="5984898" cy="82169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CA8B0FA3-EC29-14C4-91E9-714EF903D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8200" y="1422400"/>
            <a:ext cx="533400" cy="5207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00F03636-66EA-3DCB-DECD-4063C4AD45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07179" y="1308100"/>
            <a:ext cx="8166100" cy="33782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13D54AB6-E22C-F343-EA69-C6D7C1E086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47700" y="1130300"/>
            <a:ext cx="533400" cy="5207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AD3B9842-7EA3-4CBB-41CA-9CE9B09B51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9900" y="5245100"/>
            <a:ext cx="8166100" cy="37211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C8E57314-62F6-068F-FD49-DB1C1A292B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90229" y="4908550"/>
            <a:ext cx="533400" cy="5207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207E3A00-A6F8-9889-A406-74D9760D76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00" y="7137400"/>
            <a:ext cx="1993900" cy="19939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3CA1A52F-F3A3-AAE8-87ED-2937ADC3A0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1300" y="1270000"/>
            <a:ext cx="368300" cy="368300"/>
          </a:xfrm>
          <a:prstGeom prst="rect">
            <a:avLst/>
          </a:prstGeom>
        </p:spPr>
      </p:pic>
      <p:sp>
        <p:nvSpPr>
          <p:cNvPr id="41" name="Rectangle 2">
            <a:extLst>
              <a:ext uri="{FF2B5EF4-FFF2-40B4-BE49-F238E27FC236}">
                <a16:creationId xmlns:a16="http://schemas.microsoft.com/office/drawing/2014/main" id="{3CB01903-8F1C-6EBE-C56D-0D40111C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245E7-4824-888E-A99B-DB3B2F93BA7E}"/>
              </a:ext>
            </a:extLst>
          </p:cNvPr>
          <p:cNvSpPr txBox="1"/>
          <p:nvPr/>
        </p:nvSpPr>
        <p:spPr>
          <a:xfrm>
            <a:off x="9537700" y="1943100"/>
            <a:ext cx="775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 err="1"/>
              <a:t>아스키몬의</a:t>
            </a:r>
            <a:r>
              <a:rPr lang="ko-KR" altLang="en-US" dirty="0"/>
              <a:t> 체력</a:t>
            </a:r>
            <a:r>
              <a:rPr lang="en-US" altLang="ko-KR" dirty="0"/>
              <a:t>, </a:t>
            </a:r>
            <a:r>
              <a:rPr lang="ko-KR" altLang="en-US" dirty="0"/>
              <a:t>공격력 등 주요 </a:t>
            </a:r>
            <a:r>
              <a:rPr lang="ko-KR" altLang="en-US" dirty="0" err="1"/>
              <a:t>스탯은</a:t>
            </a:r>
            <a:r>
              <a:rPr lang="ko-KR" altLang="en-US" dirty="0"/>
              <a:t> </a:t>
            </a:r>
            <a:r>
              <a:rPr lang="en-US" altLang="ko-KR" dirty="0"/>
              <a:t>Monster </a:t>
            </a:r>
            <a:r>
              <a:rPr lang="ko-KR" altLang="en-US" dirty="0"/>
              <a:t>클래스 내에서</a:t>
            </a:r>
            <a:r>
              <a:rPr lang="en-US" altLang="ko-KR" dirty="0"/>
              <a:t>private</a:t>
            </a:r>
            <a:r>
              <a:rPr lang="ko-KR" altLang="en-US" dirty="0"/>
              <a:t>으로 선언되어 외부에서 직접 접근할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</a:t>
            </a:r>
            <a:r>
              <a:rPr lang="en-US" altLang="ko-KR" dirty="0" err="1"/>
              <a:t>set_hp</a:t>
            </a:r>
            <a:r>
              <a:rPr lang="en-US" altLang="ko-KR" dirty="0"/>
              <a:t>(), </a:t>
            </a:r>
            <a:r>
              <a:rPr lang="en-US" altLang="ko-KR" dirty="0" err="1"/>
              <a:t>get_hp</a:t>
            </a:r>
            <a:r>
              <a:rPr lang="en-US" altLang="ko-KR" dirty="0"/>
              <a:t>() </a:t>
            </a:r>
            <a:r>
              <a:rPr lang="ko-KR" altLang="en-US" dirty="0"/>
              <a:t>등 </a:t>
            </a:r>
            <a:r>
              <a:rPr lang="en-US" altLang="ko-KR" dirty="0"/>
              <a:t>public </a:t>
            </a:r>
            <a:r>
              <a:rPr lang="ko-KR" altLang="en-US" dirty="0"/>
              <a:t>제어 함수를 통해서만 값을 수정하거나 확인할 수 있도록 설계하였습니다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E3245-6777-2A3E-8C04-6A111D1BC57F}"/>
              </a:ext>
            </a:extLst>
          </p:cNvPr>
          <p:cNvSpPr txBox="1"/>
          <p:nvPr/>
        </p:nvSpPr>
        <p:spPr>
          <a:xfrm>
            <a:off x="9537700" y="5765800"/>
            <a:ext cx="775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r>
              <a:rPr lang="ko-KR" altLang="en-US" dirty="0"/>
              <a:t>플레이어는 단순히 </a:t>
            </a:r>
            <a:r>
              <a:rPr lang="en-US" altLang="ko-KR" dirty="0" err="1"/>
              <a:t>playerTurn</a:t>
            </a:r>
            <a:r>
              <a:rPr lang="en-US" altLang="ko-KR" dirty="0"/>
              <a:t> </a:t>
            </a:r>
            <a:r>
              <a:rPr lang="ko-KR" altLang="en-US" dirty="0"/>
              <a:t>함수만 호출하면 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내부에서는 </a:t>
            </a:r>
            <a:r>
              <a:rPr lang="en-US" altLang="ko-KR" dirty="0" err="1"/>
              <a:t>executeCommand</a:t>
            </a:r>
            <a:r>
              <a:rPr lang="en-US" altLang="ko-KR" dirty="0"/>
              <a:t> </a:t>
            </a:r>
            <a:r>
              <a:rPr lang="ko-KR" altLang="en-US" dirty="0"/>
              <a:t>를 통해 공격</a:t>
            </a:r>
            <a:r>
              <a:rPr lang="en-US" altLang="ko-KR" dirty="0"/>
              <a:t>, </a:t>
            </a:r>
            <a:r>
              <a:rPr lang="ko-KR" altLang="en-US" dirty="0"/>
              <a:t>아이템 사용</a:t>
            </a:r>
            <a:r>
              <a:rPr lang="en-US" altLang="ko-KR" dirty="0"/>
              <a:t>, </a:t>
            </a:r>
            <a:r>
              <a:rPr lang="ko-KR" altLang="en-US" dirty="0"/>
              <a:t>몬스터 교체</a:t>
            </a:r>
            <a:r>
              <a:rPr lang="en-US" altLang="ko-KR" dirty="0"/>
              <a:t>, </a:t>
            </a:r>
            <a:r>
              <a:rPr lang="ko-KR" altLang="en-US" dirty="0"/>
              <a:t>도망 등 전투의 모든 흐름이 자동으로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93FA2BA-01A3-428A-BFAD-01D44B5722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8475" y="6868362"/>
            <a:ext cx="5699148" cy="2531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DDA3CA2-874D-6795-BEA4-D6CEFA983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34943" y="1377980"/>
            <a:ext cx="2600688" cy="27245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15BEB0B-79C1-C24B-A2F6-4B54E35153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7949" y="4242210"/>
            <a:ext cx="5731302" cy="2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422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649</ep:Words>
  <ep:PresentationFormat>사용자 지정</ep:PresentationFormat>
  <ep:Paragraphs>129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PowerPoint 프레젠테이션</vt:lpstr>
      <vt:lpstr>PowerPoint 프레젠테이션</vt:lpstr>
      <vt:lpstr>PowerPoint 프레젠테이션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박순원</dc:creator>
  <cp:lastModifiedBy>ASUS</cp:lastModifiedBy>
  <dcterms:modified xsi:type="dcterms:W3CDTF">2025-06-08T08:04:04.132</dcterms:modified>
  <cp:revision>45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