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6" r:id="rId6"/>
    <p:sldId id="267" r:id="rId7"/>
    <p:sldId id="274" r:id="rId8"/>
    <p:sldId id="268" r:id="rId9"/>
    <p:sldId id="275" r:id="rId10"/>
    <p:sldId id="265" r:id="rId11"/>
    <p:sldId id="276" r:id="rId12"/>
    <p:sldId id="278" r:id="rId13"/>
    <p:sldId id="277" r:id="rId14"/>
    <p:sldId id="279" r:id="rId15"/>
    <p:sldId id="281" r:id="rId16"/>
    <p:sldId id="280" r:id="rId17"/>
    <p:sldId id="282" r:id="rId18"/>
    <p:sldId id="269" r:id="rId19"/>
    <p:sldId id="270" r:id="rId20"/>
    <p:sldId id="271" r:id="rId21"/>
    <p:sldId id="272" r:id="rId22"/>
    <p:sldId id="273" r:id="rId23"/>
    <p:sldId id="28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00"/>
    <a:srgbClr val="0070C0"/>
    <a:srgbClr val="7030A0"/>
    <a:srgbClr val="FEF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1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2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0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6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ce2021/Royal/tree/mai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hyperlink" Target="https://developer.android.com/?hl=ko" TargetMode="External"/><Relationship Id="rId7" Type="http://schemas.openxmlformats.org/officeDocument/2006/relationships/hyperlink" Target="https://aws.amazon.com/ko/products/?nc2=h_ql_prod_fs_f" TargetMode="External"/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ko/" TargetMode="External"/><Relationship Id="rId5" Type="http://schemas.openxmlformats.org/officeDocument/2006/relationships/hyperlink" Target="https://github.com/CMU-Perceptual-Computing-Lab/openpose" TargetMode="External"/><Relationship Id="rId4" Type="http://schemas.openxmlformats.org/officeDocument/2006/relationships/hyperlink" Target="https://www.tensorflow.org/?hl=k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9763638" y="1948559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613124" y="2646967"/>
            <a:ext cx="85669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0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헬스케어</a:t>
            </a:r>
            <a:r>
              <a:rPr lang="ko-KR" altLang="en-US" sz="6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6000" b="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r>
              <a:rPr lang="en-US" altLang="ko-KR" sz="6000" b="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6000" b="0" dirty="0" err="1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헬로피티</a:t>
            </a:r>
            <a:r>
              <a:rPr lang="en-US" altLang="ko-KR" sz="6000" b="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lang="en-US" altLang="ko-KR" sz="6000" b="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Health-care app(</a:t>
            </a:r>
            <a:r>
              <a:rPr lang="en-US" altLang="ko-KR" sz="2400" b="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HelloPT</a:t>
            </a:r>
            <a:r>
              <a:rPr lang="en-US" altLang="ko-KR" sz="24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r"/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2E9F7-F413-44BD-86C6-0E89D5BC8614}"/>
              </a:ext>
            </a:extLst>
          </p:cNvPr>
          <p:cNvSpPr txBox="1"/>
          <p:nvPr/>
        </p:nvSpPr>
        <p:spPr>
          <a:xfrm>
            <a:off x="7583119" y="5218341"/>
            <a:ext cx="475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2018150053 </a:t>
            </a:r>
            <a:r>
              <a:rPr lang="ko-KR" altLang="en-US" dirty="0">
                <a:solidFill>
                  <a:schemeClr val="bg1"/>
                </a:solidFill>
              </a:rPr>
              <a:t>컴퓨터공학과 조성욱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2017154948 </a:t>
            </a:r>
            <a:r>
              <a:rPr lang="ko-KR" altLang="en-US" dirty="0">
                <a:solidFill>
                  <a:schemeClr val="bg1"/>
                </a:solidFill>
              </a:rPr>
              <a:t>컴퓨터공학과 이동환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2016152039 </a:t>
            </a:r>
            <a:r>
              <a:rPr lang="ko-KR" altLang="en-US" dirty="0">
                <a:solidFill>
                  <a:schemeClr val="bg1"/>
                </a:solidFill>
              </a:rPr>
              <a:t>컴퓨터공학과 최성진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2017156057 </a:t>
            </a:r>
            <a:r>
              <a:rPr lang="ko-KR" altLang="en-US" dirty="0">
                <a:solidFill>
                  <a:schemeClr val="bg1"/>
                </a:solidFill>
              </a:rPr>
              <a:t>소프트웨어전공 </a:t>
            </a:r>
            <a:r>
              <a:rPr lang="ko-KR" altLang="en-US" dirty="0" err="1">
                <a:solidFill>
                  <a:schemeClr val="bg1"/>
                </a:solidFill>
              </a:rPr>
              <a:t>진정우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A0E43-2F0C-435D-B0FD-FF6A358D0E41}"/>
              </a:ext>
            </a:extLst>
          </p:cNvPr>
          <p:cNvSpPr txBox="1"/>
          <p:nvPr/>
        </p:nvSpPr>
        <p:spPr>
          <a:xfrm>
            <a:off x="8692429" y="4491700"/>
            <a:ext cx="312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</a:rPr>
              <a:t>Royal</a:t>
            </a:r>
            <a:endParaRPr lang="ko-KR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-106189" y="-88491"/>
            <a:ext cx="12424041" cy="7120521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4674646" y="867612"/>
            <a:ext cx="3006744" cy="246123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A8CD7A43-D332-45A6-9C41-9941503D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MySQL] MySQL 테이블 [생성/수정/삭제] 실습">
            <a:extLst>
              <a:ext uri="{FF2B5EF4-FFF2-40B4-BE49-F238E27FC236}">
                <a16:creationId xmlns:a16="http://schemas.microsoft.com/office/drawing/2014/main" id="{1B8F2A0A-9B7D-496F-A549-7ACB4450C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ensorFlow">
            <a:extLst>
              <a:ext uri="{FF2B5EF4-FFF2-40B4-BE49-F238E27FC236}">
                <a16:creationId xmlns:a16="http://schemas.microsoft.com/office/drawing/2014/main" id="{0003395C-C328-4971-9833-341907F8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안드로이드 - 해시넷">
            <a:extLst>
              <a:ext uri="{FF2B5EF4-FFF2-40B4-BE49-F238E27FC236}">
                <a16:creationId xmlns:a16="http://schemas.microsoft.com/office/drawing/2014/main" id="{8FC3C3AA-0BBA-42CB-9886-7732EF43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B05CE0C0-1EFB-40ED-8C9F-BD11099F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06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구성도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(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실시간서버 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Node.js)</a:t>
              </a:r>
              <a:endParaRPr lang="ko-KR" altLang="en-US" sz="32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F4B529-A59A-431D-88E5-CE50BB65F70E}"/>
              </a:ext>
            </a:extLst>
          </p:cNvPr>
          <p:cNvSpPr txBox="1"/>
          <p:nvPr/>
        </p:nvSpPr>
        <p:spPr>
          <a:xfrm>
            <a:off x="5657850" y="1452754"/>
            <a:ext cx="5973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리얼타임에 강력한 </a:t>
            </a:r>
            <a:r>
              <a:rPr lang="en-US" altLang="ko-KR" sz="2400" dirty="0"/>
              <a:t>Node.js</a:t>
            </a:r>
            <a:r>
              <a:rPr lang="ko-KR" altLang="en-US" sz="2400" dirty="0"/>
              <a:t>를 사용하여 </a:t>
            </a:r>
            <a:br>
              <a:rPr lang="en-US" altLang="ko-KR" sz="2400" dirty="0"/>
            </a:br>
            <a:r>
              <a:rPr lang="ko-KR" altLang="en-US" sz="2400" dirty="0"/>
              <a:t>실시간 자세 교정 시스템에 적용 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Node.js </a:t>
            </a:r>
            <a:r>
              <a:rPr lang="ko-KR" altLang="en-US" sz="2400" dirty="0"/>
              <a:t>프레임워크인 </a:t>
            </a:r>
            <a:r>
              <a:rPr lang="en-US" altLang="ko-KR" sz="2400" dirty="0"/>
              <a:t>Express</a:t>
            </a:r>
            <a:r>
              <a:rPr lang="ko-KR" altLang="en-US" sz="2400" dirty="0"/>
              <a:t>를 기반으로 서버코드 작성 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작성된 서버는 </a:t>
            </a:r>
            <a:r>
              <a:rPr lang="en-US" altLang="ko-KR" sz="2400" dirty="0"/>
              <a:t>AWS EC2</a:t>
            </a:r>
            <a:r>
              <a:rPr lang="ko-KR" altLang="en-US" sz="2400" dirty="0"/>
              <a:t>에 올려져서 </a:t>
            </a:r>
            <a:br>
              <a:rPr lang="en-US" altLang="ko-KR" sz="2400" dirty="0"/>
            </a:br>
            <a:r>
              <a:rPr lang="ko-KR" altLang="en-US" sz="2400" dirty="0"/>
              <a:t>클라이언트</a:t>
            </a:r>
            <a:r>
              <a:rPr lang="en-US" altLang="ko-KR" sz="2400" dirty="0"/>
              <a:t>,</a:t>
            </a:r>
            <a:r>
              <a:rPr lang="ko-KR" altLang="en-US" sz="2400" dirty="0"/>
              <a:t>데이터베이스</a:t>
            </a:r>
            <a:r>
              <a:rPr lang="en-US" altLang="ko-KR" sz="2400" dirty="0"/>
              <a:t>, </a:t>
            </a:r>
            <a:r>
              <a:rPr lang="ko-KR" altLang="en-US" sz="2400" dirty="0"/>
              <a:t>딥러닝 서버와 지속적인 통신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2052" name="Picture 4" descr="express가 뭐예요">
            <a:extLst>
              <a:ext uri="{FF2B5EF4-FFF2-40B4-BE49-F238E27FC236}">
                <a16:creationId xmlns:a16="http://schemas.microsoft.com/office/drawing/2014/main" id="{E2C6B127-8F17-4AFA-8F77-6A7F840AF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90746"/>
            <a:ext cx="5143695" cy="376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2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4674646" y="867612"/>
            <a:ext cx="3006744" cy="246123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3A1DF59C-F9C3-4FC0-806D-3D462216D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MySQL] MySQL 테이블 [생성/수정/삭제] 실습">
            <a:extLst>
              <a:ext uri="{FF2B5EF4-FFF2-40B4-BE49-F238E27FC236}">
                <a16:creationId xmlns:a16="http://schemas.microsoft.com/office/drawing/2014/main" id="{6AB5C71C-EE7B-4855-B565-C813EA20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ensorFlow">
            <a:extLst>
              <a:ext uri="{FF2B5EF4-FFF2-40B4-BE49-F238E27FC236}">
                <a16:creationId xmlns:a16="http://schemas.microsoft.com/office/drawing/2014/main" id="{40B1B8A7-4C43-48E2-9C49-389275307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안드로이드 - 해시넷">
            <a:extLst>
              <a:ext uri="{FF2B5EF4-FFF2-40B4-BE49-F238E27FC236}">
                <a16:creationId xmlns:a16="http://schemas.microsoft.com/office/drawing/2014/main" id="{8E8BB270-6EEE-4F1B-AE31-BC6D2A76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DD73599D-77FB-4261-A2EC-5739BB7F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9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4859350" y="4335237"/>
            <a:ext cx="1741475" cy="2218986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E8B7EE78-D6B0-454D-A96D-106D5DB6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MySQL] MySQL 테이블 [생성/수정/삭제] 실습">
            <a:extLst>
              <a:ext uri="{FF2B5EF4-FFF2-40B4-BE49-F238E27FC236}">
                <a16:creationId xmlns:a16="http://schemas.microsoft.com/office/drawing/2014/main" id="{5207BB0D-0FBE-47D8-8D6C-B622A751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ensorFlow">
            <a:extLst>
              <a:ext uri="{FF2B5EF4-FFF2-40B4-BE49-F238E27FC236}">
                <a16:creationId xmlns:a16="http://schemas.microsoft.com/office/drawing/2014/main" id="{4B6EA7E2-DE5E-4ED0-9087-732EBDE8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안드로이드 - 해시넷">
            <a:extLst>
              <a:ext uri="{FF2B5EF4-FFF2-40B4-BE49-F238E27FC236}">
                <a16:creationId xmlns:a16="http://schemas.microsoft.com/office/drawing/2014/main" id="{89FCBD20-FDB5-45A4-914E-F8C09D7A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F4642CD5-9287-4E6A-89BF-388D09F9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8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구성도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(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데이터 베이스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)</a:t>
              </a:r>
              <a:endParaRPr lang="ko-KR" altLang="en-US" sz="32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A3128D-FC56-4820-9013-DA8B139E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95224"/>
            <a:ext cx="11442700" cy="573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64DDA1CA-8A2E-4710-9A7E-1B95E62A2A92}"/>
              </a:ext>
            </a:extLst>
          </p:cNvPr>
          <p:cNvGrpSpPr/>
          <p:nvPr/>
        </p:nvGrpSpPr>
        <p:grpSpPr>
          <a:xfrm>
            <a:off x="645624" y="1542070"/>
            <a:ext cx="2592801" cy="1201130"/>
            <a:chOff x="635000" y="1497246"/>
            <a:chExt cx="2592801" cy="120113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EF9431C-4A5D-4ADF-B3FB-71BCD0D191E5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" y="1497246"/>
              <a:ext cx="2592800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EE31C3-10BD-462D-A3B8-7A08BD8A0D0F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00" y="1497247"/>
              <a:ext cx="0" cy="1201129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94ED1C6-4D7D-4F79-92A6-0C6BC4A4ED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30" y="1497246"/>
              <a:ext cx="0" cy="1201129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8DF9EFC-F9EE-4CE9-B9C2-DE03415F1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61" y="2698375"/>
              <a:ext cx="2570540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21901B-A8DB-44A8-B8E6-BA0FFFB3D6CA}"/>
              </a:ext>
            </a:extLst>
          </p:cNvPr>
          <p:cNvGrpSpPr/>
          <p:nvPr/>
        </p:nvGrpSpPr>
        <p:grpSpPr>
          <a:xfrm>
            <a:off x="8830400" y="2985387"/>
            <a:ext cx="2592801" cy="1201130"/>
            <a:chOff x="635000" y="1497246"/>
            <a:chExt cx="2592801" cy="120113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DFF7BD-8E03-4601-92E2-2E45EBC41F1C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" y="1497246"/>
              <a:ext cx="25928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DAD2BA2-AC73-4070-ABD3-12DDB574584B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00" y="1497247"/>
              <a:ext cx="0" cy="1201129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1D483DF-22CB-4A06-85C2-8411A9F3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46130" y="1497246"/>
              <a:ext cx="0" cy="1201129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4ED7F8B-F1F1-4009-8484-00332E54D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61" y="2698375"/>
              <a:ext cx="257054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25FB2C-4B9A-47B4-9B93-414F39868EEF}"/>
              </a:ext>
            </a:extLst>
          </p:cNvPr>
          <p:cNvGrpSpPr/>
          <p:nvPr/>
        </p:nvGrpSpPr>
        <p:grpSpPr>
          <a:xfrm>
            <a:off x="3675695" y="1488564"/>
            <a:ext cx="2850604" cy="1514893"/>
            <a:chOff x="635000" y="1497246"/>
            <a:chExt cx="2592801" cy="120113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FB84267-2AF6-4AF4-9831-F787099D85E7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" y="1497246"/>
              <a:ext cx="2592800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D1C5626-F078-459E-8985-4DF19A1BFC45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00" y="1497247"/>
              <a:ext cx="0" cy="1201129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B30C750-633D-459B-9A3C-0DEF572B3C3D}"/>
                </a:ext>
              </a:extLst>
            </p:cNvPr>
            <p:cNvCxnSpPr>
              <a:cxnSpLocks/>
            </p:cNvCxnSpPr>
            <p:nvPr/>
          </p:nvCxnSpPr>
          <p:spPr>
            <a:xfrm>
              <a:off x="646130" y="1497246"/>
              <a:ext cx="0" cy="1201129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8521680-E2E3-43B0-903B-817AF1A32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61" y="2698375"/>
              <a:ext cx="2570540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B732EC-5F8F-47E4-A26C-885606B8413B}"/>
              </a:ext>
            </a:extLst>
          </p:cNvPr>
          <p:cNvGrpSpPr/>
          <p:nvPr/>
        </p:nvGrpSpPr>
        <p:grpSpPr>
          <a:xfrm>
            <a:off x="953808" y="4356987"/>
            <a:ext cx="2721861" cy="1605787"/>
            <a:chOff x="635000" y="1497246"/>
            <a:chExt cx="2592801" cy="1201130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73BBC1B-2F24-457D-99A5-4B71A93971B2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0" y="1497246"/>
              <a:ext cx="259280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FCCEDB-5A54-46C4-8F8D-B355F67E27D6}"/>
                </a:ext>
              </a:extLst>
            </p:cNvPr>
            <p:cNvCxnSpPr>
              <a:cxnSpLocks/>
            </p:cNvCxnSpPr>
            <p:nvPr/>
          </p:nvCxnSpPr>
          <p:spPr>
            <a:xfrm>
              <a:off x="3227800" y="1497247"/>
              <a:ext cx="0" cy="120112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B2A4A8B-CE33-4660-B65D-0FE1E8B89E8C}"/>
                </a:ext>
              </a:extLst>
            </p:cNvPr>
            <p:cNvCxnSpPr>
              <a:cxnSpLocks/>
            </p:cNvCxnSpPr>
            <p:nvPr/>
          </p:nvCxnSpPr>
          <p:spPr>
            <a:xfrm>
              <a:off x="646130" y="1497246"/>
              <a:ext cx="0" cy="1201129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A6CDEC-B598-4936-9267-02C7FDAF3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61" y="2698375"/>
              <a:ext cx="257054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4949EA-6CB1-4D4D-A426-E653E910DD91}"/>
              </a:ext>
            </a:extLst>
          </p:cNvPr>
          <p:cNvSpPr txBox="1"/>
          <p:nvPr/>
        </p:nvSpPr>
        <p:spPr>
          <a:xfrm>
            <a:off x="8852826" y="4725786"/>
            <a:ext cx="2395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보라색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유저 테이블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파란색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운동 테이블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노란색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게시판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초록색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캘린더 </a:t>
            </a:r>
          </a:p>
        </p:txBody>
      </p:sp>
    </p:spTree>
    <p:extLst>
      <p:ext uri="{BB962C8B-B14F-4D97-AF65-F5344CB8AC3E}">
        <p14:creationId xmlns:p14="http://schemas.microsoft.com/office/powerpoint/2010/main" val="290272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4859350" y="4335237"/>
            <a:ext cx="1741475" cy="2218986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6234F121-27E6-4AD7-A99D-E7A29C1B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MySQL] MySQL 테이블 [생성/수정/삭제] 실습">
            <a:extLst>
              <a:ext uri="{FF2B5EF4-FFF2-40B4-BE49-F238E27FC236}">
                <a16:creationId xmlns:a16="http://schemas.microsoft.com/office/drawing/2014/main" id="{3F35FA60-0214-49E3-9265-E9CF56F7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ensorFlow">
            <a:extLst>
              <a:ext uri="{FF2B5EF4-FFF2-40B4-BE49-F238E27FC236}">
                <a16:creationId xmlns:a16="http://schemas.microsoft.com/office/drawing/2014/main" id="{263ABC95-0C32-4FBA-B619-53BFA2CE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안드로이드 - 해시넷">
            <a:extLst>
              <a:ext uri="{FF2B5EF4-FFF2-40B4-BE49-F238E27FC236}">
                <a16:creationId xmlns:a16="http://schemas.microsoft.com/office/drawing/2014/main" id="{5F812C17-1DBB-4F4C-9C74-7A16BA37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06AFDDE6-A0DD-405B-9330-4C82E618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49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8397637" y="854557"/>
            <a:ext cx="3499123" cy="2609799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91C28D56-11A9-4BC3-89D3-3F8938B1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MySQL] MySQL 테이블 [생성/수정/삭제] 실습">
            <a:extLst>
              <a:ext uri="{FF2B5EF4-FFF2-40B4-BE49-F238E27FC236}">
                <a16:creationId xmlns:a16="http://schemas.microsoft.com/office/drawing/2014/main" id="{A77740C9-B258-485E-B6BD-A099B3C6A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ensorFlow">
            <a:extLst>
              <a:ext uri="{FF2B5EF4-FFF2-40B4-BE49-F238E27FC236}">
                <a16:creationId xmlns:a16="http://schemas.microsoft.com/office/drawing/2014/main" id="{A631C672-475F-4B83-9EA7-2CE7901A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안드로이드 - 해시넷">
            <a:extLst>
              <a:ext uri="{FF2B5EF4-FFF2-40B4-BE49-F238E27FC236}">
                <a16:creationId xmlns:a16="http://schemas.microsoft.com/office/drawing/2014/main" id="{ED9E9D73-C405-435F-9AA1-BF22BF0D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4C2B93B3-F527-4C53-BDCC-1F6DEB26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420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구성도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(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클라이언트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)</a:t>
              </a:r>
              <a:endParaRPr lang="ko-KR" altLang="en-US" sz="32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4692E6-58DB-4EC2-86B8-59CB0D98BFA9}"/>
              </a:ext>
            </a:extLst>
          </p:cNvPr>
          <p:cNvGrpSpPr/>
          <p:nvPr/>
        </p:nvGrpSpPr>
        <p:grpSpPr>
          <a:xfrm>
            <a:off x="374650" y="1076142"/>
            <a:ext cx="2181084" cy="4368800"/>
            <a:chOff x="3475518" y="1318418"/>
            <a:chExt cx="2181084" cy="4368800"/>
          </a:xfrm>
        </p:grpSpPr>
        <p:sp>
          <p:nvSpPr>
            <p:cNvPr id="44" name="양쪽 모서리가 둥근 사각형 17">
              <a:extLst>
                <a:ext uri="{FF2B5EF4-FFF2-40B4-BE49-F238E27FC236}">
                  <a16:creationId xmlns:a16="http://schemas.microsoft.com/office/drawing/2014/main" id="{44E1D6AB-00F1-46CD-9F62-DF8794570046}"/>
                </a:ext>
              </a:extLst>
            </p:cNvPr>
            <p:cNvSpPr/>
            <p:nvPr/>
          </p:nvSpPr>
          <p:spPr>
            <a:xfrm rot="16200000">
              <a:off x="3395415" y="2105820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양쪽 모서리가 둥근 사각형 18">
              <a:extLst>
                <a:ext uri="{FF2B5EF4-FFF2-40B4-BE49-F238E27FC236}">
                  <a16:creationId xmlns:a16="http://schemas.microsoft.com/office/drawing/2014/main" id="{86E9C7A9-C905-457A-B359-DAB14296A51E}"/>
                </a:ext>
              </a:extLst>
            </p:cNvPr>
            <p:cNvSpPr/>
            <p:nvPr/>
          </p:nvSpPr>
          <p:spPr>
            <a:xfrm rot="16200000">
              <a:off x="3395415" y="2413563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양쪽 모서리가 둥근 사각형 19">
              <a:extLst>
                <a:ext uri="{FF2B5EF4-FFF2-40B4-BE49-F238E27FC236}">
                  <a16:creationId xmlns:a16="http://schemas.microsoft.com/office/drawing/2014/main" id="{97AD6798-1116-4521-A92E-FB014F4F09DC}"/>
                </a:ext>
              </a:extLst>
            </p:cNvPr>
            <p:cNvSpPr/>
            <p:nvPr/>
          </p:nvSpPr>
          <p:spPr>
            <a:xfrm rot="16200000">
              <a:off x="3395415" y="272130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양쪽 모서리가 둥근 사각형 16">
              <a:extLst>
                <a:ext uri="{FF2B5EF4-FFF2-40B4-BE49-F238E27FC236}">
                  <a16:creationId xmlns:a16="http://schemas.microsoft.com/office/drawing/2014/main" id="{01477298-1D02-41FA-A774-3EF8085F2717}"/>
                </a:ext>
              </a:extLst>
            </p:cNvPr>
            <p:cNvSpPr/>
            <p:nvPr/>
          </p:nvSpPr>
          <p:spPr>
            <a:xfrm rot="16200000">
              <a:off x="5264621" y="2335736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12">
              <a:extLst>
                <a:ext uri="{FF2B5EF4-FFF2-40B4-BE49-F238E27FC236}">
                  <a16:creationId xmlns:a16="http://schemas.microsoft.com/office/drawing/2014/main" id="{BB2DA141-52E3-48E1-8ACF-39630E37D0ED}"/>
                </a:ext>
              </a:extLst>
            </p:cNvPr>
            <p:cNvSpPr/>
            <p:nvPr/>
          </p:nvSpPr>
          <p:spPr>
            <a:xfrm>
              <a:off x="3499190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모서리가 둥근 직사각형 13">
            <a:extLst>
              <a:ext uri="{FF2B5EF4-FFF2-40B4-BE49-F238E27FC236}">
                <a16:creationId xmlns:a16="http://schemas.microsoft.com/office/drawing/2014/main" id="{D4ED7D4B-5A0F-40F2-85CB-5EFCDC91517F}"/>
              </a:ext>
            </a:extLst>
          </p:cNvPr>
          <p:cNvSpPr/>
          <p:nvPr/>
        </p:nvSpPr>
        <p:spPr>
          <a:xfrm>
            <a:off x="472934" y="1165042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E7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using openpose keypoints · Issue #39 · akanazawa/hmr · GitHub">
            <a:extLst>
              <a:ext uri="{FF2B5EF4-FFF2-40B4-BE49-F238E27FC236}">
                <a16:creationId xmlns:a16="http://schemas.microsoft.com/office/drawing/2014/main" id="{776CF63F-EEC5-4F20-BDF1-70A529AB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47" y="1205873"/>
            <a:ext cx="1946275" cy="41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양쪽 모서리가 둥근 사각형 14">
            <a:extLst>
              <a:ext uri="{FF2B5EF4-FFF2-40B4-BE49-F238E27FC236}">
                <a16:creationId xmlns:a16="http://schemas.microsoft.com/office/drawing/2014/main" id="{AE2258D2-A875-45B7-AB7E-55EFC2459170}"/>
              </a:ext>
            </a:extLst>
          </p:cNvPr>
          <p:cNvSpPr/>
          <p:nvPr/>
        </p:nvSpPr>
        <p:spPr>
          <a:xfrm>
            <a:off x="919814" y="1092810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26">
            <a:extLst>
              <a:ext uri="{FF2B5EF4-FFF2-40B4-BE49-F238E27FC236}">
                <a16:creationId xmlns:a16="http://schemas.microsoft.com/office/drawing/2014/main" id="{692CAD14-3AD1-458E-AE67-7C1038494863}"/>
              </a:ext>
            </a:extLst>
          </p:cNvPr>
          <p:cNvSpPr/>
          <p:nvPr/>
        </p:nvSpPr>
        <p:spPr>
          <a:xfrm>
            <a:off x="808604" y="4852316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자세교정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DFE9BD-166B-4762-9865-F782C2E1B6C7}"/>
              </a:ext>
            </a:extLst>
          </p:cNvPr>
          <p:cNvGrpSpPr/>
          <p:nvPr/>
        </p:nvGrpSpPr>
        <p:grpSpPr>
          <a:xfrm>
            <a:off x="3266471" y="1076142"/>
            <a:ext cx="2181084" cy="4368800"/>
            <a:chOff x="3475518" y="1318418"/>
            <a:chExt cx="2181084" cy="4368800"/>
          </a:xfrm>
        </p:grpSpPr>
        <p:sp>
          <p:nvSpPr>
            <p:cNvPr id="54" name="양쪽 모서리가 둥근 사각형 17">
              <a:extLst>
                <a:ext uri="{FF2B5EF4-FFF2-40B4-BE49-F238E27FC236}">
                  <a16:creationId xmlns:a16="http://schemas.microsoft.com/office/drawing/2014/main" id="{5ADD7E7A-8C37-467E-9ED8-17FA850EA35C}"/>
                </a:ext>
              </a:extLst>
            </p:cNvPr>
            <p:cNvSpPr/>
            <p:nvPr/>
          </p:nvSpPr>
          <p:spPr>
            <a:xfrm rot="16200000">
              <a:off x="3395415" y="2105820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18">
              <a:extLst>
                <a:ext uri="{FF2B5EF4-FFF2-40B4-BE49-F238E27FC236}">
                  <a16:creationId xmlns:a16="http://schemas.microsoft.com/office/drawing/2014/main" id="{FD8815CC-CA35-4E61-9123-1C0F10AF77BA}"/>
                </a:ext>
              </a:extLst>
            </p:cNvPr>
            <p:cNvSpPr/>
            <p:nvPr/>
          </p:nvSpPr>
          <p:spPr>
            <a:xfrm rot="16200000">
              <a:off x="3395415" y="2413563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19">
              <a:extLst>
                <a:ext uri="{FF2B5EF4-FFF2-40B4-BE49-F238E27FC236}">
                  <a16:creationId xmlns:a16="http://schemas.microsoft.com/office/drawing/2014/main" id="{004FD1C7-EE65-4244-9DEE-1369E635484A}"/>
                </a:ext>
              </a:extLst>
            </p:cNvPr>
            <p:cNvSpPr/>
            <p:nvPr/>
          </p:nvSpPr>
          <p:spPr>
            <a:xfrm rot="16200000">
              <a:off x="3395415" y="272130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양쪽 모서리가 둥근 사각형 16">
              <a:extLst>
                <a:ext uri="{FF2B5EF4-FFF2-40B4-BE49-F238E27FC236}">
                  <a16:creationId xmlns:a16="http://schemas.microsoft.com/office/drawing/2014/main" id="{F2CF4C06-9741-467A-97A4-DC31D737B98F}"/>
                </a:ext>
              </a:extLst>
            </p:cNvPr>
            <p:cNvSpPr/>
            <p:nvPr/>
          </p:nvSpPr>
          <p:spPr>
            <a:xfrm rot="16200000">
              <a:off x="5264621" y="2335736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12">
              <a:extLst>
                <a:ext uri="{FF2B5EF4-FFF2-40B4-BE49-F238E27FC236}">
                  <a16:creationId xmlns:a16="http://schemas.microsoft.com/office/drawing/2014/main" id="{460536B4-6F70-4A40-9356-2F70C70C30D9}"/>
                </a:ext>
              </a:extLst>
            </p:cNvPr>
            <p:cNvSpPr/>
            <p:nvPr/>
          </p:nvSpPr>
          <p:spPr>
            <a:xfrm>
              <a:off x="3499190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09CE8B82-70D4-49BE-97F7-84E1242BE5CB}"/>
              </a:ext>
            </a:extLst>
          </p:cNvPr>
          <p:cNvSpPr/>
          <p:nvPr/>
        </p:nvSpPr>
        <p:spPr>
          <a:xfrm>
            <a:off x="3364755" y="1165042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E7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261D2CC-B5DA-4990-B912-1874657D95AF}"/>
              </a:ext>
            </a:extLst>
          </p:cNvPr>
          <p:cNvGrpSpPr/>
          <p:nvPr/>
        </p:nvGrpSpPr>
        <p:grpSpPr>
          <a:xfrm>
            <a:off x="6285110" y="1076142"/>
            <a:ext cx="2181084" cy="4368800"/>
            <a:chOff x="3475518" y="1318418"/>
            <a:chExt cx="2181084" cy="4368800"/>
          </a:xfrm>
        </p:grpSpPr>
        <p:sp>
          <p:nvSpPr>
            <p:cNvPr id="64" name="양쪽 모서리가 둥근 사각형 17">
              <a:extLst>
                <a:ext uri="{FF2B5EF4-FFF2-40B4-BE49-F238E27FC236}">
                  <a16:creationId xmlns:a16="http://schemas.microsoft.com/office/drawing/2014/main" id="{E235E7FA-8ED0-4654-9793-2E813C4AD20F}"/>
                </a:ext>
              </a:extLst>
            </p:cNvPr>
            <p:cNvSpPr/>
            <p:nvPr/>
          </p:nvSpPr>
          <p:spPr>
            <a:xfrm rot="16200000">
              <a:off x="3395415" y="2105820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양쪽 모서리가 둥근 사각형 18">
              <a:extLst>
                <a:ext uri="{FF2B5EF4-FFF2-40B4-BE49-F238E27FC236}">
                  <a16:creationId xmlns:a16="http://schemas.microsoft.com/office/drawing/2014/main" id="{F87B0CC1-5632-4D71-A7AC-AE04308337FD}"/>
                </a:ext>
              </a:extLst>
            </p:cNvPr>
            <p:cNvSpPr/>
            <p:nvPr/>
          </p:nvSpPr>
          <p:spPr>
            <a:xfrm rot="16200000">
              <a:off x="3395415" y="2413563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19">
              <a:extLst>
                <a:ext uri="{FF2B5EF4-FFF2-40B4-BE49-F238E27FC236}">
                  <a16:creationId xmlns:a16="http://schemas.microsoft.com/office/drawing/2014/main" id="{E4B809C4-B76A-43C5-8316-A6F9807866FF}"/>
                </a:ext>
              </a:extLst>
            </p:cNvPr>
            <p:cNvSpPr/>
            <p:nvPr/>
          </p:nvSpPr>
          <p:spPr>
            <a:xfrm rot="16200000">
              <a:off x="3395415" y="272130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양쪽 모서리가 둥근 사각형 16">
              <a:extLst>
                <a:ext uri="{FF2B5EF4-FFF2-40B4-BE49-F238E27FC236}">
                  <a16:creationId xmlns:a16="http://schemas.microsoft.com/office/drawing/2014/main" id="{ADED5979-B233-4D9C-A599-ACA352B9C56D}"/>
                </a:ext>
              </a:extLst>
            </p:cNvPr>
            <p:cNvSpPr/>
            <p:nvPr/>
          </p:nvSpPr>
          <p:spPr>
            <a:xfrm rot="16200000">
              <a:off x="5264621" y="2335736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12">
              <a:extLst>
                <a:ext uri="{FF2B5EF4-FFF2-40B4-BE49-F238E27FC236}">
                  <a16:creationId xmlns:a16="http://schemas.microsoft.com/office/drawing/2014/main" id="{F78C5424-5E93-49FE-B54F-2115C63925CC}"/>
                </a:ext>
              </a:extLst>
            </p:cNvPr>
            <p:cNvSpPr/>
            <p:nvPr/>
          </p:nvSpPr>
          <p:spPr>
            <a:xfrm>
              <a:off x="3499190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0B8D7729-8A49-4B41-BCF4-83637F0C2D7C}"/>
              </a:ext>
            </a:extLst>
          </p:cNvPr>
          <p:cNvSpPr/>
          <p:nvPr/>
        </p:nvSpPr>
        <p:spPr>
          <a:xfrm>
            <a:off x="6383394" y="1165042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E7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1C08D00-DDA4-40FF-A9F2-180BFE4518DB}"/>
              </a:ext>
            </a:extLst>
          </p:cNvPr>
          <p:cNvGrpSpPr/>
          <p:nvPr/>
        </p:nvGrpSpPr>
        <p:grpSpPr>
          <a:xfrm>
            <a:off x="9202312" y="1076142"/>
            <a:ext cx="2181084" cy="4368800"/>
            <a:chOff x="3475518" y="1318418"/>
            <a:chExt cx="2181084" cy="4368800"/>
          </a:xfrm>
        </p:grpSpPr>
        <p:sp>
          <p:nvSpPr>
            <p:cNvPr id="74" name="양쪽 모서리가 둥근 사각형 17">
              <a:extLst>
                <a:ext uri="{FF2B5EF4-FFF2-40B4-BE49-F238E27FC236}">
                  <a16:creationId xmlns:a16="http://schemas.microsoft.com/office/drawing/2014/main" id="{83083269-98D2-4169-B69C-58DFFB084283}"/>
                </a:ext>
              </a:extLst>
            </p:cNvPr>
            <p:cNvSpPr/>
            <p:nvPr/>
          </p:nvSpPr>
          <p:spPr>
            <a:xfrm rot="16200000">
              <a:off x="3395415" y="2105820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양쪽 모서리가 둥근 사각형 18">
              <a:extLst>
                <a:ext uri="{FF2B5EF4-FFF2-40B4-BE49-F238E27FC236}">
                  <a16:creationId xmlns:a16="http://schemas.microsoft.com/office/drawing/2014/main" id="{B19D6979-C712-4685-8D5D-66E6D3315162}"/>
                </a:ext>
              </a:extLst>
            </p:cNvPr>
            <p:cNvSpPr/>
            <p:nvPr/>
          </p:nvSpPr>
          <p:spPr>
            <a:xfrm rot="16200000">
              <a:off x="3395415" y="2413563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양쪽 모서리가 둥근 사각형 19">
              <a:extLst>
                <a:ext uri="{FF2B5EF4-FFF2-40B4-BE49-F238E27FC236}">
                  <a16:creationId xmlns:a16="http://schemas.microsoft.com/office/drawing/2014/main" id="{93816B2B-FC7B-4569-8686-DBB0FE7B0C8E}"/>
                </a:ext>
              </a:extLst>
            </p:cNvPr>
            <p:cNvSpPr/>
            <p:nvPr/>
          </p:nvSpPr>
          <p:spPr>
            <a:xfrm rot="16200000">
              <a:off x="3395415" y="2721306"/>
              <a:ext cx="252000" cy="91793"/>
            </a:xfrm>
            <a:prstGeom prst="round2SameRect">
              <a:avLst>
                <a:gd name="adj1" fmla="val 22901"/>
                <a:gd name="adj2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양쪽 모서리가 둥근 사각형 16">
              <a:extLst>
                <a:ext uri="{FF2B5EF4-FFF2-40B4-BE49-F238E27FC236}">
                  <a16:creationId xmlns:a16="http://schemas.microsoft.com/office/drawing/2014/main" id="{363405AA-6CA8-49C4-9CCD-1EB023B9FBE6}"/>
                </a:ext>
              </a:extLst>
            </p:cNvPr>
            <p:cNvSpPr/>
            <p:nvPr/>
          </p:nvSpPr>
          <p:spPr>
            <a:xfrm rot="16200000">
              <a:off x="5264621" y="2335736"/>
              <a:ext cx="576000" cy="207963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12">
              <a:extLst>
                <a:ext uri="{FF2B5EF4-FFF2-40B4-BE49-F238E27FC236}">
                  <a16:creationId xmlns:a16="http://schemas.microsoft.com/office/drawing/2014/main" id="{DC38F9F3-9FF5-4414-A4D1-20B453ADA34F}"/>
                </a:ext>
              </a:extLst>
            </p:cNvPr>
            <p:cNvSpPr/>
            <p:nvPr/>
          </p:nvSpPr>
          <p:spPr>
            <a:xfrm>
              <a:off x="3499190" y="1318418"/>
              <a:ext cx="2095500" cy="4368800"/>
            </a:xfrm>
            <a:prstGeom prst="roundRect">
              <a:avLst>
                <a:gd name="adj" fmla="val 13637"/>
              </a:avLst>
            </a:prstGeom>
            <a:solidFill>
              <a:srgbClr val="29313C"/>
            </a:solidFill>
            <a:ln>
              <a:noFill/>
            </a:ln>
            <a:effectLst>
              <a:outerShdw blurRad="266700" sx="105000" sy="105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모서리가 둥근 직사각형 13">
            <a:extLst>
              <a:ext uri="{FF2B5EF4-FFF2-40B4-BE49-F238E27FC236}">
                <a16:creationId xmlns:a16="http://schemas.microsoft.com/office/drawing/2014/main" id="{2784B65F-7B67-4668-8BC9-50466DDCA9DC}"/>
              </a:ext>
            </a:extLst>
          </p:cNvPr>
          <p:cNvSpPr/>
          <p:nvPr/>
        </p:nvSpPr>
        <p:spPr>
          <a:xfrm>
            <a:off x="9300596" y="1165042"/>
            <a:ext cx="1946275" cy="4191000"/>
          </a:xfrm>
          <a:prstGeom prst="roundRect">
            <a:avLst>
              <a:gd name="adj" fmla="val 12658"/>
            </a:avLst>
          </a:prstGeom>
          <a:solidFill>
            <a:srgbClr val="E7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리뷰] 달력/일정 어플 비교 (네이버 캘린더 vs 구글 캘린더)">
            <a:extLst>
              <a:ext uri="{FF2B5EF4-FFF2-40B4-BE49-F238E27FC236}">
                <a16:creationId xmlns:a16="http://schemas.microsoft.com/office/drawing/2014/main" id="{9600E49A-675D-478A-8C1E-C565F6736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61" y="1194878"/>
            <a:ext cx="1834923" cy="408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양쪽 모서리가 둥근 사각형 14">
            <a:extLst>
              <a:ext uri="{FF2B5EF4-FFF2-40B4-BE49-F238E27FC236}">
                <a16:creationId xmlns:a16="http://schemas.microsoft.com/office/drawing/2014/main" id="{476F2989-E8AD-4560-B299-4D3B0D3279E6}"/>
              </a:ext>
            </a:extLst>
          </p:cNvPr>
          <p:cNvSpPr/>
          <p:nvPr/>
        </p:nvSpPr>
        <p:spPr>
          <a:xfrm>
            <a:off x="3811635" y="1092810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26">
            <a:extLst>
              <a:ext uri="{FF2B5EF4-FFF2-40B4-BE49-F238E27FC236}">
                <a16:creationId xmlns:a16="http://schemas.microsoft.com/office/drawing/2014/main" id="{937422D0-4276-4BCA-A742-F2C5AAEADDDE}"/>
              </a:ext>
            </a:extLst>
          </p:cNvPr>
          <p:cNvSpPr/>
          <p:nvPr/>
        </p:nvSpPr>
        <p:spPr>
          <a:xfrm>
            <a:off x="3645989" y="4817073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캘린더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CA2E6-A45A-4EDA-8036-D3AB7751F6C2}"/>
              </a:ext>
            </a:extLst>
          </p:cNvPr>
          <p:cNvSpPr txBox="1"/>
          <p:nvPr/>
        </p:nvSpPr>
        <p:spPr>
          <a:xfrm>
            <a:off x="509950" y="568509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자세교정 기능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3F884D-03D3-4289-B244-89543F70C237}"/>
              </a:ext>
            </a:extLst>
          </p:cNvPr>
          <p:cNvSpPr txBox="1"/>
          <p:nvPr/>
        </p:nvSpPr>
        <p:spPr>
          <a:xfrm>
            <a:off x="3244948" y="5616607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D-day</a:t>
            </a:r>
            <a:r>
              <a:rPr lang="ko-KR" altLang="en-US" dirty="0"/>
              <a:t> 기능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운동량 기록 기능</a:t>
            </a:r>
          </a:p>
        </p:txBody>
      </p:sp>
      <p:pic>
        <p:nvPicPr>
          <p:cNvPr id="4104" name="Picture 8" descr="마이페이지 첫화면 | 웹디자인, 디자인 웹사이트, 웹 디자인 레이아웃">
            <a:extLst>
              <a:ext uri="{FF2B5EF4-FFF2-40B4-BE49-F238E27FC236}">
                <a16:creationId xmlns:a16="http://schemas.microsoft.com/office/drawing/2014/main" id="{9D210B4D-3C88-4C4D-A41F-42E08268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077" y="1190290"/>
            <a:ext cx="1870144" cy="416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양쪽 모서리가 둥근 사각형 14">
            <a:extLst>
              <a:ext uri="{FF2B5EF4-FFF2-40B4-BE49-F238E27FC236}">
                <a16:creationId xmlns:a16="http://schemas.microsoft.com/office/drawing/2014/main" id="{C046E718-CFA3-459B-A7E9-0B494A5E278B}"/>
              </a:ext>
            </a:extLst>
          </p:cNvPr>
          <p:cNvSpPr/>
          <p:nvPr/>
        </p:nvSpPr>
        <p:spPr>
          <a:xfrm>
            <a:off x="9747476" y="1092810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398362-3E48-4111-B880-B436B77B1003}"/>
              </a:ext>
            </a:extLst>
          </p:cNvPr>
          <p:cNvSpPr txBox="1"/>
          <p:nvPr/>
        </p:nvSpPr>
        <p:spPr>
          <a:xfrm>
            <a:off x="9460571" y="5592757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운동루틴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운동데이터 처리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사용자 정보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6" name="모서리가 둥근 직사각형 26">
            <a:extLst>
              <a:ext uri="{FF2B5EF4-FFF2-40B4-BE49-F238E27FC236}">
                <a16:creationId xmlns:a16="http://schemas.microsoft.com/office/drawing/2014/main" id="{F93D95D7-F170-4695-B1C8-F925CCD6BBFF}"/>
              </a:ext>
            </a:extLst>
          </p:cNvPr>
          <p:cNvSpPr/>
          <p:nvPr/>
        </p:nvSpPr>
        <p:spPr>
          <a:xfrm>
            <a:off x="9667058" y="4817072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마이페이지</a:t>
            </a:r>
          </a:p>
        </p:txBody>
      </p:sp>
      <p:pic>
        <p:nvPicPr>
          <p:cNvPr id="4106" name="Picture 10" descr="음식 칼로리 계산기 어플 식단관리 앱은 이게 딱이라구 ! : 네이버 블로그">
            <a:extLst>
              <a:ext uri="{FF2B5EF4-FFF2-40B4-BE49-F238E27FC236}">
                <a16:creationId xmlns:a16="http://schemas.microsoft.com/office/drawing/2014/main" id="{D58D7A40-4842-4648-BC2B-008A05418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18" y="1246704"/>
            <a:ext cx="1896225" cy="40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양쪽 모서리가 둥근 사각형 14">
            <a:extLst>
              <a:ext uri="{FF2B5EF4-FFF2-40B4-BE49-F238E27FC236}">
                <a16:creationId xmlns:a16="http://schemas.microsoft.com/office/drawing/2014/main" id="{E53E6B1D-C71E-45F3-BA9A-BF34613EB994}"/>
              </a:ext>
            </a:extLst>
          </p:cNvPr>
          <p:cNvSpPr/>
          <p:nvPr/>
        </p:nvSpPr>
        <p:spPr>
          <a:xfrm>
            <a:off x="6830274" y="1092810"/>
            <a:ext cx="1052514" cy="252412"/>
          </a:xfrm>
          <a:prstGeom prst="round2SameRect">
            <a:avLst>
              <a:gd name="adj1" fmla="val 0"/>
              <a:gd name="adj2" fmla="val 33962"/>
            </a:avLst>
          </a:prstGeom>
          <a:solidFill>
            <a:srgbClr val="293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26">
            <a:extLst>
              <a:ext uri="{FF2B5EF4-FFF2-40B4-BE49-F238E27FC236}">
                <a16:creationId xmlns:a16="http://schemas.microsoft.com/office/drawing/2014/main" id="{E97DE3BB-DCDD-42D2-B769-4C05D494E713}"/>
              </a:ext>
            </a:extLst>
          </p:cNvPr>
          <p:cNvSpPr/>
          <p:nvPr/>
        </p:nvSpPr>
        <p:spPr>
          <a:xfrm>
            <a:off x="6738439" y="4847199"/>
            <a:ext cx="1236182" cy="305761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칼로리 계산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043DC5-B862-4896-BD3A-D87EFD95401E}"/>
              </a:ext>
            </a:extLst>
          </p:cNvPr>
          <p:cNvSpPr txBox="1"/>
          <p:nvPr/>
        </p:nvSpPr>
        <p:spPr>
          <a:xfrm>
            <a:off x="6096000" y="5592757"/>
            <a:ext cx="3145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캘린더 기능과 연동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음식에 대한 칼로리 계산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운동량에 대한 칼로리 계산</a:t>
            </a:r>
          </a:p>
        </p:txBody>
      </p:sp>
    </p:spTree>
    <p:extLst>
      <p:ext uri="{BB962C8B-B14F-4D97-AF65-F5344CB8AC3E}">
        <p14:creationId xmlns:p14="http://schemas.microsoft.com/office/powerpoint/2010/main" val="15525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000"/>
              <a:t>목표 시스템 개발을 위한 구체적 개발 방법 및 전략을 기술 </a:t>
            </a:r>
            <a:endParaRPr lang="en-US" altLang="ko-KR" sz="20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 Studio</a:t>
            </a:r>
            <a:r>
              <a:rPr lang="ko-KR" altLang="en-US" sz="1600"/>
              <a:t>를 이용한 </a:t>
            </a:r>
            <a:r>
              <a:rPr lang="en-US" altLang="ko-KR" sz="1600"/>
              <a:t>Android app rngus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</a:t>
            </a:r>
            <a:r>
              <a:rPr lang="ko-KR" altLang="en-US" sz="1600"/>
              <a:t> 운영체제 기반의 어플을 구현을 위한 </a:t>
            </a:r>
            <a:r>
              <a:rPr lang="en-US" altLang="ko-KR" sz="1600"/>
              <a:t>Kotlin</a:t>
            </a:r>
            <a:r>
              <a:rPr lang="ko-KR" altLang="en-US" sz="1600"/>
              <a:t> 언어</a:t>
            </a:r>
            <a:endParaRPr lang="en-US" altLang="ko-KR" sz="160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Server </a:t>
            </a:r>
            <a:r>
              <a:rPr lang="ko-KR" altLang="en-US" sz="1800"/>
              <a:t>및 </a:t>
            </a:r>
            <a:r>
              <a:rPr lang="en-US" altLang="ko-KR" sz="180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Node.js</a:t>
            </a:r>
            <a:r>
              <a:rPr lang="ko-KR" altLang="en-US" sz="1400"/>
              <a:t>와 </a:t>
            </a:r>
            <a:r>
              <a:rPr lang="en-US" altLang="ko-KR" sz="1400"/>
              <a:t>AWS</a:t>
            </a:r>
            <a:r>
              <a:rPr lang="ko-KR" altLang="en-US" sz="1400"/>
              <a:t>를 이용하여 서버 구축</a:t>
            </a:r>
            <a:endParaRPr lang="en-US" altLang="ko-KR" sz="140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MySQL</a:t>
            </a:r>
            <a:r>
              <a:rPr lang="ko-KR" altLang="en-US" sz="1400"/>
              <a:t>을 이용하여 </a:t>
            </a:r>
            <a:r>
              <a:rPr lang="en-US" altLang="ko-KR" sz="1400"/>
              <a:t>Data Base </a:t>
            </a:r>
            <a:r>
              <a:rPr lang="ko-KR" altLang="en-US" sz="1400"/>
              <a:t>구축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/>
              <a:t>머신러닝</a:t>
            </a:r>
            <a:endParaRPr lang="en-US" altLang="ko-KR" sz="1800"/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머신러닝을 위해 </a:t>
            </a:r>
            <a:r>
              <a:rPr lang="en-US" altLang="ko-KR" sz="1400"/>
              <a:t>python</a:t>
            </a:r>
            <a:r>
              <a:rPr lang="ko-KR" altLang="en-US" sz="1400"/>
              <a:t>을 활용한 </a:t>
            </a:r>
            <a:r>
              <a:rPr lang="en-US" altLang="ko-KR" sz="1400"/>
              <a:t>tensorflow</a:t>
            </a:r>
            <a:r>
              <a:rPr lang="ko-KR" altLang="en-US" sz="1400"/>
              <a:t> 사용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개발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방법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215A1C-67B4-4EF6-9200-4E21ABAF7517}"/>
              </a:ext>
            </a:extLst>
          </p:cNvPr>
          <p:cNvSpPr txBox="1"/>
          <p:nvPr/>
        </p:nvSpPr>
        <p:spPr>
          <a:xfrm>
            <a:off x="953807" y="1178473"/>
            <a:ext cx="977694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/>
              <a:t>목표 시스템 개발을 위한 구체적 개발 방법 및 전략을 기술 </a:t>
            </a:r>
            <a:endParaRPr lang="en-US" altLang="ko-KR" sz="2800" b="1" dirty="0"/>
          </a:p>
          <a:p>
            <a:pPr>
              <a:defRPr/>
            </a:pPr>
            <a:endParaRPr lang="en-US" altLang="ko-KR" sz="2800" b="1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</a:t>
            </a:r>
            <a:r>
              <a:rPr lang="ko-KR" altLang="en-US" sz="2000" dirty="0"/>
              <a:t>및 에디터를 이용하여 </a:t>
            </a:r>
            <a:r>
              <a:rPr lang="en-US" altLang="ko-KR" sz="2000" dirty="0"/>
              <a:t>App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React Native</a:t>
            </a:r>
            <a:r>
              <a:rPr lang="ko-KR" altLang="en-US" sz="2000" dirty="0"/>
              <a:t>를 이용하여 크로스 플랫폼 </a:t>
            </a:r>
            <a:r>
              <a:rPr lang="en-US" altLang="ko-KR" sz="2000" dirty="0"/>
              <a:t>App </a:t>
            </a:r>
            <a:r>
              <a:rPr lang="ko-KR" altLang="en-US" sz="2000" dirty="0"/>
              <a:t>제작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일부 기능은 네이티브 코드로 </a:t>
            </a:r>
            <a:r>
              <a:rPr lang="ko-KR" altLang="en-US" sz="2000"/>
              <a:t>제작 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2400" dirty="0"/>
              <a:t>Server </a:t>
            </a:r>
            <a:r>
              <a:rPr lang="ko-KR" altLang="en-US" sz="2400" dirty="0"/>
              <a:t>및 </a:t>
            </a:r>
            <a:r>
              <a:rPr lang="en-US" altLang="ko-KR" sz="2400" dirty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en-US" altLang="ko-KR" dirty="0"/>
              <a:t>AWS</a:t>
            </a:r>
            <a:r>
              <a:rPr lang="ko-KR" altLang="en-US" dirty="0"/>
              <a:t>를 이용하여 서버 구축</a:t>
            </a:r>
            <a:endParaRPr lang="en-US" altLang="ko-KR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MySQL</a:t>
            </a:r>
            <a:r>
              <a:rPr lang="ko-KR" altLang="en-US" dirty="0"/>
              <a:t>을 이용하여 </a:t>
            </a:r>
            <a:r>
              <a:rPr lang="en-US" altLang="ko-KR" dirty="0"/>
              <a:t>Data Base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2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2400" dirty="0" err="1"/>
              <a:t>머신러닝</a:t>
            </a:r>
            <a:endParaRPr lang="en-US" altLang="ko-KR" sz="2400" dirty="0"/>
          </a:p>
          <a:p>
            <a:pPr marL="6858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err="1"/>
              <a:t>머신러닝을</a:t>
            </a:r>
            <a:r>
              <a:rPr lang="ko-KR" altLang="en-US" dirty="0"/>
              <a:t> 위해 </a:t>
            </a:r>
            <a:r>
              <a:rPr lang="en-US" altLang="ko-KR" dirty="0" err="1"/>
              <a:t>python,Javascript</a:t>
            </a:r>
            <a:r>
              <a:rPr lang="ko-KR" altLang="en-US" dirty="0"/>
              <a:t>을 활용한 </a:t>
            </a:r>
            <a:r>
              <a:rPr lang="en-US" altLang="ko-KR" dirty="0" err="1"/>
              <a:t>tensorflow</a:t>
            </a:r>
            <a:r>
              <a:rPr lang="ko-KR" altLang="en-US" dirty="0"/>
              <a:t> 사용 </a:t>
            </a:r>
            <a:r>
              <a:rPr lang="en-US" altLang="ko-KR" dirty="0"/>
              <a:t>(</a:t>
            </a:r>
            <a:r>
              <a:rPr lang="en-US" altLang="ko-KR" dirty="0" err="1"/>
              <a:t>posenet</a:t>
            </a:r>
            <a:r>
              <a:rPr lang="en-US" altLang="ko-KR" dirty="0"/>
              <a:t>)</a:t>
            </a:r>
          </a:p>
          <a:p>
            <a:pPr marL="685800" lvl="1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err="1"/>
              <a:t>머신러닝</a:t>
            </a:r>
            <a:r>
              <a:rPr lang="ko-KR" altLang="en-US" dirty="0"/>
              <a:t> 자세를 위한 오픈소스 </a:t>
            </a:r>
            <a:r>
              <a:rPr lang="en-US" altLang="ko-KR" dirty="0" err="1"/>
              <a:t>OpenPose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19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000"/>
              <a:t>목표 시스템 개발을 위한 구체적 개발 방법 및 전략을 기술 </a:t>
            </a:r>
            <a:endParaRPr lang="en-US" altLang="ko-KR" sz="20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 Studio</a:t>
            </a:r>
            <a:r>
              <a:rPr lang="ko-KR" altLang="en-US" sz="1600"/>
              <a:t>를 이용한 </a:t>
            </a:r>
            <a:r>
              <a:rPr lang="en-US" altLang="ko-KR" sz="1600"/>
              <a:t>Android app rngus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</a:t>
            </a:r>
            <a:r>
              <a:rPr lang="ko-KR" altLang="en-US" sz="1600"/>
              <a:t> 운영체제 기반의 어플을 구현을 위한 </a:t>
            </a:r>
            <a:r>
              <a:rPr lang="en-US" altLang="ko-KR" sz="1600"/>
              <a:t>Kotlin</a:t>
            </a:r>
            <a:r>
              <a:rPr lang="ko-KR" altLang="en-US" sz="1600"/>
              <a:t> 언어</a:t>
            </a:r>
            <a:endParaRPr lang="en-US" altLang="ko-KR" sz="160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Server </a:t>
            </a:r>
            <a:r>
              <a:rPr lang="ko-KR" altLang="en-US" sz="1800"/>
              <a:t>및 </a:t>
            </a:r>
            <a:r>
              <a:rPr lang="en-US" altLang="ko-KR" sz="180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Node.js</a:t>
            </a:r>
            <a:r>
              <a:rPr lang="ko-KR" altLang="en-US" sz="1400"/>
              <a:t>와 </a:t>
            </a:r>
            <a:r>
              <a:rPr lang="en-US" altLang="ko-KR" sz="1400"/>
              <a:t>AWS</a:t>
            </a:r>
            <a:r>
              <a:rPr lang="ko-KR" altLang="en-US" sz="1400"/>
              <a:t>를 이용하여 서버 구축</a:t>
            </a:r>
            <a:endParaRPr lang="en-US" altLang="ko-KR" sz="140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MySQL</a:t>
            </a:r>
            <a:r>
              <a:rPr lang="ko-KR" altLang="en-US" sz="1400"/>
              <a:t>을 이용하여 </a:t>
            </a:r>
            <a:r>
              <a:rPr lang="en-US" altLang="ko-KR" sz="1400"/>
              <a:t>Data Base </a:t>
            </a:r>
            <a:r>
              <a:rPr lang="ko-KR" altLang="en-US" sz="1400"/>
              <a:t>구축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/>
              <a:t>머신러닝</a:t>
            </a:r>
            <a:endParaRPr lang="en-US" altLang="ko-KR" sz="1800"/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머신러닝을 위해 </a:t>
            </a:r>
            <a:r>
              <a:rPr lang="en-US" altLang="ko-KR" sz="1400"/>
              <a:t>python</a:t>
            </a:r>
            <a:r>
              <a:rPr lang="ko-KR" altLang="en-US" sz="1400"/>
              <a:t>을 활용한 </a:t>
            </a:r>
            <a:r>
              <a:rPr lang="en-US" altLang="ko-KR" sz="1400"/>
              <a:t>tensorflow</a:t>
            </a:r>
            <a:r>
              <a:rPr lang="ko-KR" altLang="en-US" sz="1400"/>
              <a:t> 사용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업무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분담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Group 37">
            <a:extLst>
              <a:ext uri="{FF2B5EF4-FFF2-40B4-BE49-F238E27FC236}">
                <a16:creationId xmlns:a16="http://schemas.microsoft.com/office/drawing/2014/main" id="{F17E2D24-FDF9-48BF-B6BA-25472DE585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773798"/>
              </p:ext>
            </p:extLst>
          </p:nvPr>
        </p:nvGraphicFramePr>
        <p:xfrm>
          <a:off x="716512" y="1212300"/>
          <a:ext cx="10656080" cy="5011737"/>
        </p:xfrm>
        <a:graphic>
          <a:graphicData uri="http://schemas.openxmlformats.org/drawingml/2006/table">
            <a:tbl>
              <a:tblPr/>
              <a:tblGrid>
                <a:gridCol w="103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8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28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조성욱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최성진</a:t>
                      </a:r>
                    </a:p>
                  </a:txBody>
                  <a:tcPr marL="94286" marR="94286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이동환</a:t>
                      </a:r>
                    </a:p>
                  </a:txBody>
                  <a:tcPr marL="94286" marR="94286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진정우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6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수집</a:t>
                      </a:r>
                    </a:p>
                  </a:txBody>
                  <a:tcPr marL="94286" marR="94286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기법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방법 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DOC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안드로이드 기법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MySQL DOC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 방식 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영상처리 기법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OpenPose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6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</a:p>
                  </a:txBody>
                  <a:tcPr marL="94286" marR="94286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 및 설계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안드로이드 앱 구현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데이터베이스 설계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OpenPose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02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구현</a:t>
                      </a:r>
                    </a:p>
                  </a:txBody>
                  <a:tcPr marL="94286" marR="94286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방식 활용 구현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머신러닝과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앱 연동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앱과 데이터 베이스 연동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데이터베이스 기획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데이터베이스 설계 및 구현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영상처리를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통한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처리 기법 구현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69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6" marR="94286" marT="49013" marB="490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영상처리를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통한 몸 인식 테스트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머신러닝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활용 영상처리 테스트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어플리케이션 연동 테스트</a:t>
                      </a:r>
                    </a:p>
                  </a:txBody>
                  <a:tcPr marL="94286" marR="94286" marT="49013" marB="490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067106"/>
            <a:ext cx="11442700" cy="5613094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</a:rPr>
                <a:t>목차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4" name="모서리가 둥근 직사각형 23">
            <a:extLst>
              <a:ext uri="{FF2B5EF4-FFF2-40B4-BE49-F238E27FC236}">
                <a16:creationId xmlns:a16="http://schemas.microsoft.com/office/drawing/2014/main" id="{6086C139-57EA-4434-A3BD-4FFAA6149E23}"/>
              </a:ext>
            </a:extLst>
          </p:cNvPr>
          <p:cNvSpPr/>
          <p:nvPr/>
        </p:nvSpPr>
        <p:spPr>
          <a:xfrm>
            <a:off x="1364298" y="1276952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양쪽 모서리가 둥근 사각형 24">
            <a:extLst>
              <a:ext uri="{FF2B5EF4-FFF2-40B4-BE49-F238E27FC236}">
                <a16:creationId xmlns:a16="http://schemas.microsoft.com/office/drawing/2014/main" id="{53610067-2D31-4357-BC0D-D58EEF98C959}"/>
              </a:ext>
            </a:extLst>
          </p:cNvPr>
          <p:cNvSpPr/>
          <p:nvPr/>
        </p:nvSpPr>
        <p:spPr>
          <a:xfrm rot="16200000" flipH="1">
            <a:off x="1130304" y="1518493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F8830FF-0AF5-4EEE-A570-6F843C083EA3}"/>
              </a:ext>
            </a:extLst>
          </p:cNvPr>
          <p:cNvSpPr/>
          <p:nvPr/>
        </p:nvSpPr>
        <p:spPr>
          <a:xfrm>
            <a:off x="1443902" y="169155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27">
            <a:extLst>
              <a:ext uri="{FF2B5EF4-FFF2-40B4-BE49-F238E27FC236}">
                <a16:creationId xmlns:a16="http://schemas.microsoft.com/office/drawing/2014/main" id="{B59D6ABE-B50E-4E8C-ABD1-FA00D6382CCC}"/>
              </a:ext>
            </a:extLst>
          </p:cNvPr>
          <p:cNvSpPr/>
          <p:nvPr/>
        </p:nvSpPr>
        <p:spPr>
          <a:xfrm>
            <a:off x="1364297" y="255288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양쪽 모서리가 둥근 사각형 28">
            <a:extLst>
              <a:ext uri="{FF2B5EF4-FFF2-40B4-BE49-F238E27FC236}">
                <a16:creationId xmlns:a16="http://schemas.microsoft.com/office/drawing/2014/main" id="{11E9B6CC-85A5-46A0-91EC-812C8C982DE5}"/>
              </a:ext>
            </a:extLst>
          </p:cNvPr>
          <p:cNvSpPr/>
          <p:nvPr/>
        </p:nvSpPr>
        <p:spPr>
          <a:xfrm rot="16200000" flipH="1">
            <a:off x="1130303" y="279442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08D59BA-29CA-4B8C-961C-774ED49B0ADE}"/>
              </a:ext>
            </a:extLst>
          </p:cNvPr>
          <p:cNvSpPr/>
          <p:nvPr/>
        </p:nvSpPr>
        <p:spPr>
          <a:xfrm>
            <a:off x="1443901" y="296749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31">
            <a:extLst>
              <a:ext uri="{FF2B5EF4-FFF2-40B4-BE49-F238E27FC236}">
                <a16:creationId xmlns:a16="http://schemas.microsoft.com/office/drawing/2014/main" id="{7A9924E5-52AC-43B2-8A35-7DA0DAAE40A8}"/>
              </a:ext>
            </a:extLst>
          </p:cNvPr>
          <p:cNvSpPr/>
          <p:nvPr/>
        </p:nvSpPr>
        <p:spPr>
          <a:xfrm>
            <a:off x="6435938" y="1276952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양쪽 모서리가 둥근 사각형 32">
            <a:extLst>
              <a:ext uri="{FF2B5EF4-FFF2-40B4-BE49-F238E27FC236}">
                <a16:creationId xmlns:a16="http://schemas.microsoft.com/office/drawing/2014/main" id="{63D4846C-4CDA-4AD1-9879-8D0BCCE93E42}"/>
              </a:ext>
            </a:extLst>
          </p:cNvPr>
          <p:cNvSpPr/>
          <p:nvPr/>
        </p:nvSpPr>
        <p:spPr>
          <a:xfrm rot="16200000" flipH="1">
            <a:off x="6201944" y="1518493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FC5F24-53C4-401F-A979-773195AE78C1}"/>
              </a:ext>
            </a:extLst>
          </p:cNvPr>
          <p:cNvSpPr/>
          <p:nvPr/>
        </p:nvSpPr>
        <p:spPr>
          <a:xfrm>
            <a:off x="6515542" y="169155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35">
            <a:extLst>
              <a:ext uri="{FF2B5EF4-FFF2-40B4-BE49-F238E27FC236}">
                <a16:creationId xmlns:a16="http://schemas.microsoft.com/office/drawing/2014/main" id="{68486E46-D060-4AE1-AD2A-41945FAF90F9}"/>
              </a:ext>
            </a:extLst>
          </p:cNvPr>
          <p:cNvSpPr/>
          <p:nvPr/>
        </p:nvSpPr>
        <p:spPr>
          <a:xfrm>
            <a:off x="6435938" y="2560429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양쪽 모서리가 둥근 사각형 36">
            <a:extLst>
              <a:ext uri="{FF2B5EF4-FFF2-40B4-BE49-F238E27FC236}">
                <a16:creationId xmlns:a16="http://schemas.microsoft.com/office/drawing/2014/main" id="{F16E9ABD-BA7D-4F5D-8381-D4EC2B77A1FC}"/>
              </a:ext>
            </a:extLst>
          </p:cNvPr>
          <p:cNvSpPr/>
          <p:nvPr/>
        </p:nvSpPr>
        <p:spPr>
          <a:xfrm rot="16200000" flipH="1">
            <a:off x="6201944" y="2801970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EDCD19-B2D2-4911-8A0C-D5D19A3AF922}"/>
              </a:ext>
            </a:extLst>
          </p:cNvPr>
          <p:cNvSpPr/>
          <p:nvPr/>
        </p:nvSpPr>
        <p:spPr>
          <a:xfrm>
            <a:off x="6515542" y="297503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0" name="모서리가 둥근 직사각형 23">
            <a:extLst>
              <a:ext uri="{FF2B5EF4-FFF2-40B4-BE49-F238E27FC236}">
                <a16:creationId xmlns:a16="http://schemas.microsoft.com/office/drawing/2014/main" id="{ECA7C498-C163-4C49-8043-80B33B84972F}"/>
              </a:ext>
            </a:extLst>
          </p:cNvPr>
          <p:cNvSpPr/>
          <p:nvPr/>
        </p:nvSpPr>
        <p:spPr>
          <a:xfrm>
            <a:off x="1364297" y="386002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양쪽 모서리가 둥근 사각형 24">
            <a:extLst>
              <a:ext uri="{FF2B5EF4-FFF2-40B4-BE49-F238E27FC236}">
                <a16:creationId xmlns:a16="http://schemas.microsoft.com/office/drawing/2014/main" id="{A8CBC617-2576-4DD6-83B1-BCD3893AC6FF}"/>
              </a:ext>
            </a:extLst>
          </p:cNvPr>
          <p:cNvSpPr/>
          <p:nvPr/>
        </p:nvSpPr>
        <p:spPr>
          <a:xfrm rot="16200000" flipH="1">
            <a:off x="1130303" y="410156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3235FF-46EE-4CBC-AD27-9E3EDB7AB816}"/>
              </a:ext>
            </a:extLst>
          </p:cNvPr>
          <p:cNvSpPr/>
          <p:nvPr/>
        </p:nvSpPr>
        <p:spPr>
          <a:xfrm>
            <a:off x="1443901" y="427463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05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27">
            <a:extLst>
              <a:ext uri="{FF2B5EF4-FFF2-40B4-BE49-F238E27FC236}">
                <a16:creationId xmlns:a16="http://schemas.microsoft.com/office/drawing/2014/main" id="{A46496BD-91B9-4563-B6C4-1FA94E54F03D}"/>
              </a:ext>
            </a:extLst>
          </p:cNvPr>
          <p:cNvSpPr/>
          <p:nvPr/>
        </p:nvSpPr>
        <p:spPr>
          <a:xfrm>
            <a:off x="1364297" y="5201600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양쪽 모서리가 둥근 사각형 28">
            <a:extLst>
              <a:ext uri="{FF2B5EF4-FFF2-40B4-BE49-F238E27FC236}">
                <a16:creationId xmlns:a16="http://schemas.microsoft.com/office/drawing/2014/main" id="{3EA28225-1875-4D76-B1C2-5C99DBE48AA0}"/>
              </a:ext>
            </a:extLst>
          </p:cNvPr>
          <p:cNvSpPr/>
          <p:nvPr/>
        </p:nvSpPr>
        <p:spPr>
          <a:xfrm rot="16200000" flipH="1">
            <a:off x="1130303" y="5443141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924DA8F-CE1D-41E3-BE55-17906ABE63EB}"/>
              </a:ext>
            </a:extLst>
          </p:cNvPr>
          <p:cNvSpPr/>
          <p:nvPr/>
        </p:nvSpPr>
        <p:spPr>
          <a:xfrm>
            <a:off x="1443901" y="5616207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07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31">
            <a:extLst>
              <a:ext uri="{FF2B5EF4-FFF2-40B4-BE49-F238E27FC236}">
                <a16:creationId xmlns:a16="http://schemas.microsoft.com/office/drawing/2014/main" id="{B3416355-E304-4517-B63D-5C1A8F6DC9D1}"/>
              </a:ext>
            </a:extLst>
          </p:cNvPr>
          <p:cNvSpPr/>
          <p:nvPr/>
        </p:nvSpPr>
        <p:spPr>
          <a:xfrm>
            <a:off x="6472512" y="386787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양쪽 모서리가 둥근 사각형 32">
            <a:extLst>
              <a:ext uri="{FF2B5EF4-FFF2-40B4-BE49-F238E27FC236}">
                <a16:creationId xmlns:a16="http://schemas.microsoft.com/office/drawing/2014/main" id="{B188E2F8-5E07-4466-9562-256D1CC9734B}"/>
              </a:ext>
            </a:extLst>
          </p:cNvPr>
          <p:cNvSpPr/>
          <p:nvPr/>
        </p:nvSpPr>
        <p:spPr>
          <a:xfrm rot="16200000" flipH="1">
            <a:off x="6238518" y="410941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890F39E-E306-4BD5-AE8E-7E253478568C}"/>
              </a:ext>
            </a:extLst>
          </p:cNvPr>
          <p:cNvSpPr/>
          <p:nvPr/>
        </p:nvSpPr>
        <p:spPr>
          <a:xfrm>
            <a:off x="6552116" y="428248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06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2" name="모서리가 둥근 직사각형 35">
            <a:extLst>
              <a:ext uri="{FF2B5EF4-FFF2-40B4-BE49-F238E27FC236}">
                <a16:creationId xmlns:a16="http://schemas.microsoft.com/office/drawing/2014/main" id="{B786AE9D-1758-4BC8-A1EC-A6E78C159E81}"/>
              </a:ext>
            </a:extLst>
          </p:cNvPr>
          <p:cNvSpPr/>
          <p:nvPr/>
        </p:nvSpPr>
        <p:spPr>
          <a:xfrm>
            <a:off x="6435938" y="5213857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4999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양쪽 모서리가 둥근 사각형 36">
            <a:extLst>
              <a:ext uri="{FF2B5EF4-FFF2-40B4-BE49-F238E27FC236}">
                <a16:creationId xmlns:a16="http://schemas.microsoft.com/office/drawing/2014/main" id="{83C72F0B-B526-4386-9E27-79D5BECED49C}"/>
              </a:ext>
            </a:extLst>
          </p:cNvPr>
          <p:cNvSpPr/>
          <p:nvPr/>
        </p:nvSpPr>
        <p:spPr>
          <a:xfrm rot="16200000" flipH="1">
            <a:off x="6201944" y="5455398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A22DDD-7212-4284-90A5-2226E3A95C95}"/>
              </a:ext>
            </a:extLst>
          </p:cNvPr>
          <p:cNvSpPr/>
          <p:nvPr/>
        </p:nvSpPr>
        <p:spPr>
          <a:xfrm>
            <a:off x="6515542" y="562846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08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75FF26D-5875-4268-A50F-66BFE9E8236B}"/>
              </a:ext>
            </a:extLst>
          </p:cNvPr>
          <p:cNvSpPr/>
          <p:nvPr/>
        </p:nvSpPr>
        <p:spPr>
          <a:xfrm>
            <a:off x="1962733" y="1519563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종합 설계 개요</a:t>
            </a:r>
            <a:endParaRPr lang="en-US" altLang="ko-KR" sz="24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21B1EA8-0B70-44E8-A710-CDCD7CF2850C}"/>
              </a:ext>
            </a:extLst>
          </p:cNvPr>
          <p:cNvSpPr/>
          <p:nvPr/>
        </p:nvSpPr>
        <p:spPr>
          <a:xfrm>
            <a:off x="7035383" y="1519563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관련 연구 및 사례</a:t>
            </a:r>
            <a:endParaRPr lang="en-US" altLang="ko-KR" sz="24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4D98FDA-33C7-418A-A164-7B76D7CBADBF}"/>
              </a:ext>
            </a:extLst>
          </p:cNvPr>
          <p:cNvSpPr/>
          <p:nvPr/>
        </p:nvSpPr>
        <p:spPr>
          <a:xfrm>
            <a:off x="1961639" y="2798391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시스템 수행 시나리오</a:t>
            </a:r>
            <a:endParaRPr lang="en-US" altLang="ko-KR" sz="24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E9A593-9927-48A0-9DBA-408754A9DD4D}"/>
              </a:ext>
            </a:extLst>
          </p:cNvPr>
          <p:cNvSpPr/>
          <p:nvPr/>
        </p:nvSpPr>
        <p:spPr>
          <a:xfrm>
            <a:off x="7038795" y="2796972"/>
            <a:ext cx="29790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시스템 구성도</a:t>
            </a:r>
            <a:endParaRPr lang="en-US" altLang="ko-KR" sz="24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50AA8EA-AB1D-41F7-A439-2797C8FA7D73}"/>
              </a:ext>
            </a:extLst>
          </p:cNvPr>
          <p:cNvSpPr/>
          <p:nvPr/>
        </p:nvSpPr>
        <p:spPr>
          <a:xfrm>
            <a:off x="1953768" y="4087652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개발 방법</a:t>
            </a:r>
            <a:endParaRPr lang="en-US" altLang="ko-KR" sz="240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780FFF-4F18-4D46-8DFD-ABB7EF6F6027}"/>
              </a:ext>
            </a:extLst>
          </p:cNvPr>
          <p:cNvSpPr/>
          <p:nvPr/>
        </p:nvSpPr>
        <p:spPr>
          <a:xfrm>
            <a:off x="1958940" y="5426219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종합 설계 수행 일정</a:t>
            </a:r>
            <a:endParaRPr lang="en-US" altLang="ko-KR" sz="24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4970A98-62A3-481A-B5D8-B3122DA56E2A}"/>
              </a:ext>
            </a:extLst>
          </p:cNvPr>
          <p:cNvSpPr/>
          <p:nvPr/>
        </p:nvSpPr>
        <p:spPr>
          <a:xfrm>
            <a:off x="7074731" y="4104471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업무 분담</a:t>
            </a:r>
            <a:endParaRPr lang="en-US" altLang="ko-KR" sz="2400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A2759FB-BB94-41F0-9C66-02CDE085B1CB}"/>
              </a:ext>
            </a:extLst>
          </p:cNvPr>
          <p:cNvSpPr/>
          <p:nvPr/>
        </p:nvSpPr>
        <p:spPr>
          <a:xfrm>
            <a:off x="7038156" y="5468381"/>
            <a:ext cx="327696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필요기술 및 참고문헌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488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000" dirty="0"/>
              <a:t>목표 시스템 개발을 위한 구체적 개발 방법 및 전략을 기술 </a:t>
            </a: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  </a:t>
            </a:r>
            <a:r>
              <a:rPr lang="en-US" altLang="ko-KR" sz="1600" dirty="0"/>
              <a:t>Android Studio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Android app </a:t>
            </a:r>
            <a:r>
              <a:rPr lang="en-US" altLang="ko-KR" sz="1600" dirty="0" err="1"/>
              <a:t>rngus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  </a:t>
            </a:r>
            <a:r>
              <a:rPr lang="en-US" altLang="ko-KR" sz="1600" dirty="0"/>
              <a:t>Android</a:t>
            </a:r>
            <a:r>
              <a:rPr lang="ko-KR" altLang="en-US" sz="1600" dirty="0"/>
              <a:t> 운영체제 기반의 어플을 구현을 위한 </a:t>
            </a:r>
            <a:r>
              <a:rPr lang="en-US" altLang="ko-KR" sz="1600" dirty="0"/>
              <a:t>Kotlin</a:t>
            </a:r>
            <a:r>
              <a:rPr lang="ko-KR" altLang="en-US" sz="1600" dirty="0"/>
              <a:t> 언어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Server </a:t>
            </a:r>
            <a:r>
              <a:rPr lang="ko-KR" altLang="en-US" sz="1800" dirty="0"/>
              <a:t>및 </a:t>
            </a:r>
            <a:r>
              <a:rPr lang="en-US" altLang="ko-KR" sz="1800" dirty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Node.js</a:t>
            </a:r>
            <a:r>
              <a:rPr lang="ko-KR" altLang="en-US" sz="1400" dirty="0"/>
              <a:t>와 </a:t>
            </a:r>
            <a:r>
              <a:rPr lang="en-US" altLang="ko-KR" sz="1400" dirty="0"/>
              <a:t>AWS</a:t>
            </a:r>
            <a:r>
              <a:rPr lang="ko-KR" altLang="en-US" sz="1400" dirty="0"/>
              <a:t>를 이용하여 서버 구축</a:t>
            </a:r>
            <a:endParaRPr lang="en-US" altLang="ko-KR" sz="14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MySQL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Data Base </a:t>
            </a:r>
            <a:r>
              <a:rPr lang="ko-KR" altLang="en-US" sz="1400" dirty="0"/>
              <a:t>구축</a:t>
            </a:r>
            <a:endParaRPr lang="en-US" altLang="ko-KR" sz="1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 dirty="0" err="1"/>
              <a:t>머신러닝</a:t>
            </a:r>
            <a:endParaRPr lang="en-US" altLang="ko-KR" sz="1800" dirty="0"/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/>
              <a:t>머신러닝을</a:t>
            </a:r>
            <a:r>
              <a:rPr lang="ko-KR" altLang="en-US" sz="1400" dirty="0"/>
              <a:t> 위해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활용한 </a:t>
            </a:r>
            <a:r>
              <a:rPr lang="en-US" altLang="ko-KR" sz="1400" dirty="0" err="1"/>
              <a:t>tensorflow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종합설계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수행일정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48C54DA-54C3-4854-B020-F921D87E3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91870"/>
              </p:ext>
            </p:extLst>
          </p:nvPr>
        </p:nvGraphicFramePr>
        <p:xfrm>
          <a:off x="716512" y="927299"/>
          <a:ext cx="10648708" cy="5390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9621">
                  <a:extLst>
                    <a:ext uri="{9D8B030D-6E8A-4147-A177-3AD203B41FA5}">
                      <a16:colId xmlns:a16="http://schemas.microsoft.com/office/drawing/2014/main" val="3663183605"/>
                    </a:ext>
                  </a:extLst>
                </a:gridCol>
                <a:gridCol w="1664981">
                  <a:extLst>
                    <a:ext uri="{9D8B030D-6E8A-4147-A177-3AD203B41FA5}">
                      <a16:colId xmlns:a16="http://schemas.microsoft.com/office/drawing/2014/main" val="3009236820"/>
                    </a:ext>
                  </a:extLst>
                </a:gridCol>
                <a:gridCol w="718018">
                  <a:extLst>
                    <a:ext uri="{9D8B030D-6E8A-4147-A177-3AD203B41FA5}">
                      <a16:colId xmlns:a16="http://schemas.microsoft.com/office/drawing/2014/main" val="2063568612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3839753816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765249005"/>
                    </a:ext>
                  </a:extLst>
                </a:gridCol>
                <a:gridCol w="619585">
                  <a:extLst>
                    <a:ext uri="{9D8B030D-6E8A-4147-A177-3AD203B41FA5}">
                      <a16:colId xmlns:a16="http://schemas.microsoft.com/office/drawing/2014/main" val="1833063849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144801991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2051326567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3859208442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987491155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1654363692"/>
                    </a:ext>
                  </a:extLst>
                </a:gridCol>
                <a:gridCol w="685645">
                  <a:extLst>
                    <a:ext uri="{9D8B030D-6E8A-4147-A177-3AD203B41FA5}">
                      <a16:colId xmlns:a16="http://schemas.microsoft.com/office/drawing/2014/main" val="4068367567"/>
                    </a:ext>
                  </a:extLst>
                </a:gridCol>
                <a:gridCol w="695070">
                  <a:extLst>
                    <a:ext uri="{9D8B030D-6E8A-4147-A177-3AD203B41FA5}">
                      <a16:colId xmlns:a16="http://schemas.microsoft.com/office/drawing/2014/main" val="3604951734"/>
                    </a:ext>
                  </a:extLst>
                </a:gridCol>
              </a:tblGrid>
              <a:tr h="10785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항목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추천사항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r>
                        <a:rPr lang="ko-KR" sz="1400" kern="100" dirty="0">
                          <a:effectLst/>
                        </a:rPr>
                        <a:t>월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08109"/>
                  </a:ext>
                </a:extLst>
              </a:tr>
              <a:tr h="74301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요구사항 정의 및 분석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lvl="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요구사항 정의 및 분석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lvl="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요구사항 명세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070775"/>
                  </a:ext>
                </a:extLst>
              </a:tr>
              <a:tr h="6207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effectLst/>
                        </a:rPr>
                        <a:t>시스템 설계 및 상세 설계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설계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331894"/>
                  </a:ext>
                </a:extLst>
              </a:tr>
              <a:tr h="516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effectLst/>
                        </a:rPr>
                        <a:t>시험 및 데모</a:t>
                      </a: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US" altLang="ko-KR" sz="1000" kern="100" dirty="0">
                          <a:effectLst/>
                        </a:rPr>
                        <a:t>Android(</a:t>
                      </a:r>
                      <a:r>
                        <a:rPr lang="en-US" altLang="ko-KR" sz="1000" kern="100" dirty="0" err="1">
                          <a:effectLst/>
                        </a:rPr>
                        <a:t>kotlin</a:t>
                      </a:r>
                      <a:r>
                        <a:rPr lang="en-US" altLang="ko-KR" sz="1000" kern="100" dirty="0">
                          <a:effectLst/>
                        </a:rPr>
                        <a:t>) </a:t>
                      </a:r>
                      <a:r>
                        <a:rPr lang="ko-KR" altLang="en-US" sz="1000" kern="100" dirty="0">
                          <a:effectLst/>
                        </a:rPr>
                        <a:t>설계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US" altLang="ko-KR" sz="1000" kern="100" dirty="0">
                          <a:effectLst/>
                        </a:rPr>
                        <a:t>Node.js</a:t>
                      </a:r>
                      <a:r>
                        <a:rPr lang="ko-KR" altLang="en-US" sz="1000" kern="100" dirty="0">
                          <a:effectLst/>
                        </a:rPr>
                        <a:t>로 실시간 데이터 설계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US" altLang="ko-KR" sz="1000" kern="100" dirty="0" err="1">
                          <a:effectLst/>
                        </a:rPr>
                        <a:t>DataBase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en-US" altLang="ko-KR" sz="1000" kern="100" dirty="0" err="1">
                          <a:effectLst/>
                        </a:rPr>
                        <a:t>Mysql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설계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 err="1">
                          <a:effectLst/>
                        </a:rPr>
                        <a:t>머신러닝파이썬</a:t>
                      </a:r>
                      <a:r>
                        <a:rPr lang="ko-KR" altLang="en-US" sz="1000" kern="100" dirty="0">
                          <a:effectLst/>
                        </a:rPr>
                        <a:t> 설계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en-US" altLang="ko-KR" sz="1000" kern="100" dirty="0">
                          <a:effectLst/>
                        </a:rPr>
                        <a:t>AWS</a:t>
                      </a:r>
                      <a:r>
                        <a:rPr lang="ko-KR" altLang="en-US" sz="1000" kern="100" dirty="0">
                          <a:effectLst/>
                        </a:rPr>
                        <a:t>로 실시간 서버 유지</a:t>
                      </a:r>
                      <a:endParaRPr lang="en-US" altLang="ko-KR" sz="1000" kern="1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975625"/>
                  </a:ext>
                </a:extLst>
              </a:tr>
              <a:tr h="516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r>
                        <a:rPr lang="ko-KR" altLang="en-US" sz="1400" b="1" kern="100" dirty="0">
                          <a:effectLst/>
                        </a:rPr>
                        <a:t>문서화 및 발표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졸업작품 중간 보고서 작성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발표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042323"/>
                  </a:ext>
                </a:extLst>
              </a:tr>
              <a:tr h="25836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r>
                        <a:rPr lang="ko-KR" altLang="en-US" sz="1400" b="1" kern="100" dirty="0">
                          <a:effectLst/>
                        </a:rPr>
                        <a:t>졸업작품 출품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- </a:t>
                      </a:r>
                      <a:r>
                        <a:rPr lang="ko-KR" altLang="en-US" sz="1000" kern="100" dirty="0">
                          <a:effectLst/>
                        </a:rPr>
                        <a:t>졸업작품 마무리 및 </a:t>
                      </a:r>
                      <a:r>
                        <a:rPr lang="ko-KR" altLang="en-US" sz="1000" kern="100" dirty="0" err="1">
                          <a:effectLst/>
                        </a:rPr>
                        <a:t>풀품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8242774"/>
                  </a:ext>
                </a:extLst>
              </a:tr>
              <a:tr h="25836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최종보고서 및 패키징</a:t>
                      </a:r>
                      <a:endParaRPr lang="ko-KR" sz="14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졸업작품 최종보고서 작성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 </a:t>
                      </a:r>
                      <a:r>
                        <a:rPr lang="ko-KR" alt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커및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891333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A4DEC2-805A-42BF-9EA7-79D6ABBA646E}"/>
              </a:ext>
            </a:extLst>
          </p:cNvPr>
          <p:cNvCxnSpPr/>
          <p:nvPr/>
        </p:nvCxnSpPr>
        <p:spPr>
          <a:xfrm>
            <a:off x="4246118" y="2078981"/>
            <a:ext cx="691117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3382BC2-BB75-4F3E-9D26-3726DD93C854}"/>
              </a:ext>
            </a:extLst>
          </p:cNvPr>
          <p:cNvCxnSpPr/>
          <p:nvPr/>
        </p:nvCxnSpPr>
        <p:spPr>
          <a:xfrm>
            <a:off x="4246118" y="2335553"/>
            <a:ext cx="691117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56D6DD-34F2-4371-8B2D-EDBDCD47BC73}"/>
              </a:ext>
            </a:extLst>
          </p:cNvPr>
          <p:cNvCxnSpPr>
            <a:cxnSpLocks/>
          </p:cNvCxnSpPr>
          <p:nvPr/>
        </p:nvCxnSpPr>
        <p:spPr>
          <a:xfrm>
            <a:off x="4937235" y="2800469"/>
            <a:ext cx="110363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AD0C24F-48BD-43F2-88A6-4E24A22D1EFE}"/>
              </a:ext>
            </a:extLst>
          </p:cNvPr>
          <p:cNvCxnSpPr>
            <a:cxnSpLocks/>
          </p:cNvCxnSpPr>
          <p:nvPr/>
        </p:nvCxnSpPr>
        <p:spPr>
          <a:xfrm>
            <a:off x="4937235" y="3450580"/>
            <a:ext cx="1011035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4B10A8A-FEA3-4951-A0C2-2DC1C97C3BB2}"/>
              </a:ext>
            </a:extLst>
          </p:cNvPr>
          <p:cNvCxnSpPr>
            <a:cxnSpLocks/>
          </p:cNvCxnSpPr>
          <p:nvPr/>
        </p:nvCxnSpPr>
        <p:spPr>
          <a:xfrm>
            <a:off x="4937235" y="3728830"/>
            <a:ext cx="2313275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34A286-37CC-48E1-85BA-6DAAC9A73F18}"/>
              </a:ext>
            </a:extLst>
          </p:cNvPr>
          <p:cNvCxnSpPr>
            <a:cxnSpLocks/>
          </p:cNvCxnSpPr>
          <p:nvPr/>
        </p:nvCxnSpPr>
        <p:spPr>
          <a:xfrm>
            <a:off x="4937235" y="4136381"/>
            <a:ext cx="2313275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4A832F7-0A2B-4553-85EC-B3D6BDF03905}"/>
              </a:ext>
            </a:extLst>
          </p:cNvPr>
          <p:cNvCxnSpPr>
            <a:cxnSpLocks/>
          </p:cNvCxnSpPr>
          <p:nvPr/>
        </p:nvCxnSpPr>
        <p:spPr>
          <a:xfrm>
            <a:off x="5948270" y="4333151"/>
            <a:ext cx="3379807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48CF4F-EC5C-4D35-9D16-71B5FB40DCC1}"/>
              </a:ext>
            </a:extLst>
          </p:cNvPr>
          <p:cNvCxnSpPr>
            <a:cxnSpLocks/>
          </p:cNvCxnSpPr>
          <p:nvPr/>
        </p:nvCxnSpPr>
        <p:spPr>
          <a:xfrm>
            <a:off x="5948270" y="4693895"/>
            <a:ext cx="3379807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ED24799-DE5F-40F2-AF8E-C116288389D8}"/>
              </a:ext>
            </a:extLst>
          </p:cNvPr>
          <p:cNvCxnSpPr>
            <a:cxnSpLocks/>
          </p:cNvCxnSpPr>
          <p:nvPr/>
        </p:nvCxnSpPr>
        <p:spPr>
          <a:xfrm>
            <a:off x="9328077" y="4992908"/>
            <a:ext cx="137844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AB63B3B-DDDA-48ED-A691-E3E2C3876DE4}"/>
              </a:ext>
            </a:extLst>
          </p:cNvPr>
          <p:cNvCxnSpPr>
            <a:cxnSpLocks/>
          </p:cNvCxnSpPr>
          <p:nvPr/>
        </p:nvCxnSpPr>
        <p:spPr>
          <a:xfrm>
            <a:off x="9986779" y="5585146"/>
            <a:ext cx="137844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680E33-FC5F-40CA-AF8A-493A4AA971D5}"/>
              </a:ext>
            </a:extLst>
          </p:cNvPr>
          <p:cNvCxnSpPr>
            <a:cxnSpLocks/>
          </p:cNvCxnSpPr>
          <p:nvPr/>
        </p:nvCxnSpPr>
        <p:spPr>
          <a:xfrm>
            <a:off x="9986778" y="5830144"/>
            <a:ext cx="137844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9F7220-6E6A-4ACE-895D-A7989BA0A282}"/>
              </a:ext>
            </a:extLst>
          </p:cNvPr>
          <p:cNvCxnSpPr>
            <a:cxnSpLocks/>
          </p:cNvCxnSpPr>
          <p:nvPr/>
        </p:nvCxnSpPr>
        <p:spPr>
          <a:xfrm>
            <a:off x="9986778" y="6154235"/>
            <a:ext cx="1378441" cy="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64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000"/>
              <a:t>목표 시스템 개발을 위한 구체적 개발 방법 및 전략을 기술 </a:t>
            </a:r>
            <a:endParaRPr lang="en-US" altLang="ko-KR" sz="20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 Studio</a:t>
            </a:r>
            <a:r>
              <a:rPr lang="ko-KR" altLang="en-US" sz="1600"/>
              <a:t>를 이용한 </a:t>
            </a:r>
            <a:r>
              <a:rPr lang="en-US" altLang="ko-KR" sz="1600"/>
              <a:t>Android app rngus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/>
              <a:t>  </a:t>
            </a:r>
            <a:r>
              <a:rPr lang="en-US" altLang="ko-KR" sz="1600"/>
              <a:t>Android</a:t>
            </a:r>
            <a:r>
              <a:rPr lang="ko-KR" altLang="en-US" sz="1600"/>
              <a:t> 운영체제 기반의 어플을 구현을 위한 </a:t>
            </a:r>
            <a:r>
              <a:rPr lang="en-US" altLang="ko-KR" sz="1600"/>
              <a:t>Kotlin</a:t>
            </a:r>
            <a:r>
              <a:rPr lang="ko-KR" altLang="en-US" sz="1600"/>
              <a:t> 언어</a:t>
            </a:r>
            <a:endParaRPr lang="en-US" altLang="ko-KR" sz="160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/>
              <a:t>Server </a:t>
            </a:r>
            <a:r>
              <a:rPr lang="ko-KR" altLang="en-US" sz="1800"/>
              <a:t>및 </a:t>
            </a:r>
            <a:r>
              <a:rPr lang="en-US" altLang="ko-KR" sz="180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Node.js</a:t>
            </a:r>
            <a:r>
              <a:rPr lang="ko-KR" altLang="en-US" sz="1400"/>
              <a:t>와 </a:t>
            </a:r>
            <a:r>
              <a:rPr lang="en-US" altLang="ko-KR" sz="1400"/>
              <a:t>AWS</a:t>
            </a:r>
            <a:r>
              <a:rPr lang="ko-KR" altLang="en-US" sz="1400"/>
              <a:t>를 이용하여 서버 구축</a:t>
            </a:r>
            <a:endParaRPr lang="en-US" altLang="ko-KR" sz="140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    </a:t>
            </a:r>
            <a:r>
              <a:rPr lang="en-US" altLang="ko-KR" sz="1400"/>
              <a:t>MySQL</a:t>
            </a:r>
            <a:r>
              <a:rPr lang="ko-KR" altLang="en-US" sz="1400"/>
              <a:t>을 이용하여 </a:t>
            </a:r>
            <a:r>
              <a:rPr lang="en-US" altLang="ko-KR" sz="1400"/>
              <a:t>Data Base </a:t>
            </a:r>
            <a:r>
              <a:rPr lang="ko-KR" altLang="en-US" sz="1400"/>
              <a:t>구축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/>
              <a:t>머신러닝</a:t>
            </a:r>
            <a:endParaRPr lang="en-US" altLang="ko-KR" sz="1800"/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400"/>
              <a:t>머신러닝을 위해 </a:t>
            </a:r>
            <a:r>
              <a:rPr lang="en-US" altLang="ko-KR" sz="1400"/>
              <a:t>python</a:t>
            </a:r>
            <a:r>
              <a:rPr lang="ko-KR" altLang="en-US" sz="1400"/>
              <a:t>을 활용한 </a:t>
            </a:r>
            <a:r>
              <a:rPr lang="en-US" altLang="ko-KR" sz="1400"/>
              <a:t>tensorflow</a:t>
            </a:r>
            <a:r>
              <a:rPr lang="ko-KR" altLang="en-US" sz="1400"/>
              <a:t> 사용</a:t>
            </a:r>
            <a:endParaRPr lang="en-US" altLang="ko-KR" sz="140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prstClr val="white"/>
                  </a:solidFill>
                </a:rPr>
                <a:t>Git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Hub</a:t>
              </a:r>
              <a:endParaRPr lang="ko-KR" altLang="en-US" sz="32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A2ED9D-6E17-47E9-A0AA-D4FDBDB6F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9" y="968621"/>
            <a:ext cx="10546613" cy="4829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29062-21EC-48C1-8AF3-572524978A3C}"/>
              </a:ext>
            </a:extLst>
          </p:cNvPr>
          <p:cNvSpPr txBox="1"/>
          <p:nvPr/>
        </p:nvSpPr>
        <p:spPr>
          <a:xfrm>
            <a:off x="883530" y="5916169"/>
            <a:ext cx="521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https://github.com/kpuce2021/Royal/tree/main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10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000" dirty="0"/>
              <a:t>목표 시스템 개발을 위한 구체적 개발 방법 및 전략을 기술 </a:t>
            </a:r>
            <a:endParaRPr lang="en-US" altLang="ko-KR" sz="20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  </a:t>
            </a:r>
            <a:r>
              <a:rPr lang="en-US" altLang="ko-KR" sz="1600" dirty="0"/>
              <a:t>Android Studio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Android app </a:t>
            </a:r>
            <a:r>
              <a:rPr lang="en-US" altLang="ko-KR" sz="1600" dirty="0" err="1"/>
              <a:t>rngus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  </a:t>
            </a:r>
            <a:r>
              <a:rPr lang="en-US" altLang="ko-KR" sz="1600" dirty="0"/>
              <a:t>Android</a:t>
            </a:r>
            <a:r>
              <a:rPr lang="ko-KR" altLang="en-US" sz="1600" dirty="0"/>
              <a:t> 운영체제 기반의 어플을 구현을 위한 </a:t>
            </a:r>
            <a:r>
              <a:rPr lang="en-US" altLang="ko-KR" sz="1600" dirty="0"/>
              <a:t>Kotlin</a:t>
            </a:r>
            <a:r>
              <a:rPr lang="ko-KR" altLang="en-US" sz="1600" dirty="0"/>
              <a:t> 언어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en-US" altLang="ko-KR" sz="1800" dirty="0"/>
              <a:t>Server </a:t>
            </a:r>
            <a:r>
              <a:rPr lang="ko-KR" altLang="en-US" sz="1800" dirty="0"/>
              <a:t>및 </a:t>
            </a:r>
            <a:r>
              <a:rPr lang="en-US" altLang="ko-KR" sz="1800" dirty="0"/>
              <a:t>DB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Node.js</a:t>
            </a:r>
            <a:r>
              <a:rPr lang="ko-KR" altLang="en-US" sz="1400" dirty="0"/>
              <a:t>와 </a:t>
            </a:r>
            <a:r>
              <a:rPr lang="en-US" altLang="ko-KR" sz="1400" dirty="0"/>
              <a:t>AWS</a:t>
            </a:r>
            <a:r>
              <a:rPr lang="ko-KR" altLang="en-US" sz="1400" dirty="0"/>
              <a:t>를 이용하여 서버 구축</a:t>
            </a:r>
            <a:endParaRPr lang="en-US" altLang="ko-KR" sz="14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400" dirty="0"/>
              <a:t>    </a:t>
            </a:r>
            <a:r>
              <a:rPr lang="en-US" altLang="ko-KR" sz="1400" dirty="0"/>
              <a:t>MySQL</a:t>
            </a:r>
            <a:r>
              <a:rPr lang="ko-KR" altLang="en-US" sz="1400" dirty="0"/>
              <a:t>을 이용하여 </a:t>
            </a:r>
            <a:r>
              <a:rPr lang="en-US" altLang="ko-KR" sz="1400" dirty="0"/>
              <a:t>Data Base </a:t>
            </a:r>
            <a:r>
              <a:rPr lang="ko-KR" altLang="en-US" sz="1400" dirty="0"/>
              <a:t>구축</a:t>
            </a:r>
            <a:endParaRPr lang="en-US" altLang="ko-KR" sz="1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18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r>
              <a:rPr lang="ko-KR" altLang="en-US" sz="1800" dirty="0" err="1"/>
              <a:t>머신러닝</a:t>
            </a:r>
            <a:endParaRPr lang="en-US" altLang="ko-KR" sz="1800" dirty="0"/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/>
              <a:t>머신러닝을</a:t>
            </a:r>
            <a:r>
              <a:rPr lang="ko-KR" altLang="en-US" sz="1400" dirty="0"/>
              <a:t> 위해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활용한 </a:t>
            </a:r>
            <a:r>
              <a:rPr lang="en-US" altLang="ko-KR" sz="1400" dirty="0" err="1"/>
              <a:t>tensorflow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marL="457200" indent="-457200">
              <a:buFont typeface="Wingdings" panose="05000000000000000000" pitchFamily="2" charset="2"/>
              <a:buAutoNum type="arabicPeriod"/>
              <a:defRPr/>
            </a:pPr>
            <a:endParaRPr lang="en-US" altLang="ko-KR" sz="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필요기술 및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참고 문헌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7FCAB70-679F-42A9-B12A-1C1A8CC67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2" y="1022838"/>
            <a:ext cx="10968683" cy="5122375"/>
          </a:xfrm>
        </p:spPr>
        <p:txBody>
          <a:bodyPr/>
          <a:lstStyle/>
          <a:p>
            <a:r>
              <a:rPr lang="ko-KR" altLang="en-US" sz="2400" dirty="0"/>
              <a:t>종합설계를 수행 시에 필요로 하는 기술과 참고한 참고문헌을 기술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825C7-5113-4ACE-AA19-03FC4561A95F}"/>
              </a:ext>
            </a:extLst>
          </p:cNvPr>
          <p:cNvSpPr txBox="1"/>
          <p:nvPr/>
        </p:nvSpPr>
        <p:spPr>
          <a:xfrm>
            <a:off x="813252" y="1502688"/>
            <a:ext cx="9774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/>
              <a:t>React Native &amp; Android(</a:t>
            </a:r>
            <a:r>
              <a:rPr lang="en-US" altLang="ko-KR" b="1" dirty="0" err="1"/>
              <a:t>kotlin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국내 서적 및 공식 사이트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2"/>
              </a:rPr>
              <a:t>https://reactnative.dev/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3"/>
              </a:rPr>
              <a:t>https://developer.android.com/?hl=ko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/>
              <a:t>Tensorflow</a:t>
            </a:r>
            <a:endParaRPr lang="en-US" altLang="ko-KR" b="1" dirty="0"/>
          </a:p>
          <a:p>
            <a:r>
              <a:rPr lang="en-US" altLang="ko-KR" dirty="0"/>
              <a:t>      - </a:t>
            </a:r>
            <a:r>
              <a:rPr lang="ko-KR" altLang="en-US" dirty="0"/>
              <a:t>국내 서적 및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사이트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4"/>
              </a:rPr>
              <a:t>https://www.tensorflow.org/?hl=ko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 err="1"/>
              <a:t>OpenPose</a:t>
            </a:r>
            <a:endParaRPr lang="en-US" altLang="ko-KR" b="1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5"/>
              </a:rPr>
              <a:t>https://github.com/CMU-Perceptual-Computing-Lab/openpose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/>
              <a:t>Node.js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국내 서적 및 공식 사이트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6"/>
              </a:rPr>
              <a:t>https://nodejs.org/ko/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/>
              <a:t>AWS</a:t>
            </a:r>
          </a:p>
          <a:p>
            <a:r>
              <a:rPr lang="en-US" altLang="ko-KR" dirty="0"/>
              <a:t>      - AWS </a:t>
            </a:r>
            <a:r>
              <a:rPr lang="ko-KR" altLang="en-US" dirty="0"/>
              <a:t>공식 사이트 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7"/>
              </a:rPr>
              <a:t>https://aws.amazon.com/ko/products/?nc2=h_ql_prod_fs_f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dirty="0"/>
              <a:t>MySQL</a:t>
            </a:r>
          </a:p>
          <a:p>
            <a:r>
              <a:rPr lang="en-US" altLang="ko-KR" dirty="0"/>
              <a:t>      - DB</a:t>
            </a:r>
            <a:r>
              <a:rPr lang="ko-KR" altLang="en-US" dirty="0"/>
              <a:t>강의 자료 및 구글 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en-US" altLang="ko-KR" dirty="0">
                <a:hlinkClick r:id="rId8"/>
              </a:rPr>
              <a:t>https://www.mysql.com/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895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604474" y="2060647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670865" y="2628983"/>
            <a:ext cx="85669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00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br>
              <a:rPr lang="en-US" altLang="ko-KR" sz="6000" b="0" dirty="0">
                <a:solidFill>
                  <a:srgbClr val="FEFD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lang="en-US" altLang="ko-KR" sz="2400" b="1" dirty="0">
              <a:solidFill>
                <a:schemeClr val="bg1"/>
              </a:solidFill>
            </a:endParaRPr>
          </a:p>
          <a:p>
            <a:pPr algn="r"/>
            <a:endParaRPr lang="ko-KR" alt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5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종합설계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개요</a:t>
              </a:r>
              <a:endParaRPr lang="ko-KR" altLang="en-US" sz="2800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3FF2520-DAD9-4A4B-84EE-60D3987684DB}"/>
              </a:ext>
            </a:extLst>
          </p:cNvPr>
          <p:cNvSpPr txBox="1"/>
          <p:nvPr/>
        </p:nvSpPr>
        <p:spPr>
          <a:xfrm>
            <a:off x="1086211" y="1346690"/>
            <a:ext cx="1001957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● 연구 개발 배경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운동을 혼자 하게 될 경우 부상의 위험이 있고 초보자의 경우 어떤 운동을 해야 할 지 모르는 경우가 많다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코로나와 </a:t>
            </a:r>
            <a:r>
              <a:rPr lang="ko-KR" altLang="en-US" dirty="0" err="1"/>
              <a:t>언택트</a:t>
            </a:r>
            <a:r>
              <a:rPr lang="ko-KR" altLang="en-US" dirty="0"/>
              <a:t> 시대 특성상 홈트레이닝의 인기에 걸맞게 집에서 운동하는 초보자를 위   </a:t>
            </a:r>
            <a:r>
              <a:rPr lang="en-US" altLang="ko-KR" dirty="0"/>
              <a:t>    </a:t>
            </a:r>
            <a:r>
              <a:rPr lang="ko-KR" altLang="en-US" dirty="0"/>
              <a:t>한 </a:t>
            </a:r>
            <a:r>
              <a:rPr lang="en-US" altLang="ko-KR" dirty="0"/>
              <a:t>PT</a:t>
            </a:r>
            <a:r>
              <a:rPr lang="ko-KR" altLang="en-US" dirty="0"/>
              <a:t>어플을 개발한다</a:t>
            </a:r>
            <a:r>
              <a:rPr lang="en-US" altLang="ko-KR" dirty="0"/>
              <a:t>.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● 연구 개발 목표</a:t>
            </a:r>
            <a:endParaRPr lang="en-US" altLang="ko-KR" sz="2400" b="1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처음 운동을 하는 사람들에게 운동의 방향성</a:t>
            </a:r>
            <a:r>
              <a:rPr lang="en-US" altLang="ko-KR" dirty="0"/>
              <a:t>(</a:t>
            </a:r>
            <a:r>
              <a:rPr lang="ko-KR" altLang="en-US" dirty="0"/>
              <a:t>운동 자세</a:t>
            </a:r>
            <a:r>
              <a:rPr lang="en-US" altLang="ko-KR" dirty="0"/>
              <a:t>,</a:t>
            </a:r>
            <a:r>
              <a:rPr lang="ko-KR" altLang="en-US" dirty="0"/>
              <a:t> 운동 루틴 등</a:t>
            </a:r>
            <a:r>
              <a:rPr lang="en-US" altLang="ko-KR" dirty="0"/>
              <a:t>)</a:t>
            </a:r>
            <a:r>
              <a:rPr lang="ko-KR" altLang="en-US" dirty="0"/>
              <a:t>을 잡아준다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초보자도 집에서 편리하게 자세를 교정하는 시스템을 개발한다</a:t>
            </a:r>
            <a:r>
              <a:rPr lang="en-US" altLang="ko-KR" dirty="0"/>
              <a:t>. 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● 연구 개발 효과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운동 자세에 대해서 자세한 측정으로 인해 부상의 위험을 줄이고</a:t>
            </a:r>
            <a:r>
              <a:rPr lang="en-US" altLang="ko-KR" dirty="0"/>
              <a:t>,</a:t>
            </a:r>
            <a:r>
              <a:rPr lang="ko-KR" altLang="en-US" dirty="0"/>
              <a:t> 사용자들의 </a:t>
            </a:r>
            <a:r>
              <a:rPr lang="ko-KR" altLang="en-US" dirty="0" err="1"/>
              <a:t>워라밸을</a:t>
            </a:r>
            <a:r>
              <a:rPr lang="ko-KR" altLang="en-US" dirty="0"/>
              <a:t> 만족시킨다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초보자의 </a:t>
            </a:r>
            <a:r>
              <a:rPr lang="ko-KR" altLang="en-US" dirty="0" err="1"/>
              <a:t>운동에대한</a:t>
            </a:r>
            <a:r>
              <a:rPr lang="ko-KR" altLang="en-US" dirty="0"/>
              <a:t> 인식 변화와 편리성을 제공한다</a:t>
            </a:r>
            <a:r>
              <a:rPr lang="en-US" altLang="ko-KR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스마트폰 어플리케이션을 통하여 트레이닝</a:t>
            </a:r>
            <a:r>
              <a:rPr lang="en-US" altLang="ko-KR" dirty="0"/>
              <a:t>(PT)</a:t>
            </a:r>
            <a:r>
              <a:rPr lang="ko-KR" altLang="en-US" dirty="0"/>
              <a:t> 환경을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80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관련 연구 및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사례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3C2367-6962-4F49-A2C6-9B5BD27AE600}"/>
              </a:ext>
            </a:extLst>
          </p:cNvPr>
          <p:cNvSpPr txBox="1"/>
          <p:nvPr/>
        </p:nvSpPr>
        <p:spPr>
          <a:xfrm>
            <a:off x="1249058" y="1229435"/>
            <a:ext cx="464470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부상 사례</a:t>
            </a:r>
            <a:endParaRPr lang="en-US" altLang="ko-KR" sz="24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어깨운동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허리운동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가슴운동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하체운동 등 모든 운동에는 각 운동에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맞게 운동법이 존재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운동법을 간과하고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운동을 하게 되면 오히려 건강이 더욱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악화될 수 있다</a:t>
            </a: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>
              <a:defRPr/>
            </a:pPr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>
              <a:defRPr/>
            </a:pP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본인의 몸상태를 고려하지 않은 상태에서 반복된 운동은 오히려 부상의 위험을 높일 수 있다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pic>
        <p:nvPicPr>
          <p:cNvPr id="15" name="그림 2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C0F99878-AF2B-4298-B5B6-AA3A95B8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326" y="862254"/>
            <a:ext cx="3862951" cy="386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스크린샷, 사람, 실내, 남자이(가) 표시된 사진&#10;&#10;자동 생성된 설명">
            <a:extLst>
              <a:ext uri="{FF2B5EF4-FFF2-40B4-BE49-F238E27FC236}">
                <a16:creationId xmlns:a16="http://schemas.microsoft.com/office/drawing/2014/main" id="{5BBA7DD8-AEEA-4435-AADD-9F69F8297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196" y="1956944"/>
            <a:ext cx="3292165" cy="46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관련 연구 및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사례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93C2367-6962-4F49-A2C6-9B5BD27AE600}"/>
              </a:ext>
            </a:extLst>
          </p:cNvPr>
          <p:cNvSpPr txBox="1"/>
          <p:nvPr/>
        </p:nvSpPr>
        <p:spPr>
          <a:xfrm>
            <a:off x="1646049" y="1317511"/>
            <a:ext cx="889990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R" altLang="en-US" sz="2400" b="1" dirty="0"/>
              <a:t>전문가들의 자세 교정 사례</a:t>
            </a:r>
            <a:endParaRPr kumimoji="1" lang="en-US" altLang="ko-KR" sz="2400" b="1" dirty="0"/>
          </a:p>
          <a:p>
            <a:pPr>
              <a:defRPr/>
            </a:pPr>
            <a:endParaRPr kumimoji="1" lang="en-US" altLang="ko-KR" dirty="0"/>
          </a:p>
          <a:p>
            <a:pPr lvl="1">
              <a:defRPr/>
            </a:pPr>
            <a:r>
              <a:rPr kumimoji="1" lang="en-US" altLang="en-US" dirty="0"/>
              <a:t>1. </a:t>
            </a:r>
            <a:r>
              <a:rPr kumimoji="1" lang="ko-Kore-KR" altLang="en-US" dirty="0"/>
              <a:t>잘못된</a:t>
            </a:r>
            <a:r>
              <a:rPr kumimoji="1" lang="ko-KR" altLang="en-US"/>
              <a:t> 자세와 올바른 자세 비교</a:t>
            </a:r>
            <a:endParaRPr kumimoji="1"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kumimoji="1" lang="ko-KR" altLang="en-US" dirty="0"/>
              <a:t>왼쪽 사진이 잘못된 자세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오른쪽 사진이 올바른 자세</a:t>
            </a:r>
            <a:endParaRPr kumimoji="1"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endParaRPr kumimoji="1"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kumimoji="1" lang="en-US" altLang="en-US" dirty="0"/>
              <a:t>2. </a:t>
            </a:r>
            <a:r>
              <a:rPr kumimoji="1" lang="ko-Kore-KR" altLang="en-US" dirty="0"/>
              <a:t>운동을</a:t>
            </a:r>
            <a:r>
              <a:rPr kumimoji="1" lang="ko-KR" altLang="en-US"/>
              <a:t> 할 때에는 허리의 부상을 줄이기 위해서 등은 꼭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아치</a:t>
            </a:r>
            <a:r>
              <a:rPr kumimoji="1" lang="en-US" altLang="ko-KR" dirty="0"/>
              <a:t>＇</a:t>
            </a:r>
            <a:r>
              <a:rPr kumimoji="1" lang="ko-KR" altLang="en-US" dirty="0"/>
              <a:t>모양으로 허리가 몸 쪽으로 휘어지게 해야 한다</a:t>
            </a:r>
            <a:endParaRPr kumimoji="1" lang="en-US" altLang="ko-KR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초보자들은 이러한 자세들을 잘 알지 못한다</a:t>
            </a:r>
            <a:endParaRPr kumimoji="1" lang="ko-Kore-KR" altLang="en-US" dirty="0"/>
          </a:p>
        </p:txBody>
      </p:sp>
      <p:pic>
        <p:nvPicPr>
          <p:cNvPr id="16" name="그림 5" descr="스포츠, 바벨이(가) 표시된 사진&#10;&#10;자동 생성된 설명">
            <a:extLst>
              <a:ext uri="{FF2B5EF4-FFF2-40B4-BE49-F238E27FC236}">
                <a16:creationId xmlns:a16="http://schemas.microsoft.com/office/drawing/2014/main" id="{47585C1B-5873-42EF-882F-798A1D854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46" y="3917951"/>
            <a:ext cx="2897187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7" descr="사람, 실외, 바벨이(가) 표시된 사진&#10;&#10;자동 생성된 설명">
            <a:extLst>
              <a:ext uri="{FF2B5EF4-FFF2-40B4-BE49-F238E27FC236}">
                <a16:creationId xmlns:a16="http://schemas.microsoft.com/office/drawing/2014/main" id="{AA51A869-0EE1-46E7-8945-9CAB9A14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867" y="3930651"/>
            <a:ext cx="282892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70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ㅇㅇㅁㄴㅇㄴㅁㅇ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관련 연구 및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사례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6B035D-6AAA-4C56-AD34-3A8743C13355}"/>
              </a:ext>
            </a:extLst>
          </p:cNvPr>
          <p:cNvSpPr txBox="1"/>
          <p:nvPr/>
        </p:nvSpPr>
        <p:spPr>
          <a:xfrm>
            <a:off x="716512" y="1631381"/>
            <a:ext cx="609858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ko-Kore-KR" altLang="en-US" sz="2400" b="1" dirty="0"/>
              <a:t>현재</a:t>
            </a:r>
            <a:r>
              <a:rPr kumimoji="1" lang="ko-KR" altLang="en-US" sz="2400" b="1"/>
              <a:t> 사용되어 지고 있는 헬스케어 어플</a:t>
            </a:r>
            <a:r>
              <a:rPr kumimoji="1" lang="en-US" altLang="ko-KR" sz="2400" b="1" dirty="0"/>
              <a:t>(App Store)</a:t>
            </a:r>
          </a:p>
          <a:p>
            <a:pPr>
              <a:defRPr/>
            </a:pPr>
            <a:endParaRPr kumimoji="1" lang="en-US" altLang="ko-KR" dirty="0"/>
          </a:p>
          <a:p>
            <a:pPr lvl="1">
              <a:defRPr/>
            </a:pPr>
            <a:r>
              <a:rPr kumimoji="1" lang="ko-KR" altLang="en-US" dirty="0"/>
              <a:t>▶</a:t>
            </a:r>
            <a:r>
              <a:rPr kumimoji="1" lang="en-US" altLang="ko-Kore-KR" dirty="0"/>
              <a:t> </a:t>
            </a:r>
            <a:r>
              <a:rPr kumimoji="1" lang="en-US" altLang="ko-Kore-KR" b="1" dirty="0"/>
              <a:t>‘</a:t>
            </a:r>
            <a:r>
              <a:rPr kumimoji="1" lang="ko-KR" altLang="en-US" b="1" dirty="0"/>
              <a:t>홈 트레이닝 </a:t>
            </a:r>
            <a:r>
              <a:rPr kumimoji="1" lang="en-US" altLang="ko-KR" b="1" dirty="0"/>
              <a:t>–</a:t>
            </a:r>
            <a:r>
              <a:rPr kumimoji="1" lang="ko-KR" altLang="en-US" b="1" dirty="0"/>
              <a:t> 기구가 필요 없습니다</a:t>
            </a:r>
            <a:r>
              <a:rPr kumimoji="1" lang="en-US" altLang="ko-KR" b="1" dirty="0"/>
              <a:t>’</a:t>
            </a:r>
            <a:r>
              <a:rPr kumimoji="1" lang="ko-KR" altLang="en-US" b="1" dirty="0"/>
              <a:t> 어플</a:t>
            </a:r>
            <a:endParaRPr kumimoji="1" lang="en-US" altLang="ko-KR" b="1" dirty="0"/>
          </a:p>
          <a:p>
            <a:pPr lvl="1">
              <a:defRPr/>
            </a:pPr>
            <a:r>
              <a:rPr kumimoji="1" lang="en-US" altLang="ko-KR" dirty="0">
                <a:sym typeface="Wingdings" pitchFamily="2" charset="2"/>
              </a:rPr>
              <a:t>- </a:t>
            </a:r>
            <a:r>
              <a:rPr kumimoji="1" lang="ko-KR" altLang="en-US" dirty="0">
                <a:sym typeface="Wingdings" pitchFamily="2" charset="2"/>
              </a:rPr>
              <a:t>관련 사진과 같이 운동법과 기록만 제작되어 있지 내 자세를 측정을 해주는 기능은 없다</a:t>
            </a:r>
            <a:endParaRPr kumimoji="1" lang="en-US" altLang="ko-KR" dirty="0"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kumimoji="1"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kumimoji="1" lang="ko-KR" altLang="en-US" dirty="0"/>
              <a:t>▶ </a:t>
            </a:r>
            <a:r>
              <a:rPr kumimoji="1" lang="ko-KR" altLang="en-US" b="1" dirty="0">
                <a:sym typeface="Wingdings" pitchFamily="2" charset="2"/>
              </a:rPr>
              <a:t>차별성</a:t>
            </a:r>
            <a:endParaRPr kumimoji="1" lang="en-US" altLang="ko-KR" b="1" dirty="0">
              <a:sym typeface="Wingdings" pitchFamily="2" charset="2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kumimoji="1" lang="en-US" altLang="ko-KR" dirty="0">
                <a:sym typeface="Wingdings" pitchFamily="2" charset="2"/>
              </a:rPr>
              <a:t>- </a:t>
            </a:r>
            <a:r>
              <a:rPr kumimoji="1" lang="ko-KR" altLang="en-US" dirty="0">
                <a:sym typeface="Wingdings" pitchFamily="2" charset="2"/>
              </a:rPr>
              <a:t>전문가들과 운동법을 비교 </a:t>
            </a:r>
            <a:r>
              <a:rPr kumimoji="1" lang="en-US" altLang="ko-KR" dirty="0">
                <a:sym typeface="Wingdings" pitchFamily="2" charset="2"/>
              </a:rPr>
              <a:t>&amp;</a:t>
            </a:r>
            <a:r>
              <a:rPr kumimoji="1" lang="ko-KR" altLang="en-US" dirty="0">
                <a:sym typeface="Wingdings" pitchFamily="2" charset="2"/>
              </a:rPr>
              <a:t> 측정을 통해 내 자세가 잘못된 자세인지 올바른 자세인지 판단을</a:t>
            </a:r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kumimoji="1" lang="ko-KR" altLang="en-US" dirty="0">
                <a:sym typeface="Wingdings" pitchFamily="2" charset="2"/>
              </a:rPr>
              <a:t>해주고 방향성을 잡아준다</a:t>
            </a: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1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AFF10A-2287-4F73-BCB5-1DDC5713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094" y="1532731"/>
            <a:ext cx="1776412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7">
            <a:extLst>
              <a:ext uri="{FF2B5EF4-FFF2-40B4-BE49-F238E27FC236}">
                <a16:creationId xmlns:a16="http://schemas.microsoft.com/office/drawing/2014/main" id="{098783DD-ADDA-471A-89A0-4467003A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03" y="1532731"/>
            <a:ext cx="179705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DBD3B-F386-48F0-B972-E4E1D48E9EC8}"/>
              </a:ext>
            </a:extLst>
          </p:cNvPr>
          <p:cNvSpPr txBox="1"/>
          <p:nvPr/>
        </p:nvSpPr>
        <p:spPr>
          <a:xfrm>
            <a:off x="8018022" y="5537752"/>
            <a:ext cx="1887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운동 동작에 대한 피드백 </a:t>
            </a:r>
            <a:r>
              <a:rPr lang="en-US" altLang="ko-KR" sz="1100" dirty="0"/>
              <a:t>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477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519017" y="1178474"/>
            <a:ext cx="3155621" cy="2379114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2487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67009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1028" name="Picture 4" descr="안드로이드 - 해시넷">
            <a:extLst>
              <a:ext uri="{FF2B5EF4-FFF2-40B4-BE49-F238E27FC236}">
                <a16:creationId xmlns:a16="http://schemas.microsoft.com/office/drawing/2014/main" id="{F4BF3300-D3C0-4907-B772-D2A4B736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944" y="1531700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8491EBB6-5052-4EE0-9273-6A5F4883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] MySQL 테이블 [생성/수정/삭제] 실습">
            <a:extLst>
              <a:ext uri="{FF2B5EF4-FFF2-40B4-BE49-F238E27FC236}">
                <a16:creationId xmlns:a16="http://schemas.microsoft.com/office/drawing/2014/main" id="{F7E01BA5-ED0B-4445-8C70-47C8A120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">
            <a:extLst>
              <a:ext uri="{FF2B5EF4-FFF2-40B4-BE49-F238E27FC236}">
                <a16:creationId xmlns:a16="http://schemas.microsoft.com/office/drawing/2014/main" id="{E4A39D31-AE45-4D4A-A689-0526406A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2185AF00-B46D-41C8-ABEB-9157B8C5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752" y="2332436"/>
            <a:ext cx="833079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26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구성도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(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딥러닝</a:t>
              </a:r>
              <a:r>
                <a:rPr lang="en-US" altLang="ko-KR" sz="3200" b="1" dirty="0">
                  <a:solidFill>
                    <a:srgbClr val="FEFDA3"/>
                  </a:solidFill>
                </a:rPr>
                <a:t>)</a:t>
              </a:r>
              <a:endParaRPr lang="ko-KR" altLang="en-US" sz="3200" b="1" dirty="0">
                <a:solidFill>
                  <a:srgbClr val="FEFDA3"/>
                </a:solidFill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OpenPose: Hand, Face, and Body Keypoint Detection in Realtime - YouTube">
            <a:extLst>
              <a:ext uri="{FF2B5EF4-FFF2-40B4-BE49-F238E27FC236}">
                <a16:creationId xmlns:a16="http://schemas.microsoft.com/office/drawing/2014/main" id="{8A021A2F-C7BA-46D8-A3A2-D4A36C6B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" y="895224"/>
            <a:ext cx="5029200" cy="300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텐서플로 - 위키백과, 우리 모두의 백과사전">
            <a:extLst>
              <a:ext uri="{FF2B5EF4-FFF2-40B4-BE49-F238E27FC236}">
                <a16:creationId xmlns:a16="http://schemas.microsoft.com/office/drawing/2014/main" id="{76455649-234E-4CC0-8008-456175CF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" y="4040547"/>
            <a:ext cx="5029199" cy="27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4B529-A59A-431D-88E5-CE50BB65F70E}"/>
              </a:ext>
            </a:extLst>
          </p:cNvPr>
          <p:cNvSpPr txBox="1"/>
          <p:nvPr/>
        </p:nvSpPr>
        <p:spPr>
          <a:xfrm>
            <a:off x="5614987" y="1411364"/>
            <a:ext cx="5973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운동 정보 데이터 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 err="1"/>
              <a:t>푸시업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플랭크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런지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스쿼트</a:t>
            </a:r>
            <a:r>
              <a:rPr lang="en-US" altLang="ko-KR" sz="2400" dirty="0"/>
              <a:t>) </a:t>
            </a:r>
            <a:r>
              <a:rPr lang="ko-KR" altLang="en-US" sz="2400" dirty="0"/>
              <a:t>등의 </a:t>
            </a:r>
            <a:br>
              <a:rPr lang="en-US" altLang="ko-KR" sz="2400" dirty="0"/>
            </a:br>
            <a:r>
              <a:rPr lang="ko-KR" altLang="en-US" sz="2400" dirty="0"/>
              <a:t>이미지 데이터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운동 정보 데이터를 기반으로 </a:t>
            </a:r>
            <a:r>
              <a:rPr lang="en-US" altLang="ko-KR" sz="2400" dirty="0"/>
              <a:t>CNN </a:t>
            </a:r>
            <a:r>
              <a:rPr lang="ko-KR" altLang="en-US" sz="2400" dirty="0"/>
              <a:t>알고리즘을 이용하여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딥러닝 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OpenCV </a:t>
            </a:r>
            <a:r>
              <a:rPr lang="ko-KR" altLang="en-US" sz="2400" dirty="0"/>
              <a:t>기반의 오픈소스인 </a:t>
            </a:r>
            <a:r>
              <a:rPr lang="en-US" altLang="ko-KR" sz="2400" dirty="0" err="1"/>
              <a:t>OpenPose</a:t>
            </a:r>
            <a:r>
              <a:rPr lang="ko-KR" altLang="en-US" sz="2400" dirty="0"/>
              <a:t>를 이용하여 학습된 데이터 셋 제작 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 err="1"/>
              <a:t>Tensorflow</a:t>
            </a:r>
            <a:r>
              <a:rPr lang="ko-KR" altLang="en-US" sz="2400" dirty="0"/>
              <a:t>의 자세추정 모델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posenet</a:t>
            </a:r>
            <a:r>
              <a:rPr lang="en-US" altLang="ko-KR" sz="2400" dirty="0"/>
              <a:t>)</a:t>
            </a:r>
            <a:r>
              <a:rPr lang="ko-KR" altLang="en-US" sz="2400" dirty="0"/>
              <a:t>을 활용하여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실시간 자세 추정 시스템 제작 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5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590552"/>
            <a:ext cx="11442700" cy="608964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6C18E2-A386-43A4-B7F3-60D46226F75D}"/>
              </a:ext>
            </a:extLst>
          </p:cNvPr>
          <p:cNvSpPr/>
          <p:nvPr/>
        </p:nvSpPr>
        <p:spPr>
          <a:xfrm>
            <a:off x="519017" y="1178474"/>
            <a:ext cx="3155621" cy="2379114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b="1" dirty="0">
                  <a:solidFill>
                    <a:prstClr val="white"/>
                  </a:solidFill>
                </a:rPr>
                <a:t>시스템 수행 </a:t>
              </a:r>
              <a:r>
                <a:rPr lang="ko-KR" altLang="en-US" sz="3200" b="1" dirty="0">
                  <a:solidFill>
                    <a:srgbClr val="FEFDA3"/>
                  </a:solidFill>
                </a:rPr>
                <a:t>시나리오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5" name="Picture 2" descr="SA “세계 스마트폰 전체 매출의 51%는 애플 몫” - 전자신문">
            <a:extLst>
              <a:ext uri="{FF2B5EF4-FFF2-40B4-BE49-F238E27FC236}">
                <a16:creationId xmlns:a16="http://schemas.microsoft.com/office/drawing/2014/main" id="{D7E4DE28-0335-423D-838C-D75008472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344" y="1792272"/>
            <a:ext cx="402760" cy="67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칼럼] 인공지능, 머신러닝, 딥러닝 뭐가 다른거야? | Devsaka's Blog">
            <a:extLst>
              <a:ext uri="{FF2B5EF4-FFF2-40B4-BE49-F238E27FC236}">
                <a16:creationId xmlns:a16="http://schemas.microsoft.com/office/drawing/2014/main" id="{F2AAC8A2-2135-45E9-B02A-A18935E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2" y="1334625"/>
            <a:ext cx="2663710" cy="1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서버란 무엇인가?">
            <a:extLst>
              <a:ext uri="{FF2B5EF4-FFF2-40B4-BE49-F238E27FC236}">
                <a16:creationId xmlns:a16="http://schemas.microsoft.com/office/drawing/2014/main" id="{AEE338EA-CDC3-4B69-89FF-FB9A0EE4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3" y="1037688"/>
            <a:ext cx="2123645" cy="180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데이터베이스 저장 데이터 - Pixabay의 무료 벡터 그래픽">
            <a:extLst>
              <a:ext uri="{FF2B5EF4-FFF2-40B4-BE49-F238E27FC236}">
                <a16:creationId xmlns:a16="http://schemas.microsoft.com/office/drawing/2014/main" id="{916FF709-7DFB-4936-97B9-25883E20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95" y="4478437"/>
            <a:ext cx="1318124" cy="145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8">
            <a:extLst>
              <a:ext uri="{FF2B5EF4-FFF2-40B4-BE49-F238E27FC236}">
                <a16:creationId xmlns:a16="http://schemas.microsoft.com/office/drawing/2014/main" id="{1A39FBD4-0B82-490F-88A5-EFE32EE5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743" y="3090446"/>
            <a:ext cx="23512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 err="1">
                <a:latin typeface="HY견고딕" panose="02030600000101010101" pitchFamily="18" charset="-127"/>
              </a:rPr>
              <a:t>머신러닝</a:t>
            </a:r>
            <a:r>
              <a:rPr lang="en-US" altLang="ko-KR" sz="1600" dirty="0">
                <a:latin typeface="HY견고딕" panose="02030600000101010101" pitchFamily="18" charset="-127"/>
              </a:rPr>
              <a:t>(</a:t>
            </a:r>
            <a:r>
              <a:rPr lang="en-US" altLang="ko-KR" sz="1600" dirty="0" err="1">
                <a:latin typeface="HY견고딕" panose="02030600000101010101" pitchFamily="18" charset="-127"/>
              </a:rPr>
              <a:t>Python,JS</a:t>
            </a:r>
            <a:r>
              <a:rPr lang="en-US" altLang="ko-KR" sz="1600" dirty="0">
                <a:latin typeface="HY견고딕" panose="02030600000101010101" pitchFamily="18" charset="-127"/>
              </a:rPr>
              <a:t>)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8186652-CEEF-44A9-AB8C-AC021562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18" y="2826047"/>
            <a:ext cx="331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서버</a:t>
            </a:r>
            <a:r>
              <a:rPr lang="en-US" altLang="ko-KR" sz="1600" dirty="0">
                <a:latin typeface="HY견고딕" panose="02030600000101010101" pitchFamily="18" charset="-127"/>
              </a:rPr>
              <a:t>(Node.js) - AWS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659E7F37-7F82-4431-9645-EC5A8C8D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275" y="4779891"/>
            <a:ext cx="19611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유저정보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운동 데이터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게시판</a:t>
            </a:r>
            <a:endParaRPr lang="en-US" altLang="ko-KR" sz="1600" dirty="0">
              <a:latin typeface="HY견고딕" panose="02030600000101010101" pitchFamily="18" charset="-127"/>
            </a:endParaRP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lang="ko-KR" altLang="en-US" sz="1600" dirty="0">
                <a:latin typeface="HY견고딕" panose="02030600000101010101" pitchFamily="18" charset="-127"/>
              </a:rPr>
              <a:t>캘린더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2" name="화살표: 위쪽/아래쪽 4">
            <a:extLst>
              <a:ext uri="{FF2B5EF4-FFF2-40B4-BE49-F238E27FC236}">
                <a16:creationId xmlns:a16="http://schemas.microsoft.com/office/drawing/2014/main" id="{74202371-7369-4EF9-9335-E41F2711E73A}"/>
              </a:ext>
            </a:extLst>
          </p:cNvPr>
          <p:cNvSpPr/>
          <p:nvPr/>
        </p:nvSpPr>
        <p:spPr>
          <a:xfrm rot="5400000">
            <a:off x="4143696" y="1549674"/>
            <a:ext cx="326006" cy="110530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화살표: 위쪽/아래쪽 11">
            <a:extLst>
              <a:ext uri="{FF2B5EF4-FFF2-40B4-BE49-F238E27FC236}">
                <a16:creationId xmlns:a16="http://schemas.microsoft.com/office/drawing/2014/main" id="{CFEF3820-AEBF-420B-9982-367348571173}"/>
              </a:ext>
            </a:extLst>
          </p:cNvPr>
          <p:cNvSpPr/>
          <p:nvPr/>
        </p:nvSpPr>
        <p:spPr>
          <a:xfrm rot="10800000">
            <a:off x="5693674" y="3328850"/>
            <a:ext cx="375299" cy="9590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8D6E8688-68A0-4389-8BB1-FD44E905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243" y="1576264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5" name="화살표: 위쪽/아래쪽 13">
            <a:extLst>
              <a:ext uri="{FF2B5EF4-FFF2-40B4-BE49-F238E27FC236}">
                <a16:creationId xmlns:a16="http://schemas.microsoft.com/office/drawing/2014/main" id="{A8C4080A-B7D6-482D-B5C2-7888ED501126}"/>
              </a:ext>
            </a:extLst>
          </p:cNvPr>
          <p:cNvSpPr/>
          <p:nvPr/>
        </p:nvSpPr>
        <p:spPr>
          <a:xfrm rot="5400000">
            <a:off x="7614354" y="1488753"/>
            <a:ext cx="324112" cy="117624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6" name="Picture 2" descr="그림 사람 걷는 사람 이미지 벡터 일러스트 레이션 로열티 무료 사진, 그림, 이미지 그리고 스톡포토그래피. Image 78105917.">
            <a:extLst>
              <a:ext uri="{FF2B5EF4-FFF2-40B4-BE49-F238E27FC236}">
                <a16:creationId xmlns:a16="http://schemas.microsoft.com/office/drawing/2014/main" id="{1E27D02E-4D5A-482E-8BFE-CF7DEB2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28" y="1523574"/>
            <a:ext cx="1535523" cy="15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화살표: 위쪽/아래쪽 15">
            <a:extLst>
              <a:ext uri="{FF2B5EF4-FFF2-40B4-BE49-F238E27FC236}">
                <a16:creationId xmlns:a16="http://schemas.microsoft.com/office/drawing/2014/main" id="{19387899-E8E7-497B-ABD9-E9A23A791A32}"/>
              </a:ext>
            </a:extLst>
          </p:cNvPr>
          <p:cNvSpPr/>
          <p:nvPr/>
        </p:nvSpPr>
        <p:spPr>
          <a:xfrm rot="5400000">
            <a:off x="9522410" y="1504771"/>
            <a:ext cx="324110" cy="11442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5E34FB1-03EE-4AE3-AFB9-79BD631F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677" y="3693399"/>
            <a:ext cx="1320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E687E2D-2D36-45D6-90A0-3AD8B428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030" y="1493334"/>
            <a:ext cx="13204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 싱크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490FBCCD-6A57-445A-B807-D3F6E22A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260" y="1231187"/>
            <a:ext cx="1320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실시간 자세 교정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B6F0599C-057E-437D-8A64-31326EBB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233" y="6058816"/>
            <a:ext cx="19588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dirty="0">
                <a:latin typeface="HY견고딕" panose="02030600000101010101" pitchFamily="18" charset="-127"/>
              </a:rPr>
              <a:t>데이터베이스</a:t>
            </a:r>
            <a:endParaRPr lang="en-US" altLang="ko-KR" sz="1600" dirty="0">
              <a:latin typeface="HY견고딕" panose="02030600000101010101" pitchFamily="18" charset="-127"/>
            </a:endParaRPr>
          </a:p>
        </p:txBody>
      </p:sp>
      <p:pic>
        <p:nvPicPr>
          <p:cNvPr id="29" name="Picture 6" descr="Node.js) Node.js란?. 요즘 백엔드 개발에 Node.js를 활용하는 곳이 점차 늘어나고… | by Suyeon Bak |  Medium">
            <a:extLst>
              <a:ext uri="{FF2B5EF4-FFF2-40B4-BE49-F238E27FC236}">
                <a16:creationId xmlns:a16="http://schemas.microsoft.com/office/drawing/2014/main" id="{68A6B334-41CF-4FF5-BD04-491435E4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45" y="1504076"/>
            <a:ext cx="1229256" cy="6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MySQL] MySQL 테이블 [생성/수정/삭제] 실습">
            <a:extLst>
              <a:ext uri="{FF2B5EF4-FFF2-40B4-BE49-F238E27FC236}">
                <a16:creationId xmlns:a16="http://schemas.microsoft.com/office/drawing/2014/main" id="{69F2663A-02F0-4B65-9D06-6595EC122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010" y="5121234"/>
            <a:ext cx="767009" cy="3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TensorFlow">
            <a:extLst>
              <a:ext uri="{FF2B5EF4-FFF2-40B4-BE49-F238E27FC236}">
                <a16:creationId xmlns:a16="http://schemas.microsoft.com/office/drawing/2014/main" id="{378D9D5E-C653-4839-AF3F-891B3EB6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1" y="2276698"/>
            <a:ext cx="1075217" cy="6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안드로이드 - 해시넷">
            <a:extLst>
              <a:ext uri="{FF2B5EF4-FFF2-40B4-BE49-F238E27FC236}">
                <a16:creationId xmlns:a16="http://schemas.microsoft.com/office/drawing/2014/main" id="{95AFB51F-905F-4C53-8717-BD0197C8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313" y="898427"/>
            <a:ext cx="682697" cy="68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pple Logo | The most famous brands and company logos in the world">
            <a:extLst>
              <a:ext uri="{FF2B5EF4-FFF2-40B4-BE49-F238E27FC236}">
                <a16:creationId xmlns:a16="http://schemas.microsoft.com/office/drawing/2014/main" id="{12598AFB-B301-4E31-B24A-FEDE5C4D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43" y="946959"/>
            <a:ext cx="682697" cy="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06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1497</Words>
  <Application>Microsoft Office PowerPoint</Application>
  <PresentationFormat>와이드스크린</PresentationFormat>
  <Paragraphs>396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HY견고딕</vt:lpstr>
      <vt:lpstr>굴림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Cho</cp:lastModifiedBy>
  <cp:revision>27</cp:revision>
  <dcterms:created xsi:type="dcterms:W3CDTF">2020-01-13T05:39:04Z</dcterms:created>
  <dcterms:modified xsi:type="dcterms:W3CDTF">2021-01-06T12:09:22Z</dcterms:modified>
</cp:coreProperties>
</file>