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481" autoAdjust="0"/>
    <p:restoredTop sz="97097" autoAdjust="0"/>
  </p:normalViewPr>
  <p:slideViewPr>
    <p:cSldViewPr snapToGrid="0">
      <p:cViewPr>
        <p:scale>
          <a:sx n="102" d="100"/>
          <a:sy n="102" d="100"/>
        </p:scale>
        <p:origin x="321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2778-0E2C-4DFC-A53C-C82715E16A43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82701-B7A2-4311-9721-3E8BE5007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854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2778-0E2C-4DFC-A53C-C82715E16A43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82701-B7A2-4311-9721-3E8BE5007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452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2778-0E2C-4DFC-A53C-C82715E16A43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82701-B7A2-4311-9721-3E8BE5007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907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2778-0E2C-4DFC-A53C-C82715E16A43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82701-B7A2-4311-9721-3E8BE5007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249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2778-0E2C-4DFC-A53C-C82715E16A43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82701-B7A2-4311-9721-3E8BE5007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991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2778-0E2C-4DFC-A53C-C82715E16A43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82701-B7A2-4311-9721-3E8BE5007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67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2778-0E2C-4DFC-A53C-C82715E16A43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82701-B7A2-4311-9721-3E8BE5007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673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2778-0E2C-4DFC-A53C-C82715E16A43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82701-B7A2-4311-9721-3E8BE5007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640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2778-0E2C-4DFC-A53C-C82715E16A43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82701-B7A2-4311-9721-3E8BE5007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715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2778-0E2C-4DFC-A53C-C82715E16A43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82701-B7A2-4311-9721-3E8BE5007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457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2778-0E2C-4DFC-A53C-C82715E16A43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82701-B7A2-4311-9721-3E8BE5007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114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C2778-0E2C-4DFC-A53C-C82715E16A43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82701-B7A2-4311-9721-3E8BE5007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997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9DC5592-C146-4F10-A59A-912F95C79742}"/>
              </a:ext>
            </a:extLst>
          </p:cNvPr>
          <p:cNvSpPr/>
          <p:nvPr/>
        </p:nvSpPr>
        <p:spPr>
          <a:xfrm>
            <a:off x="2294885" y="3840719"/>
            <a:ext cx="8007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>
                <a:solidFill>
                  <a:schemeClr val="bg2">
                    <a:lumMod val="75000"/>
                  </a:schemeClr>
                </a:solidFill>
                <a:latin typeface="Font Awesome 5 Free Solid" panose="02000503000000000000" pitchFamily="50" charset="0"/>
              </a:rPr>
              <a:t></a:t>
            </a:r>
            <a:endParaRPr lang="en-US" sz="4800" dirty="0">
              <a:solidFill>
                <a:schemeClr val="bg2">
                  <a:lumMod val="75000"/>
                </a:schemeClr>
              </a:solidFill>
              <a:latin typeface="Font Awesome 5 Free Solid" panose="02000503000000000000" pitchFamily="50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74FB4B7-E19A-4273-84F9-876B9C8CE116}"/>
              </a:ext>
            </a:extLst>
          </p:cNvPr>
          <p:cNvGrpSpPr/>
          <p:nvPr/>
        </p:nvGrpSpPr>
        <p:grpSpPr>
          <a:xfrm>
            <a:off x="4934919" y="3443332"/>
            <a:ext cx="1410288" cy="1682844"/>
            <a:chOff x="3260163" y="2194694"/>
            <a:chExt cx="1410288" cy="168284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AC73E78-095E-484D-95B5-281CC827EE43}"/>
                </a:ext>
              </a:extLst>
            </p:cNvPr>
            <p:cNvSpPr/>
            <p:nvPr/>
          </p:nvSpPr>
          <p:spPr>
            <a:xfrm>
              <a:off x="3544857" y="3046541"/>
              <a:ext cx="954107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800" b="1" dirty="0">
                  <a:solidFill>
                    <a:schemeClr val="bg2">
                      <a:lumMod val="75000"/>
                    </a:schemeClr>
                  </a:solidFill>
                  <a:latin typeface="Font Awesome 5 Free Solid" panose="02000503000000000000" pitchFamily="50" charset="0"/>
                </a:rPr>
                <a:t></a:t>
              </a:r>
              <a:endParaRPr lang="en-US" sz="4800" dirty="0">
                <a:solidFill>
                  <a:schemeClr val="bg2">
                    <a:lumMod val="75000"/>
                  </a:schemeClr>
                </a:solidFill>
                <a:latin typeface="Font Awesome 5 Free Solid" panose="02000503000000000000" pitchFamily="50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149D2AD-15BD-4684-9DB7-3FD66BE43105}"/>
                </a:ext>
              </a:extLst>
            </p:cNvPr>
            <p:cNvSpPr/>
            <p:nvPr/>
          </p:nvSpPr>
          <p:spPr>
            <a:xfrm>
              <a:off x="3260163" y="2358509"/>
              <a:ext cx="569387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800" b="1" dirty="0">
                  <a:solidFill>
                    <a:schemeClr val="bg2">
                      <a:lumMod val="75000"/>
                    </a:schemeClr>
                  </a:solidFill>
                  <a:latin typeface="Font Awesome 5 Free Solid" panose="02000503000000000000" pitchFamily="50" charset="0"/>
                </a:rPr>
                <a:t></a:t>
              </a:r>
              <a:endParaRPr lang="en-US" sz="4800" dirty="0">
                <a:solidFill>
                  <a:schemeClr val="bg2">
                    <a:lumMod val="75000"/>
                  </a:schemeClr>
                </a:solidFill>
                <a:latin typeface="Font Awesome 5 Free Solid" panose="02000503000000000000" pitchFamily="50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1E08523-CB28-4DD5-939A-1E4EAD58E0BA}"/>
                </a:ext>
              </a:extLst>
            </p:cNvPr>
            <p:cNvSpPr/>
            <p:nvPr/>
          </p:nvSpPr>
          <p:spPr>
            <a:xfrm>
              <a:off x="3812524" y="2194694"/>
              <a:ext cx="857927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6000" b="1" dirty="0">
                  <a:solidFill>
                    <a:schemeClr val="bg2">
                      <a:lumMod val="75000"/>
                    </a:schemeClr>
                  </a:solidFill>
                  <a:latin typeface="Font Awesome 5 Free Solid" panose="02000503000000000000" pitchFamily="50" charset="0"/>
                </a:rPr>
                <a:t></a:t>
              </a:r>
              <a:endParaRPr lang="en-US" sz="6000" dirty="0">
                <a:solidFill>
                  <a:schemeClr val="bg2">
                    <a:lumMod val="75000"/>
                  </a:schemeClr>
                </a:solidFill>
                <a:latin typeface="Font Awesome 5 Free Solid" panose="02000503000000000000" pitchFamily="50" charset="0"/>
              </a:endParaRP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9FAAC3E3-E2F6-42C6-8BB3-1FDEF6B4FAAF}"/>
              </a:ext>
            </a:extLst>
          </p:cNvPr>
          <p:cNvSpPr/>
          <p:nvPr/>
        </p:nvSpPr>
        <p:spPr>
          <a:xfrm rot="18831785">
            <a:off x="5155493" y="1915822"/>
            <a:ext cx="697627" cy="70788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Font Awesome 5 Free Solid" panose="02000503000000000000" pitchFamily="50" charset="0"/>
              </a:rPr>
              <a:t></a:t>
            </a:r>
            <a:endParaRPr lang="en-US" sz="4000" dirty="0">
              <a:solidFill>
                <a:schemeClr val="bg1"/>
              </a:solidFill>
              <a:latin typeface="Font Awesome 5 Free Solid" panose="02000503000000000000" pitchFamily="50" charset="0"/>
            </a:endParaRPr>
          </a:p>
        </p:txBody>
      </p:sp>
      <p:pic>
        <p:nvPicPr>
          <p:cNvPr id="1026" name="Picture 2" descr="Image result for fingerprint image">
            <a:extLst>
              <a:ext uri="{FF2B5EF4-FFF2-40B4-BE49-F238E27FC236}">
                <a16:creationId xmlns:a16="http://schemas.microsoft.com/office/drawing/2014/main" id="{FA340C11-039E-44CB-A6E9-03915C8F31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34067">
            <a:off x="8875697" y="1488276"/>
            <a:ext cx="603393" cy="603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FFEC08D-4C62-4CC5-A27E-9B0992163E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792510" y="3760793"/>
            <a:ext cx="999831" cy="859611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6AEC7EB7-2CA7-4017-A54A-441BE79AE6AB}"/>
              </a:ext>
            </a:extLst>
          </p:cNvPr>
          <p:cNvSpPr/>
          <p:nvPr/>
        </p:nvSpPr>
        <p:spPr>
          <a:xfrm rot="2768215" flipH="1">
            <a:off x="800303" y="496344"/>
            <a:ext cx="441146" cy="40011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Font Awesome 5 Free Solid" panose="02000503000000000000" pitchFamily="50" charset="0"/>
              </a:rPr>
              <a:t></a:t>
            </a:r>
            <a:endParaRPr lang="en-US" sz="2000" dirty="0">
              <a:solidFill>
                <a:schemeClr val="bg1"/>
              </a:solidFill>
              <a:latin typeface="Font Awesome 5 Free Solid" panose="02000503000000000000" pitchFamily="50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A368802-B7DD-4F6B-835D-14809D01141F}"/>
              </a:ext>
            </a:extLst>
          </p:cNvPr>
          <p:cNvCxnSpPr/>
          <p:nvPr/>
        </p:nvCxnSpPr>
        <p:spPr>
          <a:xfrm>
            <a:off x="3228975" y="4295179"/>
            <a:ext cx="1417538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9FAFC5D-6063-4A5A-AEC0-39C87FA4970C}"/>
              </a:ext>
            </a:extLst>
          </p:cNvPr>
          <p:cNvCxnSpPr>
            <a:cxnSpLocks/>
          </p:cNvCxnSpPr>
          <p:nvPr/>
        </p:nvCxnSpPr>
        <p:spPr>
          <a:xfrm flipV="1">
            <a:off x="5542406" y="2921153"/>
            <a:ext cx="0" cy="52218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AEF43F8-6CCF-4859-9F8B-9E223221A8E9}"/>
              </a:ext>
            </a:extLst>
          </p:cNvPr>
          <p:cNvCxnSpPr>
            <a:cxnSpLocks/>
          </p:cNvCxnSpPr>
          <p:nvPr/>
        </p:nvCxnSpPr>
        <p:spPr>
          <a:xfrm>
            <a:off x="6433496" y="4295179"/>
            <a:ext cx="1452251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A23B5562-2A7A-4544-BB05-E0D03B6CC786}"/>
              </a:ext>
            </a:extLst>
          </p:cNvPr>
          <p:cNvSpPr/>
          <p:nvPr/>
        </p:nvSpPr>
        <p:spPr>
          <a:xfrm rot="2768215" flipH="1">
            <a:off x="800302" y="1315599"/>
            <a:ext cx="441146" cy="40011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Font Awesome 5 Free Solid" panose="02000503000000000000" pitchFamily="50" charset="0"/>
              </a:rPr>
              <a:t></a:t>
            </a:r>
            <a:endParaRPr lang="en-US" sz="2000" dirty="0">
              <a:solidFill>
                <a:schemeClr val="bg1"/>
              </a:solidFill>
              <a:latin typeface="Font Awesome 5 Free Solid" panose="02000503000000000000" pitchFamily="50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14C5F7A-4FD4-4660-B8C3-B1F4735EB7AB}"/>
              </a:ext>
            </a:extLst>
          </p:cNvPr>
          <p:cNvSpPr/>
          <p:nvPr/>
        </p:nvSpPr>
        <p:spPr>
          <a:xfrm rot="2631785">
            <a:off x="800302" y="2134856"/>
            <a:ext cx="441146" cy="40011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Font Awesome 5 Free Solid" panose="02000503000000000000" pitchFamily="50" charset="0"/>
              </a:rPr>
              <a:t></a:t>
            </a:r>
            <a:endParaRPr lang="en-US" sz="2000" dirty="0">
              <a:solidFill>
                <a:schemeClr val="bg1"/>
              </a:solidFill>
              <a:latin typeface="Font Awesome 5 Free Solid" panose="02000503000000000000" pitchFamily="50" charset="0"/>
            </a:endParaRP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0F84224B-B491-42D3-A90F-E8E382ABADD8}"/>
              </a:ext>
            </a:extLst>
          </p:cNvPr>
          <p:cNvCxnSpPr>
            <a:cxnSpLocks/>
          </p:cNvCxnSpPr>
          <p:nvPr/>
        </p:nvCxnSpPr>
        <p:spPr>
          <a:xfrm flipH="1" flipV="1">
            <a:off x="4225087" y="1145017"/>
            <a:ext cx="1086994" cy="329769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0944AE9-F6E9-4825-B374-1AFB4E11CBAD}"/>
              </a:ext>
            </a:extLst>
          </p:cNvPr>
          <p:cNvCxnSpPr>
            <a:cxnSpLocks/>
          </p:cNvCxnSpPr>
          <p:nvPr/>
        </p:nvCxnSpPr>
        <p:spPr>
          <a:xfrm flipH="1" flipV="1">
            <a:off x="2437483" y="427225"/>
            <a:ext cx="1426150" cy="52159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3B59994-AE5C-4CBB-BA43-5F25E05A01BB}"/>
              </a:ext>
            </a:extLst>
          </p:cNvPr>
          <p:cNvCxnSpPr>
            <a:cxnSpLocks/>
          </p:cNvCxnSpPr>
          <p:nvPr/>
        </p:nvCxnSpPr>
        <p:spPr>
          <a:xfrm flipH="1">
            <a:off x="2504159" y="1167114"/>
            <a:ext cx="1383725" cy="7936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AD67E08-DE46-4EB7-86D0-4AA42F2DE157}"/>
              </a:ext>
            </a:extLst>
          </p:cNvPr>
          <p:cNvCxnSpPr>
            <a:cxnSpLocks/>
          </p:cNvCxnSpPr>
          <p:nvPr/>
        </p:nvCxnSpPr>
        <p:spPr>
          <a:xfrm flipH="1">
            <a:off x="2437483" y="1380748"/>
            <a:ext cx="1426150" cy="61040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555F291-A681-484A-A305-D5D1CCBAD976}"/>
              </a:ext>
            </a:extLst>
          </p:cNvPr>
          <p:cNvSpPr txBox="1"/>
          <p:nvPr/>
        </p:nvSpPr>
        <p:spPr>
          <a:xfrm>
            <a:off x="2087343" y="5439659"/>
            <a:ext cx="1162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2814D3F-2EFC-4ADA-A53B-449D4413D214}"/>
              </a:ext>
            </a:extLst>
          </p:cNvPr>
          <p:cNvSpPr txBox="1"/>
          <p:nvPr/>
        </p:nvSpPr>
        <p:spPr>
          <a:xfrm>
            <a:off x="5201780" y="5444004"/>
            <a:ext cx="1162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Clients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87FE3BE-7927-4393-901D-F31A6EAE2F03}"/>
              </a:ext>
            </a:extLst>
          </p:cNvPr>
          <p:cNvSpPr txBox="1"/>
          <p:nvPr/>
        </p:nvSpPr>
        <p:spPr>
          <a:xfrm>
            <a:off x="8630291" y="5439659"/>
            <a:ext cx="1162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Resources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0432A37-569C-4843-85BE-924BA3CAC4B7}"/>
              </a:ext>
            </a:extLst>
          </p:cNvPr>
          <p:cNvSpPr txBox="1"/>
          <p:nvPr/>
        </p:nvSpPr>
        <p:spPr>
          <a:xfrm>
            <a:off x="8630291" y="2131265"/>
            <a:ext cx="1162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Identity data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5EADAD2-8834-445E-B34E-6F5C6F08BD84}"/>
              </a:ext>
            </a:extLst>
          </p:cNvPr>
          <p:cNvSpPr txBox="1"/>
          <p:nvPr/>
        </p:nvSpPr>
        <p:spPr>
          <a:xfrm>
            <a:off x="8711400" y="4572177"/>
            <a:ext cx="1162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Apis</a:t>
            </a:r>
            <a:endParaRPr lang="en-US" sz="12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50CC390-6C47-4546-AA9F-4D28F93337B8}"/>
              </a:ext>
            </a:extLst>
          </p:cNvPr>
          <p:cNvSpPr txBox="1"/>
          <p:nvPr/>
        </p:nvSpPr>
        <p:spPr>
          <a:xfrm>
            <a:off x="4212138" y="2912336"/>
            <a:ext cx="1162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authenticate users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9BC055F-3DF7-42B5-83E3-E8AB95295B22}"/>
              </a:ext>
            </a:extLst>
          </p:cNvPr>
          <p:cNvSpPr txBox="1"/>
          <p:nvPr/>
        </p:nvSpPr>
        <p:spPr>
          <a:xfrm>
            <a:off x="5715105" y="2620494"/>
            <a:ext cx="1762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request access to resources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E24D154-F79A-445E-9E5C-EB2D8A0B1168}"/>
              </a:ext>
            </a:extLst>
          </p:cNvPr>
          <p:cNvSpPr txBox="1"/>
          <p:nvPr/>
        </p:nvSpPr>
        <p:spPr>
          <a:xfrm flipH="1">
            <a:off x="5487281" y="616079"/>
            <a:ext cx="1684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authenticate users with external identity providers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74F28C1-9151-46AB-BA6E-23F7A4203198}"/>
              </a:ext>
            </a:extLst>
          </p:cNvPr>
          <p:cNvSpPr txBox="1"/>
          <p:nvPr/>
        </p:nvSpPr>
        <p:spPr>
          <a:xfrm flipH="1">
            <a:off x="1502005" y="407242"/>
            <a:ext cx="688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ADFS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1945796-1664-42AB-99BF-DABF94B4265E}"/>
              </a:ext>
            </a:extLst>
          </p:cNvPr>
          <p:cNvSpPr txBox="1"/>
          <p:nvPr/>
        </p:nvSpPr>
        <p:spPr>
          <a:xfrm flipH="1">
            <a:off x="1505877" y="1320156"/>
            <a:ext cx="688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IAM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5D2F127-2A2D-4066-9C09-14A95F0B0333}"/>
              </a:ext>
            </a:extLst>
          </p:cNvPr>
          <p:cNvSpPr txBox="1"/>
          <p:nvPr/>
        </p:nvSpPr>
        <p:spPr>
          <a:xfrm flipH="1">
            <a:off x="1520791" y="2077474"/>
            <a:ext cx="1162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Other external providers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5EEB957-DF84-4BCF-AE06-E59DFE58A039}"/>
              </a:ext>
            </a:extLst>
          </p:cNvPr>
          <p:cNvSpPr txBox="1"/>
          <p:nvPr/>
        </p:nvSpPr>
        <p:spPr>
          <a:xfrm>
            <a:off x="5542584" y="1522104"/>
            <a:ext cx="1629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IdentityServer</a:t>
            </a:r>
            <a:endParaRPr lang="en-US" dirty="0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FB558A3-A88C-4F2F-A4CC-48BD9054A68F}"/>
              </a:ext>
            </a:extLst>
          </p:cNvPr>
          <p:cNvCxnSpPr>
            <a:cxnSpLocks/>
          </p:cNvCxnSpPr>
          <p:nvPr/>
        </p:nvCxnSpPr>
        <p:spPr>
          <a:xfrm>
            <a:off x="6316051" y="2037252"/>
            <a:ext cx="1452251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931A6941-6FE7-4F4D-B1BC-EA66887A11CA}"/>
              </a:ext>
            </a:extLst>
          </p:cNvPr>
          <p:cNvSpPr txBox="1"/>
          <p:nvPr/>
        </p:nvSpPr>
        <p:spPr>
          <a:xfrm>
            <a:off x="5696665" y="3070819"/>
            <a:ext cx="1828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request identity data from identity resources</a:t>
            </a:r>
          </a:p>
        </p:txBody>
      </p:sp>
    </p:spTree>
    <p:extLst>
      <p:ext uri="{BB962C8B-B14F-4D97-AF65-F5344CB8AC3E}">
        <p14:creationId xmlns:p14="http://schemas.microsoft.com/office/powerpoint/2010/main" val="3868053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764D0B-8C9E-47C3-A021-74ED9FD81FC9}"/>
              </a:ext>
            </a:extLst>
          </p:cNvPr>
          <p:cNvSpPr/>
          <p:nvPr/>
        </p:nvSpPr>
        <p:spPr>
          <a:xfrm>
            <a:off x="4101590" y="4518746"/>
            <a:ext cx="8007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>
                <a:solidFill>
                  <a:schemeClr val="bg2">
                    <a:lumMod val="75000"/>
                  </a:schemeClr>
                </a:solidFill>
                <a:latin typeface="Font Awesome 5 Free Solid" panose="02000503000000000000" pitchFamily="50" charset="0"/>
              </a:rPr>
              <a:t></a:t>
            </a:r>
            <a:endParaRPr lang="en-US" sz="4800" dirty="0">
              <a:solidFill>
                <a:schemeClr val="bg2">
                  <a:lumMod val="75000"/>
                </a:schemeClr>
              </a:solidFill>
              <a:latin typeface="Font Awesome 5 Free Solid" panose="02000503000000000000" pitchFamily="50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9295006-A2B0-464D-9995-FC20A3C56D8A}"/>
              </a:ext>
            </a:extLst>
          </p:cNvPr>
          <p:cNvGrpSpPr/>
          <p:nvPr/>
        </p:nvGrpSpPr>
        <p:grpSpPr>
          <a:xfrm>
            <a:off x="6741624" y="4121359"/>
            <a:ext cx="1410288" cy="1682844"/>
            <a:chOff x="3260163" y="2194694"/>
            <a:chExt cx="1410288" cy="168284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C735A52-330F-48F1-88B7-A1AA351C0AC9}"/>
                </a:ext>
              </a:extLst>
            </p:cNvPr>
            <p:cNvSpPr/>
            <p:nvPr/>
          </p:nvSpPr>
          <p:spPr>
            <a:xfrm>
              <a:off x="3544857" y="3046541"/>
              <a:ext cx="954107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800" b="1" dirty="0">
                  <a:solidFill>
                    <a:schemeClr val="bg2">
                      <a:lumMod val="75000"/>
                    </a:schemeClr>
                  </a:solidFill>
                  <a:latin typeface="Font Awesome 5 Free Solid" panose="02000503000000000000" pitchFamily="50" charset="0"/>
                </a:rPr>
                <a:t></a:t>
              </a:r>
              <a:endParaRPr lang="en-US" sz="4800" dirty="0">
                <a:solidFill>
                  <a:schemeClr val="bg2">
                    <a:lumMod val="75000"/>
                  </a:schemeClr>
                </a:solidFill>
                <a:latin typeface="Font Awesome 5 Free Solid" panose="02000503000000000000" pitchFamily="50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195FE42-8E79-4BDA-B50C-D8503C4603A0}"/>
                </a:ext>
              </a:extLst>
            </p:cNvPr>
            <p:cNvSpPr/>
            <p:nvPr/>
          </p:nvSpPr>
          <p:spPr>
            <a:xfrm>
              <a:off x="3260163" y="2358509"/>
              <a:ext cx="569387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800" b="1" dirty="0">
                  <a:solidFill>
                    <a:schemeClr val="bg2">
                      <a:lumMod val="75000"/>
                    </a:schemeClr>
                  </a:solidFill>
                  <a:latin typeface="Font Awesome 5 Free Solid" panose="02000503000000000000" pitchFamily="50" charset="0"/>
                </a:rPr>
                <a:t></a:t>
              </a:r>
              <a:endParaRPr lang="en-US" sz="4800" dirty="0">
                <a:solidFill>
                  <a:schemeClr val="bg2">
                    <a:lumMod val="75000"/>
                  </a:schemeClr>
                </a:solidFill>
                <a:latin typeface="Font Awesome 5 Free Solid" panose="02000503000000000000" pitchFamily="50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15A2818-6C79-4D5D-A684-980A9781FEEE}"/>
                </a:ext>
              </a:extLst>
            </p:cNvPr>
            <p:cNvSpPr/>
            <p:nvPr/>
          </p:nvSpPr>
          <p:spPr>
            <a:xfrm>
              <a:off x="3812524" y="2194694"/>
              <a:ext cx="857927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6000" b="1" dirty="0">
                  <a:solidFill>
                    <a:schemeClr val="bg2">
                      <a:lumMod val="75000"/>
                    </a:schemeClr>
                  </a:solidFill>
                  <a:latin typeface="Font Awesome 5 Free Solid" panose="02000503000000000000" pitchFamily="50" charset="0"/>
                </a:rPr>
                <a:t></a:t>
              </a:r>
              <a:endParaRPr lang="en-US" sz="6000" dirty="0">
                <a:solidFill>
                  <a:schemeClr val="bg2">
                    <a:lumMod val="75000"/>
                  </a:schemeClr>
                </a:solidFill>
                <a:latin typeface="Font Awesome 5 Free Solid" panose="02000503000000000000" pitchFamily="50" charset="0"/>
              </a:endParaRP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6ACA66C4-A1EF-44AD-96A7-DD8D301D6BA2}"/>
              </a:ext>
            </a:extLst>
          </p:cNvPr>
          <p:cNvSpPr/>
          <p:nvPr/>
        </p:nvSpPr>
        <p:spPr>
          <a:xfrm rot="18831785">
            <a:off x="6990773" y="1869949"/>
            <a:ext cx="697627" cy="70788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Font Awesome 5 Free Solid" panose="02000503000000000000" pitchFamily="50" charset="0"/>
              </a:rPr>
              <a:t></a:t>
            </a:r>
            <a:endParaRPr lang="en-US" sz="4000" dirty="0">
              <a:solidFill>
                <a:schemeClr val="bg1"/>
              </a:solidFill>
              <a:latin typeface="Font Awesome 5 Free Solid" panose="02000503000000000000" pitchFamily="50" charset="0"/>
            </a:endParaRPr>
          </a:p>
        </p:txBody>
      </p:sp>
      <p:pic>
        <p:nvPicPr>
          <p:cNvPr id="10" name="Picture 2" descr="Image result for fingerprint image">
            <a:extLst>
              <a:ext uri="{FF2B5EF4-FFF2-40B4-BE49-F238E27FC236}">
                <a16:creationId xmlns:a16="http://schemas.microsoft.com/office/drawing/2014/main" id="{715EB041-C30B-4F8B-BEFB-96575A80A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34067">
            <a:off x="10799770" y="1954360"/>
            <a:ext cx="603393" cy="603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501B6B5-7E1D-4802-B8B7-24C19D1C19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599215" y="4438820"/>
            <a:ext cx="999831" cy="85961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86A888D-7AA2-4227-A176-A746E8E53526}"/>
              </a:ext>
            </a:extLst>
          </p:cNvPr>
          <p:cNvSpPr/>
          <p:nvPr/>
        </p:nvSpPr>
        <p:spPr>
          <a:xfrm rot="2768215" flipH="1">
            <a:off x="917806" y="755474"/>
            <a:ext cx="441146" cy="40011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Font Awesome 5 Free Solid" panose="02000503000000000000" pitchFamily="50" charset="0"/>
              </a:rPr>
              <a:t></a:t>
            </a:r>
            <a:endParaRPr lang="en-US" sz="2000" dirty="0">
              <a:solidFill>
                <a:schemeClr val="bg1"/>
              </a:solidFill>
              <a:latin typeface="Font Awesome 5 Free Solid" panose="02000503000000000000" pitchFamily="50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3DD4703-FD43-46E7-B7F5-5B9FA8966118}"/>
              </a:ext>
            </a:extLst>
          </p:cNvPr>
          <p:cNvCxnSpPr/>
          <p:nvPr/>
        </p:nvCxnSpPr>
        <p:spPr>
          <a:xfrm>
            <a:off x="5035680" y="4973206"/>
            <a:ext cx="1417538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BE6D72B-D787-490A-8911-BF0CC2B290CD}"/>
              </a:ext>
            </a:extLst>
          </p:cNvPr>
          <p:cNvCxnSpPr>
            <a:cxnSpLocks/>
          </p:cNvCxnSpPr>
          <p:nvPr/>
        </p:nvCxnSpPr>
        <p:spPr>
          <a:xfrm>
            <a:off x="8240201" y="4973206"/>
            <a:ext cx="2119954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14EF896-AF7A-4DA4-AD95-634FB8B36794}"/>
              </a:ext>
            </a:extLst>
          </p:cNvPr>
          <p:cNvSpPr txBox="1"/>
          <p:nvPr/>
        </p:nvSpPr>
        <p:spPr>
          <a:xfrm>
            <a:off x="4168905" y="6249828"/>
            <a:ext cx="1162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3FDEA5A-A025-4B66-BD39-54BA53322C66}"/>
              </a:ext>
            </a:extLst>
          </p:cNvPr>
          <p:cNvSpPr txBox="1"/>
          <p:nvPr/>
        </p:nvSpPr>
        <p:spPr>
          <a:xfrm>
            <a:off x="7140617" y="6278396"/>
            <a:ext cx="1162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77B1F78-1CDE-4C63-A314-D0CB8FB668FD}"/>
              </a:ext>
            </a:extLst>
          </p:cNvPr>
          <p:cNvSpPr txBox="1"/>
          <p:nvPr/>
        </p:nvSpPr>
        <p:spPr>
          <a:xfrm>
            <a:off x="10409125" y="6249828"/>
            <a:ext cx="1162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Resources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70368DA-516B-4EE0-B743-05FBB438D20E}"/>
              </a:ext>
            </a:extLst>
          </p:cNvPr>
          <p:cNvSpPr txBox="1"/>
          <p:nvPr/>
        </p:nvSpPr>
        <p:spPr>
          <a:xfrm>
            <a:off x="10672017" y="2600583"/>
            <a:ext cx="1162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Identity data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F5997C6-27EE-4CBB-A15A-9EB5AE7511FF}"/>
              </a:ext>
            </a:extLst>
          </p:cNvPr>
          <p:cNvSpPr txBox="1"/>
          <p:nvPr/>
        </p:nvSpPr>
        <p:spPr>
          <a:xfrm>
            <a:off x="10634010" y="5258075"/>
            <a:ext cx="1162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Apis</a:t>
            </a:r>
            <a:endParaRPr lang="en-US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18E3CA4-998D-4600-A93C-7C23A29D7ECD}"/>
              </a:ext>
            </a:extLst>
          </p:cNvPr>
          <p:cNvSpPr txBox="1"/>
          <p:nvPr/>
        </p:nvSpPr>
        <p:spPr>
          <a:xfrm>
            <a:off x="216809" y="850479"/>
            <a:ext cx="688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ADFS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8B40D14-CA55-40FA-BFE9-9119D092F17D}"/>
              </a:ext>
            </a:extLst>
          </p:cNvPr>
          <p:cNvSpPr txBox="1"/>
          <p:nvPr/>
        </p:nvSpPr>
        <p:spPr>
          <a:xfrm>
            <a:off x="7602036" y="1515331"/>
            <a:ext cx="1629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IdentityServer</a:t>
            </a:r>
            <a:endParaRPr lang="en-US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2346B425-1FBC-464C-B147-770AE96E6E57}"/>
              </a:ext>
            </a:extLst>
          </p:cNvPr>
          <p:cNvSpPr/>
          <p:nvPr/>
        </p:nvSpPr>
        <p:spPr>
          <a:xfrm>
            <a:off x="6977174" y="3134965"/>
            <a:ext cx="239047" cy="24108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7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E9741A95-A957-4627-B305-776A9A99F54C}"/>
              </a:ext>
            </a:extLst>
          </p:cNvPr>
          <p:cNvSpPr/>
          <p:nvPr/>
        </p:nvSpPr>
        <p:spPr>
          <a:xfrm>
            <a:off x="5485605" y="4831162"/>
            <a:ext cx="256032" cy="25639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1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A938FC1-5C48-4638-ACE4-B634AE0657E1}"/>
              </a:ext>
            </a:extLst>
          </p:cNvPr>
          <p:cNvSpPr/>
          <p:nvPr/>
        </p:nvSpPr>
        <p:spPr>
          <a:xfrm>
            <a:off x="4005981" y="797915"/>
            <a:ext cx="256032" cy="25639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4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FAF511DE-B052-4D0A-8525-D838F920D01A}"/>
              </a:ext>
            </a:extLst>
          </p:cNvPr>
          <p:cNvSpPr/>
          <p:nvPr/>
        </p:nvSpPr>
        <p:spPr>
          <a:xfrm>
            <a:off x="4635401" y="1606444"/>
            <a:ext cx="256032" cy="25639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5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C73F3C9-DC4C-4BDE-B05A-8B75DEF66A29}"/>
              </a:ext>
            </a:extLst>
          </p:cNvPr>
          <p:cNvSpPr/>
          <p:nvPr/>
        </p:nvSpPr>
        <p:spPr>
          <a:xfrm>
            <a:off x="6670272" y="3699783"/>
            <a:ext cx="256032" cy="25639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3</a:t>
            </a: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46FBC2DB-BCE2-4790-B504-E60EEFE10469}"/>
              </a:ext>
            </a:extLst>
          </p:cNvPr>
          <p:cNvSpPr/>
          <p:nvPr/>
        </p:nvSpPr>
        <p:spPr>
          <a:xfrm>
            <a:off x="7371272" y="3423342"/>
            <a:ext cx="237744" cy="23774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8</a:t>
            </a:r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F59542DE-ACFA-42D8-B29C-4D74155637B8}"/>
              </a:ext>
            </a:extLst>
          </p:cNvPr>
          <p:cNvSpPr>
            <a:spLocks noChangeAspect="1"/>
          </p:cNvSpPr>
          <p:nvPr/>
        </p:nvSpPr>
        <p:spPr>
          <a:xfrm>
            <a:off x="7722416" y="3126179"/>
            <a:ext cx="255675" cy="25603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/>
              <a:t>11</a:t>
            </a:r>
          </a:p>
        </p:txBody>
      </p:sp>
      <p:graphicFrame>
        <p:nvGraphicFramePr>
          <p:cNvPr id="157" name="Table 157">
            <a:extLst>
              <a:ext uri="{FF2B5EF4-FFF2-40B4-BE49-F238E27FC236}">
                <a16:creationId xmlns:a16="http://schemas.microsoft.com/office/drawing/2014/main" id="{586D0EF0-35DC-4B00-A8B6-7D40005EDE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7521512"/>
              </p:ext>
            </p:extLst>
          </p:nvPr>
        </p:nvGraphicFramePr>
        <p:xfrm>
          <a:off x="290166" y="1400116"/>
          <a:ext cx="3705820" cy="52120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66290">
                  <a:extLst>
                    <a:ext uri="{9D8B030D-6E8A-4147-A177-3AD203B41FA5}">
                      <a16:colId xmlns:a16="http://schemas.microsoft.com/office/drawing/2014/main" val="3769977152"/>
                    </a:ext>
                  </a:extLst>
                </a:gridCol>
                <a:gridCol w="3139530">
                  <a:extLst>
                    <a:ext uri="{9D8B030D-6E8A-4147-A177-3AD203B41FA5}">
                      <a16:colId xmlns:a16="http://schemas.microsoft.com/office/drawing/2014/main" val="1754320607"/>
                    </a:ext>
                  </a:extLst>
                </a:gridCol>
              </a:tblGrid>
              <a:tr h="222358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14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User clicks a link to the access some protected resource data.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917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Client generates a code verifier, sets code challenge method as SHA-256 and compute code challenge using code verifier as input.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653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Client sends authentication request with code challenge to </a:t>
                      </a:r>
                      <a:r>
                        <a:rPr lang="en-US" sz="900" dirty="0" err="1"/>
                        <a:t>IdentityServer</a:t>
                      </a:r>
                      <a:r>
                        <a:rPr lang="en-US" sz="9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974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Prompt user to authenticate with external identity provider.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349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Return SAML token from external provider back to </a:t>
                      </a:r>
                      <a:r>
                        <a:rPr lang="en-US" sz="900" dirty="0" err="1"/>
                        <a:t>IdentityServer</a:t>
                      </a:r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492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err="1"/>
                        <a:t>IdentityServer</a:t>
                      </a:r>
                      <a:r>
                        <a:rPr lang="en-US" sz="900" dirty="0"/>
                        <a:t> generates authorization code, save code challenge, code challenge method contained in authorization request.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8324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Return authorization code to Client.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138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Client sends token request with the code verifier and issued </a:t>
                      </a:r>
                      <a:r>
                        <a:rPr lang="en-US" sz="900" dirty="0" err="1"/>
                        <a:t>IdentityServer</a:t>
                      </a:r>
                      <a:r>
                        <a:rPr lang="en-US" sz="900" dirty="0"/>
                        <a:t> authorization code.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467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err="1"/>
                        <a:t>IdentityServer</a:t>
                      </a:r>
                      <a:r>
                        <a:rPr lang="en-US" sz="900" dirty="0"/>
                        <a:t> extracts authorization code  and code verifier and retrieves associated code challenge and code challenge method and compares to confirm the client is the valid owner of the authorization code.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742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Gets the identity data client requested (e.g. </a:t>
                      </a:r>
                      <a:r>
                        <a:rPr lang="en-US" sz="800" i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openid</a:t>
                      </a:r>
                      <a:r>
                        <a:rPr lang="en-US" sz="800" i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profile</a:t>
                      </a:r>
                      <a:r>
                        <a:rPr lang="en-US" sz="900" dirty="0"/>
                        <a:t>, …etc.)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5620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Generates the </a:t>
                      </a:r>
                      <a:r>
                        <a:rPr lang="en-US" sz="800" i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access_token</a:t>
                      </a:r>
                      <a:r>
                        <a:rPr lang="en-US" sz="800" i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900" dirty="0"/>
                        <a:t>and sends to Client with the </a:t>
                      </a:r>
                      <a:r>
                        <a:rPr lang="en-US" sz="800" i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id_token</a:t>
                      </a:r>
                      <a:r>
                        <a:rPr lang="en-US" sz="800" i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900" i="0" dirty="0">
                          <a:latin typeface="+mn-lt"/>
                          <a:cs typeface="Courier New" panose="02070309020205020404" pitchFamily="49" charset="0"/>
                        </a:rPr>
                        <a:t>(if requested)</a:t>
                      </a:r>
                      <a:r>
                        <a:rPr lang="en-US" sz="900" i="0" dirty="0">
                          <a:latin typeface="+mn-lt"/>
                        </a:rPr>
                        <a:t>.</a:t>
                      </a:r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7935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Client access the </a:t>
                      </a:r>
                      <a:r>
                        <a:rPr lang="en-US" sz="900" dirty="0" err="1"/>
                        <a:t>Api</a:t>
                      </a:r>
                      <a:r>
                        <a:rPr lang="en-US" sz="900" dirty="0"/>
                        <a:t> using the </a:t>
                      </a:r>
                      <a:r>
                        <a:rPr lang="en-US" sz="800" i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access_token</a:t>
                      </a:r>
                      <a:r>
                        <a:rPr lang="en-US" sz="800" i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900" dirty="0"/>
                        <a:t>as a bearer token in the authorize header.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760965"/>
                  </a:ext>
                </a:extLst>
              </a:tr>
            </a:tbl>
          </a:graphicData>
        </a:graphic>
      </p:graphicFrame>
      <p:cxnSp>
        <p:nvCxnSpPr>
          <p:cNvPr id="160" name="Connector: Elbow 159">
            <a:extLst>
              <a:ext uri="{FF2B5EF4-FFF2-40B4-BE49-F238E27FC236}">
                <a16:creationId xmlns:a16="http://schemas.microsoft.com/office/drawing/2014/main" id="{C371F9A9-8464-49EA-9410-4DAFC0BC9C59}"/>
              </a:ext>
            </a:extLst>
          </p:cNvPr>
          <p:cNvCxnSpPr>
            <a:cxnSpLocks/>
          </p:cNvCxnSpPr>
          <p:nvPr/>
        </p:nvCxnSpPr>
        <p:spPr>
          <a:xfrm flipH="1" flipV="1">
            <a:off x="1607514" y="926110"/>
            <a:ext cx="5714120" cy="721408"/>
          </a:xfrm>
          <a:prstGeom prst="bentConnector3">
            <a:avLst>
              <a:gd name="adj1" fmla="val 159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ctor: Elbow 162">
            <a:extLst>
              <a:ext uri="{FF2B5EF4-FFF2-40B4-BE49-F238E27FC236}">
                <a16:creationId xmlns:a16="http://schemas.microsoft.com/office/drawing/2014/main" id="{368C4226-3B93-407E-8EE6-756DBE1D2862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1683948" y="1181934"/>
            <a:ext cx="5342369" cy="560591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9C0A8475-2F7F-44D1-B1BF-378CCE31B77F}"/>
              </a:ext>
            </a:extLst>
          </p:cNvPr>
          <p:cNvGrpSpPr/>
          <p:nvPr/>
        </p:nvGrpSpPr>
        <p:grpSpPr>
          <a:xfrm>
            <a:off x="6303778" y="1983141"/>
            <a:ext cx="565756" cy="481502"/>
            <a:chOff x="2907071" y="1178090"/>
            <a:chExt cx="565756" cy="481502"/>
          </a:xfrm>
        </p:grpSpPr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42E7CC58-4974-4B19-9AAD-7CA331F4DA77}"/>
                </a:ext>
              </a:extLst>
            </p:cNvPr>
            <p:cNvSpPr/>
            <p:nvPr/>
          </p:nvSpPr>
          <p:spPr>
            <a:xfrm>
              <a:off x="2980384" y="1197927"/>
              <a:ext cx="4924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Font Awesome 5 Free Solid" panose="02000503000000000000" pitchFamily="50" charset="0"/>
                </a:rPr>
                <a:t></a:t>
              </a:r>
              <a:endPara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Font Awesome 5 Free Solid" panose="02000503000000000000" pitchFamily="50" charset="0"/>
              </a:endParaRP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8F997E3B-59D1-4B63-8C45-2BD2DC1BB1D5}"/>
                </a:ext>
              </a:extLst>
            </p:cNvPr>
            <p:cNvSpPr/>
            <p:nvPr/>
          </p:nvSpPr>
          <p:spPr>
            <a:xfrm>
              <a:off x="2907071" y="1178090"/>
              <a:ext cx="256032" cy="25639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6</a:t>
              </a:r>
            </a:p>
          </p:txBody>
        </p:sp>
      </p:grpSp>
      <p:cxnSp>
        <p:nvCxnSpPr>
          <p:cNvPr id="174" name="Connector: Elbow 173">
            <a:extLst>
              <a:ext uri="{FF2B5EF4-FFF2-40B4-BE49-F238E27FC236}">
                <a16:creationId xmlns:a16="http://schemas.microsoft.com/office/drawing/2014/main" id="{A0706075-90F0-474A-8870-02930EA3A8AD}"/>
              </a:ext>
            </a:extLst>
          </p:cNvPr>
          <p:cNvCxnSpPr>
            <a:cxnSpLocks/>
          </p:cNvCxnSpPr>
          <p:nvPr/>
        </p:nvCxnSpPr>
        <p:spPr>
          <a:xfrm rot="5400000">
            <a:off x="5941884" y="3415049"/>
            <a:ext cx="1740247" cy="3"/>
          </a:xfrm>
          <a:prstGeom prst="bentConnector3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nector: Elbow 176">
            <a:extLst>
              <a:ext uri="{FF2B5EF4-FFF2-40B4-BE49-F238E27FC236}">
                <a16:creationId xmlns:a16="http://schemas.microsoft.com/office/drawing/2014/main" id="{1E6F7211-7F27-47C2-99DB-7997958DA845}"/>
              </a:ext>
            </a:extLst>
          </p:cNvPr>
          <p:cNvCxnSpPr/>
          <p:nvPr/>
        </p:nvCxnSpPr>
        <p:spPr>
          <a:xfrm rot="16200000" flipV="1">
            <a:off x="6408743" y="3504795"/>
            <a:ext cx="1375912" cy="0"/>
          </a:xfrm>
          <a:prstGeom prst="bentConnector3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21D7397C-2BE4-407D-943C-BCA8A62EEEFD}"/>
              </a:ext>
            </a:extLst>
          </p:cNvPr>
          <p:cNvCxnSpPr>
            <a:cxnSpLocks/>
          </p:cNvCxnSpPr>
          <p:nvPr/>
        </p:nvCxnSpPr>
        <p:spPr>
          <a:xfrm>
            <a:off x="7488936" y="2674375"/>
            <a:ext cx="0" cy="148918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EAA58084-BD69-4991-A8F7-A8F5EF6F5FE4}"/>
              </a:ext>
            </a:extLst>
          </p:cNvPr>
          <p:cNvCxnSpPr/>
          <p:nvPr/>
        </p:nvCxnSpPr>
        <p:spPr>
          <a:xfrm flipV="1">
            <a:off x="7839657" y="2447508"/>
            <a:ext cx="0" cy="167385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BE5359B5-4618-47DC-B5BF-D73E2CB0328B}"/>
              </a:ext>
            </a:extLst>
          </p:cNvPr>
          <p:cNvGrpSpPr/>
          <p:nvPr/>
        </p:nvGrpSpPr>
        <p:grpSpPr>
          <a:xfrm>
            <a:off x="7631972" y="5817216"/>
            <a:ext cx="565756" cy="481502"/>
            <a:chOff x="3977417" y="5320164"/>
            <a:chExt cx="565756" cy="481502"/>
          </a:xfrm>
        </p:grpSpPr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D1460DC0-0399-4ECC-B08D-4A5D446822ED}"/>
                </a:ext>
              </a:extLst>
            </p:cNvPr>
            <p:cNvSpPr/>
            <p:nvPr/>
          </p:nvSpPr>
          <p:spPr>
            <a:xfrm>
              <a:off x="4050730" y="5340001"/>
              <a:ext cx="4924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Font Awesome 5 Free Solid" panose="02000503000000000000" pitchFamily="50" charset="0"/>
                </a:rPr>
                <a:t></a:t>
              </a:r>
              <a:endPara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Font Awesome 5 Free Solid" panose="02000503000000000000" pitchFamily="50" charset="0"/>
              </a:endParaRPr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1605C00B-8A0B-441F-92DE-8F1EECDDB954}"/>
                </a:ext>
              </a:extLst>
            </p:cNvPr>
            <p:cNvSpPr/>
            <p:nvPr/>
          </p:nvSpPr>
          <p:spPr>
            <a:xfrm>
              <a:off x="3977417" y="5320164"/>
              <a:ext cx="256032" cy="25639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2</a:t>
              </a:r>
            </a:p>
          </p:txBody>
        </p:sp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F16D3AE4-9333-41AA-A849-CBDDF499E736}"/>
              </a:ext>
            </a:extLst>
          </p:cNvPr>
          <p:cNvGrpSpPr/>
          <p:nvPr/>
        </p:nvGrpSpPr>
        <p:grpSpPr>
          <a:xfrm>
            <a:off x="7893635" y="2036894"/>
            <a:ext cx="565756" cy="481502"/>
            <a:chOff x="2907071" y="1178090"/>
            <a:chExt cx="565756" cy="481502"/>
          </a:xfrm>
        </p:grpSpPr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34C5281F-499A-4769-AB88-1541B4C63A5B}"/>
                </a:ext>
              </a:extLst>
            </p:cNvPr>
            <p:cNvSpPr/>
            <p:nvPr/>
          </p:nvSpPr>
          <p:spPr>
            <a:xfrm>
              <a:off x="2980384" y="1197927"/>
              <a:ext cx="4924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Font Awesome 5 Free Solid" panose="02000503000000000000" pitchFamily="50" charset="0"/>
                </a:rPr>
                <a:t></a:t>
              </a:r>
              <a:endPara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Font Awesome 5 Free Solid" panose="02000503000000000000" pitchFamily="50" charset="0"/>
              </a:endParaRPr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D6B38260-6E1A-4D2E-997D-055AF67624CA}"/>
                </a:ext>
              </a:extLst>
            </p:cNvPr>
            <p:cNvSpPr/>
            <p:nvPr/>
          </p:nvSpPr>
          <p:spPr>
            <a:xfrm>
              <a:off x="2907071" y="1178090"/>
              <a:ext cx="256032" cy="25639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9</a:t>
              </a:r>
            </a:p>
          </p:txBody>
        </p:sp>
      </p:grpSp>
      <p:sp>
        <p:nvSpPr>
          <p:cNvPr id="190" name="Title 189">
            <a:extLst>
              <a:ext uri="{FF2B5EF4-FFF2-40B4-BE49-F238E27FC236}">
                <a16:creationId xmlns:a16="http://schemas.microsoft.com/office/drawing/2014/main" id="{7D82497B-7ABE-4511-BDC6-07CC4BE8C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401"/>
            <a:ext cx="10515600" cy="464244"/>
          </a:xfrm>
        </p:spPr>
        <p:txBody>
          <a:bodyPr>
            <a:noAutofit/>
          </a:bodyPr>
          <a:lstStyle/>
          <a:p>
            <a:pPr algn="ctr"/>
            <a:r>
              <a:rPr lang="en-US" sz="2000" b="1" dirty="0"/>
              <a:t>Authorization Code Flow with PKCE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12FD4F5F-8E93-40CC-8AD3-979D4991263E}"/>
              </a:ext>
            </a:extLst>
          </p:cNvPr>
          <p:cNvCxnSpPr>
            <a:cxnSpLocks/>
          </p:cNvCxnSpPr>
          <p:nvPr/>
        </p:nvCxnSpPr>
        <p:spPr>
          <a:xfrm>
            <a:off x="8115523" y="2591481"/>
            <a:ext cx="2119954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Oval 191">
            <a:extLst>
              <a:ext uri="{FF2B5EF4-FFF2-40B4-BE49-F238E27FC236}">
                <a16:creationId xmlns:a16="http://schemas.microsoft.com/office/drawing/2014/main" id="{BF4E30D2-E9F0-425D-B896-D72E25847E3D}"/>
              </a:ext>
            </a:extLst>
          </p:cNvPr>
          <p:cNvSpPr>
            <a:spLocks noChangeAspect="1"/>
          </p:cNvSpPr>
          <p:nvPr/>
        </p:nvSpPr>
        <p:spPr>
          <a:xfrm>
            <a:off x="8943139" y="2464643"/>
            <a:ext cx="255675" cy="25603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/>
              <a:t>10</a:t>
            </a:r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76A2707B-1AE5-493A-A491-780B6C8C40A5}"/>
              </a:ext>
            </a:extLst>
          </p:cNvPr>
          <p:cNvSpPr>
            <a:spLocks noChangeAspect="1"/>
          </p:cNvSpPr>
          <p:nvPr/>
        </p:nvSpPr>
        <p:spPr>
          <a:xfrm>
            <a:off x="8943139" y="4831520"/>
            <a:ext cx="255675" cy="25603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566345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764D0B-8C9E-47C3-A021-74ED9FD81FC9}"/>
              </a:ext>
            </a:extLst>
          </p:cNvPr>
          <p:cNvSpPr/>
          <p:nvPr/>
        </p:nvSpPr>
        <p:spPr>
          <a:xfrm>
            <a:off x="4101590" y="4518746"/>
            <a:ext cx="8007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>
                <a:solidFill>
                  <a:schemeClr val="bg2">
                    <a:lumMod val="75000"/>
                  </a:schemeClr>
                </a:solidFill>
                <a:latin typeface="Font Awesome 5 Free Solid" panose="02000503000000000000" pitchFamily="50" charset="0"/>
              </a:rPr>
              <a:t></a:t>
            </a:r>
            <a:endParaRPr lang="en-US" sz="4800" dirty="0">
              <a:solidFill>
                <a:schemeClr val="bg2">
                  <a:lumMod val="75000"/>
                </a:schemeClr>
              </a:solidFill>
              <a:latin typeface="Font Awesome 5 Free Solid" panose="02000503000000000000" pitchFamily="50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9295006-A2B0-464D-9995-FC20A3C56D8A}"/>
              </a:ext>
            </a:extLst>
          </p:cNvPr>
          <p:cNvGrpSpPr/>
          <p:nvPr/>
        </p:nvGrpSpPr>
        <p:grpSpPr>
          <a:xfrm>
            <a:off x="6741624" y="4121359"/>
            <a:ext cx="1410288" cy="1682844"/>
            <a:chOff x="3260163" y="2194694"/>
            <a:chExt cx="1410288" cy="168284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C735A52-330F-48F1-88B7-A1AA351C0AC9}"/>
                </a:ext>
              </a:extLst>
            </p:cNvPr>
            <p:cNvSpPr/>
            <p:nvPr/>
          </p:nvSpPr>
          <p:spPr>
            <a:xfrm>
              <a:off x="3544857" y="3046541"/>
              <a:ext cx="954107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800" b="1" dirty="0">
                  <a:solidFill>
                    <a:schemeClr val="bg2">
                      <a:lumMod val="75000"/>
                    </a:schemeClr>
                  </a:solidFill>
                  <a:latin typeface="Font Awesome 5 Free Solid" panose="02000503000000000000" pitchFamily="50" charset="0"/>
                </a:rPr>
                <a:t></a:t>
              </a:r>
              <a:endParaRPr lang="en-US" sz="4800" dirty="0">
                <a:solidFill>
                  <a:schemeClr val="bg2">
                    <a:lumMod val="75000"/>
                  </a:schemeClr>
                </a:solidFill>
                <a:latin typeface="Font Awesome 5 Free Solid" panose="02000503000000000000" pitchFamily="50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195FE42-8E79-4BDA-B50C-D8503C4603A0}"/>
                </a:ext>
              </a:extLst>
            </p:cNvPr>
            <p:cNvSpPr/>
            <p:nvPr/>
          </p:nvSpPr>
          <p:spPr>
            <a:xfrm>
              <a:off x="3260163" y="2358509"/>
              <a:ext cx="569387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800" b="1" dirty="0">
                  <a:solidFill>
                    <a:schemeClr val="bg2">
                      <a:lumMod val="75000"/>
                    </a:schemeClr>
                  </a:solidFill>
                  <a:latin typeface="Font Awesome 5 Free Solid" panose="02000503000000000000" pitchFamily="50" charset="0"/>
                </a:rPr>
                <a:t></a:t>
              </a:r>
              <a:endParaRPr lang="en-US" sz="4800" dirty="0">
                <a:solidFill>
                  <a:schemeClr val="bg2">
                    <a:lumMod val="75000"/>
                  </a:schemeClr>
                </a:solidFill>
                <a:latin typeface="Font Awesome 5 Free Solid" panose="02000503000000000000" pitchFamily="50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15A2818-6C79-4D5D-A684-980A9781FEEE}"/>
                </a:ext>
              </a:extLst>
            </p:cNvPr>
            <p:cNvSpPr/>
            <p:nvPr/>
          </p:nvSpPr>
          <p:spPr>
            <a:xfrm>
              <a:off x="3812524" y="2194694"/>
              <a:ext cx="857927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6000" b="1" dirty="0">
                  <a:solidFill>
                    <a:schemeClr val="bg2">
                      <a:lumMod val="75000"/>
                    </a:schemeClr>
                  </a:solidFill>
                  <a:latin typeface="Font Awesome 5 Free Solid" panose="02000503000000000000" pitchFamily="50" charset="0"/>
                </a:rPr>
                <a:t></a:t>
              </a:r>
              <a:endParaRPr lang="en-US" sz="6000" dirty="0">
                <a:solidFill>
                  <a:schemeClr val="bg2">
                    <a:lumMod val="75000"/>
                  </a:schemeClr>
                </a:solidFill>
                <a:latin typeface="Font Awesome 5 Free Solid" panose="02000503000000000000" pitchFamily="50" charset="0"/>
              </a:endParaRP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6ACA66C4-A1EF-44AD-96A7-DD8D301D6BA2}"/>
              </a:ext>
            </a:extLst>
          </p:cNvPr>
          <p:cNvSpPr/>
          <p:nvPr/>
        </p:nvSpPr>
        <p:spPr>
          <a:xfrm rot="18831785">
            <a:off x="6990773" y="1869949"/>
            <a:ext cx="697627" cy="70788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Font Awesome 5 Free Solid" panose="02000503000000000000" pitchFamily="50" charset="0"/>
              </a:rPr>
              <a:t></a:t>
            </a:r>
            <a:endParaRPr lang="en-US" sz="4000" dirty="0">
              <a:solidFill>
                <a:schemeClr val="bg1"/>
              </a:solidFill>
              <a:latin typeface="Font Awesome 5 Free Solid" panose="02000503000000000000" pitchFamily="50" charset="0"/>
            </a:endParaRPr>
          </a:p>
        </p:txBody>
      </p:sp>
      <p:pic>
        <p:nvPicPr>
          <p:cNvPr id="10" name="Picture 2" descr="Image result for fingerprint image">
            <a:extLst>
              <a:ext uri="{FF2B5EF4-FFF2-40B4-BE49-F238E27FC236}">
                <a16:creationId xmlns:a16="http://schemas.microsoft.com/office/drawing/2014/main" id="{715EB041-C30B-4F8B-BEFB-96575A80A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34067">
            <a:off x="10799770" y="1954360"/>
            <a:ext cx="603393" cy="603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501B6B5-7E1D-4802-B8B7-24C19D1C19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599215" y="4438820"/>
            <a:ext cx="999831" cy="85961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86A888D-7AA2-4227-A176-A746E8E53526}"/>
              </a:ext>
            </a:extLst>
          </p:cNvPr>
          <p:cNvSpPr/>
          <p:nvPr/>
        </p:nvSpPr>
        <p:spPr>
          <a:xfrm rot="2768215" flipH="1">
            <a:off x="917806" y="755474"/>
            <a:ext cx="441146" cy="40011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Font Awesome 5 Free Solid" panose="02000503000000000000" pitchFamily="50" charset="0"/>
              </a:rPr>
              <a:t></a:t>
            </a:r>
            <a:endParaRPr lang="en-US" sz="2000" dirty="0">
              <a:solidFill>
                <a:schemeClr val="bg1"/>
              </a:solidFill>
              <a:latin typeface="Font Awesome 5 Free Solid" panose="02000503000000000000" pitchFamily="50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3DD4703-FD43-46E7-B7F5-5B9FA8966118}"/>
              </a:ext>
            </a:extLst>
          </p:cNvPr>
          <p:cNvCxnSpPr/>
          <p:nvPr/>
        </p:nvCxnSpPr>
        <p:spPr>
          <a:xfrm>
            <a:off x="5035680" y="4973206"/>
            <a:ext cx="1417538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BE6D72B-D787-490A-8911-BF0CC2B290CD}"/>
              </a:ext>
            </a:extLst>
          </p:cNvPr>
          <p:cNvCxnSpPr>
            <a:cxnSpLocks/>
          </p:cNvCxnSpPr>
          <p:nvPr/>
        </p:nvCxnSpPr>
        <p:spPr>
          <a:xfrm>
            <a:off x="8240201" y="4973206"/>
            <a:ext cx="2119954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14EF896-AF7A-4DA4-AD95-634FB8B36794}"/>
              </a:ext>
            </a:extLst>
          </p:cNvPr>
          <p:cNvSpPr txBox="1"/>
          <p:nvPr/>
        </p:nvSpPr>
        <p:spPr>
          <a:xfrm>
            <a:off x="4168905" y="6249828"/>
            <a:ext cx="1162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3FDEA5A-A025-4B66-BD39-54BA53322C66}"/>
              </a:ext>
            </a:extLst>
          </p:cNvPr>
          <p:cNvSpPr txBox="1"/>
          <p:nvPr/>
        </p:nvSpPr>
        <p:spPr>
          <a:xfrm>
            <a:off x="7140617" y="6278396"/>
            <a:ext cx="1162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77B1F78-1CDE-4C63-A314-D0CB8FB668FD}"/>
              </a:ext>
            </a:extLst>
          </p:cNvPr>
          <p:cNvSpPr txBox="1"/>
          <p:nvPr/>
        </p:nvSpPr>
        <p:spPr>
          <a:xfrm>
            <a:off x="10409125" y="6249828"/>
            <a:ext cx="1162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Resources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70368DA-516B-4EE0-B743-05FBB438D20E}"/>
              </a:ext>
            </a:extLst>
          </p:cNvPr>
          <p:cNvSpPr txBox="1"/>
          <p:nvPr/>
        </p:nvSpPr>
        <p:spPr>
          <a:xfrm>
            <a:off x="10672017" y="2600583"/>
            <a:ext cx="1162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Identity data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F5997C6-27EE-4CBB-A15A-9EB5AE7511FF}"/>
              </a:ext>
            </a:extLst>
          </p:cNvPr>
          <p:cNvSpPr txBox="1"/>
          <p:nvPr/>
        </p:nvSpPr>
        <p:spPr>
          <a:xfrm>
            <a:off x="10634010" y="5258075"/>
            <a:ext cx="1162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Apis</a:t>
            </a:r>
            <a:endParaRPr lang="en-US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18E3CA4-998D-4600-A93C-7C23A29D7ECD}"/>
              </a:ext>
            </a:extLst>
          </p:cNvPr>
          <p:cNvSpPr txBox="1"/>
          <p:nvPr/>
        </p:nvSpPr>
        <p:spPr>
          <a:xfrm>
            <a:off x="216809" y="850479"/>
            <a:ext cx="688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ADFS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8B40D14-CA55-40FA-BFE9-9119D092F17D}"/>
              </a:ext>
            </a:extLst>
          </p:cNvPr>
          <p:cNvSpPr txBox="1"/>
          <p:nvPr/>
        </p:nvSpPr>
        <p:spPr>
          <a:xfrm>
            <a:off x="7602036" y="1515331"/>
            <a:ext cx="1629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IdentityServer</a:t>
            </a:r>
            <a:endParaRPr lang="en-US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2346B425-1FBC-464C-B147-770AE96E6E57}"/>
              </a:ext>
            </a:extLst>
          </p:cNvPr>
          <p:cNvSpPr/>
          <p:nvPr/>
        </p:nvSpPr>
        <p:spPr>
          <a:xfrm>
            <a:off x="6573904" y="3134965"/>
            <a:ext cx="239047" cy="24108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6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E9741A95-A957-4627-B305-776A9A99F54C}"/>
              </a:ext>
            </a:extLst>
          </p:cNvPr>
          <p:cNvSpPr/>
          <p:nvPr/>
        </p:nvSpPr>
        <p:spPr>
          <a:xfrm>
            <a:off x="5485605" y="4831162"/>
            <a:ext cx="256032" cy="25639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1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A938FC1-5C48-4638-ACE4-B634AE0657E1}"/>
              </a:ext>
            </a:extLst>
          </p:cNvPr>
          <p:cNvSpPr/>
          <p:nvPr/>
        </p:nvSpPr>
        <p:spPr>
          <a:xfrm>
            <a:off x="4005981" y="797915"/>
            <a:ext cx="256032" cy="25639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3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FAF511DE-B052-4D0A-8525-D838F920D01A}"/>
              </a:ext>
            </a:extLst>
          </p:cNvPr>
          <p:cNvSpPr/>
          <p:nvPr/>
        </p:nvSpPr>
        <p:spPr>
          <a:xfrm>
            <a:off x="4635401" y="1606444"/>
            <a:ext cx="256032" cy="25639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4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C73F3C9-DC4C-4BDE-B05A-8B75DEF66A29}"/>
              </a:ext>
            </a:extLst>
          </p:cNvPr>
          <p:cNvSpPr/>
          <p:nvPr/>
        </p:nvSpPr>
        <p:spPr>
          <a:xfrm>
            <a:off x="6267002" y="3699783"/>
            <a:ext cx="256032" cy="25639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2</a:t>
            </a: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46FBC2DB-BCE2-4790-B504-E60EEFE10469}"/>
              </a:ext>
            </a:extLst>
          </p:cNvPr>
          <p:cNvSpPr/>
          <p:nvPr/>
        </p:nvSpPr>
        <p:spPr>
          <a:xfrm>
            <a:off x="6968002" y="3423342"/>
            <a:ext cx="237744" cy="23774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7</a:t>
            </a:r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F59542DE-ACFA-42D8-B29C-4D74155637B8}"/>
              </a:ext>
            </a:extLst>
          </p:cNvPr>
          <p:cNvSpPr>
            <a:spLocks noChangeAspect="1"/>
          </p:cNvSpPr>
          <p:nvPr/>
        </p:nvSpPr>
        <p:spPr>
          <a:xfrm>
            <a:off x="7319146" y="3126179"/>
            <a:ext cx="255675" cy="25603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/>
              <a:t>9</a:t>
            </a:r>
          </a:p>
        </p:txBody>
      </p:sp>
      <p:graphicFrame>
        <p:nvGraphicFramePr>
          <p:cNvPr id="157" name="Table 157">
            <a:extLst>
              <a:ext uri="{FF2B5EF4-FFF2-40B4-BE49-F238E27FC236}">
                <a16:creationId xmlns:a16="http://schemas.microsoft.com/office/drawing/2014/main" id="{586D0EF0-35DC-4B00-A8B6-7D40005EDE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953853"/>
              </p:ext>
            </p:extLst>
          </p:nvPr>
        </p:nvGraphicFramePr>
        <p:xfrm>
          <a:off x="290166" y="1400116"/>
          <a:ext cx="3705820" cy="5181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66290">
                  <a:extLst>
                    <a:ext uri="{9D8B030D-6E8A-4147-A177-3AD203B41FA5}">
                      <a16:colId xmlns:a16="http://schemas.microsoft.com/office/drawing/2014/main" val="3769977152"/>
                    </a:ext>
                  </a:extLst>
                </a:gridCol>
                <a:gridCol w="3139530">
                  <a:extLst>
                    <a:ext uri="{9D8B030D-6E8A-4147-A177-3AD203B41FA5}">
                      <a16:colId xmlns:a16="http://schemas.microsoft.com/office/drawing/2014/main" val="1754320607"/>
                    </a:ext>
                  </a:extLst>
                </a:gridCol>
              </a:tblGrid>
              <a:tr h="222358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14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User clicks a link to the access some protected resource data.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917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Client sends authentication request to </a:t>
                      </a:r>
                      <a:r>
                        <a:rPr lang="en-US" sz="900" dirty="0" err="1"/>
                        <a:t>IdentityServer</a:t>
                      </a:r>
                      <a:r>
                        <a:rPr lang="en-US" sz="9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974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Prompt user to authenticate with external identity provider.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349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Return SAML token from external provider back to </a:t>
                      </a:r>
                      <a:r>
                        <a:rPr lang="en-US" sz="900" dirty="0" err="1"/>
                        <a:t>IdentityServer</a:t>
                      </a:r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492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err="1"/>
                        <a:t>IdentityServer</a:t>
                      </a:r>
                      <a:r>
                        <a:rPr lang="en-US" sz="900" dirty="0"/>
                        <a:t> generates authorization 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8324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Return authorization code to Client.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138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Client sends token request with the client assertion, client assertion method and issued </a:t>
                      </a:r>
                      <a:r>
                        <a:rPr lang="en-US" sz="900" dirty="0" err="1"/>
                        <a:t>IdentityServer</a:t>
                      </a:r>
                      <a:r>
                        <a:rPr lang="en-US" sz="900" dirty="0"/>
                        <a:t> authorization code.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467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err="1"/>
                        <a:t>IdentityServer</a:t>
                      </a:r>
                      <a:r>
                        <a:rPr lang="en-US" sz="900" dirty="0"/>
                        <a:t> extracts authorization and compares  client assertion to confirm the client is the valid owner of the authorization code.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742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Generates the </a:t>
                      </a:r>
                      <a:r>
                        <a:rPr lang="en-US" sz="800" i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access_token</a:t>
                      </a:r>
                      <a:r>
                        <a:rPr lang="en-US" sz="800" i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900" dirty="0"/>
                        <a:t>and sends to Client.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5620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Send request to get </a:t>
                      </a:r>
                      <a:r>
                        <a:rPr lang="en-US" sz="800" i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id_token</a:t>
                      </a:r>
                      <a:r>
                        <a:rPr lang="en-US" sz="800" i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900" dirty="0"/>
                        <a:t>with </a:t>
                      </a:r>
                      <a:r>
                        <a:rPr lang="en-US" sz="800" i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access_token</a:t>
                      </a:r>
                      <a:r>
                        <a:rPr lang="en-US" sz="800" i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900" dirty="0"/>
                        <a:t>as bearer in the header request.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7935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Gets the identity data client requested (e.g. </a:t>
                      </a:r>
                      <a:r>
                        <a:rPr lang="en-US" sz="800" i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openid</a:t>
                      </a:r>
                      <a:r>
                        <a:rPr lang="en-US" sz="800" i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profile</a:t>
                      </a:r>
                      <a:r>
                        <a:rPr lang="en-US" sz="900" dirty="0"/>
                        <a:t>, …etc.)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760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err="1"/>
                        <a:t>IdentityServer</a:t>
                      </a:r>
                      <a:r>
                        <a:rPr lang="en-US" sz="900" dirty="0"/>
                        <a:t> sends the Client the </a:t>
                      </a:r>
                      <a:r>
                        <a:rPr lang="en-US" sz="800" i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id_token</a:t>
                      </a:r>
                      <a:r>
                        <a:rPr lang="en-US" sz="800" i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900" dirty="0"/>
                        <a:t>which can be exposed in the </a:t>
                      </a:r>
                      <a:r>
                        <a:rPr lang="en-US" sz="900" dirty="0" err="1"/>
                        <a:t>url</a:t>
                      </a:r>
                      <a:r>
                        <a:rPr lang="en-US" sz="900" dirty="0"/>
                        <a:t> since it is a GET request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044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Client access the </a:t>
                      </a:r>
                      <a:r>
                        <a:rPr lang="en-US" sz="900" dirty="0" err="1"/>
                        <a:t>Api</a:t>
                      </a:r>
                      <a:r>
                        <a:rPr lang="en-US" sz="900" dirty="0"/>
                        <a:t> using the </a:t>
                      </a:r>
                      <a:r>
                        <a:rPr lang="en-US" sz="800" i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access_token</a:t>
                      </a:r>
                      <a:r>
                        <a:rPr lang="en-US" sz="800" i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900" dirty="0"/>
                        <a:t>as a bearer token in the authorize header.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681547"/>
                  </a:ext>
                </a:extLst>
              </a:tr>
            </a:tbl>
          </a:graphicData>
        </a:graphic>
      </p:graphicFrame>
      <p:cxnSp>
        <p:nvCxnSpPr>
          <p:cNvPr id="160" name="Connector: Elbow 159">
            <a:extLst>
              <a:ext uri="{FF2B5EF4-FFF2-40B4-BE49-F238E27FC236}">
                <a16:creationId xmlns:a16="http://schemas.microsoft.com/office/drawing/2014/main" id="{C371F9A9-8464-49EA-9410-4DAFC0BC9C59}"/>
              </a:ext>
            </a:extLst>
          </p:cNvPr>
          <p:cNvCxnSpPr>
            <a:cxnSpLocks/>
          </p:cNvCxnSpPr>
          <p:nvPr/>
        </p:nvCxnSpPr>
        <p:spPr>
          <a:xfrm flipH="1" flipV="1">
            <a:off x="1607514" y="926110"/>
            <a:ext cx="5714120" cy="721408"/>
          </a:xfrm>
          <a:prstGeom prst="bentConnector3">
            <a:avLst>
              <a:gd name="adj1" fmla="val 159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ctor: Elbow 162">
            <a:extLst>
              <a:ext uri="{FF2B5EF4-FFF2-40B4-BE49-F238E27FC236}">
                <a16:creationId xmlns:a16="http://schemas.microsoft.com/office/drawing/2014/main" id="{368C4226-3B93-407E-8EE6-756DBE1D2862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1683948" y="1181934"/>
            <a:ext cx="5342369" cy="560591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9C0A8475-2F7F-44D1-B1BF-378CCE31B77F}"/>
              </a:ext>
            </a:extLst>
          </p:cNvPr>
          <p:cNvGrpSpPr/>
          <p:nvPr/>
        </p:nvGrpSpPr>
        <p:grpSpPr>
          <a:xfrm>
            <a:off x="6303778" y="1983141"/>
            <a:ext cx="565756" cy="481502"/>
            <a:chOff x="2907071" y="1178090"/>
            <a:chExt cx="565756" cy="481502"/>
          </a:xfrm>
        </p:grpSpPr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42E7CC58-4974-4B19-9AAD-7CA331F4DA77}"/>
                </a:ext>
              </a:extLst>
            </p:cNvPr>
            <p:cNvSpPr/>
            <p:nvPr/>
          </p:nvSpPr>
          <p:spPr>
            <a:xfrm>
              <a:off x="2980384" y="1197927"/>
              <a:ext cx="4924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Font Awesome 5 Free Solid" panose="02000503000000000000" pitchFamily="50" charset="0"/>
                </a:rPr>
                <a:t></a:t>
              </a:r>
              <a:endPara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Font Awesome 5 Free Solid" panose="02000503000000000000" pitchFamily="50" charset="0"/>
              </a:endParaRP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8F997E3B-59D1-4B63-8C45-2BD2DC1BB1D5}"/>
                </a:ext>
              </a:extLst>
            </p:cNvPr>
            <p:cNvSpPr/>
            <p:nvPr/>
          </p:nvSpPr>
          <p:spPr>
            <a:xfrm>
              <a:off x="2907071" y="1178090"/>
              <a:ext cx="256032" cy="25639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5</a:t>
              </a:r>
            </a:p>
          </p:txBody>
        </p:sp>
      </p:grpSp>
      <p:cxnSp>
        <p:nvCxnSpPr>
          <p:cNvPr id="174" name="Connector: Elbow 173">
            <a:extLst>
              <a:ext uri="{FF2B5EF4-FFF2-40B4-BE49-F238E27FC236}">
                <a16:creationId xmlns:a16="http://schemas.microsoft.com/office/drawing/2014/main" id="{A0706075-90F0-474A-8870-02930EA3A8AD}"/>
              </a:ext>
            </a:extLst>
          </p:cNvPr>
          <p:cNvCxnSpPr>
            <a:cxnSpLocks/>
          </p:cNvCxnSpPr>
          <p:nvPr/>
        </p:nvCxnSpPr>
        <p:spPr>
          <a:xfrm rot="5400000">
            <a:off x="5538614" y="3415049"/>
            <a:ext cx="1740247" cy="3"/>
          </a:xfrm>
          <a:prstGeom prst="bentConnector3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nector: Elbow 176">
            <a:extLst>
              <a:ext uri="{FF2B5EF4-FFF2-40B4-BE49-F238E27FC236}">
                <a16:creationId xmlns:a16="http://schemas.microsoft.com/office/drawing/2014/main" id="{1E6F7211-7F27-47C2-99DB-7997958DA845}"/>
              </a:ext>
            </a:extLst>
          </p:cNvPr>
          <p:cNvCxnSpPr/>
          <p:nvPr/>
        </p:nvCxnSpPr>
        <p:spPr>
          <a:xfrm rot="16200000" flipV="1">
            <a:off x="6005473" y="3504795"/>
            <a:ext cx="1375912" cy="0"/>
          </a:xfrm>
          <a:prstGeom prst="bentConnector3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21D7397C-2BE4-407D-943C-BCA8A62EEEFD}"/>
              </a:ext>
            </a:extLst>
          </p:cNvPr>
          <p:cNvCxnSpPr>
            <a:cxnSpLocks/>
          </p:cNvCxnSpPr>
          <p:nvPr/>
        </p:nvCxnSpPr>
        <p:spPr>
          <a:xfrm>
            <a:off x="7085666" y="2674375"/>
            <a:ext cx="0" cy="148918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EAA58084-BD69-4991-A8F7-A8F5EF6F5FE4}"/>
              </a:ext>
            </a:extLst>
          </p:cNvPr>
          <p:cNvCxnSpPr>
            <a:cxnSpLocks/>
          </p:cNvCxnSpPr>
          <p:nvPr/>
        </p:nvCxnSpPr>
        <p:spPr>
          <a:xfrm flipV="1">
            <a:off x="7436387" y="2816838"/>
            <a:ext cx="0" cy="130452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F16D3AE4-9333-41AA-A849-CBDDF499E736}"/>
              </a:ext>
            </a:extLst>
          </p:cNvPr>
          <p:cNvGrpSpPr/>
          <p:nvPr/>
        </p:nvGrpSpPr>
        <p:grpSpPr>
          <a:xfrm>
            <a:off x="7893635" y="2036894"/>
            <a:ext cx="565756" cy="481502"/>
            <a:chOff x="2907071" y="1178090"/>
            <a:chExt cx="565756" cy="481502"/>
          </a:xfrm>
        </p:grpSpPr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34C5281F-499A-4769-AB88-1541B4C63A5B}"/>
                </a:ext>
              </a:extLst>
            </p:cNvPr>
            <p:cNvSpPr/>
            <p:nvPr/>
          </p:nvSpPr>
          <p:spPr>
            <a:xfrm>
              <a:off x="2980384" y="1197927"/>
              <a:ext cx="4924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Font Awesome 5 Free Solid" panose="02000503000000000000" pitchFamily="50" charset="0"/>
                </a:rPr>
                <a:t></a:t>
              </a:r>
              <a:endPara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Font Awesome 5 Free Solid" panose="02000503000000000000" pitchFamily="50" charset="0"/>
              </a:endParaRPr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D6B38260-6E1A-4D2E-997D-055AF67624CA}"/>
                </a:ext>
              </a:extLst>
            </p:cNvPr>
            <p:cNvSpPr/>
            <p:nvPr/>
          </p:nvSpPr>
          <p:spPr>
            <a:xfrm>
              <a:off x="2907071" y="1178090"/>
              <a:ext cx="256032" cy="25639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8</a:t>
              </a:r>
            </a:p>
          </p:txBody>
        </p:sp>
      </p:grpSp>
      <p:sp>
        <p:nvSpPr>
          <p:cNvPr id="190" name="Title 189">
            <a:extLst>
              <a:ext uri="{FF2B5EF4-FFF2-40B4-BE49-F238E27FC236}">
                <a16:creationId xmlns:a16="http://schemas.microsoft.com/office/drawing/2014/main" id="{7D82497B-7ABE-4511-BDC6-07CC4BE8C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401"/>
            <a:ext cx="10515600" cy="464244"/>
          </a:xfrm>
        </p:spPr>
        <p:txBody>
          <a:bodyPr>
            <a:noAutofit/>
          </a:bodyPr>
          <a:lstStyle/>
          <a:p>
            <a:pPr algn="ctr"/>
            <a:r>
              <a:rPr lang="en-US" sz="2000" b="1" dirty="0"/>
              <a:t>Hybrid Flow with JWT Client Assertion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12FD4F5F-8E93-40CC-8AD3-979D4991263E}"/>
              </a:ext>
            </a:extLst>
          </p:cNvPr>
          <p:cNvCxnSpPr>
            <a:cxnSpLocks/>
          </p:cNvCxnSpPr>
          <p:nvPr/>
        </p:nvCxnSpPr>
        <p:spPr>
          <a:xfrm>
            <a:off x="8115523" y="2591481"/>
            <a:ext cx="2119954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Oval 191">
            <a:extLst>
              <a:ext uri="{FF2B5EF4-FFF2-40B4-BE49-F238E27FC236}">
                <a16:creationId xmlns:a16="http://schemas.microsoft.com/office/drawing/2014/main" id="{BF4E30D2-E9F0-425D-B896-D72E25847E3D}"/>
              </a:ext>
            </a:extLst>
          </p:cNvPr>
          <p:cNvSpPr>
            <a:spLocks noChangeAspect="1"/>
          </p:cNvSpPr>
          <p:nvPr/>
        </p:nvSpPr>
        <p:spPr>
          <a:xfrm>
            <a:off x="8943139" y="2464643"/>
            <a:ext cx="255675" cy="25603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/>
              <a:t>11</a:t>
            </a:r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76A2707B-1AE5-493A-A491-780B6C8C40A5}"/>
              </a:ext>
            </a:extLst>
          </p:cNvPr>
          <p:cNvSpPr>
            <a:spLocks noChangeAspect="1"/>
          </p:cNvSpPr>
          <p:nvPr/>
        </p:nvSpPr>
        <p:spPr>
          <a:xfrm>
            <a:off x="8943139" y="4831520"/>
            <a:ext cx="255675" cy="25603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/>
              <a:t>13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6A82E57-6989-42E7-A92D-492425473D3F}"/>
              </a:ext>
            </a:extLst>
          </p:cNvPr>
          <p:cNvCxnSpPr>
            <a:cxnSpLocks/>
          </p:cNvCxnSpPr>
          <p:nvPr/>
        </p:nvCxnSpPr>
        <p:spPr>
          <a:xfrm>
            <a:off x="7735119" y="2662654"/>
            <a:ext cx="0" cy="148918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EC03C8D2-E1D4-45EA-A3E2-C312C88F390E}"/>
              </a:ext>
            </a:extLst>
          </p:cNvPr>
          <p:cNvSpPr>
            <a:spLocks noChangeAspect="1"/>
          </p:cNvSpPr>
          <p:nvPr/>
        </p:nvSpPr>
        <p:spPr>
          <a:xfrm>
            <a:off x="7606381" y="3443751"/>
            <a:ext cx="255675" cy="25603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/>
              <a:t>10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D47A383-9E29-4337-BF72-26E9D419C547}"/>
              </a:ext>
            </a:extLst>
          </p:cNvPr>
          <p:cNvSpPr>
            <a:spLocks noChangeAspect="1"/>
          </p:cNvSpPr>
          <p:nvPr/>
        </p:nvSpPr>
        <p:spPr>
          <a:xfrm>
            <a:off x="7935781" y="3137904"/>
            <a:ext cx="255675" cy="25603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/>
              <a:t>12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F27D045-15C7-492D-B1DF-C0B83E5B7D9C}"/>
              </a:ext>
            </a:extLst>
          </p:cNvPr>
          <p:cNvCxnSpPr>
            <a:cxnSpLocks/>
          </p:cNvCxnSpPr>
          <p:nvPr/>
        </p:nvCxnSpPr>
        <p:spPr>
          <a:xfrm flipV="1">
            <a:off x="8053022" y="2828563"/>
            <a:ext cx="0" cy="130452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3271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>
              <a:lumMod val="50000"/>
              <a:lumOff val="50000"/>
            </a:schemeClr>
          </a:solidFill>
          <a:headEnd type="none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3299</TotalTime>
  <Words>490</Words>
  <Application>Microsoft Office PowerPoint</Application>
  <PresentationFormat>Widescreen</PresentationFormat>
  <Paragraphs>133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Courier New</vt:lpstr>
      <vt:lpstr>Font Awesome 5 Free Solid</vt:lpstr>
      <vt:lpstr>Office Theme</vt:lpstr>
      <vt:lpstr>PowerPoint Presentation</vt:lpstr>
      <vt:lpstr>Authorization Code Flow with PKCE</vt:lpstr>
      <vt:lpstr>Hybrid Flow with JWT Client Assertion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IdentityServer</dc:subject>
  <dc:creator>Dina Heidar</dc:creator>
  <cp:lastModifiedBy>Dina Heidar</cp:lastModifiedBy>
  <cp:revision>122</cp:revision>
  <dcterms:created xsi:type="dcterms:W3CDTF">2020-02-14T15:02:22Z</dcterms:created>
  <dcterms:modified xsi:type="dcterms:W3CDTF">2020-02-16T22:01:34Z</dcterms:modified>
</cp:coreProperties>
</file>