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B41344-4BD2-414F-B932-427E73D9F3BE}">
  <a:tblStyle styleId="{9DB41344-4BD2-414F-B932-427E73D9F3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layfairDispl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b412eaa7c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b412eaa7c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b412eaa7c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b412eaa7c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b412eaa7c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b412eaa7c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b412eaa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b412eaa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b412eaa7c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b412eaa7c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b412eaa7c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b412eaa7c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b412eaa7c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b412eaa7c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b412eaa7c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b412eaa7c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b412eaa7c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b412eaa7c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b412eaa7c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b412eaa7c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b412eaa7c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b412eaa7c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mailto:heidotda@mail.uc.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Bearcats Pantry Stocker Application</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780"/>
              <a:t>Expected Accomplishments by End of Fall 2021</a:t>
            </a:r>
            <a:endParaRPr sz="2780"/>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Convert front end to React framework.</a:t>
            </a:r>
            <a:endParaRPr/>
          </a:p>
          <a:p>
            <a:pPr indent="-342900" lvl="0" marL="457200" rtl="0" algn="l">
              <a:spcBef>
                <a:spcPts val="1000"/>
              </a:spcBef>
              <a:spcAft>
                <a:spcPts val="0"/>
              </a:spcAft>
              <a:buSzPts val="1800"/>
              <a:buChar char="●"/>
            </a:pPr>
            <a:r>
              <a:rPr lang="en"/>
              <a:t>Create “out of stock” functionality</a:t>
            </a:r>
            <a:endParaRPr/>
          </a:p>
          <a:p>
            <a:pPr indent="-317500" lvl="1" marL="914400" rtl="0" algn="l">
              <a:spcBef>
                <a:spcPts val="1000"/>
              </a:spcBef>
              <a:spcAft>
                <a:spcPts val="0"/>
              </a:spcAft>
              <a:buSzPts val="1400"/>
              <a:buChar char="○"/>
            </a:pPr>
            <a:r>
              <a:rPr lang="en"/>
              <a:t>When a product runs out of inventory, it gets deleted and needs to be registered again.</a:t>
            </a:r>
            <a:endParaRPr/>
          </a:p>
          <a:p>
            <a:pPr indent="-342900" lvl="0" marL="457200" rtl="0" algn="l">
              <a:spcBef>
                <a:spcPts val="1000"/>
              </a:spcBef>
              <a:spcAft>
                <a:spcPts val="0"/>
              </a:spcAft>
              <a:buSzPts val="1800"/>
              <a:buChar char="●"/>
            </a:pPr>
            <a:r>
              <a:rPr lang="en"/>
              <a:t>Grouping of products by category</a:t>
            </a:r>
            <a:endParaRPr/>
          </a:p>
          <a:p>
            <a:pPr indent="-317500" lvl="1" marL="914400" rtl="0" algn="l">
              <a:spcBef>
                <a:spcPts val="1000"/>
              </a:spcBef>
              <a:spcAft>
                <a:spcPts val="0"/>
              </a:spcAft>
              <a:buSzPts val="1400"/>
              <a:buChar char="○"/>
            </a:pPr>
            <a:r>
              <a:rPr lang="en"/>
              <a:t>Allow students to sort items by category to narrow their search.</a:t>
            </a:r>
            <a:endParaRPr/>
          </a:p>
          <a:p>
            <a:pPr indent="-342900" lvl="0" marL="457200" rtl="0" algn="l">
              <a:spcBef>
                <a:spcPts val="1000"/>
              </a:spcBef>
              <a:spcAft>
                <a:spcPts val="1000"/>
              </a:spcAft>
              <a:buSzPts val="1800"/>
              <a:buChar char="●"/>
            </a:pPr>
            <a:r>
              <a:rPr lang="en"/>
              <a:t>Data tracking of inventory coming in and going out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Division of Work</a:t>
            </a:r>
            <a:endParaRPr/>
          </a:p>
        </p:txBody>
      </p:sp>
      <p:graphicFrame>
        <p:nvGraphicFramePr>
          <p:cNvPr id="123" name="Google Shape;123;p23"/>
          <p:cNvGraphicFramePr/>
          <p:nvPr/>
        </p:nvGraphicFramePr>
        <p:xfrm>
          <a:off x="1091075" y="952225"/>
          <a:ext cx="3000000" cy="3000000"/>
        </p:xfrm>
        <a:graphic>
          <a:graphicData uri="http://schemas.openxmlformats.org/drawingml/2006/table">
            <a:tbl>
              <a:tblPr>
                <a:noFill/>
                <a:tableStyleId>{9DB41344-4BD2-414F-B932-427E73D9F3BE}</a:tableStyleId>
              </a:tblPr>
              <a:tblGrid>
                <a:gridCol w="3619500"/>
                <a:gridCol w="3619500"/>
              </a:tblGrid>
              <a:tr h="355825">
                <a:tc>
                  <a:txBody>
                    <a:bodyPr/>
                    <a:lstStyle/>
                    <a:p>
                      <a:pPr indent="0" lvl="0" marL="0" rtl="0" algn="l">
                        <a:spcBef>
                          <a:spcPts val="0"/>
                        </a:spcBef>
                        <a:spcAft>
                          <a:spcPts val="0"/>
                        </a:spcAft>
                        <a:buNone/>
                      </a:pPr>
                      <a:r>
                        <a:rPr lang="en" sz="800">
                          <a:solidFill>
                            <a:srgbClr val="24292F"/>
                          </a:solidFill>
                          <a:highlight>
                            <a:srgbClr val="FFFFFF"/>
                          </a:highlight>
                        </a:rPr>
                        <a:t>Organize and re-name files in the code-base into a new framework or easier use for the team.</a:t>
                      </a:r>
                      <a:endParaRPr sz="800"/>
                    </a:p>
                  </a:txBody>
                  <a:tcPr marT="91425" marB="91425" marR="91425" marL="91425">
                    <a:lnR cap="flat" cmpd="sng" w="12650">
                      <a:solidFill>
                        <a:srgbClr val="000000"/>
                      </a:solidFill>
                      <a:prstDash val="solid"/>
                      <a:round/>
                      <a:headEnd len="sm" w="sm" type="none"/>
                      <a:tailEnd len="sm" w="sm" type="none"/>
                    </a:lnR>
                  </a:tcPr>
                </a:tc>
                <a:tc>
                  <a:txBody>
                    <a:bodyPr/>
                    <a:lstStyle/>
                    <a:p>
                      <a:pPr indent="0" lvl="0" marL="0" rtl="0" algn="l">
                        <a:lnSpc>
                          <a:spcPct val="115000"/>
                        </a:lnSpc>
                        <a:spcBef>
                          <a:spcPts val="1200"/>
                        </a:spcBef>
                        <a:spcAft>
                          <a:spcPts val="0"/>
                        </a:spcAft>
                        <a:buNone/>
                      </a:pPr>
                      <a:r>
                        <a:rPr lang="en" sz="800">
                          <a:solidFill>
                            <a:srgbClr val="24292F"/>
                          </a:solidFill>
                          <a:highlight>
                            <a:srgbClr val="FFFFFF"/>
                          </a:highlight>
                        </a:rPr>
                        <a:t>50% Abhinav, 50% Derek</a:t>
                      </a:r>
                      <a:endParaRPr sz="800">
                        <a:solidFill>
                          <a:srgbClr val="24292F"/>
                        </a:solidFill>
                        <a:highlight>
                          <a:srgbClr val="FFFFFF"/>
                        </a:highligh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55825">
                <a:tc>
                  <a:txBody>
                    <a:bodyPr/>
                    <a:lstStyle/>
                    <a:p>
                      <a:pPr indent="0" lvl="0" marL="0" rtl="0" algn="l">
                        <a:spcBef>
                          <a:spcPts val="0"/>
                        </a:spcBef>
                        <a:spcAft>
                          <a:spcPts val="0"/>
                        </a:spcAft>
                        <a:buNone/>
                      </a:pPr>
                      <a:r>
                        <a:rPr lang="en" sz="800">
                          <a:solidFill>
                            <a:srgbClr val="24292F"/>
                          </a:solidFill>
                          <a:highlight>
                            <a:srgbClr val="FFFFFF"/>
                          </a:highlight>
                        </a:rPr>
                        <a:t>Fix existing bugs in the checkout and orders page.</a:t>
                      </a:r>
                      <a:endParaRPr sz="800"/>
                    </a:p>
                  </a:txBody>
                  <a:tcPr marT="91425" marB="91425" marR="91425" marL="91425">
                    <a:lnR cap="flat" cmpd="sng" w="12650">
                      <a:solidFill>
                        <a:srgbClr val="000000"/>
                      </a:solidFill>
                      <a:prstDash val="solid"/>
                      <a:round/>
                      <a:headEnd len="sm" w="sm" type="none"/>
                      <a:tailEnd len="sm" w="sm" type="none"/>
                    </a:lnR>
                  </a:tcPr>
                </a:tc>
                <a:tc>
                  <a:txBody>
                    <a:bodyPr/>
                    <a:lstStyle/>
                    <a:p>
                      <a:pPr indent="0" lvl="0" marL="0" rtl="0" algn="l">
                        <a:lnSpc>
                          <a:spcPct val="115000"/>
                        </a:lnSpc>
                        <a:spcBef>
                          <a:spcPts val="1200"/>
                        </a:spcBef>
                        <a:spcAft>
                          <a:spcPts val="0"/>
                        </a:spcAft>
                        <a:buNone/>
                      </a:pPr>
                      <a:r>
                        <a:rPr lang="en" sz="800">
                          <a:solidFill>
                            <a:srgbClr val="24292F"/>
                          </a:solidFill>
                          <a:highlight>
                            <a:srgbClr val="FFFFFF"/>
                          </a:highlight>
                        </a:rPr>
                        <a:t>Derek 100%</a:t>
                      </a:r>
                      <a:endParaRPr sz="800">
                        <a:solidFill>
                          <a:srgbClr val="24292F"/>
                        </a:solidFill>
                        <a:highlight>
                          <a:srgbClr val="FFFFFF"/>
                        </a:highligh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55825">
                <a:tc>
                  <a:txBody>
                    <a:bodyPr/>
                    <a:lstStyle/>
                    <a:p>
                      <a:pPr indent="0" lvl="0" marL="0" rtl="0" algn="l">
                        <a:spcBef>
                          <a:spcPts val="0"/>
                        </a:spcBef>
                        <a:spcAft>
                          <a:spcPts val="0"/>
                        </a:spcAft>
                        <a:buNone/>
                      </a:pPr>
                      <a:r>
                        <a:rPr lang="en" sz="800">
                          <a:solidFill>
                            <a:srgbClr val="24292F"/>
                          </a:solidFill>
                          <a:highlight>
                            <a:srgbClr val="FFFFFF"/>
                          </a:highlight>
                        </a:rPr>
                        <a:t>Develop a log of actions made by admin users (approving orders, filling orders, adding inventory).</a:t>
                      </a:r>
                      <a:endParaRPr sz="800"/>
                    </a:p>
                  </a:txBody>
                  <a:tcPr marT="91425" marB="91425" marR="91425" marL="91425"/>
                </a:tc>
                <a:tc>
                  <a:txBody>
                    <a:bodyPr/>
                    <a:lstStyle/>
                    <a:p>
                      <a:pPr indent="0" lvl="0" marL="0" rtl="0" algn="l">
                        <a:spcBef>
                          <a:spcPts val="0"/>
                        </a:spcBef>
                        <a:spcAft>
                          <a:spcPts val="0"/>
                        </a:spcAft>
                        <a:buNone/>
                      </a:pPr>
                      <a:r>
                        <a:rPr lang="en" sz="800">
                          <a:solidFill>
                            <a:srgbClr val="24292F"/>
                          </a:solidFill>
                          <a:highlight>
                            <a:srgbClr val="FFFFFF"/>
                          </a:highlight>
                        </a:rPr>
                        <a:t>Abhinav 100%</a:t>
                      </a:r>
                      <a:endParaRPr sz="800"/>
                    </a:p>
                  </a:txBody>
                  <a:tcPr marT="91425" marB="91425" marR="91425" marL="91425">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55825">
                <a:tc>
                  <a:txBody>
                    <a:bodyPr/>
                    <a:lstStyle/>
                    <a:p>
                      <a:pPr indent="0" lvl="0" marL="0" rtl="0" algn="l">
                        <a:spcBef>
                          <a:spcPts val="0"/>
                        </a:spcBef>
                        <a:spcAft>
                          <a:spcPts val="0"/>
                        </a:spcAft>
                        <a:buNone/>
                      </a:pPr>
                      <a:r>
                        <a:rPr lang="en" sz="800">
                          <a:solidFill>
                            <a:srgbClr val="24292F"/>
                          </a:solidFill>
                          <a:highlight>
                            <a:srgbClr val="FFFFFF"/>
                          </a:highlight>
                        </a:rPr>
                        <a:t>Secure the existing security issue on the back-end of the project with UCIT.</a:t>
                      </a:r>
                      <a:endParaRPr sz="800"/>
                    </a:p>
                  </a:txBody>
                  <a:tcPr marT="91425" marB="91425" marR="91425" marL="91425">
                    <a:lnR cap="flat" cmpd="sng" w="12650">
                      <a:solidFill>
                        <a:srgbClr val="000000"/>
                      </a:solidFill>
                      <a:prstDash val="solid"/>
                      <a:round/>
                      <a:headEnd len="sm" w="sm" type="none"/>
                      <a:tailEnd len="sm" w="sm" type="none"/>
                    </a:lnR>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800">
                          <a:solidFill>
                            <a:srgbClr val="24292F"/>
                          </a:solidFill>
                          <a:highlight>
                            <a:srgbClr val="FFFFFF"/>
                          </a:highlight>
                        </a:rPr>
                        <a:t>Derek 100%</a:t>
                      </a:r>
                      <a:endParaRPr sz="800">
                        <a:solidFill>
                          <a:srgbClr val="24292F"/>
                        </a:solidFill>
                        <a:highlight>
                          <a:srgbClr val="FFFFFF"/>
                        </a:highligh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55825">
                <a:tc>
                  <a:txBody>
                    <a:bodyPr/>
                    <a:lstStyle/>
                    <a:p>
                      <a:pPr indent="0" lvl="0" marL="0" rtl="0" algn="l">
                        <a:lnSpc>
                          <a:spcPct val="115000"/>
                        </a:lnSpc>
                        <a:spcBef>
                          <a:spcPts val="1200"/>
                        </a:spcBef>
                        <a:spcAft>
                          <a:spcPts val="0"/>
                        </a:spcAft>
                        <a:buNone/>
                      </a:pPr>
                      <a:r>
                        <a:rPr lang="en" sz="800">
                          <a:solidFill>
                            <a:srgbClr val="24292F"/>
                          </a:solidFill>
                          <a:highlight>
                            <a:srgbClr val="FFFFFF"/>
                          </a:highlight>
                        </a:rPr>
                        <a:t>Customize delivery/pickup dates and times for busier hours or holidays.</a:t>
                      </a:r>
                      <a:endParaRPr sz="800">
                        <a:solidFill>
                          <a:srgbClr val="24292F"/>
                        </a:solidFill>
                        <a:highlight>
                          <a:srgbClr val="FFFFFF"/>
                        </a:highligh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800">
                          <a:solidFill>
                            <a:srgbClr val="24292F"/>
                          </a:solidFill>
                          <a:highlight>
                            <a:srgbClr val="FFFFFF"/>
                          </a:highlight>
                        </a:rPr>
                        <a:t>Derek 100%</a:t>
                      </a:r>
                      <a:endParaRPr sz="800">
                        <a:solidFill>
                          <a:srgbClr val="24292F"/>
                        </a:solidFill>
                        <a:highlight>
                          <a:srgbClr val="FFFFFF"/>
                        </a:highligh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55825">
                <a:tc>
                  <a:txBody>
                    <a:bodyPr/>
                    <a:lstStyle/>
                    <a:p>
                      <a:pPr indent="0" lvl="0" marL="0" rtl="0" algn="l">
                        <a:spcBef>
                          <a:spcPts val="0"/>
                        </a:spcBef>
                        <a:spcAft>
                          <a:spcPts val="0"/>
                        </a:spcAft>
                        <a:buNone/>
                      </a:pPr>
                      <a:r>
                        <a:rPr lang="en" sz="800">
                          <a:solidFill>
                            <a:srgbClr val="24292F"/>
                          </a:solidFill>
                          <a:highlight>
                            <a:srgbClr val="FFFFFF"/>
                          </a:highlight>
                        </a:rPr>
                        <a:t>Develop an automated reporting system sent to admins every month.</a:t>
                      </a:r>
                      <a:endParaRPr sz="800"/>
                    </a:p>
                  </a:txBody>
                  <a:tcPr marT="91425" marB="91425" marR="91425" marL="91425">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tcPr>
                </a:tc>
                <a:tc>
                  <a:txBody>
                    <a:bodyPr/>
                    <a:lstStyle/>
                    <a:p>
                      <a:pPr indent="0" lvl="0" marL="0" rtl="0" algn="l">
                        <a:lnSpc>
                          <a:spcPct val="115000"/>
                        </a:lnSpc>
                        <a:spcBef>
                          <a:spcPts val="1200"/>
                        </a:spcBef>
                        <a:spcAft>
                          <a:spcPts val="0"/>
                        </a:spcAft>
                        <a:buNone/>
                      </a:pPr>
                      <a:r>
                        <a:rPr lang="en" sz="800">
                          <a:solidFill>
                            <a:srgbClr val="24292F"/>
                          </a:solidFill>
                          <a:highlight>
                            <a:srgbClr val="FFFFFF"/>
                          </a:highlight>
                        </a:rPr>
                        <a:t>Abhinav 100%</a:t>
                      </a:r>
                      <a:endParaRPr sz="800">
                        <a:solidFill>
                          <a:srgbClr val="24292F"/>
                        </a:solidFill>
                        <a:highlight>
                          <a:srgbClr val="FFFFFF"/>
                        </a:highligh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55825">
                <a:tc>
                  <a:txBody>
                    <a:bodyPr/>
                    <a:lstStyle/>
                    <a:p>
                      <a:pPr indent="0" lvl="0" marL="0" rtl="0" algn="l">
                        <a:spcBef>
                          <a:spcPts val="0"/>
                        </a:spcBef>
                        <a:spcAft>
                          <a:spcPts val="0"/>
                        </a:spcAft>
                        <a:buNone/>
                      </a:pPr>
                      <a:r>
                        <a:rPr lang="en" sz="800">
                          <a:solidFill>
                            <a:srgbClr val="24292F"/>
                          </a:solidFill>
                          <a:highlight>
                            <a:srgbClr val="FFFFFF"/>
                          </a:highlight>
                        </a:rPr>
                        <a:t>Design a filtering system of products in the inventory page.</a:t>
                      </a:r>
                      <a:endParaRPr sz="800"/>
                    </a:p>
                  </a:txBody>
                  <a:tcPr marT="91425" marB="91425" marR="91425" marL="91425"/>
                </a:tc>
                <a:tc>
                  <a:txBody>
                    <a:bodyPr/>
                    <a:lstStyle/>
                    <a:p>
                      <a:pPr indent="0" lvl="0" marL="0" rtl="0" algn="l">
                        <a:spcBef>
                          <a:spcPts val="0"/>
                        </a:spcBef>
                        <a:spcAft>
                          <a:spcPts val="0"/>
                        </a:spcAft>
                        <a:buNone/>
                      </a:pPr>
                      <a:r>
                        <a:rPr lang="en" sz="800">
                          <a:solidFill>
                            <a:srgbClr val="24292F"/>
                          </a:solidFill>
                          <a:highlight>
                            <a:srgbClr val="FFFFFF"/>
                          </a:highlight>
                        </a:rPr>
                        <a:t>Design a filtering system of products in the inventory page.</a:t>
                      </a:r>
                      <a:endParaRPr sz="800"/>
                    </a:p>
                  </a:txBody>
                  <a:tcPr marT="91425" marB="91425" marR="91425" marL="91425">
                    <a:lnT cap="flat" cmpd="sng" w="12650">
                      <a:solidFill>
                        <a:srgbClr val="000000"/>
                      </a:solidFill>
                      <a:prstDash val="solid"/>
                      <a:round/>
                      <a:headEnd len="sm" w="sm" type="none"/>
                      <a:tailEnd len="sm" w="sm" type="none"/>
                    </a:lnT>
                  </a:tcPr>
                </a:tc>
              </a:tr>
              <a:tr h="355825">
                <a:tc>
                  <a:txBody>
                    <a:bodyPr/>
                    <a:lstStyle/>
                    <a:p>
                      <a:pPr indent="0" lvl="0" marL="0" rtl="0" algn="l">
                        <a:spcBef>
                          <a:spcPts val="0"/>
                        </a:spcBef>
                        <a:spcAft>
                          <a:spcPts val="0"/>
                        </a:spcAft>
                        <a:buNone/>
                      </a:pPr>
                      <a:r>
                        <a:rPr lang="en" sz="800">
                          <a:solidFill>
                            <a:srgbClr val="24292F"/>
                          </a:solidFill>
                          <a:highlight>
                            <a:srgbClr val="FFFFFF"/>
                          </a:highlight>
                        </a:rPr>
                        <a:t>Develop the admin page further, displaying most important data at the top. </a:t>
                      </a:r>
                      <a:endParaRPr sz="800"/>
                    </a:p>
                  </a:txBody>
                  <a:tcPr marT="91425" marB="91425" marR="91425" marL="91425">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24292F"/>
                          </a:solidFill>
                          <a:highlight>
                            <a:srgbClr val="FFFFFF"/>
                          </a:highlight>
                        </a:rPr>
                        <a:t>Abhinav 100%</a:t>
                      </a:r>
                      <a:endParaRPr sz="800"/>
                    </a:p>
                  </a:txBody>
                  <a:tcPr marT="91425" marB="91425" marR="91425" marL="91425">
                    <a:lnB cap="flat" cmpd="sng" w="12650">
                      <a:solidFill>
                        <a:srgbClr val="000000"/>
                      </a:solidFill>
                      <a:prstDash val="solid"/>
                      <a:round/>
                      <a:headEnd len="sm" w="sm" type="none"/>
                      <a:tailEnd len="sm" w="sm" type="none"/>
                    </a:lnB>
                  </a:tcPr>
                </a:tc>
              </a:tr>
              <a:tr h="355825">
                <a:tc>
                  <a:txBody>
                    <a:bodyPr/>
                    <a:lstStyle/>
                    <a:p>
                      <a:pPr indent="0" lvl="0" marL="0" rtl="0" algn="l">
                        <a:lnSpc>
                          <a:spcPct val="115000"/>
                        </a:lnSpc>
                        <a:spcBef>
                          <a:spcPts val="1200"/>
                        </a:spcBef>
                        <a:spcAft>
                          <a:spcPts val="0"/>
                        </a:spcAft>
                        <a:buNone/>
                      </a:pPr>
                      <a:r>
                        <a:rPr lang="en" sz="800">
                          <a:solidFill>
                            <a:srgbClr val="24292F"/>
                          </a:solidFill>
                          <a:highlight>
                            <a:srgbClr val="FFFFFF"/>
                          </a:highlight>
                        </a:rPr>
                        <a:t>Develop admin capability to send custom emails to students within the application.</a:t>
                      </a:r>
                      <a:endParaRPr sz="800">
                        <a:solidFill>
                          <a:srgbClr val="24292F"/>
                        </a:solidFill>
                        <a:highlight>
                          <a:srgbClr val="FFFFFF"/>
                        </a:highligh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800">
                          <a:solidFill>
                            <a:srgbClr val="24292F"/>
                          </a:solidFill>
                          <a:highlight>
                            <a:srgbClr val="FFFFFF"/>
                          </a:highlight>
                        </a:rPr>
                        <a:t>Abhinav 70%, Derek 30%</a:t>
                      </a:r>
                      <a:endParaRPr sz="800">
                        <a:solidFill>
                          <a:srgbClr val="24292F"/>
                        </a:solidFill>
                        <a:highlight>
                          <a:srgbClr val="FFFFFF"/>
                        </a:highligh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55825">
                <a:tc>
                  <a:txBody>
                    <a:bodyPr/>
                    <a:lstStyle/>
                    <a:p>
                      <a:pPr indent="0" lvl="0" marL="0" rtl="0" algn="l">
                        <a:spcBef>
                          <a:spcPts val="0"/>
                        </a:spcBef>
                        <a:spcAft>
                          <a:spcPts val="0"/>
                        </a:spcAft>
                        <a:buNone/>
                      </a:pPr>
                      <a:r>
                        <a:rPr lang="en" sz="800">
                          <a:solidFill>
                            <a:srgbClr val="24292F"/>
                          </a:solidFill>
                          <a:highlight>
                            <a:srgbClr val="FFFFFF"/>
                          </a:highlight>
                        </a:rPr>
                        <a:t>Test with large dummy data for the admin page and reports.</a:t>
                      </a:r>
                      <a:endParaRPr sz="800"/>
                    </a:p>
                  </a:txBody>
                  <a:tcPr marT="91425" marB="91425" marR="91425" marL="91425">
                    <a:lnT cap="flat" cmpd="sng" w="126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800">
                          <a:solidFill>
                            <a:srgbClr val="24292F"/>
                          </a:solidFill>
                          <a:highlight>
                            <a:srgbClr val="FFFFFF"/>
                          </a:highlight>
                        </a:rPr>
                        <a:t>Abhinav 80%, Derek 20%</a:t>
                      </a:r>
                      <a:endParaRPr sz="800"/>
                    </a:p>
                  </a:txBody>
                  <a:tcPr marT="91425" marB="91425" marR="91425" marL="91425">
                    <a:lnT cap="flat" cmpd="sng" w="12650">
                      <a:solidFill>
                        <a:srgbClr val="000000"/>
                      </a:solidFill>
                      <a:prstDash val="solid"/>
                      <a:round/>
                      <a:headEnd len="sm" w="sm" type="none"/>
                      <a:tailEnd len="sm" w="sm" type="none"/>
                    </a:lnT>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Demo at Expo</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Allow guests to use the stocker app. Test out its functionality like sorting by category, adding items to cart, using a barcode scanner to view checkout process. </a:t>
            </a:r>
            <a:endParaRPr/>
          </a:p>
          <a:p>
            <a:pPr indent="0" lvl="0" marL="0" rtl="0" algn="l">
              <a:spcBef>
                <a:spcPts val="1200"/>
              </a:spcBef>
              <a:spcAft>
                <a:spcPts val="1200"/>
              </a:spcAft>
              <a:buNone/>
            </a:pPr>
            <a:r>
              <a:rPr lang="en"/>
              <a:t>Possibly allow users to act as an administrator and use the admin dashboard. This is if the data isn’t too sensitive/private. Otherwise, visuals and reports of certain data will be displayed for people to see.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u="sng"/>
              <a:t>Purpose</a:t>
            </a:r>
            <a:r>
              <a:rPr lang="en" sz="1600"/>
              <a:t> - the purpose of the stocker app is to make the Bearcats Pantry, providing food and </a:t>
            </a:r>
            <a:r>
              <a:rPr lang="en" sz="1600"/>
              <a:t>hygiene</a:t>
            </a:r>
            <a:r>
              <a:rPr lang="en" sz="1600"/>
              <a:t> products to students in need, more accessible through an online application where stock of items can be viewed and checked out by students. Administrators and volunteers at the pantry will also have access to important data to improve the pantry’s operations.</a:t>
            </a:r>
            <a:endParaRPr sz="1600"/>
          </a:p>
          <a:p>
            <a:pPr indent="-342900" lvl="0" marL="457200" rtl="0" algn="l">
              <a:spcBef>
                <a:spcPts val="1000"/>
              </a:spcBef>
              <a:spcAft>
                <a:spcPts val="0"/>
              </a:spcAft>
              <a:buSzPts val="1800"/>
              <a:buChar char="●"/>
            </a:pPr>
            <a:r>
              <a:rPr lang="en" u="sng"/>
              <a:t>Goals</a:t>
            </a:r>
            <a:endParaRPr/>
          </a:p>
          <a:p>
            <a:pPr indent="-342900" lvl="0" marL="914400" rtl="0" algn="l">
              <a:spcBef>
                <a:spcPts val="1000"/>
              </a:spcBef>
              <a:spcAft>
                <a:spcPts val="0"/>
              </a:spcAft>
              <a:buSzPts val="1800"/>
              <a:buAutoNum type="arabicPeriod"/>
            </a:pPr>
            <a:r>
              <a:rPr lang="en" sz="1400"/>
              <a:t>An online ordering systems where students can order products they need before arriving to the pantry in person.</a:t>
            </a:r>
            <a:endParaRPr sz="1400"/>
          </a:p>
          <a:p>
            <a:pPr indent="-317500" lvl="0" marL="914400" rtl="0" algn="l">
              <a:spcBef>
                <a:spcPts val="1000"/>
              </a:spcBef>
              <a:spcAft>
                <a:spcPts val="1000"/>
              </a:spcAft>
              <a:buSzPts val="1400"/>
              <a:buAutoNum type="arabicPeriod"/>
            </a:pPr>
            <a:r>
              <a:rPr lang="en" sz="1400"/>
              <a:t>An administrator dashboard with important data and reports to review and use to improve efficiency of the pantry.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Members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Abhinav Garg</a:t>
            </a:r>
            <a:endParaRPr/>
          </a:p>
          <a:p>
            <a:pPr indent="-317500" lvl="1" marL="914400" rtl="0" algn="l">
              <a:spcBef>
                <a:spcPts val="1000"/>
              </a:spcBef>
              <a:spcAft>
                <a:spcPts val="0"/>
              </a:spcAft>
              <a:buSzPts val="1400"/>
              <a:buChar char="○"/>
            </a:pPr>
            <a:r>
              <a:rPr lang="en"/>
              <a:t>Computer Science, gargav@mail.uc.edu</a:t>
            </a:r>
            <a:endParaRPr/>
          </a:p>
          <a:p>
            <a:pPr indent="-342900" lvl="0" marL="457200" rtl="0" algn="l">
              <a:spcBef>
                <a:spcPts val="1000"/>
              </a:spcBef>
              <a:spcAft>
                <a:spcPts val="0"/>
              </a:spcAft>
              <a:buSzPts val="1800"/>
              <a:buChar char="●"/>
            </a:pPr>
            <a:r>
              <a:rPr lang="en"/>
              <a:t>Derek Heidotting</a:t>
            </a:r>
            <a:endParaRPr/>
          </a:p>
          <a:p>
            <a:pPr indent="-317500" lvl="1" marL="914400" rtl="0" algn="l">
              <a:spcBef>
                <a:spcPts val="1000"/>
              </a:spcBef>
              <a:spcAft>
                <a:spcPts val="0"/>
              </a:spcAft>
              <a:buSzPts val="1400"/>
              <a:buChar char="○"/>
            </a:pPr>
            <a:r>
              <a:rPr lang="en"/>
              <a:t>Computer Science, </a:t>
            </a:r>
            <a:r>
              <a:rPr lang="en" u="sng">
                <a:solidFill>
                  <a:schemeClr val="hlink"/>
                </a:solidFill>
                <a:hlinkClick r:id="rId3"/>
              </a:rPr>
              <a:t>heidotda@mail.uc.edu</a:t>
            </a:r>
            <a:endParaRPr/>
          </a:p>
          <a:p>
            <a:pPr indent="-342900" lvl="0" marL="457200" rtl="0" algn="l">
              <a:spcBef>
                <a:spcPts val="1000"/>
              </a:spcBef>
              <a:spcAft>
                <a:spcPts val="1000"/>
              </a:spcAft>
              <a:buSzPts val="1800"/>
              <a:buChar char="●"/>
            </a:pPr>
            <a:r>
              <a:rPr lang="en"/>
              <a:t>Project Advisor - Samantha Groh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Abstract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The stocker application is a web application for students to use online before going to the pantry in person. A student is any student attending UC that can log-in through UC’s typical log-in page like in Canvas or Catalyst. A volunteer is anyone volunteering at the pantry, who may use the app to fulfill online orders and update stock, and use the app as in-person checkout. An administrator is any faculty member working at the pantry who can have access to data and reports regarding the pantry’s operations.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Stories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As a student, I want to add desired products to a shopping cart and check out, so that I can receive the food and products I need to stay healthy.</a:t>
            </a:r>
            <a:endParaRPr/>
          </a:p>
          <a:p>
            <a:pPr indent="-342900" lvl="0" marL="457200" rtl="0" algn="l">
              <a:lnSpc>
                <a:spcPct val="115000"/>
              </a:lnSpc>
              <a:spcBef>
                <a:spcPts val="1000"/>
              </a:spcBef>
              <a:spcAft>
                <a:spcPts val="0"/>
              </a:spcAft>
              <a:buSzPts val="1800"/>
              <a:buChar char="●"/>
            </a:pPr>
            <a:r>
              <a:rPr lang="en"/>
              <a:t>As a volunteer at the pantry, I want to fulfill in-person and online orders with the stock of products updating for both, so that I know what products are in stock when I check the app.</a:t>
            </a:r>
            <a:endParaRPr/>
          </a:p>
          <a:p>
            <a:pPr indent="-342900" lvl="0" marL="457200" rtl="0" algn="l">
              <a:lnSpc>
                <a:spcPct val="115000"/>
              </a:lnSpc>
              <a:spcBef>
                <a:spcPts val="1000"/>
              </a:spcBef>
              <a:spcAft>
                <a:spcPts val="1000"/>
              </a:spcAft>
              <a:buSzPts val="1800"/>
              <a:buChar char="●"/>
            </a:pPr>
            <a:r>
              <a:rPr lang="en"/>
              <a:t>As an administrator, I want to see which products are being purchased the most, so that the pantry can be more stocked with the most popular items and less stocked with the less popular items.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Diagrams #1 &amp; #2</a:t>
            </a:r>
            <a:endParaRPr/>
          </a:p>
        </p:txBody>
      </p:sp>
      <p:pic>
        <p:nvPicPr>
          <p:cNvPr id="90" name="Google Shape;90;p18"/>
          <p:cNvPicPr preferRelativeResize="0"/>
          <p:nvPr/>
        </p:nvPicPr>
        <p:blipFill>
          <a:blip r:embed="rId3">
            <a:alphaModFix/>
          </a:blip>
          <a:stretch>
            <a:fillRect/>
          </a:stretch>
        </p:blipFill>
        <p:spPr>
          <a:xfrm>
            <a:off x="121250" y="1017450"/>
            <a:ext cx="4824200" cy="1851825"/>
          </a:xfrm>
          <a:prstGeom prst="rect">
            <a:avLst/>
          </a:prstGeom>
          <a:noFill/>
          <a:ln>
            <a:noFill/>
          </a:ln>
        </p:spPr>
      </p:pic>
      <p:pic>
        <p:nvPicPr>
          <p:cNvPr id="91" name="Google Shape;91;p18"/>
          <p:cNvPicPr preferRelativeResize="0"/>
          <p:nvPr/>
        </p:nvPicPr>
        <p:blipFill>
          <a:blip r:embed="rId4">
            <a:alphaModFix/>
          </a:blip>
          <a:stretch>
            <a:fillRect/>
          </a:stretch>
        </p:blipFill>
        <p:spPr>
          <a:xfrm>
            <a:off x="121252" y="3047150"/>
            <a:ext cx="8901495" cy="1851825"/>
          </a:xfrm>
          <a:prstGeom prst="rect">
            <a:avLst/>
          </a:prstGeom>
          <a:noFill/>
          <a:ln>
            <a:noFill/>
          </a:ln>
        </p:spPr>
      </p:pic>
      <p:pic>
        <p:nvPicPr>
          <p:cNvPr id="92" name="Google Shape;92;p18"/>
          <p:cNvPicPr preferRelativeResize="0"/>
          <p:nvPr/>
        </p:nvPicPr>
        <p:blipFill>
          <a:blip r:embed="rId5">
            <a:alphaModFix/>
          </a:blip>
          <a:stretch>
            <a:fillRect/>
          </a:stretch>
        </p:blipFill>
        <p:spPr>
          <a:xfrm>
            <a:off x="6874574" y="391350"/>
            <a:ext cx="2148176" cy="2356474"/>
          </a:xfrm>
          <a:prstGeom prst="rect">
            <a:avLst/>
          </a:prstGeom>
          <a:noFill/>
          <a:ln>
            <a:noFill/>
          </a:ln>
        </p:spPr>
      </p:pic>
      <p:sp>
        <p:nvSpPr>
          <p:cNvPr id="93" name="Google Shape;93;p18"/>
          <p:cNvSpPr txBox="1"/>
          <p:nvPr/>
        </p:nvSpPr>
        <p:spPr>
          <a:xfrm>
            <a:off x="6874563" y="54825"/>
            <a:ext cx="91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Playfair Display"/>
                <a:ea typeface="Playfair Display"/>
                <a:cs typeface="Playfair Display"/>
                <a:sym typeface="Playfair Display"/>
              </a:rPr>
              <a:t>Legend</a:t>
            </a:r>
            <a:endParaRPr sz="1200">
              <a:solidFill>
                <a:schemeClr val="dk1"/>
              </a:solidFill>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 #3</a:t>
            </a:r>
            <a:endParaRPr/>
          </a:p>
        </p:txBody>
      </p:sp>
      <p:pic>
        <p:nvPicPr>
          <p:cNvPr id="99" name="Google Shape;99;p19"/>
          <p:cNvPicPr preferRelativeResize="0"/>
          <p:nvPr/>
        </p:nvPicPr>
        <p:blipFill>
          <a:blip r:embed="rId3">
            <a:alphaModFix/>
          </a:blip>
          <a:stretch>
            <a:fillRect/>
          </a:stretch>
        </p:blipFill>
        <p:spPr>
          <a:xfrm>
            <a:off x="291300" y="1169850"/>
            <a:ext cx="8561400" cy="322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Constraints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AutoNum type="arabicPeriod"/>
            </a:pPr>
            <a:r>
              <a:rPr lang="en" sz="1200"/>
              <a:t>Time - there will be constraints on what capabilities can be added due to a limited amount of time. The team must organize the exisiting code before adding improvements to the app. There are certain features, like delivery capabilities, that will not be able to be completed in the two semesters of work. The team has prioritized the tasks needed to be done to have a working application for students to use. However, lower priority tasks like adding a search bar may not be completed.</a:t>
            </a:r>
            <a:endParaRPr sz="1200"/>
          </a:p>
          <a:p>
            <a:pPr indent="-304800" lvl="0" marL="457200" rtl="0" algn="l">
              <a:lnSpc>
                <a:spcPct val="115000"/>
              </a:lnSpc>
              <a:spcBef>
                <a:spcPts val="1000"/>
              </a:spcBef>
              <a:spcAft>
                <a:spcPts val="0"/>
              </a:spcAft>
              <a:buSzPts val="1200"/>
              <a:buAutoNum type="arabicPeriod"/>
            </a:pPr>
            <a:r>
              <a:rPr lang="en" sz="1200"/>
              <a:t>Social - this app is to be used by the Bearcats Pantry organization to benefit students who need food and hygiene products but can't afford them. The Bearcats Pantry already benefits society in providing these products to students in need, and this stocker app will help BCP benefit the UC community even more. The BCP will be more </a:t>
            </a:r>
            <a:r>
              <a:rPr lang="en" sz="1200"/>
              <a:t>accessible</a:t>
            </a:r>
            <a:r>
              <a:rPr lang="en" sz="1200"/>
              <a:t> through this app. The leaders of BCP will be providing requirements for the app, therefore there are constraints on what the team would individually want to add.</a:t>
            </a:r>
            <a:endParaRPr sz="1200"/>
          </a:p>
          <a:p>
            <a:pPr indent="-304800" lvl="0" marL="457200" rtl="0" algn="l">
              <a:lnSpc>
                <a:spcPct val="115000"/>
              </a:lnSpc>
              <a:spcBef>
                <a:spcPts val="1000"/>
              </a:spcBef>
              <a:spcAft>
                <a:spcPts val="1000"/>
              </a:spcAft>
              <a:buSzPts val="1200"/>
              <a:buAutoNum type="arabicPeriod"/>
            </a:pPr>
            <a:r>
              <a:rPr lang="en" sz="1200"/>
              <a:t>Security - as a web app that uses students' UC credentials to login and use the app, there are security concerns to keep in mind. It will be very important to ensure students' personal information is not compromised in any way. Effort will be spent in security, constraining the amount of capabilities of the app that will be added.</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of Progress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app was a pre-existing senior design project from last year that had gone unfinished. It is not currently in use by the Bearcats Pantry. Much of the main functionality like adding items to a cart and checking out are in place, but further functionality must be added to be used. Also the admin page is not near completion.</a:t>
            </a:r>
            <a:endParaRPr/>
          </a:p>
          <a:p>
            <a:pPr indent="0" lvl="0" marL="0" rtl="0" algn="l">
              <a:spcBef>
                <a:spcPts val="1200"/>
              </a:spcBef>
              <a:spcAft>
                <a:spcPts val="1200"/>
              </a:spcAft>
              <a:buNone/>
            </a:pPr>
            <a:r>
              <a:rPr lang="en"/>
              <a:t>The team is currently working on converting the code-base’s front end from plain HTML-CSS-JS to a React framework. This will allow further additions to the code to be much smoother and organized.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