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05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9"/>
    <p:restoredTop sz="96327"/>
  </p:normalViewPr>
  <p:slideViewPr>
    <p:cSldViewPr snapToGrid="0">
      <p:cViewPr varScale="1">
        <p:scale>
          <a:sx n="128" d="100"/>
          <a:sy n="128" d="100"/>
        </p:scale>
        <p:origin x="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Heated</a:t>
            </a:r>
            <a:r>
              <a:rPr lang="en-US" baseline="0"/>
              <a:t> Tables - Processes vs Time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8.3333333333333332E-3"/>
                  <c:y val="-3.24074074074074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B83-6D4A-BAD0-4F14A077C2CC}"/>
                </c:ext>
              </c:extLst>
            </c:dLbl>
            <c:dLbl>
              <c:idx val="2"/>
              <c:layout>
                <c:manualLayout>
                  <c:x val="2.7718551502705613E-3"/>
                  <c:y val="-3.7284896240831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B83-6D4A-BAD0-4F14A077C2CC}"/>
                </c:ext>
              </c:extLst>
            </c:dLbl>
            <c:dLbl>
              <c:idx val="3"/>
              <c:layout>
                <c:manualLayout>
                  <c:x val="0"/>
                  <c:y val="-3.72848962408310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B83-6D4A-BAD0-4F14A077C2CC}"/>
                </c:ext>
              </c:extLst>
            </c:dLbl>
            <c:dLbl>
              <c:idx val="4"/>
              <c:layout>
                <c:manualLayout>
                  <c:x val="1.1087420601082145E-2"/>
                  <c:y val="-6.05879563913504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B83-6D4A-BAD0-4F14A077C2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8.9730000000000008</c:v>
                </c:pt>
                <c:pt idx="1">
                  <c:v>6.8479999999999999</c:v>
                </c:pt>
                <c:pt idx="2">
                  <c:v>5.4909999999999997</c:v>
                </c:pt>
                <c:pt idx="3">
                  <c:v>4.7080000000000002</c:v>
                </c:pt>
                <c:pt idx="4">
                  <c:v>4.0759999999999996</c:v>
                </c:pt>
                <c:pt idx="5">
                  <c:v>3.661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B83-6D4A-BAD0-4F14A077C2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0713392"/>
        <c:axId val="740718736"/>
      </c:lineChart>
      <c:catAx>
        <c:axId val="740713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0718736"/>
        <c:crosses val="autoZero"/>
        <c:auto val="1"/>
        <c:lblAlgn val="ctr"/>
        <c:lblOffset val="100"/>
        <c:noMultiLvlLbl val="0"/>
      </c:catAx>
      <c:valAx>
        <c:axId val="740718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0713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9766F-B35E-DD24-6EE8-5B4A00B11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4351-CC8D-D79B-1ED3-78F1614FA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1E45F-B0E7-448F-0809-45CCE5CB7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6662-9247-444B-ADF5-BDC4693D4AA0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6D032-6196-080A-B076-B960FEF3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740A2-9E64-046B-B7E8-BABA247FB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39C6-D84C-874E-B4F5-90CEABF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4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6D389-C037-D6DC-B081-E31D04EC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F7C4B-0F5E-8FB3-D72F-4C0CCEA33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96289-A474-C6AA-A2D2-659ECF1E8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6662-9247-444B-ADF5-BDC4693D4AA0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1933E-A33D-640D-1199-D89CBD3A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F676B-DB4D-8AEB-263B-718F28D1E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39C6-D84C-874E-B4F5-90CEABF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5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B82250-5E99-9A80-02BB-A3F3F6FCA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1EEE6-F09B-2CB2-C28C-24EE799A8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252A5-C314-62D2-A3F7-2445D77D4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6662-9247-444B-ADF5-BDC4693D4AA0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E5EC8-EB23-554A-D184-D959FE602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840B0-F02A-4DD0-F9C2-113C5E37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39C6-D84C-874E-B4F5-90CEABF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4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2BA23-27DE-9A84-D049-94BD2FDDF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69992-D875-2929-E350-487E7B6CD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965FD-C9C5-74DA-9B28-2F462EC4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6662-9247-444B-ADF5-BDC4693D4AA0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233D1-6005-3C35-CA01-A07E8C38A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8ECFC-50BB-F567-C263-35BDC7177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39C6-D84C-874E-B4F5-90CEABF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31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0CCEB-5AA3-9405-44C4-629E4B8A8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4C9DC-7405-7951-3C82-E2F1FF78D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CD653-DED2-C1AC-88FC-6B90ACA28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6662-9247-444B-ADF5-BDC4693D4AA0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C20DB-8DC8-E810-057C-230B9C356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0D20A-2C27-1EC9-6E78-269B7E9B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39C6-D84C-874E-B4F5-90CEABF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8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6FE55-FB22-E504-1900-26C94E018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AB199-7042-D3E0-A6DC-33D6CFE2E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ACE5D-C2A1-90AF-81C4-D06D05ACE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B2742-6B2A-9098-1832-8595E8FF9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6662-9247-444B-ADF5-BDC4693D4AA0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7BBA0-661E-719C-562B-F887D6FA0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F8A08-7932-5245-59E3-ACF804BBB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39C6-D84C-874E-B4F5-90CEABF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3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1763-00A6-A381-61DD-4B9F4C08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40FA3-C56F-5008-9582-97C3F40ED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6872A-71A6-010C-793A-218A13E3C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723369-4221-2AAF-0FCA-13614AC9C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7AE0DD-9BF5-5FA5-6AA2-66837F3664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23D32-DAE6-D23D-BDF6-B284655C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6662-9247-444B-ADF5-BDC4693D4AA0}" type="datetimeFigureOut">
              <a:rPr lang="en-US" smtClean="0"/>
              <a:t>10/9/23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489EE6-F480-1950-279B-277AA1520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2C7707-3BB2-A740-1293-01A650448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39C6-D84C-874E-B4F5-90CEABF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5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C31D0-7786-6F0C-7F42-47ED4C0A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02AB3A-D1A1-1F6B-3CAE-D7E6B2A3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6662-9247-444B-ADF5-BDC4693D4AA0}" type="datetimeFigureOut">
              <a:rPr lang="en-US" smtClean="0"/>
              <a:t>10/9/23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A5F2E-60B3-F38B-EEE5-ED1796D25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F257F6-4788-FE02-F585-9A27B59A1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39C6-D84C-874E-B4F5-90CEABF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5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3DC568-0943-D43D-2918-A69B608F6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6662-9247-444B-ADF5-BDC4693D4AA0}" type="datetimeFigureOut">
              <a:rPr lang="en-US" smtClean="0"/>
              <a:t>10/9/23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64EC3A-9234-31A2-0C48-87DCD76D7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2FC79-7B91-0A51-F343-0E78F81F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39C6-D84C-874E-B4F5-90CEABF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5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3F926-61C2-35D0-1CBA-030D3685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4061-6D24-1225-348B-B5F99466D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4F87E-EBFC-7789-E24D-E57D41992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8EDB3-4BCD-9A9A-939B-3147C0101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6662-9247-444B-ADF5-BDC4693D4AA0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DE6FC-F60E-4B35-AE89-8DDBD9C20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2CDF-913D-2977-3B1C-48BCB5F7A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39C6-D84C-874E-B4F5-90CEABF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6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00C90-B2CA-1AE7-C0B0-5199AD6A3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2CC5BF-527A-6E0C-A9C8-2D52DC6B35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73AB1-C88A-6906-60DC-F791A92A7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80915-19FE-78A1-B685-762186897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6662-9247-444B-ADF5-BDC4693D4AA0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5E525-F130-38B4-8E66-3A5CAA907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86E31-83A5-21C6-82AA-AD51DD97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39C6-D84C-874E-B4F5-90CEABF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8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1C52F8-D26C-D62D-94D8-2AC26AF33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16077-72CB-6E5A-A0D9-B19B93515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CB0BA-99FD-9F19-69DA-8B3ACDE3FA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C6662-9247-444B-ADF5-BDC4693D4AA0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A2EF7-25AB-F4B4-4099-5F6FE0DC4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E347C-318D-9F61-859A-48B942C2E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339C6-D84C-874E-B4F5-90CEABF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2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white numbers&#10;&#10;Description automatically generated">
            <a:extLst>
              <a:ext uri="{FF2B5EF4-FFF2-40B4-BE49-F238E27FC236}">
                <a16:creationId xmlns:a16="http://schemas.microsoft.com/office/drawing/2014/main" id="{CC097285-0EAF-12DA-5FF8-6E376720E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75200" cy="3149600"/>
          </a:xfrm>
          <a:prstGeom prst="rect">
            <a:avLst/>
          </a:prstGeom>
        </p:spPr>
      </p:pic>
      <p:pic>
        <p:nvPicPr>
          <p:cNvPr id="9" name="Picture 8" descr="A black background with white numbers&#10;&#10;Description automatically generated">
            <a:extLst>
              <a:ext uri="{FF2B5EF4-FFF2-40B4-BE49-F238E27FC236}">
                <a16:creationId xmlns:a16="http://schemas.microsoft.com/office/drawing/2014/main" id="{8510E06D-8572-861D-DC0B-7A954C322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00" y="0"/>
            <a:ext cx="4775200" cy="3149600"/>
          </a:xfrm>
          <a:prstGeom prst="rect">
            <a:avLst/>
          </a:prstGeom>
        </p:spPr>
      </p:pic>
      <p:pic>
        <p:nvPicPr>
          <p:cNvPr id="11" name="Picture 10" descr="A black background with white numbers&#10;&#10;Description automatically generated">
            <a:extLst>
              <a:ext uri="{FF2B5EF4-FFF2-40B4-BE49-F238E27FC236}">
                <a16:creationId xmlns:a16="http://schemas.microsoft.com/office/drawing/2014/main" id="{5FE4BE3D-C417-4F4C-3768-7AAD8E87C2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681"/>
          <a:stretch/>
        </p:blipFill>
        <p:spPr>
          <a:xfrm>
            <a:off x="9550400" y="0"/>
            <a:ext cx="2641600" cy="3149600"/>
          </a:xfrm>
          <a:prstGeom prst="rect">
            <a:avLst/>
          </a:prstGeom>
        </p:spPr>
      </p:pic>
      <p:pic>
        <p:nvPicPr>
          <p:cNvPr id="12" name="Picture 11" descr="A black background with white numbers&#10;&#10;Description automatically generated">
            <a:extLst>
              <a:ext uri="{FF2B5EF4-FFF2-40B4-BE49-F238E27FC236}">
                <a16:creationId xmlns:a16="http://schemas.microsoft.com/office/drawing/2014/main" id="{B8A54F41-E035-5BFC-54CD-F7DEAB106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149600"/>
            <a:ext cx="4775200" cy="3149600"/>
          </a:xfrm>
          <a:prstGeom prst="rect">
            <a:avLst/>
          </a:prstGeom>
        </p:spPr>
      </p:pic>
      <p:pic>
        <p:nvPicPr>
          <p:cNvPr id="13" name="Picture 12" descr="A black background with white numbers&#10;&#10;Description automatically generated">
            <a:extLst>
              <a:ext uri="{FF2B5EF4-FFF2-40B4-BE49-F238E27FC236}">
                <a16:creationId xmlns:a16="http://schemas.microsoft.com/office/drawing/2014/main" id="{0BE44991-293B-3B98-3318-053AD5330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199" y="3149600"/>
            <a:ext cx="4775200" cy="3149600"/>
          </a:xfrm>
          <a:prstGeom prst="rect">
            <a:avLst/>
          </a:prstGeom>
        </p:spPr>
      </p:pic>
      <p:pic>
        <p:nvPicPr>
          <p:cNvPr id="21" name="Picture 20" descr="A black background with white numbers&#10;&#10;Description automatically generated">
            <a:extLst>
              <a:ext uri="{FF2B5EF4-FFF2-40B4-BE49-F238E27FC236}">
                <a16:creationId xmlns:a16="http://schemas.microsoft.com/office/drawing/2014/main" id="{7B68D2BF-5B1D-FFB5-582C-7D46CF9717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681"/>
          <a:stretch/>
        </p:blipFill>
        <p:spPr>
          <a:xfrm>
            <a:off x="9550399" y="3149600"/>
            <a:ext cx="2641599" cy="3149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43E065-200C-97A1-9622-768736624765}"/>
              </a:ext>
            </a:extLst>
          </p:cNvPr>
          <p:cNvSpPr/>
          <p:nvPr/>
        </p:nvSpPr>
        <p:spPr>
          <a:xfrm>
            <a:off x="-1" y="5918199"/>
            <a:ext cx="12191999" cy="939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5" descr="horizontalwords.png">
            <a:extLst>
              <a:ext uri="{FF2B5EF4-FFF2-40B4-BE49-F238E27FC236}">
                <a16:creationId xmlns:a16="http://schemas.microsoft.com/office/drawing/2014/main" id="{9161E469-1809-68A5-5706-019830F4117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791200"/>
            <a:ext cx="5562600" cy="1150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D0FF75-BD61-A5C4-B2D1-C67F77685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9836" y="6171419"/>
            <a:ext cx="814775" cy="3898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3B0600-B804-6552-1A39-27F76FF9E4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389" y="6220133"/>
            <a:ext cx="1998652" cy="425245"/>
          </a:xfrm>
          <a:prstGeom prst="rect">
            <a:avLst/>
          </a:prstGeom>
        </p:spPr>
      </p:pic>
      <p:pic>
        <p:nvPicPr>
          <p:cNvPr id="14" name="Picture 13" descr="A black screen with white numbers&#10;&#10;Description automatically generated">
            <a:extLst>
              <a:ext uri="{FF2B5EF4-FFF2-40B4-BE49-F238E27FC236}">
                <a16:creationId xmlns:a16="http://schemas.microsoft.com/office/drawing/2014/main" id="{F137CB26-119E-A137-B0F4-6AF34DACA9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8185" y="1940339"/>
            <a:ext cx="1219200" cy="1219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D76B902-92DD-A47E-83B7-E4068BF9DC03}"/>
              </a:ext>
            </a:extLst>
          </p:cNvPr>
          <p:cNvSpPr txBox="1"/>
          <p:nvPr/>
        </p:nvSpPr>
        <p:spPr>
          <a:xfrm>
            <a:off x="5438473" y="1995941"/>
            <a:ext cx="29077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PF Videotext" panose="02000506020000020004" pitchFamily="2" charset="77"/>
              </a:rPr>
              <a:t>PI HPC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12FE76-CC2B-B32B-8D97-CBE37E209013}"/>
              </a:ext>
            </a:extLst>
          </p:cNvPr>
          <p:cNvSpPr txBox="1"/>
          <p:nvPr/>
        </p:nvSpPr>
        <p:spPr>
          <a:xfrm>
            <a:off x="3004929" y="3908912"/>
            <a:ext cx="6182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Overview and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295667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.jpg">
            <a:extLst>
              <a:ext uri="{FF2B5EF4-FFF2-40B4-BE49-F238E27FC236}">
                <a16:creationId xmlns:a16="http://schemas.microsoft.com/office/drawing/2014/main" id="{2213B640-024B-8072-18B1-BBAB70E5DC9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43E065-200C-97A1-9622-768736624765}"/>
              </a:ext>
            </a:extLst>
          </p:cNvPr>
          <p:cNvSpPr/>
          <p:nvPr/>
        </p:nvSpPr>
        <p:spPr>
          <a:xfrm>
            <a:off x="-1" y="5918199"/>
            <a:ext cx="12191999" cy="939800"/>
          </a:xfrm>
          <a:prstGeom prst="rect">
            <a:avLst/>
          </a:prstGeom>
          <a:solidFill>
            <a:srgbClr val="4106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5" descr="horizontalwords.png">
            <a:extLst>
              <a:ext uri="{FF2B5EF4-FFF2-40B4-BE49-F238E27FC236}">
                <a16:creationId xmlns:a16="http://schemas.microsoft.com/office/drawing/2014/main" id="{9161E469-1809-68A5-5706-019830F4117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791200"/>
            <a:ext cx="5562600" cy="1150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D0FF75-BD61-A5C4-B2D1-C67F77685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9836" y="6171419"/>
            <a:ext cx="814775" cy="3898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3B0600-B804-6552-1A39-27F76FF9E4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389" y="6220133"/>
            <a:ext cx="1998652" cy="4252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F69D2E-DE6A-D280-D0ED-468147ECF5C4}"/>
              </a:ext>
            </a:extLst>
          </p:cNvPr>
          <p:cNvSpPr txBox="1"/>
          <p:nvPr/>
        </p:nvSpPr>
        <p:spPr>
          <a:xfrm>
            <a:off x="639415" y="689700"/>
            <a:ext cx="10913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10510"/>
                </a:solidFill>
                <a:latin typeface="Century Gothic" panose="020B0502020202020204" pitchFamily="34" charset="0"/>
              </a:rPr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FBFE72-E968-FE8D-03B7-C25592ABA7E8}"/>
              </a:ext>
            </a:extLst>
          </p:cNvPr>
          <p:cNvSpPr txBox="1"/>
          <p:nvPr/>
        </p:nvSpPr>
        <p:spPr>
          <a:xfrm>
            <a:off x="636105" y="1421296"/>
            <a:ext cx="5459896" cy="320087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dirty="0"/>
              <a:t>Two Clusters Consisting of: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Head Node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Raspberry Pi 4 B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Quad core Cortex-A72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4 GB RAM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120 GB SSD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4 Compute Nodes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Raspberry Pi 4 B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Quad core Cortex-A72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4 GB 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A182D-D3E5-3B98-86A1-51C468265356}"/>
              </a:ext>
            </a:extLst>
          </p:cNvPr>
          <p:cNvSpPr txBox="1"/>
          <p:nvPr/>
        </p:nvSpPr>
        <p:spPr>
          <a:xfrm>
            <a:off x="6095997" y="1459230"/>
            <a:ext cx="5459896" cy="310854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4 Storage Nodes (Planned)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Raspberry Pi 4 B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Quad core Cortex-A72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4 GB RAM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250 GB SSD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Replicated </a:t>
            </a:r>
            <a:r>
              <a:rPr lang="en-US" dirty="0" err="1"/>
              <a:t>GlusterFS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Terminal/Console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Raspberry Pi Zero W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Single Core BCM2835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512 MB 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995B92-3F0A-8EA6-5466-6A81A95436C5}"/>
              </a:ext>
            </a:extLst>
          </p:cNvPr>
          <p:cNvSpPr txBox="1"/>
          <p:nvPr/>
        </p:nvSpPr>
        <p:spPr>
          <a:xfrm>
            <a:off x="636105" y="4806927"/>
            <a:ext cx="10919788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dirty="0"/>
              <a:t>Total Compute: 16 Cores, 32 GB RAM, 500 GB Parallel Storage, 50 GB Shared Storage </a:t>
            </a:r>
          </a:p>
        </p:txBody>
      </p:sp>
    </p:spTree>
    <p:extLst>
      <p:ext uri="{BB962C8B-B14F-4D97-AF65-F5344CB8AC3E}">
        <p14:creationId xmlns:p14="http://schemas.microsoft.com/office/powerpoint/2010/main" val="2932511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.jpg">
            <a:extLst>
              <a:ext uri="{FF2B5EF4-FFF2-40B4-BE49-F238E27FC236}">
                <a16:creationId xmlns:a16="http://schemas.microsoft.com/office/drawing/2014/main" id="{2213B640-024B-8072-18B1-BBAB70E5DC9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43E065-200C-97A1-9622-768736624765}"/>
              </a:ext>
            </a:extLst>
          </p:cNvPr>
          <p:cNvSpPr/>
          <p:nvPr/>
        </p:nvSpPr>
        <p:spPr>
          <a:xfrm>
            <a:off x="-1" y="5918199"/>
            <a:ext cx="12191999" cy="939800"/>
          </a:xfrm>
          <a:prstGeom prst="rect">
            <a:avLst/>
          </a:prstGeom>
          <a:solidFill>
            <a:srgbClr val="4106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5" descr="horizontalwords.png">
            <a:extLst>
              <a:ext uri="{FF2B5EF4-FFF2-40B4-BE49-F238E27FC236}">
                <a16:creationId xmlns:a16="http://schemas.microsoft.com/office/drawing/2014/main" id="{9161E469-1809-68A5-5706-019830F4117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791200"/>
            <a:ext cx="5562600" cy="1150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D0FF75-BD61-A5C4-B2D1-C67F77685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9836" y="6171419"/>
            <a:ext cx="814775" cy="3898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3B0600-B804-6552-1A39-27F76FF9E4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389" y="6220133"/>
            <a:ext cx="1998652" cy="4252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F69D2E-DE6A-D280-D0ED-468147ECF5C4}"/>
              </a:ext>
            </a:extLst>
          </p:cNvPr>
          <p:cNvSpPr txBox="1"/>
          <p:nvPr/>
        </p:nvSpPr>
        <p:spPr>
          <a:xfrm>
            <a:off x="639415" y="689700"/>
            <a:ext cx="10913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10510"/>
                </a:solidFill>
                <a:latin typeface="Century Gothic" panose="020B0502020202020204" pitchFamily="34" charset="0"/>
              </a:rPr>
              <a:t>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FBFE72-E968-FE8D-03B7-C25592ABA7E8}"/>
              </a:ext>
            </a:extLst>
          </p:cNvPr>
          <p:cNvSpPr txBox="1"/>
          <p:nvPr/>
        </p:nvSpPr>
        <p:spPr>
          <a:xfrm>
            <a:off x="636104" y="1421296"/>
            <a:ext cx="1091316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Fall 2023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Have groups setup and learn on these Raspberry Pi clusters</a:t>
            </a:r>
          </a:p>
          <a:p>
            <a:endParaRPr lang="en-US" sz="2000" dirty="0"/>
          </a:p>
          <a:p>
            <a:r>
              <a:rPr lang="en-US" sz="2000" dirty="0"/>
              <a:t>Spring 2024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Continue to develop skills on these clusters, transfer skills to building a full-scale cluster using standard hardware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Identify students who would like to participate in the SC24 Student Cluster Competition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Summer 2024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Prepare the SC24 SCC team for the competition in the fall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Fall 2024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Participate in the SC24 SCC</a:t>
            </a:r>
          </a:p>
        </p:txBody>
      </p:sp>
    </p:spTree>
    <p:extLst>
      <p:ext uri="{BB962C8B-B14F-4D97-AF65-F5344CB8AC3E}">
        <p14:creationId xmlns:p14="http://schemas.microsoft.com/office/powerpoint/2010/main" val="403943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.jpg">
            <a:extLst>
              <a:ext uri="{FF2B5EF4-FFF2-40B4-BE49-F238E27FC236}">
                <a16:creationId xmlns:a16="http://schemas.microsoft.com/office/drawing/2014/main" id="{2213B640-024B-8072-18B1-BBAB70E5DC9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43E065-200C-97A1-9622-768736624765}"/>
              </a:ext>
            </a:extLst>
          </p:cNvPr>
          <p:cNvSpPr/>
          <p:nvPr/>
        </p:nvSpPr>
        <p:spPr>
          <a:xfrm>
            <a:off x="-1" y="5918199"/>
            <a:ext cx="12191999" cy="939800"/>
          </a:xfrm>
          <a:prstGeom prst="rect">
            <a:avLst/>
          </a:prstGeom>
          <a:solidFill>
            <a:srgbClr val="4106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5" descr="horizontalwords.png">
            <a:extLst>
              <a:ext uri="{FF2B5EF4-FFF2-40B4-BE49-F238E27FC236}">
                <a16:creationId xmlns:a16="http://schemas.microsoft.com/office/drawing/2014/main" id="{9161E469-1809-68A5-5706-019830F4117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791200"/>
            <a:ext cx="5562600" cy="1150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D0FF75-BD61-A5C4-B2D1-C67F77685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9836" y="6171419"/>
            <a:ext cx="814775" cy="3898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3B0600-B804-6552-1A39-27F76FF9E4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389" y="6220133"/>
            <a:ext cx="1998652" cy="4252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FBFE72-E968-FE8D-03B7-C25592ABA7E8}"/>
              </a:ext>
            </a:extLst>
          </p:cNvPr>
          <p:cNvSpPr txBox="1"/>
          <p:nvPr/>
        </p:nvSpPr>
        <p:spPr>
          <a:xfrm>
            <a:off x="639417" y="301724"/>
            <a:ext cx="1091316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you are interested in participating, please sign up at the end of the meeting, group assignments will be made after Fall Break.</a:t>
            </a:r>
          </a:p>
          <a:p>
            <a:endParaRPr lang="en-US" sz="2000" dirty="0"/>
          </a:p>
          <a:p>
            <a:r>
              <a:rPr lang="en-US" sz="2000" dirty="0"/>
              <a:t>Resources related to PI HPC can be found at: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algn="ctr"/>
            <a:r>
              <a:rPr lang="en-US" sz="2000" dirty="0"/>
              <a:t>https://j3b.in/</a:t>
            </a:r>
            <a:r>
              <a:rPr lang="en-US" sz="2000" dirty="0" err="1"/>
              <a:t>pihpc</a:t>
            </a:r>
            <a:r>
              <a:rPr lang="en-US" sz="2000" dirty="0"/>
              <a:t> </a:t>
            </a:r>
          </a:p>
        </p:txBody>
      </p:sp>
      <p:pic>
        <p:nvPicPr>
          <p:cNvPr id="10" name="Picture 9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4F3AB9FD-A52E-AB95-BD62-417575F073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9598" y="1801113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16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.jpg">
            <a:extLst>
              <a:ext uri="{FF2B5EF4-FFF2-40B4-BE49-F238E27FC236}">
                <a16:creationId xmlns:a16="http://schemas.microsoft.com/office/drawing/2014/main" id="{2213B640-024B-8072-18B1-BBAB70E5DC9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43E065-200C-97A1-9622-768736624765}"/>
              </a:ext>
            </a:extLst>
          </p:cNvPr>
          <p:cNvSpPr/>
          <p:nvPr/>
        </p:nvSpPr>
        <p:spPr>
          <a:xfrm>
            <a:off x="-1" y="5918199"/>
            <a:ext cx="12191999" cy="939800"/>
          </a:xfrm>
          <a:prstGeom prst="rect">
            <a:avLst/>
          </a:prstGeom>
          <a:solidFill>
            <a:srgbClr val="4106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5" descr="horizontalwords.png">
            <a:extLst>
              <a:ext uri="{FF2B5EF4-FFF2-40B4-BE49-F238E27FC236}">
                <a16:creationId xmlns:a16="http://schemas.microsoft.com/office/drawing/2014/main" id="{9161E469-1809-68A5-5706-019830F4117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791200"/>
            <a:ext cx="5562600" cy="1150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D0FF75-BD61-A5C4-B2D1-C67F77685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9836" y="6171419"/>
            <a:ext cx="814775" cy="3898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3B0600-B804-6552-1A39-27F76FF9E4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389" y="6220133"/>
            <a:ext cx="1998652" cy="4252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F69D2E-DE6A-D280-D0ED-468147ECF5C4}"/>
              </a:ext>
            </a:extLst>
          </p:cNvPr>
          <p:cNvSpPr txBox="1"/>
          <p:nvPr/>
        </p:nvSpPr>
        <p:spPr>
          <a:xfrm>
            <a:off x="639415" y="689700"/>
            <a:ext cx="10913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10510"/>
                </a:solidFill>
                <a:latin typeface="Century Gothic" panose="020B0502020202020204" pitchFamily="34" charset="0"/>
              </a:rPr>
              <a:t>Demonstration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FBFE72-E968-FE8D-03B7-C25592ABA7E8}"/>
              </a:ext>
            </a:extLst>
          </p:cNvPr>
          <p:cNvSpPr txBox="1"/>
          <p:nvPr/>
        </p:nvSpPr>
        <p:spPr>
          <a:xfrm>
            <a:off x="636104" y="1421296"/>
            <a:ext cx="10913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Will be running a 2D heated plate simulation with between 4 and 9 processes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demonstration is to show that doubling resources does not necessarily halve the time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A93ADF5-AA99-55D7-840F-CF95D5AFD1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487691"/>
              </p:ext>
            </p:extLst>
          </p:nvPr>
        </p:nvGraphicFramePr>
        <p:xfrm>
          <a:off x="3801801" y="2658222"/>
          <a:ext cx="4581769" cy="2724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776375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240</Words>
  <Application>Microsoft Macintosh PowerPoint</Application>
  <PresentationFormat>Widescreen</PresentationFormat>
  <Paragraphs>61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PF Videotext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Bradley</dc:creator>
  <cp:lastModifiedBy>John Bradley</cp:lastModifiedBy>
  <cp:revision>3</cp:revision>
  <dcterms:created xsi:type="dcterms:W3CDTF">2023-10-09T20:31:54Z</dcterms:created>
  <dcterms:modified xsi:type="dcterms:W3CDTF">2023-10-09T22:08:29Z</dcterms:modified>
</cp:coreProperties>
</file>