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327"/>
  </p:normalViewPr>
  <p:slideViewPr>
    <p:cSldViewPr snapToGrid="0">
      <p:cViewPr varScale="1">
        <p:scale>
          <a:sx n="128" d="100"/>
          <a:sy n="128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Heated</a:t>
            </a:r>
            <a:r>
              <a:rPr lang="en-US" baseline="0"/>
              <a:t> Tables - Processes vs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8.3333333333333332E-3"/>
                  <c:y val="-3.240740740740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83-6D4A-BAD0-4F14A077C2CC}"/>
                </c:ext>
              </c:extLst>
            </c:dLbl>
            <c:dLbl>
              <c:idx val="2"/>
              <c:layout>
                <c:manualLayout>
                  <c:x val="2.7718551502705613E-3"/>
                  <c:y val="-3.7284896240831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83-6D4A-BAD0-4F14A077C2CC}"/>
                </c:ext>
              </c:extLst>
            </c:dLbl>
            <c:dLbl>
              <c:idx val="3"/>
              <c:layout>
                <c:manualLayout>
                  <c:x val="0"/>
                  <c:y val="-3.7284896240831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83-6D4A-BAD0-4F14A077C2CC}"/>
                </c:ext>
              </c:extLst>
            </c:dLbl>
            <c:dLbl>
              <c:idx val="4"/>
              <c:layout>
                <c:manualLayout>
                  <c:x val="1.1087420601082145E-2"/>
                  <c:y val="-6.0587956391350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83-6D4A-BAD0-4F14A077C2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8.9730000000000008</c:v>
                </c:pt>
                <c:pt idx="1">
                  <c:v>6.8479999999999999</c:v>
                </c:pt>
                <c:pt idx="2">
                  <c:v>5.4909999999999997</c:v>
                </c:pt>
                <c:pt idx="3">
                  <c:v>4.7080000000000002</c:v>
                </c:pt>
                <c:pt idx="4">
                  <c:v>4.0759999999999996</c:v>
                </c:pt>
                <c:pt idx="5">
                  <c:v>3.661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83-6D4A-BAD0-4F14A077C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713392"/>
        <c:axId val="740718736"/>
      </c:lineChart>
      <c:catAx>
        <c:axId val="7407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18736"/>
        <c:crosses val="autoZero"/>
        <c:auto val="1"/>
        <c:lblAlgn val="ctr"/>
        <c:lblOffset val="100"/>
        <c:noMultiLvlLbl val="0"/>
      </c:catAx>
      <c:valAx>
        <c:axId val="7407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D2074082-D951-7ACD-3332-C521BCF9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1573"/>
            <a:ext cx="3581400" cy="2362200"/>
          </a:xfrm>
          <a:prstGeom prst="rect">
            <a:avLst/>
          </a:prstGeom>
        </p:spPr>
      </p:pic>
      <p:pic>
        <p:nvPicPr>
          <p:cNvPr id="10" name="Picture 9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4397A1B9-42E9-9C3B-B6C6-370758DA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721573"/>
            <a:ext cx="3581400" cy="2362200"/>
          </a:xfrm>
          <a:prstGeom prst="rect">
            <a:avLst/>
          </a:prstGeom>
        </p:spPr>
      </p:pic>
      <p:pic>
        <p:nvPicPr>
          <p:cNvPr id="15" name="Picture 1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65A451E-7495-9EF1-CD3B-5BF38293B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7162801" y="4721573"/>
            <a:ext cx="1981199" cy="2362200"/>
          </a:xfrm>
          <a:prstGeom prst="rect">
            <a:avLst/>
          </a:prstGeom>
        </p:spPr>
      </p:pic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C097285-0EAF-12DA-5FF8-6E376720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1400" cy="2362200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8510E06D-8572-861D-DC0B-7A954C3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3581400" cy="2362200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E4BE3D-C417-4F4C-3768-7AAD8E87C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7162800" y="0"/>
            <a:ext cx="1981200" cy="2362200"/>
          </a:xfrm>
          <a:prstGeom prst="rect">
            <a:avLst/>
          </a:prstGeom>
        </p:spPr>
      </p:pic>
      <p:pic>
        <p:nvPicPr>
          <p:cNvPr id="12" name="Picture 11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8A54F41-E035-5BFC-54CD-F7DEAB1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62200"/>
            <a:ext cx="3581400" cy="2362200"/>
          </a:xfrm>
          <a:prstGeom prst="rect">
            <a:avLst/>
          </a:prstGeom>
        </p:spPr>
      </p:pic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BE44991-293B-3B98-3318-053AD533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2362200"/>
            <a:ext cx="3581400" cy="2362200"/>
          </a:xfrm>
          <a:prstGeom prst="rect">
            <a:avLst/>
          </a:prstGeom>
        </p:spPr>
      </p:pic>
      <p:pic>
        <p:nvPicPr>
          <p:cNvPr id="21" name="Picture 2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7B68D2BF-5B1D-FFB5-582C-7D46CF97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7162800" y="2362200"/>
            <a:ext cx="1981199" cy="2362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1" y="6153150"/>
            <a:ext cx="9143999" cy="704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6057901"/>
            <a:ext cx="4171950" cy="86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79" y="6343066"/>
            <a:ext cx="611081" cy="29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3" y="6379601"/>
            <a:ext cx="1498989" cy="318934"/>
          </a:xfrm>
          <a:prstGeom prst="rect">
            <a:avLst/>
          </a:prstGeom>
        </p:spPr>
      </p:pic>
      <p:pic>
        <p:nvPicPr>
          <p:cNvPr id="14" name="Picture 13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F137CB26-119E-A137-B0F4-6AF34DAC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383" y="2272748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76B902-92DD-A47E-83B7-E4068BF9DC03}"/>
              </a:ext>
            </a:extLst>
          </p:cNvPr>
          <p:cNvSpPr txBox="1"/>
          <p:nvPr/>
        </p:nvSpPr>
        <p:spPr>
          <a:xfrm>
            <a:off x="4064938" y="2302908"/>
            <a:ext cx="234182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dirty="0">
                <a:solidFill>
                  <a:schemeClr val="bg1"/>
                </a:solidFill>
                <a:latin typeface="PF Videotext" panose="02000506020000020004" pitchFamily="2" charset="77"/>
              </a:rPr>
              <a:t>PI HPC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2FE76-CC2B-B32B-8D97-CBE37E209013}"/>
              </a:ext>
            </a:extLst>
          </p:cNvPr>
          <p:cNvSpPr txBox="1"/>
          <p:nvPr/>
        </p:nvSpPr>
        <p:spPr>
          <a:xfrm>
            <a:off x="2253697" y="3788934"/>
            <a:ext cx="463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Overview and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956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3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0" y="6153150"/>
            <a:ext cx="9143999" cy="70485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6057901"/>
            <a:ext cx="4171950" cy="86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78" y="6343066"/>
            <a:ext cx="611081" cy="29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2" y="6379601"/>
            <a:ext cx="1498989" cy="31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479561" y="601850"/>
            <a:ext cx="818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10510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477079" y="1425643"/>
            <a:ext cx="4094922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Two Clusters Consisting of: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Head Node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Raspberry Pi 4 B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Quad core Cortex-A72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4 GB RAM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120 GB SSD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4 Compute Nodes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Raspberry Pi 4 B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Quad core Cortex-A72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4 GB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A182D-D3E5-3B98-86A1-51C468265356}"/>
              </a:ext>
            </a:extLst>
          </p:cNvPr>
          <p:cNvSpPr txBox="1"/>
          <p:nvPr/>
        </p:nvSpPr>
        <p:spPr>
          <a:xfrm>
            <a:off x="4569513" y="1425642"/>
            <a:ext cx="4094922" cy="29238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4 Storage Nodes (Planned)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Raspberry Pi 4 B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Quad core Cortex-A72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4 GB RAM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250 GB SSD</a:t>
            </a:r>
          </a:p>
          <a:p>
            <a:pPr marL="1285875" lvl="3" indent="-257175">
              <a:buFont typeface="Arial" panose="020B0604020202020204" pitchFamily="34" charset="0"/>
              <a:buChar char="•"/>
            </a:pPr>
            <a:r>
              <a:rPr lang="en-US" sz="1600" dirty="0"/>
              <a:t>Replicated </a:t>
            </a:r>
            <a:r>
              <a:rPr lang="en-US" sz="1600" dirty="0" err="1"/>
              <a:t>GlusterFS</a:t>
            </a:r>
            <a:endParaRPr lang="en-US" sz="16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Terminal/Console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/>
              <a:t>Raspberry Pi Zero W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Single Core BCM2835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1600" dirty="0"/>
              <a:t>512 MB 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95B92-3F0A-8EA6-5466-6A81A95436C5}"/>
              </a:ext>
            </a:extLst>
          </p:cNvPr>
          <p:cNvSpPr txBox="1"/>
          <p:nvPr/>
        </p:nvSpPr>
        <p:spPr>
          <a:xfrm>
            <a:off x="477079" y="5390678"/>
            <a:ext cx="818984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Total Compute: 16 Cores, 32 GB RAM, 500 GB Parallel Storage, 50 GB Shared Storage </a:t>
            </a:r>
          </a:p>
        </p:txBody>
      </p:sp>
    </p:spTree>
    <p:extLst>
      <p:ext uri="{BB962C8B-B14F-4D97-AF65-F5344CB8AC3E}">
        <p14:creationId xmlns:p14="http://schemas.microsoft.com/office/powerpoint/2010/main" val="29325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3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1" y="6153150"/>
            <a:ext cx="9143999" cy="70485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6057901"/>
            <a:ext cx="4171950" cy="86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79" y="6343066"/>
            <a:ext cx="611081" cy="29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3" y="6379601"/>
            <a:ext cx="1498989" cy="31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477078" y="607668"/>
            <a:ext cx="818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10510"/>
                </a:solidFill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477078" y="1505470"/>
            <a:ext cx="8184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Fall 2023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Have groups setup and learn on these Raspberry Pi clusters</a:t>
            </a:r>
          </a:p>
          <a:p>
            <a:endParaRPr lang="en-US" sz="2000" dirty="0"/>
          </a:p>
          <a:p>
            <a:r>
              <a:rPr lang="en-US" sz="2000" dirty="0"/>
              <a:t>Spring 2024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Continue to develop skills on these clusters, transfer skills to building a full-scale cluster using standard hardware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Identify students who would like to participate in the SC24 Student Cluster Competition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Summer 2024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Prepare the SC24 SCC team for the competition in the fall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Fall 2024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Participate in the SC24 SCC</a:t>
            </a:r>
          </a:p>
        </p:txBody>
      </p:sp>
    </p:spTree>
    <p:extLst>
      <p:ext uri="{BB962C8B-B14F-4D97-AF65-F5344CB8AC3E}">
        <p14:creationId xmlns:p14="http://schemas.microsoft.com/office/powerpoint/2010/main" val="40394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53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1" y="6153150"/>
            <a:ext cx="9143999" cy="70485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6057901"/>
            <a:ext cx="4171950" cy="86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79" y="6343066"/>
            <a:ext cx="611081" cy="29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3" y="6379601"/>
            <a:ext cx="1498989" cy="318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479561" y="467317"/>
            <a:ext cx="818487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are interested in participating, please sign up at the end of the meeting, group assignments will be made after Fall Break.</a:t>
            </a:r>
          </a:p>
          <a:p>
            <a:endParaRPr lang="en-US" sz="2000" dirty="0"/>
          </a:p>
          <a:p>
            <a:r>
              <a:rPr lang="en-US" sz="2000" dirty="0"/>
              <a:t>Resources related to PI HPC can be found at: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/>
              <a:t>https://j3b.in/</a:t>
            </a:r>
            <a:r>
              <a:rPr lang="en-US" sz="2000" dirty="0" err="1"/>
              <a:t>pihpc</a:t>
            </a:r>
            <a:r>
              <a:rPr lang="en-US" sz="2000" dirty="0"/>
              <a:t> </a:t>
            </a: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F3AB9FD-A52E-AB95-BD62-417575F0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57" y="2097156"/>
            <a:ext cx="3122485" cy="31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83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1" y="6153150"/>
            <a:ext cx="9143999" cy="70485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1" y="6057901"/>
            <a:ext cx="4171950" cy="86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79" y="6343066"/>
            <a:ext cx="611081" cy="29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43" y="6379601"/>
            <a:ext cx="1498989" cy="31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477077" y="607668"/>
            <a:ext cx="818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1051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477077" y="1620185"/>
            <a:ext cx="8184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Will be running a 2D heated plate simulation with between 4 and 9 processes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/>
              <a:t>This demonstration is to show that doubling resources does not necessarily halve the time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93ADF5-AA99-55D7-840F-CF95D5AFD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255361"/>
              </p:ext>
            </p:extLst>
          </p:nvPr>
        </p:nvGraphicFramePr>
        <p:xfrm>
          <a:off x="2248139" y="2558328"/>
          <a:ext cx="4647722" cy="3226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37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240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PF Videotext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Bradley</dc:creator>
  <cp:lastModifiedBy>John Bradley</cp:lastModifiedBy>
  <cp:revision>4</cp:revision>
  <dcterms:created xsi:type="dcterms:W3CDTF">2023-10-09T20:31:54Z</dcterms:created>
  <dcterms:modified xsi:type="dcterms:W3CDTF">2023-10-09T22:08:25Z</dcterms:modified>
</cp:coreProperties>
</file>