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8" r:id="rId4"/>
    <p:sldId id="269" r:id="rId5"/>
    <p:sldId id="270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58585A"/>
    <a:srgbClr val="0000FF"/>
    <a:srgbClr val="FF0000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76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2"/>
    </p:cViewPr>
  </p:sorterViewPr>
  <p:notesViewPr>
    <p:cSldViewPr>
      <p:cViewPr varScale="1">
        <p:scale>
          <a:sx n="79" d="100"/>
          <a:sy n="79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3A283F-DA04-4CF3-8163-3D65299B22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42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358775"/>
            <a:ext cx="8421688" cy="1800225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775" y="2536825"/>
            <a:ext cx="8421688" cy="3959225"/>
          </a:xfrm>
        </p:spPr>
        <p:txBody>
          <a:bodyPr lIns="0" tIns="0" rIns="0" bIns="0" anchor="b"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436" y="6143625"/>
            <a:ext cx="1042141" cy="719138"/>
          </a:xfrm>
          <a:prstGeom prst="rect">
            <a:avLst/>
          </a:prstGeom>
          <a:noFill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9675" y="6143625"/>
            <a:ext cx="7191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00400" y="1260000"/>
            <a:ext cx="4680000" cy="4680000"/>
          </a:xfrm>
        </p:spPr>
        <p:txBody>
          <a:bodyPr lIns="0" tIns="0" rIns="0" bIns="0" anchor="ctr" anchorCtr="0"/>
          <a:lstStyle>
            <a:lvl1pPr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C8F95F-629F-4540-898A-035BA9276A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80400" y="358775"/>
            <a:ext cx="900000" cy="613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4" y="358775"/>
            <a:ext cx="7520400" cy="613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DE4615-AF9B-48E5-9EBF-7BF6FC376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2689200" cy="523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800" y="1260000"/>
            <a:ext cx="2689200" cy="523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229200" y="1260000"/>
            <a:ext cx="2689200" cy="523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000" y="12600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122000" cy="523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662000" y="39708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00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1260000"/>
            <a:ext cx="4122000" cy="523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60000" y="39708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000" y="12600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662000" y="39708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41220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1260000"/>
            <a:ext cx="41220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41220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2000" y="3970800"/>
            <a:ext cx="41220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430800"/>
            <a:ext cx="41220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2000" y="3430800"/>
            <a:ext cx="41220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6141600"/>
            <a:ext cx="41220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662000" y="6141600"/>
            <a:ext cx="41220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84204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094800" y="39708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29200" y="39708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escri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84204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6094800" y="39708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3229200" y="39708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158" y="61416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29200" y="61416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4800" y="61416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800" y="12600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229200" y="12600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84204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358775"/>
            <a:ext cx="8421688" cy="900000"/>
          </a:xfrm>
        </p:spPr>
        <p:txBody>
          <a:bodyPr tIns="0" bIns="0" anchor="t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60000"/>
            <a:ext cx="8421688" cy="523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229F5ED-77DA-4323-B2C6-F50765BF4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escri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84204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94800" y="12600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1"/>
          </p:nvPr>
        </p:nvSpPr>
        <p:spPr>
          <a:xfrm>
            <a:off x="3229200" y="12600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4308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29200" y="34308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4800" y="34308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2000" y="12600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094800" y="39708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3229200" y="39708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Descripti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41220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1260000"/>
            <a:ext cx="41220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430800"/>
            <a:ext cx="41220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2000" y="3430800"/>
            <a:ext cx="41220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6094800" y="39708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3229200" y="39708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158" y="61416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29200" y="61416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4800" y="61416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662000" y="39708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41220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94800" y="12600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229200" y="12600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Descri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41220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2000" y="3970800"/>
            <a:ext cx="41220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6141600"/>
            <a:ext cx="41220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662000" y="6141600"/>
            <a:ext cx="41220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094800" y="12600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3229200" y="12600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4308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29200" y="34308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4800" y="34308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800" y="12600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229200" y="12600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094800" y="39708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29200" y="3970800"/>
            <a:ext cx="2689200" cy="253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4" y="12600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800" y="12600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3229200" y="12600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360000" y="39708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094800" y="39708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3229200" y="3970800"/>
            <a:ext cx="2689200" cy="2170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4308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29200" y="34308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4800" y="34308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158" y="61416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29200" y="61416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4800" y="6141600"/>
            <a:ext cx="2689200" cy="360000"/>
          </a:xfrm>
        </p:spPr>
        <p:txBody>
          <a:bodyPr anchor="ctr" anchorCtr="0"/>
          <a:lstStyle>
            <a:lvl1pPr algn="ctr">
              <a:buFontTx/>
              <a:buNone/>
              <a:defRPr sz="1200"/>
            </a:lvl1pPr>
            <a:lvl2pPr algn="ctr">
              <a:buFontTx/>
              <a:buNone/>
              <a:defRPr sz="1200"/>
            </a:lvl2pPr>
            <a:lvl3pPr algn="ctr">
              <a:buFontTx/>
              <a:buNone/>
              <a:defRPr sz="1200"/>
            </a:lvl3pPr>
            <a:lvl4pPr algn="ctr">
              <a:buFontTx/>
              <a:buNone/>
              <a:defRPr sz="1200"/>
            </a:lvl4pPr>
            <a:lvl5pPr algn="ctr"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360000"/>
            <a:ext cx="8424000" cy="613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ctr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4698000"/>
            <a:ext cx="8420400" cy="1800000"/>
          </a:xfrm>
        </p:spPr>
        <p:txBody>
          <a:bodyPr anchor="t"/>
          <a:lstStyle>
            <a:lvl1pPr algn="l">
              <a:defRPr sz="36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538000"/>
            <a:ext cx="8420400" cy="1800000"/>
          </a:xfrm>
        </p:spPr>
        <p:txBody>
          <a:bodyPr lIns="0" tIns="0" rIns="0" bIns="0"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1436" y="6143625"/>
            <a:ext cx="1042141" cy="719138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9675" y="6143625"/>
            <a:ext cx="7191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0000"/>
            <a:ext cx="4122000" cy="523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000" y="1260000"/>
            <a:ext cx="4122000" cy="523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966E9-5D34-4E39-BB7C-1A48596841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20400" cy="90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6138000"/>
            <a:ext cx="4122000" cy="360000"/>
          </a:xfrm>
        </p:spPr>
        <p:txBody>
          <a:bodyPr anchor="ctr" anchorCtr="0"/>
          <a:lstStyle>
            <a:lvl1pPr marL="0" indent="0" algn="ctr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260000"/>
            <a:ext cx="4122000" cy="487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000" y="6138000"/>
            <a:ext cx="4122000" cy="360000"/>
          </a:xfrm>
        </p:spPr>
        <p:txBody>
          <a:bodyPr anchor="ctr" anchorCtr="0"/>
          <a:lstStyle>
            <a:lvl1pPr marL="0" indent="0" algn="ctr">
              <a:buNone/>
              <a:defRPr lang="en-US" sz="1200" smtClean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000" y="1260000"/>
            <a:ext cx="4122000" cy="487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187D5F-251D-4442-8F5F-DA52B86B12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788420-AE1F-4DA9-A32E-9601A2E98E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4122C1-BEA9-4A2C-A824-9B11D73B7B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2689200" cy="900000"/>
          </a:xfrm>
        </p:spPr>
        <p:txBody>
          <a:bodyPr anchor="t" anchorCtr="0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9200" y="359999"/>
            <a:ext cx="5551200" cy="613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260000"/>
            <a:ext cx="2689200" cy="5238000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65912C-7D12-4926-9C33-9391D78A76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878000"/>
            <a:ext cx="8420400" cy="900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000" y="360000"/>
            <a:ext cx="8420400" cy="4518000"/>
          </a:xfrm>
        </p:spPr>
        <p:txBody>
          <a:bodyPr lIns="0" tIns="0" rIns="0" bIns="0"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5958000"/>
            <a:ext cx="8420400" cy="540000"/>
          </a:xfrm>
        </p:spPr>
        <p:txBody>
          <a:bodyPr lIns="0" tIns="0" rIns="0" bIns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B00F2-31A7-4787-857D-FDD7A72219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58775"/>
            <a:ext cx="8421688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260000"/>
            <a:ext cx="8421688" cy="523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138863"/>
            <a:ext cx="719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8585A"/>
                </a:solidFill>
                <a:latin typeface="+mn-lt"/>
              </a:defRPr>
            </a:lvl1pPr>
          </a:lstStyle>
          <a:p>
            <a:fld id="{E99565C2-ABCC-44D5-8C23-F5AEC5E61B7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4000" y="6138000"/>
            <a:ext cx="7191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5" r:id="rId13"/>
    <p:sldLayoutId id="2147483664" r:id="rId14"/>
    <p:sldLayoutId id="2147483666" r:id="rId15"/>
    <p:sldLayoutId id="2147483673" r:id="rId16"/>
    <p:sldLayoutId id="2147483671" r:id="rId17"/>
    <p:sldLayoutId id="2147483678" r:id="rId18"/>
    <p:sldLayoutId id="2147483672" r:id="rId19"/>
    <p:sldLayoutId id="2147483679" r:id="rId20"/>
    <p:sldLayoutId id="2147483674" r:id="rId21"/>
    <p:sldLayoutId id="2147483676" r:id="rId22"/>
    <p:sldLayoutId id="2147483675" r:id="rId23"/>
    <p:sldLayoutId id="2147483677" r:id="rId24"/>
    <p:sldLayoutId id="2147483669" r:id="rId25"/>
    <p:sldLayoutId id="2147483670" r:id="rId26"/>
    <p:sldLayoutId id="2147483668" r:id="rId27"/>
    <p:sldLayoutId id="2147483667" r:id="rId2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Let us begin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rgbClr val="000000"/>
                </a:solidFill>
              </a:rPr>
              <a:t>Hardik</a:t>
            </a:r>
            <a:r>
              <a:rPr lang="en-US" dirty="0" smtClean="0">
                <a:solidFill>
                  <a:srgbClr val="000000"/>
                </a:solidFill>
              </a:rPr>
              <a:t> Shah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0"/>
            <a:r>
              <a:rPr lang="en-US" sz="1800" dirty="0" smtClean="0">
                <a:solidFill>
                  <a:srgbClr val="9C9D9F"/>
                </a:solidFill>
              </a:rPr>
              <a:t>Robotics and Embedded Systems</a:t>
            </a:r>
          </a:p>
          <a:p>
            <a:pPr lvl="0"/>
            <a:r>
              <a:rPr lang="en-US" sz="1800" dirty="0" smtClean="0">
                <a:solidFill>
                  <a:srgbClr val="9C9D9F"/>
                </a:solidFill>
              </a:rPr>
              <a:t>Department of Informatics</a:t>
            </a:r>
          </a:p>
          <a:p>
            <a:pPr lvl="0"/>
            <a:r>
              <a:rPr lang="en-US" sz="1800" dirty="0" err="1" smtClean="0">
                <a:solidFill>
                  <a:srgbClr val="9C9D9F"/>
                </a:solidFill>
              </a:rPr>
              <a:t>Technische</a:t>
            </a:r>
            <a:r>
              <a:rPr lang="en-US" sz="1800" dirty="0" smtClean="0">
                <a:solidFill>
                  <a:srgbClr val="9C9D9F"/>
                </a:solidFill>
              </a:rPr>
              <a:t> </a:t>
            </a:r>
            <a:r>
              <a:rPr lang="en-US" sz="1800" dirty="0" err="1" smtClean="0">
                <a:solidFill>
                  <a:srgbClr val="9C9D9F"/>
                </a:solidFill>
              </a:rPr>
              <a:t>Universität</a:t>
            </a:r>
            <a:r>
              <a:rPr lang="en-US" sz="1800" dirty="0" smtClean="0">
                <a:solidFill>
                  <a:srgbClr val="9C9D9F"/>
                </a:solidFill>
              </a:rPr>
              <a:t> </a:t>
            </a:r>
            <a:r>
              <a:rPr lang="en-US" sz="1800" dirty="0" err="1" smtClean="0">
                <a:solidFill>
                  <a:srgbClr val="9C9D9F"/>
                </a:solidFill>
              </a:rPr>
              <a:t>München</a:t>
            </a:r>
            <a:endParaRPr lang="en-US" sz="1800" dirty="0" smtClean="0">
              <a:solidFill>
                <a:srgbClr val="9C9D9F"/>
              </a:solidFill>
            </a:endParaRPr>
          </a:p>
          <a:p>
            <a:pPr lvl="0"/>
            <a:endParaRPr lang="en-US" sz="1800" dirty="0" smtClean="0">
              <a:solidFill>
                <a:srgbClr val="9C9D9F"/>
              </a:solidFill>
            </a:endParaRPr>
          </a:p>
          <a:p>
            <a:pPr lvl="0"/>
            <a:r>
              <a:rPr lang="en-US" sz="1800" dirty="0" smtClean="0">
                <a:solidFill>
                  <a:srgbClr val="9C9D9F"/>
                </a:solidFill>
              </a:rPr>
              <a:t>www6.in.tum.de</a:t>
            </a:r>
          </a:p>
          <a:p>
            <a:pPr lvl="0"/>
            <a:endParaRPr lang="en-US" sz="1800" dirty="0" smtClean="0">
              <a:solidFill>
                <a:srgbClr val="9C9D9F"/>
              </a:solidFill>
            </a:endParaRPr>
          </a:p>
          <a:p>
            <a:pPr lvl="0"/>
            <a:r>
              <a:rPr lang="en-US" sz="1800" dirty="0" smtClean="0">
                <a:solidFill>
                  <a:srgbClr val="9C9D9F"/>
                </a:solidFill>
              </a:rPr>
              <a:t>29</a:t>
            </a:r>
            <a:r>
              <a:rPr lang="en-US" sz="1800" dirty="0" smtClean="0">
                <a:solidFill>
                  <a:srgbClr val="9C9D9F"/>
                </a:solidFill>
              </a:rPr>
              <a:t> </a:t>
            </a:r>
            <a:r>
              <a:rPr lang="en-US" sz="1800" dirty="0" smtClean="0">
                <a:solidFill>
                  <a:srgbClr val="9C9D9F"/>
                </a:solidFill>
              </a:rPr>
              <a:t>October 2015</a:t>
            </a:r>
            <a:endParaRPr lang="en-US" sz="1800" dirty="0">
              <a:solidFill>
                <a:srgbClr val="9C9D9F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state of the car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Application 1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 </a:t>
            </a:r>
            <a:r>
              <a:rPr lang="en-US" dirty="0" smtClean="0"/>
              <a:t>2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 </a:t>
            </a:r>
            <a:r>
              <a:rPr lang="en-US" dirty="0" smtClean="0"/>
              <a:t>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 </a:t>
            </a:r>
            <a:r>
              <a:rPr lang="en-US" dirty="0" smtClean="0"/>
              <a:t>4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 </a:t>
            </a:r>
            <a:r>
              <a:rPr lang="en-US" dirty="0" smtClean="0"/>
              <a:t>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Application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F5ED-77DA-4323-B2C6-F50765BF44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- 1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0768"/>
            <a:ext cx="8421688" cy="5157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Driver development for the </a:t>
            </a:r>
            <a:r>
              <a:rPr lang="en-US" dirty="0" err="1" smtClean="0"/>
              <a:t>WiFi</a:t>
            </a:r>
            <a:r>
              <a:rPr lang="en-US" dirty="0" smtClean="0"/>
              <a:t> module and communication protocol with mobile App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CC3000 </a:t>
            </a:r>
            <a:r>
              <a:rPr lang="en-US" dirty="0" err="1" smtClean="0"/>
              <a:t>WiFi</a:t>
            </a:r>
            <a:r>
              <a:rPr lang="en-US" dirty="0" smtClean="0"/>
              <a:t> module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Driver code for Arduino available from </a:t>
            </a:r>
            <a:r>
              <a:rPr lang="en-US" dirty="0" err="1" smtClean="0"/>
              <a:t>Adafruit</a:t>
            </a:r>
            <a:r>
              <a:rPr lang="en-US" dirty="0" smtClean="0"/>
              <a:t> (port it)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Decide on communication </a:t>
            </a:r>
            <a:r>
              <a:rPr lang="en-US" dirty="0" smtClean="0"/>
              <a:t>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Begin with an Arduino and CC3000 module (provided)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Try to get the Arduino communicate the world via “</a:t>
            </a:r>
            <a:r>
              <a:rPr lang="en-US" dirty="0" err="1" smtClean="0"/>
              <a:t>Edurom</a:t>
            </a:r>
            <a:r>
              <a:rPr lang="en-US" dirty="0" smtClean="0"/>
              <a:t>” or </a:t>
            </a:r>
            <a:r>
              <a:rPr lang="en-US" dirty="0" err="1" smtClean="0"/>
              <a:t>HotSpot</a:t>
            </a:r>
            <a:r>
              <a:rPr lang="en-US" dirty="0" smtClean="0"/>
              <a:t>-AP created by your mobile phone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Study the code to point out “Hardware dependent functions”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Finally, we will replace the Arduino by the DE0-nano board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Start making a clean document about your findings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F5ED-77DA-4323-B2C6-F50765BF44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- 2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0768"/>
            <a:ext cx="8421688" cy="5157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Vehicle management and control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Receive commands from different “actors”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Process commands according to current operation mode and priorities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Manage </a:t>
            </a:r>
            <a:r>
              <a:rPr lang="en-US" dirty="0" err="1" smtClean="0"/>
              <a:t>uC</a:t>
            </a:r>
            <a:r>
              <a:rPr lang="en-US" dirty="0" smtClean="0"/>
              <a:t> OS-II for co-ordination activities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Port DMP code for Gyro/</a:t>
            </a:r>
            <a:r>
              <a:rPr lang="en-US" dirty="0" err="1" smtClean="0"/>
              <a:t>Accel</a:t>
            </a:r>
            <a:r>
              <a:rPr lang="en-US" dirty="0" smtClean="0"/>
              <a:t> and Compass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Periodically read sensor values and store in a data structure accessible by all </a:t>
            </a:r>
            <a:r>
              <a:rPr lang="en-US" dirty="0" smtClean="0"/>
              <a:t>actors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Begin with </a:t>
            </a:r>
            <a:r>
              <a:rPr lang="en-US" dirty="0" smtClean="0"/>
              <a:t>DE0 board and use “Hello </a:t>
            </a:r>
            <a:r>
              <a:rPr lang="en-US" dirty="0" err="1" smtClean="0"/>
              <a:t>uC</a:t>
            </a:r>
            <a:r>
              <a:rPr lang="en-US" dirty="0" smtClean="0"/>
              <a:t>” template for a new project using the .SOPCINFO file provided last week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Create periodic tasks to read from the sensors (HC-SR04, MPU 6050, Compass (remember bypass?), wheel encoders)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Build apps for driving the car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Discuss with other teams about the way of communication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F5ED-77DA-4323-B2C6-F50765BF44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- 3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0768"/>
            <a:ext cx="8421688" cy="5157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Autonomous parking</a:t>
            </a:r>
            <a:endParaRPr lang="en-US" dirty="0"/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As the name suggests!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Identity parking slot using ultrasonic sensors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Depending on the slot dimensions, plan your trajectory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Sensors used: Ultrasonic, wheel encoders and </a:t>
            </a:r>
            <a:r>
              <a:rPr lang="en-US" dirty="0" smtClean="0"/>
              <a:t>compass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Begin with DE0 board and use “Hello </a:t>
            </a:r>
            <a:r>
              <a:rPr lang="en-US" dirty="0" err="1"/>
              <a:t>uC</a:t>
            </a:r>
            <a:r>
              <a:rPr lang="en-US" dirty="0"/>
              <a:t>” template for a new project using the .SOPCINFO file provided last week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Yours is also a task which is scheduled periodically and quits immediately if parking is not requested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Work closely with Topic – 2 team. You will need information from all those sensors.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F5ED-77DA-4323-B2C6-F50765BF44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- 4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0768"/>
            <a:ext cx="8421688" cy="5157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Lane detection and following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Detect lane markings and keep the car in between them</a:t>
            </a:r>
          </a:p>
          <a:p>
            <a:pPr marL="1257300" lvl="2" indent="-457200">
              <a:buFont typeface="+mj-lt"/>
              <a:buAutoNum type="alphaLcPeriod"/>
            </a:pPr>
            <a:r>
              <a:rPr lang="en-US" dirty="0" smtClean="0"/>
              <a:t>Send commands to vehicle management controller accordingly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Detect a cross road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dirty="0" smtClean="0"/>
              <a:t>Execute a script for turning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will get a new image and a board with LCD and a camera.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Basic functions will also be provided for reading camera and displaying the image on the LCD.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F5ED-77DA-4323-B2C6-F50765BF44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- 5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0768"/>
            <a:ext cx="8421688" cy="51572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Cool (read crazy) demonstrators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Be creative!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Use sensors and </a:t>
            </a:r>
            <a:r>
              <a:rPr lang="en-US" dirty="0" smtClean="0"/>
              <a:t>actuators cleverly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Begin with DE0 board and use </a:t>
            </a:r>
            <a:r>
              <a:rPr lang="en-US" dirty="0" smtClean="0"/>
              <a:t>the </a:t>
            </a:r>
            <a:r>
              <a:rPr lang="en-US" dirty="0"/>
              <a:t>.SOPCINFO file provided last week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Let us discuss what are your ideas we can then define strategy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F5ED-77DA-4323-B2C6-F50765BF44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- 6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340768"/>
            <a:ext cx="8421688" cy="51572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Mobile App development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Display sensor values in graphical way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Display camera output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Build navigational map and load it in the car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Manual driving mode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dirty="0" smtClean="0"/>
              <a:t>*Communication protocol</a:t>
            </a:r>
            <a:r>
              <a:rPr lang="en-US" dirty="0" smtClean="0"/>
              <a:t>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Begin with </a:t>
            </a:r>
            <a:r>
              <a:rPr lang="en-US" dirty="0" smtClean="0"/>
              <a:t>your mobile phone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Let us discuss some ideas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How to display the sensor information in a catchy way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Camera image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RC-mode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9F5ED-77DA-4323-B2C6-F50765BF44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oll">
  <a:themeElements>
    <a:clrScheme name="knoll">
      <a:dk1>
        <a:srgbClr val="000000"/>
      </a:dk1>
      <a:lt1>
        <a:srgbClr val="FFFFFF"/>
      </a:lt1>
      <a:dk2>
        <a:srgbClr val="005EB8"/>
      </a:dk2>
      <a:lt2>
        <a:srgbClr val="004B87"/>
      </a:lt2>
      <a:accent1>
        <a:srgbClr val="FFB400"/>
      </a:accent1>
      <a:accent2>
        <a:srgbClr val="FF8000"/>
      </a:accent2>
      <a:accent3>
        <a:srgbClr val="E53418"/>
      </a:accent3>
      <a:accent4>
        <a:srgbClr val="CA213F"/>
      </a:accent4>
      <a:accent5>
        <a:srgbClr val="91AC6B"/>
      </a:accent5>
      <a:accent6>
        <a:srgbClr val="B5CA82"/>
      </a:accent6>
      <a:hlink>
        <a:srgbClr val="0099FF"/>
      </a:hlink>
      <a:folHlink>
        <a:srgbClr val="41B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B6AD00"/>
        </a:accent1>
        <a:accent2>
          <a:srgbClr val="E37222"/>
        </a:accent2>
        <a:accent3>
          <a:srgbClr val="FFFFFF"/>
        </a:accent3>
        <a:accent4>
          <a:srgbClr val="000000"/>
        </a:accent4>
        <a:accent5>
          <a:srgbClr val="D7D3AA"/>
        </a:accent5>
        <a:accent6>
          <a:srgbClr val="CE671E"/>
        </a:accent6>
        <a:hlink>
          <a:srgbClr val="D9DADB"/>
        </a:hlink>
        <a:folHlink>
          <a:srgbClr val="9C9D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knoll</Template>
  <TotalTime>0</TotalTime>
  <Words>498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knoll</vt:lpstr>
      <vt:lpstr>Let us begin</vt:lpstr>
      <vt:lpstr>Overview</vt:lpstr>
      <vt:lpstr>Topic - 1</vt:lpstr>
      <vt:lpstr>Topic - 2</vt:lpstr>
      <vt:lpstr>Topic - 3</vt:lpstr>
      <vt:lpstr>Topic - 4</vt:lpstr>
      <vt:lpstr>Topic - 5</vt:lpstr>
      <vt:lpstr>Topic - 6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in Initial Capitals</dc:title>
  <dc:creator>Hardik Shah</dc:creator>
  <cp:lastModifiedBy>Hardik</cp:lastModifiedBy>
  <cp:revision>193</cp:revision>
  <dcterms:created xsi:type="dcterms:W3CDTF">2013-01-03T14:08:21Z</dcterms:created>
  <dcterms:modified xsi:type="dcterms:W3CDTF">2015-10-29T10:16:05Z</dcterms:modified>
</cp:coreProperties>
</file>