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31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ED08-2699-AC00-85BF-0F67DD5E1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E9882-AFCB-C1AA-8949-37C46540E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72E1A-C3D7-4A2A-B658-D1D2E2BB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CFA2-78B5-4878-AA2D-9BECC96C3031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939A0-3BBE-43AB-62FB-8E379A12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8830C-B077-4859-9E63-711F555B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6141-43CC-49C0-8760-46DBAA245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3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DF1EC-778D-CF44-D5DE-08382403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79F9D-539A-6508-E6BC-E5F8D4E4D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513D6-639F-CAF1-B9CB-A6DF4EB20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CFA2-78B5-4878-AA2D-9BECC96C3031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852C2-167E-C75D-A4B2-F5D0AEA2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7ABEE-197A-5921-81F3-E23A32FF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6141-43CC-49C0-8760-46DBAA245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5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4D5AF-208D-A48E-CA79-F0CD573E6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5F7B7-26D7-FD96-069E-395E5C0E0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8E23-394B-BC2F-9BB5-465F314ED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CFA2-78B5-4878-AA2D-9BECC96C3031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B99C1-756C-CACE-5A2F-1D28B9D1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269C6-16E4-E60A-B118-04E5D7BEC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6141-43CC-49C0-8760-46DBAA245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8F2E-E130-48A5-C996-1156FB9A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F1C58-5BF0-A19A-F5DE-F47FAF541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3B93C-77B6-0DE8-1C9E-999CBE370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CFA2-78B5-4878-AA2D-9BECC96C3031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0CD7-67EB-6673-A2A9-9BE0A7A2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AA807-488F-D2BC-85B4-62DCFCCC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6141-43CC-49C0-8760-46DBAA245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3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E1FE-CCAB-2C4E-2020-9A43AE40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0CE9D-3843-ECA9-57AC-CA1256D7F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871FA-34D1-E164-9296-B89A7D3D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CFA2-78B5-4878-AA2D-9BECC96C3031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2D1C7-C2C3-C11C-98D8-A16E7D29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79BB7-6E69-1149-C14F-BD0C6F8C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6141-43CC-49C0-8760-46DBAA245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0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9FB3-E139-9F79-839C-2E21FAE5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36707-C8FA-ED1A-F5AF-2852CDDD3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8D0DC-BE5A-4E02-0844-55C883171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DE783-942B-4F67-2CF7-2FBA3732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CFA2-78B5-4878-AA2D-9BECC96C3031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FAD07-EBA9-3C80-833B-5F5E2900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DB52D-192C-AB76-F2B8-0098139C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6141-43CC-49C0-8760-46DBAA245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8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1590-A9F2-79C5-A3E9-F91028BE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3680E-E847-4A4A-7EAC-1EC495661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2B80D-6D4F-E99B-B1FA-952D70F71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75CBC-370B-C981-686F-4CAEF198E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276B35-79DF-A4F3-5D11-86068BC1E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5E62A-99DD-A754-2A74-EB6C227E5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CFA2-78B5-4878-AA2D-9BECC96C3031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738611-5C22-432E-52C5-6CF06FFF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7BC4D4-9720-12FE-F19E-B31E0FC7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6141-43CC-49C0-8760-46DBAA245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014C-7906-5DB1-44A1-14AF2B52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69710F-6891-6DF3-B844-00FB4D8E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CFA2-78B5-4878-AA2D-9BECC96C3031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048AD-C2BC-A58B-26F2-2E3A28FF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74722-52C6-9974-4829-54D5731D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6141-43CC-49C0-8760-46DBAA245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4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672BF-1E67-3242-A2E9-3B2BD7C30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CFA2-78B5-4878-AA2D-9BECC96C3031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F9F7A-8E25-3659-2852-9AFB4DDC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9C48D-F6B6-66A8-368F-597A8824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6141-43CC-49C0-8760-46DBAA245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9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077B2-6580-5473-BCAF-ADB3878B8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2F003-82DF-044F-EFE3-92D2282A5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CD6B5-751B-45B6-A8D5-2351F2701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F7FCC-E58D-8F76-F31A-CF7CFAC1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CFA2-78B5-4878-AA2D-9BECC96C3031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3FB9B-7A17-C211-4AC1-2A33DB4C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C13C8-95A0-F7A5-6C7E-D9F3CF38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6141-43CC-49C0-8760-46DBAA245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6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0EB0-C44F-E94F-4512-ACFCC38C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E76047-002E-8E50-1B6E-D256BE9ED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68A2F-F853-0071-524C-FA8F9C668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A1F1C-63E6-8891-40B3-F4C97D20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CFA2-78B5-4878-AA2D-9BECC96C3031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04300-8ED3-E7BF-99E1-E490A75F1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5DE42-D733-6E6F-C5BD-8D9ED8E8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6141-43CC-49C0-8760-46DBAA245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1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E31FB"/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CB365-87EC-8FBB-EE93-529AE0EAF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71B0A-C82F-0758-E555-6D05F2762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52C4F-240A-E72E-CA27-5729543A1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8CFA2-78B5-4878-AA2D-9BECC96C3031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C2E01-BB23-A0BC-3DA5-38589B0D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4113D-BB88-7300-61DE-99A0914CC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E6141-43CC-49C0-8760-46DBAA245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0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4F4F-1432-73C1-04BF-961746AF0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Ball Reversals and Paint Touches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04794-8206-EB28-7A16-96D3C8378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Danny Henderson and Ayo </a:t>
            </a:r>
            <a:r>
              <a:rPr lang="en-US" dirty="0" err="1">
                <a:solidFill>
                  <a:schemeClr val="bg1"/>
                </a:solidFill>
              </a:rPr>
              <a:t>Akinwole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74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7793-B0DE-4FFC-EC89-CF9FACE7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Ball Reversals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5E13B9-2886-B584-0A2E-0D2EE5C030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418076"/>
              </p:ext>
            </p:extLst>
          </p:nvPr>
        </p:nvGraphicFramePr>
        <p:xfrm>
          <a:off x="2232212" y="1740137"/>
          <a:ext cx="7727576" cy="47527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8819">
                  <a:extLst>
                    <a:ext uri="{9D8B030D-6E8A-4147-A177-3AD203B41FA5}">
                      <a16:colId xmlns:a16="http://schemas.microsoft.com/office/drawing/2014/main" val="1041397110"/>
                    </a:ext>
                  </a:extLst>
                </a:gridCol>
                <a:gridCol w="1883423">
                  <a:extLst>
                    <a:ext uri="{9D8B030D-6E8A-4147-A177-3AD203B41FA5}">
                      <a16:colId xmlns:a16="http://schemas.microsoft.com/office/drawing/2014/main" val="3324908461"/>
                    </a:ext>
                  </a:extLst>
                </a:gridCol>
                <a:gridCol w="1855726">
                  <a:extLst>
                    <a:ext uri="{9D8B030D-6E8A-4147-A177-3AD203B41FA5}">
                      <a16:colId xmlns:a16="http://schemas.microsoft.com/office/drawing/2014/main" val="1850887379"/>
                    </a:ext>
                  </a:extLst>
                </a:gridCol>
                <a:gridCol w="2049608">
                  <a:extLst>
                    <a:ext uri="{9D8B030D-6E8A-4147-A177-3AD203B41FA5}">
                      <a16:colId xmlns:a16="http://schemas.microsoft.com/office/drawing/2014/main" val="1598276716"/>
                    </a:ext>
                  </a:extLst>
                </a:gridCol>
              </a:tblGrid>
              <a:tr h="8043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Change Sides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Count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Success Rate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Points Per Possession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04782195"/>
                  </a:ext>
                </a:extLst>
              </a:tr>
              <a:tr h="438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389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42.42%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0.89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99886295"/>
                  </a:ext>
                </a:extLst>
              </a:tr>
              <a:tr h="438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386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50.00%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1.07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44974431"/>
                  </a:ext>
                </a:extLst>
              </a:tr>
              <a:tr h="438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224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44.64%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0.99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50537920"/>
                  </a:ext>
                </a:extLst>
              </a:tr>
              <a:tr h="438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94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30.85%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0.72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46986275"/>
                  </a:ext>
                </a:extLst>
              </a:tr>
              <a:tr h="438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32.14%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0.79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93672985"/>
                  </a:ext>
                </a:extLst>
              </a:tr>
              <a:tr h="438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40.00%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0.70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6562194"/>
                  </a:ext>
                </a:extLst>
              </a:tr>
              <a:tr h="438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50.00%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1.50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22508968"/>
                  </a:ext>
                </a:extLst>
              </a:tr>
              <a:tr h="438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N/A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N/A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6955772"/>
                  </a:ext>
                </a:extLst>
              </a:tr>
              <a:tr h="438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32659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9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4F04-EF8A-5687-D9CA-B36CADD1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Ball Reversals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B618BEF-DB0F-4088-A6CE-345F85CED9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922165"/>
              </p:ext>
            </p:extLst>
          </p:nvPr>
        </p:nvGraphicFramePr>
        <p:xfrm>
          <a:off x="466164" y="1958261"/>
          <a:ext cx="7001435" cy="41684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5612">
                  <a:extLst>
                    <a:ext uri="{9D8B030D-6E8A-4147-A177-3AD203B41FA5}">
                      <a16:colId xmlns:a16="http://schemas.microsoft.com/office/drawing/2014/main" val="1707614018"/>
                    </a:ext>
                  </a:extLst>
                </a:gridCol>
                <a:gridCol w="1094939">
                  <a:extLst>
                    <a:ext uri="{9D8B030D-6E8A-4147-A177-3AD203B41FA5}">
                      <a16:colId xmlns:a16="http://schemas.microsoft.com/office/drawing/2014/main" val="445974852"/>
                    </a:ext>
                  </a:extLst>
                </a:gridCol>
                <a:gridCol w="1270275">
                  <a:extLst>
                    <a:ext uri="{9D8B030D-6E8A-4147-A177-3AD203B41FA5}">
                      <a16:colId xmlns:a16="http://schemas.microsoft.com/office/drawing/2014/main" val="471813101"/>
                    </a:ext>
                  </a:extLst>
                </a:gridCol>
                <a:gridCol w="1270275">
                  <a:extLst>
                    <a:ext uri="{9D8B030D-6E8A-4147-A177-3AD203B41FA5}">
                      <a16:colId xmlns:a16="http://schemas.microsoft.com/office/drawing/2014/main" val="3923189346"/>
                    </a:ext>
                  </a:extLst>
                </a:gridCol>
                <a:gridCol w="1016219">
                  <a:extLst>
                    <a:ext uri="{9D8B030D-6E8A-4147-A177-3AD203B41FA5}">
                      <a16:colId xmlns:a16="http://schemas.microsoft.com/office/drawing/2014/main" val="1082963117"/>
                    </a:ext>
                  </a:extLst>
                </a:gridCol>
                <a:gridCol w="904115">
                  <a:extLst>
                    <a:ext uri="{9D8B030D-6E8A-4147-A177-3AD203B41FA5}">
                      <a16:colId xmlns:a16="http://schemas.microsoft.com/office/drawing/2014/main" val="1091462534"/>
                    </a:ext>
                  </a:extLst>
                </a:gridCol>
              </a:tblGrid>
              <a:tr h="3009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Distribution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 dirty="0">
                          <a:effectLst/>
                        </a:rPr>
                        <a:t>Change Sides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619994"/>
                  </a:ext>
                </a:extLst>
              </a:tr>
              <a:tr h="5414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Shot Type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54621130"/>
                  </a:ext>
                </a:extLst>
              </a:tr>
              <a:tr h="34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Layup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22.37%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18.91%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19.64%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20.21%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17.86%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31826006"/>
                  </a:ext>
                </a:extLst>
              </a:tr>
              <a:tr h="34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Floater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9.77%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12.44%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12.95%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7.45%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7.14%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87705249"/>
                  </a:ext>
                </a:extLst>
              </a:tr>
              <a:tr h="34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Hook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7.71%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9.84%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8.04%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8.51%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7.14%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95490024"/>
                  </a:ext>
                </a:extLst>
              </a:tr>
              <a:tr h="34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Jumper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15.68%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11.40%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17.41%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13.83%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77622174"/>
                  </a:ext>
                </a:extLst>
              </a:tr>
              <a:tr h="34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Three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17.99%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28.24%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27.68%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30.85%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50.00%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49648060"/>
                  </a:ext>
                </a:extLst>
              </a:tr>
              <a:tr h="34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Dunk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1.80%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2.07%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0.89%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30686047"/>
                  </a:ext>
                </a:extLst>
              </a:tr>
              <a:tr h="34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Foul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7.97%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9.07%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3.57%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2.13%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3.57%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13827165"/>
                  </a:ext>
                </a:extLst>
              </a:tr>
              <a:tr h="34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Turnover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16.71%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8.03%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9.82%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17.02%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14.29%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8926032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7112C7B-71AD-0231-9FD2-E56E6B654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006" y="956912"/>
            <a:ext cx="3818876" cy="553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1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A481-BD78-49F7-9688-AC9E8B0A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Paint Touches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5647164-6B9C-568C-5517-90E073937F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6878068"/>
              </p:ext>
            </p:extLst>
          </p:nvPr>
        </p:nvGraphicFramePr>
        <p:xfrm>
          <a:off x="2559424" y="1690688"/>
          <a:ext cx="7073152" cy="4356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4084">
                  <a:extLst>
                    <a:ext uri="{9D8B030D-6E8A-4147-A177-3AD203B41FA5}">
                      <a16:colId xmlns:a16="http://schemas.microsoft.com/office/drawing/2014/main" val="2224176656"/>
                    </a:ext>
                  </a:extLst>
                </a:gridCol>
                <a:gridCol w="1676295">
                  <a:extLst>
                    <a:ext uri="{9D8B030D-6E8A-4147-A177-3AD203B41FA5}">
                      <a16:colId xmlns:a16="http://schemas.microsoft.com/office/drawing/2014/main" val="2074169779"/>
                    </a:ext>
                  </a:extLst>
                </a:gridCol>
                <a:gridCol w="1594526">
                  <a:extLst>
                    <a:ext uri="{9D8B030D-6E8A-4147-A177-3AD203B41FA5}">
                      <a16:colId xmlns:a16="http://schemas.microsoft.com/office/drawing/2014/main" val="1374217069"/>
                    </a:ext>
                  </a:extLst>
                </a:gridCol>
                <a:gridCol w="2228247">
                  <a:extLst>
                    <a:ext uri="{9D8B030D-6E8A-4147-A177-3AD203B41FA5}">
                      <a16:colId xmlns:a16="http://schemas.microsoft.com/office/drawing/2014/main" val="755834212"/>
                    </a:ext>
                  </a:extLst>
                </a:gridCol>
              </a:tblGrid>
              <a:tr h="749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Paint Touches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Count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Success Rate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Points Per Possession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88944907"/>
                  </a:ext>
                </a:extLst>
              </a:tr>
              <a:tr h="7214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509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34.38%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0.90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78182711"/>
                  </a:ext>
                </a:extLst>
              </a:tr>
              <a:tr h="7214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811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51.05%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1.05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70287718"/>
                  </a:ext>
                </a:extLst>
              </a:tr>
              <a:tr h="7214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217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54.38%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1.07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10434602"/>
                  </a:ext>
                </a:extLst>
              </a:tr>
              <a:tr h="7214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50.00%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1.08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47915960"/>
                  </a:ext>
                </a:extLst>
              </a:tr>
              <a:tr h="7214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50.00%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18294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49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1D5D-16C5-9A41-690F-12E1D982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Paint Touches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EDC7B1-1C0F-FCDF-FD23-E5D034600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948" y="681037"/>
            <a:ext cx="3850252" cy="5581446"/>
          </a:xfrm>
          <a:prstGeom prst="rect">
            <a:avLst/>
          </a:prstGeom>
        </p:spPr>
      </p:pic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EC341910-B563-4077-533C-EF5EF46D7F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24741"/>
              </p:ext>
            </p:extLst>
          </p:nvPr>
        </p:nvGraphicFramePr>
        <p:xfrm>
          <a:off x="838200" y="1936376"/>
          <a:ext cx="5966011" cy="41058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9192">
                  <a:extLst>
                    <a:ext uri="{9D8B030D-6E8A-4147-A177-3AD203B41FA5}">
                      <a16:colId xmlns:a16="http://schemas.microsoft.com/office/drawing/2014/main" val="521867465"/>
                    </a:ext>
                  </a:extLst>
                </a:gridCol>
                <a:gridCol w="921527">
                  <a:extLst>
                    <a:ext uri="{9D8B030D-6E8A-4147-A177-3AD203B41FA5}">
                      <a16:colId xmlns:a16="http://schemas.microsoft.com/office/drawing/2014/main" val="2824405603"/>
                    </a:ext>
                  </a:extLst>
                </a:gridCol>
                <a:gridCol w="852287">
                  <a:extLst>
                    <a:ext uri="{9D8B030D-6E8A-4147-A177-3AD203B41FA5}">
                      <a16:colId xmlns:a16="http://schemas.microsoft.com/office/drawing/2014/main" val="1033304128"/>
                    </a:ext>
                  </a:extLst>
                </a:gridCol>
                <a:gridCol w="852287">
                  <a:extLst>
                    <a:ext uri="{9D8B030D-6E8A-4147-A177-3AD203B41FA5}">
                      <a16:colId xmlns:a16="http://schemas.microsoft.com/office/drawing/2014/main" val="3925872029"/>
                    </a:ext>
                  </a:extLst>
                </a:gridCol>
                <a:gridCol w="1065359">
                  <a:extLst>
                    <a:ext uri="{9D8B030D-6E8A-4147-A177-3AD203B41FA5}">
                      <a16:colId xmlns:a16="http://schemas.microsoft.com/office/drawing/2014/main" val="3065811002"/>
                    </a:ext>
                  </a:extLst>
                </a:gridCol>
                <a:gridCol w="1065359">
                  <a:extLst>
                    <a:ext uri="{9D8B030D-6E8A-4147-A177-3AD203B41FA5}">
                      <a16:colId xmlns:a16="http://schemas.microsoft.com/office/drawing/2014/main" val="3237006515"/>
                    </a:ext>
                  </a:extLst>
                </a:gridCol>
              </a:tblGrid>
              <a:tr h="433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Distribution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Paint Touches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25446792"/>
                  </a:ext>
                </a:extLst>
              </a:tr>
              <a:tr h="5071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Shot Type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11723825"/>
                  </a:ext>
                </a:extLst>
              </a:tr>
              <a:tr h="395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Layup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29.72%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31.34%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37.50%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16.67%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75418509"/>
                  </a:ext>
                </a:extLst>
              </a:tr>
              <a:tr h="395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Floater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3.34%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15.91%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17.97%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20.83%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50.00%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92213645"/>
                  </a:ext>
                </a:extLst>
              </a:tr>
              <a:tr h="395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Hook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1.38%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9.74%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11.98%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4.17%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16.67%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36098133"/>
                  </a:ext>
                </a:extLst>
              </a:tr>
              <a:tr h="395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Jumper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22.00%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7.77%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6.91%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8.33%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5620483"/>
                  </a:ext>
                </a:extLst>
              </a:tr>
              <a:tr h="395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Three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55.21%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15.04%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11.52%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16.67%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12695819"/>
                  </a:ext>
                </a:extLst>
              </a:tr>
              <a:tr h="395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Dunk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2.10%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2.30%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89889780"/>
                  </a:ext>
                </a:extLst>
              </a:tr>
              <a:tr h="395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Foul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2.36%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9.37%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6.91%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4.17%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2660400"/>
                  </a:ext>
                </a:extLst>
              </a:tr>
              <a:tr h="395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Turnover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15.52%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10.23%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10.60%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8.33%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16.67%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83963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94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A69DA-818B-E78D-441F-3CCF4286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5F6AC-504C-8082-9B3F-55CC18689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Ranks variable (most -&gt; least significance)</a:t>
            </a:r>
          </a:p>
          <a:p>
            <a:r>
              <a:rPr lang="en-US" dirty="0">
                <a:solidFill>
                  <a:schemeClr val="bg1"/>
                </a:solidFill>
              </a:rPr>
              <a:t>Shot Type was statistically significant</a:t>
            </a:r>
          </a:p>
          <a:p>
            <a:r>
              <a:rPr lang="en-US" dirty="0">
                <a:solidFill>
                  <a:schemeClr val="bg1"/>
                </a:solidFill>
              </a:rPr>
              <a:t>Paint Touches had more than reversals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15CA73-848B-38E8-54D7-3D52E4B1F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465" y="1489729"/>
            <a:ext cx="3451323" cy="500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0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790D-A24C-97FE-533E-B411C495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CE69-FE2E-94A0-476A-839BAB38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Ball Reversals were not significant</a:t>
            </a:r>
          </a:p>
          <a:p>
            <a:r>
              <a:rPr lang="en-US" dirty="0">
                <a:solidFill>
                  <a:schemeClr val="bg1"/>
                </a:solidFill>
              </a:rPr>
              <a:t>Paint Touches showed some significance</a:t>
            </a:r>
          </a:p>
          <a:p>
            <a:r>
              <a:rPr lang="en-US" dirty="0">
                <a:solidFill>
                  <a:schemeClr val="bg1"/>
                </a:solidFill>
              </a:rPr>
              <a:t>Get &gt;0 Paint Touches</a:t>
            </a:r>
          </a:p>
        </p:txBody>
      </p:sp>
    </p:spTree>
    <p:extLst>
      <p:ext uri="{BB962C8B-B14F-4D97-AF65-F5344CB8AC3E}">
        <p14:creationId xmlns:p14="http://schemas.microsoft.com/office/powerpoint/2010/main" val="370671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340</Words>
  <Application>Microsoft Office PowerPoint</Application>
  <PresentationFormat>Widescreen</PresentationFormat>
  <Paragraphs>190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Ball Reversals and Paint Touches</vt:lpstr>
      <vt:lpstr>Ball Reversals</vt:lpstr>
      <vt:lpstr>Ball Reversals</vt:lpstr>
      <vt:lpstr>Paint Touches</vt:lpstr>
      <vt:lpstr>Paint Touches</vt:lpstr>
      <vt:lpstr>Random Forest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 Reversals and Paint Touches</dc:title>
  <dc:creator>Danny Henderson</dc:creator>
  <cp:lastModifiedBy>Danny Henderson</cp:lastModifiedBy>
  <cp:revision>8</cp:revision>
  <dcterms:created xsi:type="dcterms:W3CDTF">2022-09-28T15:19:40Z</dcterms:created>
  <dcterms:modified xsi:type="dcterms:W3CDTF">2022-09-28T19:30:07Z</dcterms:modified>
</cp:coreProperties>
</file>