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9" r:id="rId4"/>
    <p:sldId id="280" r:id="rId5"/>
    <p:sldId id="287" r:id="rId6"/>
    <p:sldId id="282" r:id="rId7"/>
    <p:sldId id="283" r:id="rId8"/>
    <p:sldId id="288" r:id="rId9"/>
    <p:sldId id="284" r:id="rId10"/>
    <p:sldId id="285" r:id="rId11"/>
    <p:sldId id="286" r:id="rId12"/>
    <p:sldId id="291" r:id="rId13"/>
    <p:sldId id="289" r:id="rId14"/>
    <p:sldId id="292" r:id="rId15"/>
    <p:sldId id="293" r:id="rId16"/>
    <p:sldId id="296" r:id="rId17"/>
    <p:sldId id="297" r:id="rId18"/>
    <p:sldId id="298" r:id="rId19"/>
    <p:sldId id="300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8613" autoAdjust="0"/>
  </p:normalViewPr>
  <p:slideViewPr>
    <p:cSldViewPr snapToGrid="0">
      <p:cViewPr varScale="1">
        <p:scale>
          <a:sx n="47" d="100"/>
          <a:sy n="47" d="100"/>
        </p:scale>
        <p:origin x="15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C850D-F5E7-4FF0-9416-DF7AC68DA82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60918-7969-4680-9097-C9BA29B221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1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56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50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429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863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7747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209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</a:t>
            </a:r>
            <a:r>
              <a:rPr lang="en-US" dirty="0"/>
              <a:t>9</a:t>
            </a:r>
            <a:endParaRPr lang="en-US" dirty="0" smtClean="0"/>
          </a:p>
          <a:p>
            <a:endParaRPr lang="en-US" dirty="0"/>
          </a:p>
          <a:p>
            <a:r>
              <a:rPr lang="id-ID" sz="4400" b="1" dirty="0" smtClean="0"/>
              <a:t>Cybercrime</a:t>
            </a:r>
            <a:endParaRPr lang="id-ID" sz="4400" dirty="0"/>
          </a:p>
          <a:p>
            <a:endParaRPr lang="en-US" dirty="0" smtClean="0"/>
          </a:p>
          <a:p>
            <a:r>
              <a:rPr lang="en-US" dirty="0" smtClean="0"/>
              <a:t>Ulya </a:t>
            </a:r>
            <a:r>
              <a:rPr lang="en-US" dirty="0" err="1" smtClean="0"/>
              <a:t>Anisatur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31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564" y="2006270"/>
            <a:ext cx="10162309" cy="3826337"/>
          </a:xfrm>
        </p:spPr>
        <p:txBody>
          <a:bodyPr>
            <a:noAutofit/>
          </a:bodyPr>
          <a:lstStyle/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400" dirty="0"/>
              <a:t>Pelakunya adalah orang yang menguasai penggunaan internet beserta </a:t>
            </a:r>
            <a:r>
              <a:rPr lang="id-ID" sz="2400" dirty="0" smtClean="0"/>
              <a:t>aplikasinya</a:t>
            </a:r>
          </a:p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400" dirty="0"/>
              <a:t>Perbuatan tersebut seringkali dilakukan secara transnasional/melintasi batas </a:t>
            </a:r>
            <a:r>
              <a:rPr lang="id-ID" sz="2400" dirty="0" smtClean="0"/>
              <a:t>negara</a:t>
            </a:r>
          </a:p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400" dirty="0"/>
              <a:t>Perbuatan tersebut mengakibatkan kerugian materil maupun immateril (waktu, nilai, jasa, uang, barang, harga diri, martabat, kerahasiaan informasi) yang cenderung lebih besar dibandingkan kejahatan konvensional</a:t>
            </a:r>
            <a:endParaRPr lang="id-ID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FF0000"/>
                </a:solidFill>
              </a:rPr>
              <a:t>KARAKTER</a:t>
            </a:r>
            <a:endParaRPr lang="id-ID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564" y="2006270"/>
            <a:ext cx="10162309" cy="3826337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/>
              <a:t>1. Komputer sebagai TARGET</a:t>
            </a:r>
          </a:p>
          <a:p>
            <a:pPr marL="269875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/>
              <a:t>Using a computer to </a:t>
            </a:r>
            <a:r>
              <a:rPr lang="id-ID" sz="3600" dirty="0" smtClean="0">
                <a:solidFill>
                  <a:srgbClr val="0070C0"/>
                </a:solidFill>
              </a:rPr>
              <a:t>attack</a:t>
            </a:r>
            <a:r>
              <a:rPr lang="id-ID" sz="2400" dirty="0" smtClean="0"/>
              <a:t> others computer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/>
              <a:t>2. Komputer sebagai SENJATA (Weapon)</a:t>
            </a:r>
          </a:p>
          <a:p>
            <a:pPr marL="269875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/>
              <a:t>U</a:t>
            </a:r>
            <a:r>
              <a:rPr lang="en-US" sz="2400" dirty="0" smtClean="0"/>
              <a:t>sing </a:t>
            </a:r>
            <a:r>
              <a:rPr lang="en-US" sz="2400" dirty="0"/>
              <a:t>a computer to commit real world crimes</a:t>
            </a:r>
            <a:endParaRPr lang="id-ID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FF0000"/>
                </a:solidFill>
              </a:rPr>
              <a:t>KATEGORI</a:t>
            </a:r>
            <a:endParaRPr lang="id-ID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30" y="0"/>
            <a:ext cx="8095052" cy="455121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0" b="12800"/>
          <a:stretch>
            <a:fillRect/>
          </a:stretch>
        </p:blipFill>
        <p:spPr>
          <a:xfrm>
            <a:off x="2446724" y="3784022"/>
            <a:ext cx="8693864" cy="3261014"/>
          </a:xfr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4782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6" y="1863400"/>
            <a:ext cx="6853874" cy="4539579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1089" y="2158705"/>
            <a:ext cx="6255327" cy="4244274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600" dirty="0" smtClean="0">
                <a:solidFill>
                  <a:schemeClr val="accent1"/>
                </a:solidFill>
              </a:rPr>
              <a:t>Unauthorized Acces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AutoNum type="arabicPeriod"/>
            </a:pPr>
            <a:r>
              <a:rPr lang="id-ID" sz="2600" dirty="0">
                <a:solidFill>
                  <a:schemeClr val="accent1"/>
                </a:solidFill>
              </a:rPr>
              <a:t>Illegal </a:t>
            </a:r>
            <a:r>
              <a:rPr lang="id-ID" sz="2600" dirty="0" smtClean="0">
                <a:solidFill>
                  <a:schemeClr val="accent1"/>
                </a:solidFill>
              </a:rPr>
              <a:t>Contents - </a:t>
            </a:r>
            <a:r>
              <a:rPr lang="en-US" sz="2600" dirty="0" smtClean="0">
                <a:solidFill>
                  <a:schemeClr val="accent1"/>
                </a:solidFill>
              </a:rPr>
              <a:t>Pornography</a:t>
            </a:r>
            <a:endParaRPr lang="id-ID" sz="2600" dirty="0" smtClean="0">
              <a:solidFill>
                <a:schemeClr val="accent1"/>
              </a:solidFill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600" dirty="0">
                <a:solidFill>
                  <a:schemeClr val="accent1"/>
                </a:solidFill>
              </a:rPr>
              <a:t>Penyebaran virus secara </a:t>
            </a:r>
            <a:r>
              <a:rPr lang="id-ID" sz="2600" dirty="0" smtClean="0">
                <a:solidFill>
                  <a:schemeClr val="accent1"/>
                </a:solidFill>
              </a:rPr>
              <a:t>sengaja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2600" dirty="0">
                <a:solidFill>
                  <a:schemeClr val="accent1"/>
                </a:solidFill>
              </a:rPr>
              <a:t>Cyber </a:t>
            </a:r>
            <a:r>
              <a:rPr lang="fr-FR" sz="2600" dirty="0" err="1">
                <a:solidFill>
                  <a:schemeClr val="accent1"/>
                </a:solidFill>
              </a:rPr>
              <a:t>Espionage</a:t>
            </a:r>
            <a:r>
              <a:rPr lang="fr-FR" sz="2600" dirty="0">
                <a:solidFill>
                  <a:schemeClr val="accent1"/>
                </a:solidFill>
              </a:rPr>
              <a:t>, Sabotage, and </a:t>
            </a:r>
            <a:r>
              <a:rPr lang="fr-FR" sz="2600" dirty="0" err="1" smtClean="0">
                <a:solidFill>
                  <a:schemeClr val="accent1"/>
                </a:solidFill>
              </a:rPr>
              <a:t>Extortion</a:t>
            </a:r>
            <a:endParaRPr lang="id-ID" sz="2600" dirty="0" smtClean="0">
              <a:solidFill>
                <a:schemeClr val="accent1"/>
              </a:solidFill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600" dirty="0" smtClean="0">
                <a:solidFill>
                  <a:schemeClr val="accent1"/>
                </a:solidFill>
              </a:rPr>
              <a:t>Carding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600" dirty="0" smtClean="0">
                <a:solidFill>
                  <a:schemeClr val="accent1"/>
                </a:solidFill>
              </a:rPr>
              <a:t>Hacking dan Cracker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600" dirty="0">
                <a:solidFill>
                  <a:schemeClr val="accent1"/>
                </a:solidFill>
              </a:rPr>
              <a:t>Cybersquatting and </a:t>
            </a:r>
            <a:r>
              <a:rPr lang="id-ID" sz="2600" dirty="0" smtClean="0">
                <a:solidFill>
                  <a:schemeClr val="accent1"/>
                </a:solidFill>
              </a:rPr>
              <a:t>Typosquatting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FF0000"/>
                </a:solidFill>
              </a:rPr>
              <a:t>JENIS CYBERCRIME</a:t>
            </a:r>
            <a:endParaRPr lang="id-ID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FF0000"/>
                </a:solidFill>
              </a:rPr>
              <a:t>JENIS CYBERCRIME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872835" y="2011053"/>
            <a:ext cx="9871365" cy="4232626"/>
          </a:xfrm>
        </p:spPr>
        <p:txBody>
          <a:bodyPr>
            <a:noAutofit/>
          </a:bodyPr>
          <a:lstStyle/>
          <a:p>
            <a:pPr marL="324000" lvl="0" indent="-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 startAt="8"/>
            </a:pPr>
            <a:r>
              <a:rPr lang="en-US" sz="2600" dirty="0" smtClean="0"/>
              <a:t>Judi </a:t>
            </a:r>
            <a:r>
              <a:rPr lang="en-US" sz="2600" dirty="0"/>
              <a:t>On-line – Cyber Gambling</a:t>
            </a:r>
            <a:endParaRPr lang="id-ID" sz="2600" dirty="0"/>
          </a:p>
          <a:p>
            <a:pPr marL="324000" lvl="0" indent="-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 startAt="8"/>
            </a:pPr>
            <a:r>
              <a:rPr lang="en-US" sz="2600" dirty="0" smtClean="0"/>
              <a:t>Cyber </a:t>
            </a:r>
            <a:r>
              <a:rPr lang="en-US" sz="2600" dirty="0"/>
              <a:t>Bullying</a:t>
            </a:r>
            <a:endParaRPr lang="id-ID" sz="2600" dirty="0"/>
          </a:p>
          <a:p>
            <a:pPr marL="324000" lvl="0" indent="-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 startAt="8"/>
            </a:pPr>
            <a:r>
              <a:rPr lang="en-US" sz="2600" dirty="0"/>
              <a:t>Cyber Terrorism</a:t>
            </a:r>
            <a:endParaRPr lang="id-ID" sz="2600" dirty="0"/>
          </a:p>
          <a:p>
            <a:pPr marL="324000" lvl="0" indent="-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 startAt="8"/>
            </a:pPr>
            <a:r>
              <a:rPr lang="en-US" sz="2600" dirty="0"/>
              <a:t>Cybercrime AS INDUSTRIAN</a:t>
            </a:r>
            <a:endParaRPr lang="id-ID" sz="2600" dirty="0"/>
          </a:p>
          <a:p>
            <a:pPr marL="324000" lvl="0" indent="-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 startAt="8"/>
            </a:pPr>
            <a:r>
              <a:rPr lang="en-US" sz="2600" dirty="0"/>
              <a:t>Cyber Vandalism / Cyber Hooliganism</a:t>
            </a:r>
            <a:endParaRPr lang="id-ID" sz="2600" dirty="0"/>
          </a:p>
          <a:p>
            <a:pPr marL="324000" lvl="0" indent="-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 startAt="8"/>
            </a:pPr>
            <a:r>
              <a:rPr lang="en-US" sz="2600" dirty="0"/>
              <a:t>Cyber Warfare</a:t>
            </a:r>
            <a:endParaRPr lang="id-ID" sz="2600" dirty="0"/>
          </a:p>
          <a:p>
            <a:pPr marL="324000" lvl="0" indent="-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 startAt="8"/>
            </a:pPr>
            <a:r>
              <a:rPr lang="en-US" sz="2600" dirty="0"/>
              <a:t>Cyber Attack</a:t>
            </a:r>
            <a:endParaRPr lang="id-ID" sz="2600" dirty="0"/>
          </a:p>
          <a:p>
            <a:pPr marL="324000" lvl="0" indent="-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 startAt="8"/>
            </a:pPr>
            <a:r>
              <a:rPr lang="en-US" sz="2600" dirty="0"/>
              <a:t>Denial-of-Services</a:t>
            </a:r>
            <a:endParaRPr lang="id-ID" sz="2600" dirty="0"/>
          </a:p>
          <a:p>
            <a:pPr marL="324000" indent="-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 startAt="8"/>
            </a:pPr>
            <a:r>
              <a:rPr lang="en-US" sz="2600" dirty="0"/>
              <a:t>Cyber-theft, cyber-breach, cyber - obscenity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28259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3653486"/>
            <a:ext cx="4301294" cy="241732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41" y="3280825"/>
            <a:ext cx="4060396" cy="319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3" y="1659466"/>
            <a:ext cx="3523120" cy="1972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99" y="363241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8" y="1371383"/>
            <a:ext cx="9871366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FF0000"/>
                </a:solidFill>
              </a:rPr>
              <a:t>PHISING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872835" y="2011053"/>
            <a:ext cx="9871365" cy="4232626"/>
          </a:xfrm>
        </p:spPr>
        <p:txBody>
          <a:bodyPr>
            <a:noAutofit/>
          </a:bodyPr>
          <a:lstStyle/>
          <a:p>
            <a:pPr marL="354013" indent="-3540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  <a:tabLst>
                <a:tab pos="354013" algn="l"/>
              </a:tabLst>
            </a:pPr>
            <a:r>
              <a:rPr lang="id-ID" sz="2800" dirty="0" smtClean="0"/>
              <a:t>Password </a:t>
            </a:r>
            <a:r>
              <a:rPr lang="id-ID" sz="2800" dirty="0"/>
              <a:t>Harvesting Phising yang artinya adalah tindakan memancing dengan tujuan untuk mengumpulkan </a:t>
            </a:r>
            <a:r>
              <a:rPr lang="id-ID" sz="2800" dirty="0" smtClean="0"/>
              <a:t>password</a:t>
            </a:r>
          </a:p>
          <a:p>
            <a:pPr marL="354013" indent="-3540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id-ID" sz="2800" dirty="0" smtClean="0"/>
              <a:t>Merupakan aktivitas </a:t>
            </a:r>
            <a:r>
              <a:rPr lang="id-ID" sz="2800" dirty="0"/>
              <a:t>seseorang untuk mendapatkan informasi rahasia user dengan cara menggunakan email dan situs web yang menyerupai aslinya atau resmi. </a:t>
            </a:r>
            <a:endParaRPr lang="id-ID" sz="2800" dirty="0" smtClean="0"/>
          </a:p>
          <a:p>
            <a:pPr marL="354013" indent="-3540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id-ID" sz="2800" dirty="0" smtClean="0"/>
              <a:t>Informasi </a:t>
            </a:r>
            <a:r>
              <a:rPr lang="id-ID" sz="2800" dirty="0"/>
              <a:t>rahasia yang diminta biasanya berupa password account atau nomor kartu kredit</a:t>
            </a:r>
            <a:r>
              <a:rPr lang="id-ID" sz="2800" dirty="0" smtClean="0"/>
              <a:t>,  </a:t>
            </a:r>
            <a:r>
              <a:rPr lang="id-ID" sz="2800" dirty="0"/>
              <a:t>detail pembayaran dll.</a:t>
            </a:r>
          </a:p>
        </p:txBody>
      </p:sp>
    </p:spTree>
    <p:extLst>
      <p:ext uri="{BB962C8B-B14F-4D97-AF65-F5344CB8AC3E}">
        <p14:creationId xmlns:p14="http://schemas.microsoft.com/office/powerpoint/2010/main" val="33353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Penanggulangan cybercrime</a:t>
            </a:r>
            <a:endParaRPr lang="id-ID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872835" y="1828800"/>
            <a:ext cx="9871365" cy="4414879"/>
          </a:xfrm>
        </p:spPr>
        <p:txBody>
          <a:bodyPr>
            <a:noAutofit/>
          </a:bodyPr>
          <a:lstStyle/>
          <a:p>
            <a:pPr marL="354013" indent="-354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600" dirty="0"/>
              <a:t>Melakukan modernisasi hukum pidana nasional beserta hukum acaranya, yang diselaraskan dengan konvensi internasional yang terkait dengan kejahatan tersebut</a:t>
            </a:r>
          </a:p>
          <a:p>
            <a:pPr marL="354013" indent="-354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600" dirty="0"/>
              <a:t>Meningkatkan sistem pengamanan jaringan komputer nasional sesuai standar internasional</a:t>
            </a:r>
          </a:p>
          <a:p>
            <a:pPr marL="354013" indent="-354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600" dirty="0"/>
              <a:t>Meningkatkan pemahaman serta keahlian aparatur penegak hukum mengenai upaya pencegahan, investigasi dan penuntutan perkara-perkara yang berhubungan dengan cyber crime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  <a:tabLst>
                <a:tab pos="354013" algn="l"/>
              </a:tabLst>
            </a:pP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6704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Penanggulangan cybercrime</a:t>
            </a:r>
            <a:endParaRPr lang="id-ID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872835" y="1828800"/>
            <a:ext cx="9871365" cy="4414879"/>
          </a:xfrm>
        </p:spPr>
        <p:txBody>
          <a:bodyPr>
            <a:noAutofit/>
          </a:bodyPr>
          <a:lstStyle/>
          <a:p>
            <a:pPr marL="354013" indent="-354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600" dirty="0" smtClean="0"/>
              <a:t>Meningkatkan </a:t>
            </a:r>
            <a:r>
              <a:rPr lang="id-ID" sz="2600" dirty="0"/>
              <a:t>kesadaran warga negara mengenai masalah </a:t>
            </a:r>
            <a:r>
              <a:rPr lang="id-ID" sz="2600" i="1" dirty="0"/>
              <a:t>cyber crime </a:t>
            </a:r>
            <a:r>
              <a:rPr lang="id-ID" sz="2600" dirty="0"/>
              <a:t>serta pentingnya mencegah kejahatan tersebut terjadi</a:t>
            </a:r>
          </a:p>
          <a:p>
            <a:pPr marL="354013" indent="-354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600" dirty="0"/>
              <a:t>Meningkatkan kerjasama antar negara, baik bilateral, regional maupun multilateral, dalam upaya penanganan cyber crime, antara lain melalui perjanjian ekstradisi dan</a:t>
            </a:r>
            <a:r>
              <a:rPr lang="id-ID" sz="2600" i="1" dirty="0"/>
              <a:t>mutual assistance treaties.</a:t>
            </a:r>
            <a:endParaRPr lang="id-ID" sz="2600" dirty="0"/>
          </a:p>
          <a:p>
            <a:pPr marL="0" indent="-354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  <a:tabLst>
                <a:tab pos="354013" algn="l"/>
              </a:tabLst>
            </a:pP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23564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237" y="220805"/>
            <a:ext cx="12642276" cy="66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5" y="2946904"/>
            <a:ext cx="4537996" cy="226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51" y="1906751"/>
            <a:ext cx="6846026" cy="45609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173" y="1945162"/>
            <a:ext cx="6220704" cy="3903662"/>
          </a:xfrm>
        </p:spPr>
        <p:txBody>
          <a:bodyPr>
            <a:noAutofit/>
          </a:bodyPr>
          <a:lstStyle/>
          <a:p>
            <a:pPr marL="3556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FFFF00"/>
                </a:solidFill>
              </a:rPr>
              <a:t>Penyebaran</a:t>
            </a:r>
            <a:r>
              <a:rPr lang="en-US" sz="2400" dirty="0">
                <a:solidFill>
                  <a:srgbClr val="FFFF00"/>
                </a:solidFill>
              </a:rPr>
              <a:t> Virus </a:t>
            </a:r>
            <a:endParaRPr lang="id-ID" sz="2400" dirty="0">
              <a:solidFill>
                <a:srgbClr val="FFFF00"/>
              </a:solidFill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Judi On-line – Cyber Gambling</a:t>
            </a:r>
            <a:endParaRPr lang="id-ID" sz="2400" dirty="0">
              <a:solidFill>
                <a:srgbClr val="FFFF00"/>
              </a:solidFill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Pornography</a:t>
            </a:r>
            <a:endParaRPr lang="id-ID" sz="2400" dirty="0">
              <a:solidFill>
                <a:srgbClr val="FFFF00"/>
              </a:solidFill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Cyber Bullying</a:t>
            </a:r>
            <a:endParaRPr lang="id-ID" sz="2400" dirty="0">
              <a:solidFill>
                <a:srgbClr val="FFFF00"/>
              </a:solidFill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Cyber Terrorism</a:t>
            </a:r>
            <a:endParaRPr lang="id-ID" sz="2400" dirty="0">
              <a:solidFill>
                <a:srgbClr val="FFFF00"/>
              </a:solidFill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Cybercrime AS INDUSTRIAN</a:t>
            </a:r>
            <a:endParaRPr lang="id-ID" sz="2400" dirty="0">
              <a:solidFill>
                <a:srgbClr val="FFFF00"/>
              </a:solidFill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Cyber Vandalism / Cyber Hooliganism</a:t>
            </a:r>
            <a:endParaRPr lang="id-ID" sz="2400" dirty="0">
              <a:solidFill>
                <a:srgbClr val="FFFF00"/>
              </a:solidFill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Cyber Warfare</a:t>
            </a:r>
            <a:endParaRPr lang="id-ID" sz="2400" dirty="0">
              <a:solidFill>
                <a:srgbClr val="FFFF00"/>
              </a:solidFill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Cyber Attack</a:t>
            </a:r>
            <a:endParaRPr lang="id-ID" sz="2400" dirty="0">
              <a:solidFill>
                <a:srgbClr val="FFFF00"/>
              </a:solidFill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Denial-of-Services</a:t>
            </a:r>
            <a:endParaRPr lang="id-ID" sz="2400" dirty="0">
              <a:solidFill>
                <a:srgbClr val="FFFF00"/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Cyber-theft, cyber-breach, cyber - obscenity</a:t>
            </a:r>
            <a:endParaRPr lang="id-ID" sz="2400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30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rgbClr val="FF0000"/>
                </a:solidFill>
              </a:rPr>
              <a:t>TUGAS DISKUSI KELOMPOK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872835" y="2011053"/>
            <a:ext cx="9871365" cy="4232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id-ID" sz="2400" dirty="0" smtClean="0"/>
              <a:t>Sesuai dengan tema yang ditentukan, carilah contoh kejahatan yang termasuk dlm definisi.a kemudia diskusikan bersama kelompok untuk melengkapi data di bawah ini :</a:t>
            </a:r>
          </a:p>
          <a:p>
            <a:pPr marL="457200" indent="-457200" fontAlgn="base">
              <a:buAutoNum type="arabicPeriod"/>
            </a:pPr>
            <a:endParaRPr lang="id-ID" sz="2400" dirty="0"/>
          </a:p>
          <a:p>
            <a:pPr marL="457200" indent="-457200" fontAlgn="base">
              <a:buAutoNum type="arabicPeriod"/>
            </a:pPr>
            <a:r>
              <a:rPr lang="id-ID" sz="2400" dirty="0" smtClean="0"/>
              <a:t>Ruang </a:t>
            </a:r>
            <a:r>
              <a:rPr lang="id-ID" sz="2400" dirty="0"/>
              <a:t>lingkup </a:t>
            </a:r>
            <a:r>
              <a:rPr lang="id-ID" sz="2400" dirty="0" smtClean="0"/>
              <a:t>kejahatan</a:t>
            </a:r>
          </a:p>
          <a:p>
            <a:pPr marL="457200" indent="-457200" fontAlgn="base">
              <a:buAutoNum type="arabicPeriod"/>
            </a:pPr>
            <a:r>
              <a:rPr lang="id-ID" sz="2400" dirty="0" smtClean="0"/>
              <a:t>Sifat kejahatan</a:t>
            </a:r>
          </a:p>
          <a:p>
            <a:pPr marL="457200" indent="-457200" fontAlgn="base">
              <a:buAutoNum type="arabicPeriod"/>
            </a:pPr>
            <a:r>
              <a:rPr lang="id-ID" sz="2400" dirty="0" smtClean="0"/>
              <a:t>Pelaku kejahatan</a:t>
            </a:r>
          </a:p>
          <a:p>
            <a:pPr marL="457200" indent="-457200" fontAlgn="base">
              <a:buAutoNum type="arabicPeriod"/>
            </a:pPr>
            <a:r>
              <a:rPr lang="id-ID" sz="2400" dirty="0" smtClean="0"/>
              <a:t>Modus kejahatan</a:t>
            </a:r>
          </a:p>
          <a:p>
            <a:pPr marL="457200" indent="-457200" fontAlgn="base">
              <a:buAutoNum type="arabicPeriod"/>
            </a:pPr>
            <a:r>
              <a:rPr lang="id-ID" sz="2400" dirty="0" smtClean="0"/>
              <a:t>Jenis </a:t>
            </a:r>
            <a:r>
              <a:rPr lang="id-ID" sz="2400" dirty="0"/>
              <a:t>kerugian yang ditimbulkan</a:t>
            </a:r>
          </a:p>
        </p:txBody>
      </p:sp>
    </p:spTree>
    <p:extLst>
      <p:ext uri="{BB962C8B-B14F-4D97-AF65-F5344CB8AC3E}">
        <p14:creationId xmlns:p14="http://schemas.microsoft.com/office/powerpoint/2010/main" val="1371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3" y="0"/>
            <a:ext cx="5372100" cy="19145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57" y="252704"/>
            <a:ext cx="8354291" cy="615177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98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564" y="2022486"/>
            <a:ext cx="10162309" cy="3826337"/>
          </a:xfrm>
        </p:spPr>
        <p:txBody>
          <a:bodyPr>
            <a:noAutofit/>
          </a:bodyPr>
          <a:lstStyle/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800" dirty="0" smtClean="0"/>
              <a:t>Tahun 1988 </a:t>
            </a:r>
          </a:p>
          <a:p>
            <a:pPr marL="354013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Cyber Attack menggunakan worm / virus</a:t>
            </a:r>
          </a:p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800" dirty="0" smtClean="0"/>
              <a:t>Tahun 1994 Richard Pryce</a:t>
            </a:r>
          </a:p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800" dirty="0" smtClean="0"/>
              <a:t>Tahun 1995 Kevin Mitnick </a:t>
            </a:r>
          </a:p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id-ID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FF0000"/>
                </a:solidFill>
              </a:rPr>
              <a:t>ASAL MUASAL</a:t>
            </a:r>
            <a:endParaRPr lang="id-ID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564" y="2022486"/>
            <a:ext cx="10162309" cy="3826337"/>
          </a:xfrm>
        </p:spPr>
        <p:txBody>
          <a:bodyPr>
            <a:noAutofit/>
          </a:bodyPr>
          <a:lstStyle/>
          <a:p>
            <a:pPr marL="3556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The U.S. Department of </a:t>
            </a:r>
            <a:r>
              <a:rPr lang="en-US" sz="2800" b="1" dirty="0" smtClean="0"/>
              <a:t>Justice</a:t>
            </a:r>
            <a:endParaRPr lang="id-ID" sz="2800" dirty="0"/>
          </a:p>
          <a:p>
            <a:pPr marL="35401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i="1" dirty="0" smtClean="0"/>
              <a:t>“A</a:t>
            </a:r>
            <a:r>
              <a:rPr lang="en-US" sz="2800" i="1" dirty="0" err="1" smtClean="0"/>
              <a:t>ny</a:t>
            </a:r>
            <a:r>
              <a:rPr lang="en-US" sz="2800" i="1" dirty="0" smtClean="0"/>
              <a:t> </a:t>
            </a:r>
            <a:r>
              <a:rPr lang="en-US" sz="2800" i="1" dirty="0"/>
              <a:t>illegal </a:t>
            </a:r>
            <a:r>
              <a:rPr lang="en-US" sz="2800" i="1" dirty="0" smtClean="0"/>
              <a:t>act</a:t>
            </a:r>
            <a:r>
              <a:rPr lang="id-ID" sz="2800" i="1" dirty="0" smtClean="0"/>
              <a:t> </a:t>
            </a:r>
            <a:r>
              <a:rPr lang="en-US" sz="2800" i="1" dirty="0" smtClean="0"/>
              <a:t>requiring </a:t>
            </a:r>
            <a:r>
              <a:rPr lang="en-US" sz="2800" i="1" dirty="0"/>
              <a:t>knowledge of Computer technology for its perpetration, investigation, </a:t>
            </a:r>
            <a:r>
              <a:rPr lang="en-US" sz="2800" i="1" dirty="0" smtClean="0"/>
              <a:t>o</a:t>
            </a:r>
            <a:r>
              <a:rPr lang="en-US" sz="2800" dirty="0" smtClean="0"/>
              <a:t>r</a:t>
            </a:r>
            <a:r>
              <a:rPr lang="id-ID" sz="2800" dirty="0" smtClean="0"/>
              <a:t> </a:t>
            </a:r>
            <a:r>
              <a:rPr lang="en-US" sz="2800" i="1" dirty="0" smtClean="0"/>
              <a:t>prosecution</a:t>
            </a:r>
            <a:r>
              <a:rPr lang="id-ID" sz="2800" i="1" dirty="0" smtClean="0"/>
              <a:t>”</a:t>
            </a:r>
          </a:p>
          <a:p>
            <a:pPr marL="35401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2800" b="1" dirty="0" smtClean="0"/>
          </a:p>
          <a:p>
            <a:pPr marL="35401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/>
              <a:t>Eoghan</a:t>
            </a:r>
            <a:r>
              <a:rPr lang="en-US" sz="2800" b="1" dirty="0"/>
              <a:t> </a:t>
            </a:r>
            <a:r>
              <a:rPr lang="en-US" sz="2800" b="1" dirty="0" smtClean="0"/>
              <a:t>Casey</a:t>
            </a:r>
            <a:endParaRPr lang="id-ID" sz="2800" dirty="0"/>
          </a:p>
          <a:p>
            <a:pPr marL="35401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/>
              <a:t>“Cybercrime </a:t>
            </a:r>
            <a:r>
              <a:rPr lang="en-US" sz="2800" i="1" dirty="0"/>
              <a:t>is used throughout this text to refer to any crime that involves computer and networks, including crimes that do not rely heavily on computer”</a:t>
            </a:r>
            <a:endParaRPr lang="id-ID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FF0000"/>
                </a:solidFill>
              </a:rPr>
              <a:t>DEFINISI</a:t>
            </a:r>
            <a:endParaRPr lang="id-ID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564" y="2022486"/>
            <a:ext cx="10162309" cy="3826337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800" dirty="0" smtClean="0"/>
              <a:t>Tindak Kejahatan Murni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800" dirty="0" smtClean="0"/>
              <a:t>Tindakan Kejahatan Abu-abu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800" dirty="0" smtClean="0"/>
              <a:t>Menyerang Individu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800" dirty="0" smtClean="0"/>
              <a:t>Menyerang Hak Cipta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800" dirty="0" smtClean="0"/>
              <a:t>Menyerang Pemerintah</a:t>
            </a:r>
            <a:endParaRPr lang="id-ID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1691218"/>
            <a:ext cx="4586963" cy="512871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FF0000"/>
                </a:solidFill>
              </a:rPr>
              <a:t>MOTIF</a:t>
            </a:r>
            <a:endParaRPr lang="id-ID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564" y="2618509"/>
            <a:ext cx="10162309" cy="3214098"/>
          </a:xfrm>
        </p:spPr>
        <p:txBody>
          <a:bodyPr>
            <a:noAutofit/>
          </a:bodyPr>
          <a:lstStyle/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800" dirty="0" smtClean="0"/>
              <a:t>Memiliki </a:t>
            </a:r>
            <a:r>
              <a:rPr lang="id-ID" sz="2800" dirty="0"/>
              <a:t>keahlian tinggi dalam ilmu </a:t>
            </a:r>
            <a:r>
              <a:rPr lang="id-ID" sz="2800" dirty="0" smtClean="0"/>
              <a:t>computer</a:t>
            </a:r>
          </a:p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800" dirty="0" smtClean="0"/>
              <a:t>Menguasai </a:t>
            </a:r>
            <a:r>
              <a:rPr lang="id-ID" sz="2800" dirty="0"/>
              <a:t>algoritma dan pemrograman computer unutk membuat script/kode </a:t>
            </a:r>
            <a:r>
              <a:rPr lang="id-ID" sz="2800" dirty="0" smtClean="0"/>
              <a:t>malware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FF0000"/>
                </a:solidFill>
              </a:rPr>
              <a:t>PELAKU</a:t>
            </a:r>
            <a:endParaRPr lang="id-ID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564" y="2493818"/>
            <a:ext cx="10162309" cy="3338789"/>
          </a:xfrm>
        </p:spPr>
        <p:txBody>
          <a:bodyPr>
            <a:noAutofit/>
          </a:bodyPr>
          <a:lstStyle/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800" dirty="0" smtClean="0"/>
              <a:t>Dapat </a:t>
            </a:r>
            <a:r>
              <a:rPr lang="id-ID" sz="2800" dirty="0"/>
              <a:t>menganalisa cara kerja system computer dan </a:t>
            </a:r>
            <a:r>
              <a:rPr lang="id-ID" sz="2800" dirty="0" smtClean="0"/>
              <a:t>jaringan</a:t>
            </a:r>
          </a:p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800" dirty="0" smtClean="0"/>
              <a:t>Mampu </a:t>
            </a:r>
            <a:r>
              <a:rPr lang="id-ID" sz="2800" dirty="0"/>
              <a:t>menemukan celah </a:t>
            </a:r>
            <a:r>
              <a:rPr lang="id-ID" sz="2800" dirty="0" smtClean="0"/>
              <a:t>pada </a:t>
            </a:r>
            <a:r>
              <a:rPr lang="id-ID" sz="2800" dirty="0"/>
              <a:t>system yang kemudian akan menggunakan kelemahan tersebut untuk </a:t>
            </a:r>
            <a:r>
              <a:rPr lang="id-ID" sz="2800" dirty="0" smtClean="0"/>
              <a:t>tindakan </a:t>
            </a:r>
            <a:r>
              <a:rPr lang="id-ID" sz="2800" dirty="0"/>
              <a:t>kejahatan seperti pencurian </a:t>
            </a:r>
            <a:r>
              <a:rPr lang="id-ID" sz="2800" dirty="0" smtClean="0"/>
              <a:t>data</a:t>
            </a:r>
            <a:endParaRPr lang="id-ID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FF0000"/>
                </a:solidFill>
              </a:rPr>
              <a:t>PELAKU</a:t>
            </a:r>
            <a:endParaRPr lang="id-ID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35" y="1469463"/>
            <a:ext cx="8559800" cy="4927600"/>
          </a:xfrm>
          <a:prstGeom prst="rect">
            <a:avLst/>
          </a:prstGeom>
          <a:effectLst>
            <a:softEdge rad="977900"/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564" y="2006270"/>
            <a:ext cx="10162309" cy="3826337"/>
          </a:xfrm>
        </p:spPr>
        <p:txBody>
          <a:bodyPr>
            <a:noAutofit/>
          </a:bodyPr>
          <a:lstStyle/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800" dirty="0">
                <a:solidFill>
                  <a:srgbClr val="FF0000"/>
                </a:solidFill>
              </a:rPr>
              <a:t>Perbuatan yang dilakukan secara ilegal, tanpa hak atau tidak etis tersebut terjadi di ruang/wilayah maya (</a:t>
            </a:r>
            <a:r>
              <a:rPr lang="id-ID" sz="2800" i="1" dirty="0">
                <a:solidFill>
                  <a:srgbClr val="FF0000"/>
                </a:solidFill>
              </a:rPr>
              <a:t>cyber-space</a:t>
            </a:r>
            <a:r>
              <a:rPr lang="id-ID" sz="2800" dirty="0">
                <a:solidFill>
                  <a:srgbClr val="FF0000"/>
                </a:solidFill>
              </a:rPr>
              <a:t>), sehingga tidak dapat dipastikan yurisdiksi hukum negara mana yang berlaku terhadapnya</a:t>
            </a:r>
            <a:r>
              <a:rPr lang="id-ID" sz="2800" dirty="0" smtClean="0">
                <a:solidFill>
                  <a:srgbClr val="FF0000"/>
                </a:solidFill>
              </a:rPr>
              <a:t>.</a:t>
            </a:r>
          </a:p>
          <a:p>
            <a:pPr marL="3556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800" dirty="0">
                <a:solidFill>
                  <a:srgbClr val="FF0000"/>
                </a:solidFill>
              </a:rPr>
              <a:t>Perbuatan tersebut dilakukan dengan menggunakan peralatan apapun yang bisa terhubung dengan internet</a:t>
            </a:r>
            <a:r>
              <a:rPr lang="id-ID" sz="2800" dirty="0" smtClean="0">
                <a:solidFill>
                  <a:srgbClr val="FF0000"/>
                </a:solidFill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28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cybercrime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FF0000"/>
                </a:solidFill>
              </a:rPr>
              <a:t>KARAKTER</a:t>
            </a:r>
            <a:endParaRPr lang="id-ID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10884</TotalTime>
  <Words>495</Words>
  <Application>Microsoft Office PowerPoint</Application>
  <PresentationFormat>Widescreen</PresentationFormat>
  <Paragraphs>109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Komputer dan masyarakat</vt:lpstr>
      <vt:lpstr>cybercrime</vt:lpstr>
      <vt:lpstr>PowerPoint Presentation</vt:lpstr>
      <vt:lpstr>cybercrime</vt:lpstr>
      <vt:lpstr>cybercrime</vt:lpstr>
      <vt:lpstr>cybercrime</vt:lpstr>
      <vt:lpstr>cybercrime</vt:lpstr>
      <vt:lpstr>cybercrime</vt:lpstr>
      <vt:lpstr>cybercrime</vt:lpstr>
      <vt:lpstr>cybercrime</vt:lpstr>
      <vt:lpstr>cybercrime</vt:lpstr>
      <vt:lpstr>PowerPoint Presentation</vt:lpstr>
      <vt:lpstr>cybercrime</vt:lpstr>
      <vt:lpstr>cybercrime</vt:lpstr>
      <vt:lpstr>cybercrime</vt:lpstr>
      <vt:lpstr>cybercrime</vt:lpstr>
      <vt:lpstr>Penanggulangan cybercrime</vt:lpstr>
      <vt:lpstr>Penanggulangan cybercrime</vt:lpstr>
      <vt:lpstr>PowerPoint Presentation</vt:lpstr>
      <vt:lpstr>cybercrime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Komputer dan masyarakat</dc:title>
  <dc:creator>Ulya</dc:creator>
  <cp:lastModifiedBy>Ulya</cp:lastModifiedBy>
  <cp:revision>63</cp:revision>
  <dcterms:created xsi:type="dcterms:W3CDTF">2016-11-28T20:22:03Z</dcterms:created>
  <dcterms:modified xsi:type="dcterms:W3CDTF">2019-12-06T06:55:07Z</dcterms:modified>
</cp:coreProperties>
</file>