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56" r:id="rId3"/>
    <p:sldId id="257" r:id="rId4"/>
    <p:sldId id="259" r:id="rId5"/>
    <p:sldId id="267" r:id="rId6"/>
    <p:sldId id="268" r:id="rId7"/>
    <p:sldId id="269" r:id="rId8"/>
    <p:sldId id="270" r:id="rId9"/>
    <p:sldId id="274" r:id="rId10"/>
    <p:sldId id="271" r:id="rId11"/>
    <p:sldId id="272" r:id="rId12"/>
    <p:sldId id="26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BEC123-D3EB-482C-862E-74E7FB58CCA2}">
          <p14:sldIdLst>
            <p14:sldId id="265"/>
            <p14:sldId id="256"/>
            <p14:sldId id="257"/>
            <p14:sldId id="259"/>
            <p14:sldId id="267"/>
            <p14:sldId id="268"/>
            <p14:sldId id="269"/>
            <p14:sldId id="270"/>
            <p14:sldId id="274"/>
            <p14:sldId id="271"/>
            <p14:sldId id="272"/>
            <p14:sldId id="26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1514" autoAdjust="0"/>
  </p:normalViewPr>
  <p:slideViewPr>
    <p:cSldViewPr>
      <p:cViewPr varScale="1">
        <p:scale>
          <a:sx n="70" d="100"/>
          <a:sy n="70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0696-56B9-43DC-9EC1-129F93184E2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9D010-4732-4A12-8884-E2853E3C66C5}">
      <dgm:prSet/>
      <dgm:spPr/>
      <dgm:t>
        <a:bodyPr/>
        <a:lstStyle/>
        <a:p>
          <a:pPr rtl="0"/>
          <a:r>
            <a:rPr lang="id-ID" dirty="0" smtClean="0"/>
            <a:t>Agraris</a:t>
          </a:r>
          <a:endParaRPr lang="id-ID" dirty="0"/>
        </a:p>
      </dgm:t>
    </dgm:pt>
    <dgm:pt modelId="{EF3D0706-DB27-40D1-9554-00337439AA1B}" type="parTrans" cxnId="{64FE8BF9-68D7-41CA-948F-F494A8F3353C}">
      <dgm:prSet/>
      <dgm:spPr/>
      <dgm:t>
        <a:bodyPr/>
        <a:lstStyle/>
        <a:p>
          <a:endParaRPr lang="en-US"/>
        </a:p>
      </dgm:t>
    </dgm:pt>
    <dgm:pt modelId="{2EB813A1-38F5-4F94-B691-D4184EEDEDDE}" type="sibTrans" cxnId="{64FE8BF9-68D7-41CA-948F-F494A8F3353C}">
      <dgm:prSet/>
      <dgm:spPr/>
      <dgm:t>
        <a:bodyPr/>
        <a:lstStyle/>
        <a:p>
          <a:endParaRPr lang="en-US"/>
        </a:p>
      </dgm:t>
    </dgm:pt>
    <dgm:pt modelId="{F03F0AAC-22F0-4D40-B75A-52341FC806CF}">
      <dgm:prSet/>
      <dgm:spPr/>
      <dgm:t>
        <a:bodyPr/>
        <a:lstStyle/>
        <a:p>
          <a:pPr rtl="0"/>
          <a:r>
            <a:rPr lang="id-ID" dirty="0" smtClean="0"/>
            <a:t>Informasi</a:t>
          </a:r>
          <a:endParaRPr lang="id-ID" dirty="0"/>
        </a:p>
      </dgm:t>
    </dgm:pt>
    <dgm:pt modelId="{C588585B-862D-424F-B5BE-30130042AA86}" type="parTrans" cxnId="{5982BC38-6056-45C6-A818-34634F03B7AA}">
      <dgm:prSet/>
      <dgm:spPr/>
      <dgm:t>
        <a:bodyPr/>
        <a:lstStyle/>
        <a:p>
          <a:endParaRPr lang="en-US"/>
        </a:p>
      </dgm:t>
    </dgm:pt>
    <dgm:pt modelId="{1C329C76-181D-4324-8E18-2BE6F6FE1D2A}" type="sibTrans" cxnId="{5982BC38-6056-45C6-A818-34634F03B7AA}">
      <dgm:prSet/>
      <dgm:spPr/>
      <dgm:t>
        <a:bodyPr/>
        <a:lstStyle/>
        <a:p>
          <a:endParaRPr lang="en-US"/>
        </a:p>
      </dgm:t>
    </dgm:pt>
    <dgm:pt modelId="{4BC01441-3F76-42D1-9029-FE8F75439D21}">
      <dgm:prSet/>
      <dgm:spPr/>
      <dgm:t>
        <a:bodyPr/>
        <a:lstStyle/>
        <a:p>
          <a:pPr rtl="0"/>
          <a:r>
            <a:rPr lang="id-ID" dirty="0" smtClean="0"/>
            <a:t>Industri</a:t>
          </a:r>
          <a:endParaRPr lang="id-ID" dirty="0"/>
        </a:p>
      </dgm:t>
    </dgm:pt>
    <dgm:pt modelId="{B9FDE068-B860-458A-AD10-201BF8F617EE}" type="parTrans" cxnId="{36F9AC90-961C-4628-8E7F-B439399C277A}">
      <dgm:prSet/>
      <dgm:spPr/>
      <dgm:t>
        <a:bodyPr/>
        <a:lstStyle/>
        <a:p>
          <a:endParaRPr lang="en-US"/>
        </a:p>
      </dgm:t>
    </dgm:pt>
    <dgm:pt modelId="{97EA489C-1EF7-47F7-A27C-E4C5390BDF83}" type="sibTrans" cxnId="{36F9AC90-961C-4628-8E7F-B439399C277A}">
      <dgm:prSet/>
      <dgm:spPr/>
      <dgm:t>
        <a:bodyPr/>
        <a:lstStyle/>
        <a:p>
          <a:endParaRPr lang="en-US"/>
        </a:p>
      </dgm:t>
    </dgm:pt>
    <dgm:pt modelId="{7FFEAA93-55DD-45E7-AB14-5D4F6AD11B74}" type="pres">
      <dgm:prSet presAssocID="{F11C0696-56B9-43DC-9EC1-129F93184E2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F27F7A-448C-472B-A95A-DF03AB6901AE}" type="pres">
      <dgm:prSet presAssocID="{F11C0696-56B9-43DC-9EC1-129F93184E21}" presName="arrow" presStyleLbl="bgShp" presStyleIdx="0" presStyleCnt="1" custScaleX="92645" custScaleY="82826" custLinFactNeighborX="-11323" custLinFactNeighborY="1497"/>
      <dgm:spPr/>
    </dgm:pt>
    <dgm:pt modelId="{2814F5DA-58DB-4F1C-AB24-CA603C209E29}" type="pres">
      <dgm:prSet presAssocID="{F11C0696-56B9-43DC-9EC1-129F93184E21}" presName="linearProcess" presStyleCnt="0"/>
      <dgm:spPr/>
    </dgm:pt>
    <dgm:pt modelId="{897CD6F0-E91D-4467-9971-99B86DF52FBE}" type="pres">
      <dgm:prSet presAssocID="{6029D010-4732-4A12-8884-E2853E3C66C5}" presName="textNode" presStyleLbl="node1" presStyleIdx="0" presStyleCnt="3" custScaleX="58333" custScaleY="63404" custLinFactX="-16249" custLinFactNeighborX="-100000" custLinFactNeighborY="-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CEF62-09E8-4EFB-91B4-8088DCC3F0CF}" type="pres">
      <dgm:prSet presAssocID="{2EB813A1-38F5-4F94-B691-D4184EEDEDDE}" presName="sibTrans" presStyleCnt="0"/>
      <dgm:spPr/>
    </dgm:pt>
    <dgm:pt modelId="{43CA2C5C-2EBB-4D14-9B10-AD160741E2C6}" type="pres">
      <dgm:prSet presAssocID="{4BC01441-3F76-42D1-9029-FE8F75439D21}" presName="textNode" presStyleLbl="node1" presStyleIdx="1" presStyleCnt="3" custScaleX="64166" custScaleY="63404" custLinFactX="-21986" custLinFactNeighborX="-100000" custLinFactNeighborY="-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31F54-7A4F-4C60-AF3D-7360F36EA319}" type="pres">
      <dgm:prSet presAssocID="{97EA489C-1EF7-47F7-A27C-E4C5390BDF83}" presName="sibTrans" presStyleCnt="0"/>
      <dgm:spPr/>
    </dgm:pt>
    <dgm:pt modelId="{D9A5A395-D608-4600-932C-1B8B1AE8C34B}" type="pres">
      <dgm:prSet presAssocID="{F03F0AAC-22F0-4D40-B75A-52341FC806CF}" presName="textNode" presStyleLbl="node1" presStyleIdx="2" presStyleCnt="3" custScaleX="58333" custScaleY="63404" custLinFactX="-29888" custLinFactNeighborX="-100000" custLinFactNeighborY="-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9AC90-961C-4628-8E7F-B439399C277A}" srcId="{F11C0696-56B9-43DC-9EC1-129F93184E21}" destId="{4BC01441-3F76-42D1-9029-FE8F75439D21}" srcOrd="1" destOrd="0" parTransId="{B9FDE068-B860-458A-AD10-201BF8F617EE}" sibTransId="{97EA489C-1EF7-47F7-A27C-E4C5390BDF83}"/>
    <dgm:cxn modelId="{53FBCDE9-2D20-4BD0-9753-C7D5F985C50B}" type="presOf" srcId="{6029D010-4732-4A12-8884-E2853E3C66C5}" destId="{897CD6F0-E91D-4467-9971-99B86DF52FBE}" srcOrd="0" destOrd="0" presId="urn:microsoft.com/office/officeart/2005/8/layout/hProcess9"/>
    <dgm:cxn modelId="{DBD8714D-3646-44D5-954B-AE4B85A7C34E}" type="presOf" srcId="{F11C0696-56B9-43DC-9EC1-129F93184E21}" destId="{7FFEAA93-55DD-45E7-AB14-5D4F6AD11B74}" srcOrd="0" destOrd="0" presId="urn:microsoft.com/office/officeart/2005/8/layout/hProcess9"/>
    <dgm:cxn modelId="{64FE8BF9-68D7-41CA-948F-F494A8F3353C}" srcId="{F11C0696-56B9-43DC-9EC1-129F93184E21}" destId="{6029D010-4732-4A12-8884-E2853E3C66C5}" srcOrd="0" destOrd="0" parTransId="{EF3D0706-DB27-40D1-9554-00337439AA1B}" sibTransId="{2EB813A1-38F5-4F94-B691-D4184EEDEDDE}"/>
    <dgm:cxn modelId="{68981E04-393A-4E7A-9D39-39132F63B97F}" type="presOf" srcId="{F03F0AAC-22F0-4D40-B75A-52341FC806CF}" destId="{D9A5A395-D608-4600-932C-1B8B1AE8C34B}" srcOrd="0" destOrd="0" presId="urn:microsoft.com/office/officeart/2005/8/layout/hProcess9"/>
    <dgm:cxn modelId="{0B86CA83-EBFA-46D0-A84B-B454214FAE57}" type="presOf" srcId="{4BC01441-3F76-42D1-9029-FE8F75439D21}" destId="{43CA2C5C-2EBB-4D14-9B10-AD160741E2C6}" srcOrd="0" destOrd="0" presId="urn:microsoft.com/office/officeart/2005/8/layout/hProcess9"/>
    <dgm:cxn modelId="{5982BC38-6056-45C6-A818-34634F03B7AA}" srcId="{F11C0696-56B9-43DC-9EC1-129F93184E21}" destId="{F03F0AAC-22F0-4D40-B75A-52341FC806CF}" srcOrd="2" destOrd="0" parTransId="{C588585B-862D-424F-B5BE-30130042AA86}" sibTransId="{1C329C76-181D-4324-8E18-2BE6F6FE1D2A}"/>
    <dgm:cxn modelId="{D52768AD-DD50-4B50-80BD-DE274FAD5385}" type="presParOf" srcId="{7FFEAA93-55DD-45E7-AB14-5D4F6AD11B74}" destId="{65F27F7A-448C-472B-A95A-DF03AB6901AE}" srcOrd="0" destOrd="0" presId="urn:microsoft.com/office/officeart/2005/8/layout/hProcess9"/>
    <dgm:cxn modelId="{9E82B496-C122-45B3-8007-EB5FEAB91C6B}" type="presParOf" srcId="{7FFEAA93-55DD-45E7-AB14-5D4F6AD11B74}" destId="{2814F5DA-58DB-4F1C-AB24-CA603C209E29}" srcOrd="1" destOrd="0" presId="urn:microsoft.com/office/officeart/2005/8/layout/hProcess9"/>
    <dgm:cxn modelId="{86C09410-B684-436B-B229-265B8768E3C6}" type="presParOf" srcId="{2814F5DA-58DB-4F1C-AB24-CA603C209E29}" destId="{897CD6F0-E91D-4467-9971-99B86DF52FBE}" srcOrd="0" destOrd="0" presId="urn:microsoft.com/office/officeart/2005/8/layout/hProcess9"/>
    <dgm:cxn modelId="{32A268AC-3063-488C-B1BB-CE5122A48A21}" type="presParOf" srcId="{2814F5DA-58DB-4F1C-AB24-CA603C209E29}" destId="{18BCEF62-09E8-4EFB-91B4-8088DCC3F0CF}" srcOrd="1" destOrd="0" presId="urn:microsoft.com/office/officeart/2005/8/layout/hProcess9"/>
    <dgm:cxn modelId="{6D1AA3C1-81B5-4170-B3FD-CD8C8D4CC361}" type="presParOf" srcId="{2814F5DA-58DB-4F1C-AB24-CA603C209E29}" destId="{43CA2C5C-2EBB-4D14-9B10-AD160741E2C6}" srcOrd="2" destOrd="0" presId="urn:microsoft.com/office/officeart/2005/8/layout/hProcess9"/>
    <dgm:cxn modelId="{224E22D2-95A4-4C98-A56D-F1807BF69E66}" type="presParOf" srcId="{2814F5DA-58DB-4F1C-AB24-CA603C209E29}" destId="{8A031F54-7A4F-4C60-AF3D-7360F36EA319}" srcOrd="3" destOrd="0" presId="urn:microsoft.com/office/officeart/2005/8/layout/hProcess9"/>
    <dgm:cxn modelId="{7A18468C-BFA0-41A3-9E9D-7C214C70B8FF}" type="presParOf" srcId="{2814F5DA-58DB-4F1C-AB24-CA603C209E29}" destId="{D9A5A395-D608-4600-932C-1B8B1AE8C34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7F7A-448C-472B-A95A-DF03AB6901AE}">
      <dsp:nvSpPr>
        <dsp:cNvPr id="0" name=""/>
        <dsp:cNvSpPr/>
      </dsp:nvSpPr>
      <dsp:spPr>
        <a:xfrm>
          <a:off x="67159" y="424038"/>
          <a:ext cx="5281714" cy="34828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D6F0-E91D-4467-9971-99B86DF52FBE}">
      <dsp:nvSpPr>
        <dsp:cNvPr id="0" name=""/>
        <dsp:cNvSpPr/>
      </dsp:nvSpPr>
      <dsp:spPr>
        <a:xfrm>
          <a:off x="228498" y="1565326"/>
          <a:ext cx="1342228" cy="1066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Agraris</a:t>
          </a:r>
          <a:endParaRPr lang="id-ID" sz="2200" kern="1200" dirty="0"/>
        </a:p>
      </dsp:txBody>
      <dsp:txXfrm>
        <a:off x="280559" y="1617387"/>
        <a:ext cx="1238106" cy="962349"/>
      </dsp:txXfrm>
    </dsp:sp>
    <dsp:sp modelId="{43CA2C5C-2EBB-4D14-9B10-AD160741E2C6}">
      <dsp:nvSpPr>
        <dsp:cNvPr id="0" name=""/>
        <dsp:cNvSpPr/>
      </dsp:nvSpPr>
      <dsp:spPr>
        <a:xfrm>
          <a:off x="1774074" y="1565326"/>
          <a:ext cx="1476444" cy="1066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Industri</a:t>
          </a:r>
          <a:endParaRPr lang="id-ID" sz="2200" kern="1200" dirty="0"/>
        </a:p>
      </dsp:txBody>
      <dsp:txXfrm>
        <a:off x="1826135" y="1617387"/>
        <a:ext cx="1372322" cy="962349"/>
      </dsp:txXfrm>
    </dsp:sp>
    <dsp:sp modelId="{D9A5A395-D608-4600-932C-1B8B1AE8C34B}">
      <dsp:nvSpPr>
        <dsp:cNvPr id="0" name=""/>
        <dsp:cNvSpPr/>
      </dsp:nvSpPr>
      <dsp:spPr>
        <a:xfrm>
          <a:off x="3404050" y="1565326"/>
          <a:ext cx="1342228" cy="10664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Informasi</a:t>
          </a:r>
          <a:endParaRPr lang="id-ID" sz="2200" kern="1200" dirty="0"/>
        </a:p>
      </dsp:txBody>
      <dsp:txXfrm>
        <a:off x="3456111" y="1617387"/>
        <a:ext cx="1238106" cy="962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85052-0010-4F37-8527-D7E6FA487914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A90B-EF51-4A6E-B1A5-2D7C79D3E0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5355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B0814-DC2E-4D40-9A69-68015361B021}" type="datetimeFigureOut">
              <a:rPr lang="id-ID" smtClean="0"/>
              <a:t>03/10/2019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5E466-7926-4B2B-A0D6-68DEEAB1C3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411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Masyarakat Informasi adalah istilah untuk masyarakat di mana penciptaan, distribusi, dan manipulasi informasi telah menjadi kegiatan ekonomi dan budaya yang paling signifikan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5E466-7926-4B2B-A0D6-68DEEAB1C38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02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5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4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3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57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1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9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F494-EC76-44CB-9E52-2CCB80933CF0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0029-96F4-46EC-BD3F-6205C4B4B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3789910"/>
            <a:ext cx="61109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KOMPUTER DAN MASYARAKAT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6650"/>
            <a:ext cx="2664296" cy="26842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63680" y="63093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ULYA ANISATUR R, M.Kom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059832" y="4726449"/>
            <a:ext cx="22960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chapter</a:t>
            </a:r>
            <a:r>
              <a:rPr lang="id-ID" sz="3600" b="1" cap="all" spc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id-ID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3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MASYARAKAT INFORMASI</a:t>
            </a:r>
            <a:endParaRPr lang="id-ID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3528" y="1916831"/>
            <a:ext cx="4104456" cy="439248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Information Society is a term for a society in which </a:t>
            </a:r>
            <a:r>
              <a:rPr lang="en-US" b="1" dirty="0" smtClean="0">
                <a:solidFill>
                  <a:srgbClr val="FF0000"/>
                </a:solidFill>
              </a:rPr>
              <a:t>the creation</a:t>
            </a:r>
            <a:r>
              <a:rPr lang="en-US" dirty="0" smtClean="0"/>
              <a:t>, distribution, and manipulation of information has become</a:t>
            </a:r>
            <a:r>
              <a:rPr lang="en-US" b="1" dirty="0" smtClean="0">
                <a:solidFill>
                  <a:srgbClr val="FF0000"/>
                </a:solidFill>
              </a:rPr>
              <a:t> the most significant economic and cultural activity</a:t>
            </a:r>
            <a:endParaRPr lang="id-ID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id-ID" dirty="0" smtClean="0"/>
              <a:t>Pengguna dan pemanfaat informasi</a:t>
            </a:r>
          </a:p>
          <a:p>
            <a:pPr>
              <a:spcBef>
                <a:spcPts val="0"/>
              </a:spcBef>
            </a:pPr>
            <a:r>
              <a:rPr lang="id-ID" dirty="0" smtClean="0"/>
              <a:t>Muncul gejala ke arah negatif</a:t>
            </a:r>
          </a:p>
          <a:p>
            <a:pPr>
              <a:spcBef>
                <a:spcPts val="0"/>
              </a:spcBef>
            </a:pPr>
            <a:r>
              <a:rPr lang="id-ID" dirty="0" smtClean="0"/>
              <a:t>Muncul Network Society</a:t>
            </a:r>
          </a:p>
          <a:p>
            <a:pPr>
              <a:spcBef>
                <a:spcPts val="0"/>
              </a:spcBef>
            </a:pPr>
            <a:r>
              <a:rPr lang="id-ID" dirty="0" smtClean="0"/>
              <a:t>T</a:t>
            </a:r>
            <a:r>
              <a:rPr lang="en-US" dirty="0" smtClean="0"/>
              <a:t>he expression coined in 1981 related to the social, political, economic and cultural changes caused by the spread of networked, digital information and communications technologies</a:t>
            </a:r>
            <a:endParaRPr lang="id-ID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88024" y="2132856"/>
            <a:ext cx="3336403" cy="1009736"/>
            <a:chOff x="0" y="1479"/>
            <a:chExt cx="5029199" cy="1200899"/>
          </a:xfrm>
        </p:grpSpPr>
        <p:sp>
          <p:nvSpPr>
            <p:cNvPr id="7" name="Up Arrow Callout 6"/>
            <p:cNvSpPr/>
            <p:nvPr/>
          </p:nvSpPr>
          <p:spPr>
            <a:xfrm rot="10800000">
              <a:off x="0" y="1479"/>
              <a:ext cx="5029199" cy="1200899"/>
            </a:xfrm>
            <a:prstGeom prst="upArrowCallout">
              <a:avLst/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Up Arrow Callout 4"/>
            <p:cNvSpPr txBox="1"/>
            <p:nvPr/>
          </p:nvSpPr>
          <p:spPr>
            <a:xfrm rot="21600000">
              <a:off x="0" y="1479"/>
              <a:ext cx="5029199" cy="780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700" kern="1200" dirty="0" smtClean="0"/>
                <a:t>Definisi</a:t>
              </a:r>
              <a:endParaRPr lang="en-US" sz="27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3" y="5399979"/>
            <a:ext cx="3336403" cy="426835"/>
            <a:chOff x="0" y="3570519"/>
            <a:chExt cx="5029199" cy="780818"/>
          </a:xfrm>
        </p:grpSpPr>
        <p:sp>
          <p:nvSpPr>
            <p:cNvPr id="25" name="Rectangle 24"/>
            <p:cNvSpPr/>
            <p:nvPr/>
          </p:nvSpPr>
          <p:spPr>
            <a:xfrm>
              <a:off x="0" y="3570519"/>
              <a:ext cx="5029199" cy="780818"/>
            </a:xfrm>
            <a:prstGeom prst="rect">
              <a:avLst/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0" y="3570519"/>
              <a:ext cx="5029199" cy="7808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700" kern="1200" dirty="0" smtClean="0"/>
                <a:t>Adiktif Informasi</a:t>
              </a:r>
              <a:endParaRPr lang="en-US" sz="27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77814" y="4291669"/>
            <a:ext cx="3336403" cy="854701"/>
            <a:chOff x="0" y="2379853"/>
            <a:chExt cx="5029199" cy="1200899"/>
          </a:xfrm>
        </p:grpSpPr>
        <p:sp>
          <p:nvSpPr>
            <p:cNvPr id="23" name="Up Arrow Callout 22"/>
            <p:cNvSpPr/>
            <p:nvPr/>
          </p:nvSpPr>
          <p:spPr>
            <a:xfrm rot="10800000">
              <a:off x="0" y="2379853"/>
              <a:ext cx="5029199" cy="1200899"/>
            </a:xfrm>
            <a:prstGeom prst="upArrowCallout">
              <a:avLst/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Up Arrow Callout 6"/>
            <p:cNvSpPr txBox="1"/>
            <p:nvPr/>
          </p:nvSpPr>
          <p:spPr>
            <a:xfrm rot="21600000">
              <a:off x="0" y="2379853"/>
              <a:ext cx="5029199" cy="780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700" kern="1200" dirty="0" smtClean="0"/>
                <a:t>Kebutuhan Informasi</a:t>
              </a:r>
              <a:endParaRPr lang="en-US" sz="27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88024" y="3142592"/>
            <a:ext cx="3336403" cy="959269"/>
            <a:chOff x="0" y="1190666"/>
            <a:chExt cx="5029199" cy="1200899"/>
          </a:xfrm>
        </p:grpSpPr>
        <p:sp>
          <p:nvSpPr>
            <p:cNvPr id="21" name="Up Arrow Callout 20"/>
            <p:cNvSpPr/>
            <p:nvPr/>
          </p:nvSpPr>
          <p:spPr>
            <a:xfrm rot="10800000">
              <a:off x="0" y="1190666"/>
              <a:ext cx="5029199" cy="1200899"/>
            </a:xfrm>
            <a:prstGeom prst="upArrowCallout">
              <a:avLst/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Up Arrow Callout 8"/>
            <p:cNvSpPr txBox="1"/>
            <p:nvPr/>
          </p:nvSpPr>
          <p:spPr>
            <a:xfrm rot="21600000">
              <a:off x="0" y="1190666"/>
              <a:ext cx="5029199" cy="780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700" kern="1200" dirty="0" smtClean="0"/>
                <a:t>Perubahan Ekonomi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3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6211"/>
            <a:ext cx="58326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  </a:t>
            </a:r>
            <a:r>
              <a:rPr lang="en-GB" sz="2800" b="1" dirty="0" err="1" smtClean="0"/>
              <a:t>Materi</a:t>
            </a:r>
            <a:endParaRPr lang="en-GB" sz="2800" b="1" dirty="0" smtClean="0"/>
          </a:p>
          <a:p>
            <a:pPr algn="ctr"/>
            <a:endParaRPr lang="en-GB" sz="2800" b="1" dirty="0"/>
          </a:p>
          <a:p>
            <a:pPr algn="ctr"/>
            <a:endParaRPr lang="en-GB" sz="28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err="1" smtClean="0">
                <a:latin typeface="Trebuchet MS" panose="020B0603020202020204" pitchFamily="34" charset="0"/>
              </a:rPr>
              <a:t>Masyarakat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Informasi</a:t>
            </a: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err="1">
                <a:latin typeface="Trebuchet MS" panose="020B0603020202020204" pitchFamily="34" charset="0"/>
              </a:rPr>
              <a:t>Pemanfaatan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Komputer</a:t>
            </a:r>
            <a:r>
              <a:rPr lang="en-US" dirty="0">
                <a:latin typeface="Trebuchet MS" panose="020B0603020202020204" pitchFamily="34" charset="0"/>
              </a:rPr>
              <a:t> di </a:t>
            </a:r>
            <a:r>
              <a:rPr lang="en-US" dirty="0" err="1">
                <a:latin typeface="Trebuchet MS" panose="020B0603020202020204" pitchFamily="34" charset="0"/>
              </a:rPr>
              <a:t>berbagai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bidang</a:t>
            </a: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err="1">
                <a:latin typeface="Trebuchet MS" panose="020B0603020202020204" pitchFamily="34" charset="0"/>
              </a:rPr>
              <a:t>Dampak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Positif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Negatif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Komputer</a:t>
            </a: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dirty="0" err="1">
                <a:latin typeface="Trebuchet MS" panose="020B0603020202020204" pitchFamily="34" charset="0"/>
              </a:rPr>
              <a:t>Profesi</a:t>
            </a:r>
            <a:r>
              <a:rPr lang="en-US" dirty="0">
                <a:latin typeface="Trebuchet MS" panose="020B0603020202020204" pitchFamily="34" charset="0"/>
              </a:rPr>
              <a:t> di </a:t>
            </a:r>
            <a:r>
              <a:rPr lang="en-US" dirty="0" err="1">
                <a:latin typeface="Trebuchet MS" panose="020B0603020202020204" pitchFamily="34" charset="0"/>
              </a:rPr>
              <a:t>bidang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Teknologi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Informasi</a:t>
            </a: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err="1">
                <a:latin typeface="Trebuchet MS" panose="020B0603020202020204" pitchFamily="34" charset="0"/>
              </a:rPr>
              <a:t>Jenis-jenis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aplikasi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kendala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penerapan</a:t>
            </a: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Virus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5"/>
          <a:stretch/>
        </p:blipFill>
        <p:spPr>
          <a:xfrm>
            <a:off x="5004048" y="4139880"/>
            <a:ext cx="5066021" cy="31409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57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6211"/>
            <a:ext cx="50405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2800" b="1" dirty="0" smtClean="0"/>
          </a:p>
          <a:p>
            <a:pPr algn="ctr"/>
            <a:r>
              <a:rPr lang="en-GB" sz="2800" b="1" dirty="0" smtClean="0"/>
              <a:t>TUGAS KELOMPOK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 marL="273050" indent="-273050">
              <a:lnSpc>
                <a:spcPct val="150000"/>
              </a:lnSpc>
              <a:tabLst>
                <a:tab pos="273050" algn="l"/>
              </a:tabLst>
            </a:pPr>
            <a:r>
              <a:rPr lang="en-GB" dirty="0" smtClean="0"/>
              <a:t>- 	</a:t>
            </a:r>
            <a:r>
              <a:rPr lang="en-GB" dirty="0" err="1" smtClean="0"/>
              <a:t>Buat</a:t>
            </a:r>
            <a:r>
              <a:rPr lang="en-GB" dirty="0" smtClean="0"/>
              <a:t> </a:t>
            </a:r>
            <a:r>
              <a:rPr lang="en-GB" dirty="0" err="1" smtClean="0"/>
              <a:t>makalah</a:t>
            </a:r>
            <a:r>
              <a:rPr lang="en-GB" dirty="0" smtClean="0"/>
              <a:t> yang </a:t>
            </a:r>
            <a:r>
              <a:rPr lang="en-GB" dirty="0" err="1" smtClean="0"/>
              <a:t>menerangkan</a:t>
            </a:r>
            <a:r>
              <a:rPr lang="en-GB" dirty="0" smtClean="0"/>
              <a:t> </a:t>
            </a:r>
            <a:r>
              <a:rPr lang="en-GB" dirty="0" err="1" smtClean="0"/>
              <a:t>perkembangan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kondisi</a:t>
            </a:r>
            <a:r>
              <a:rPr lang="en-GB" dirty="0" smtClean="0"/>
              <a:t> </a:t>
            </a:r>
            <a:r>
              <a:rPr lang="en-GB" dirty="0" err="1" smtClean="0"/>
              <a:t>masyarakat</a:t>
            </a:r>
            <a:r>
              <a:rPr lang="en-GB" dirty="0" smtClean="0"/>
              <a:t> </a:t>
            </a:r>
            <a:r>
              <a:rPr lang="en-GB" dirty="0" err="1" smtClean="0"/>
              <a:t>agraris</a:t>
            </a:r>
            <a:r>
              <a:rPr lang="en-GB" dirty="0" smtClean="0"/>
              <a:t> </a:t>
            </a:r>
            <a:r>
              <a:rPr lang="en-GB" dirty="0" err="1" smtClean="0"/>
              <a:t>hingga</a:t>
            </a:r>
            <a:r>
              <a:rPr lang="en-GB" dirty="0" smtClean="0"/>
              <a:t> </a:t>
            </a:r>
            <a:r>
              <a:rPr lang="en-GB" dirty="0" err="1" smtClean="0"/>
              <a:t>kondisi</a:t>
            </a:r>
            <a:r>
              <a:rPr lang="en-GB" dirty="0" smtClean="0"/>
              <a:t> </a:t>
            </a:r>
            <a:r>
              <a:rPr lang="en-GB" dirty="0" err="1" smtClean="0"/>
              <a:t>masyarakat</a:t>
            </a:r>
            <a:r>
              <a:rPr lang="en-GB" dirty="0" smtClean="0"/>
              <a:t> </a:t>
            </a:r>
            <a:r>
              <a:rPr lang="en-GB" dirty="0" err="1" smtClean="0"/>
              <a:t>informasi</a:t>
            </a:r>
            <a:r>
              <a:rPr lang="en-GB" dirty="0" smtClean="0"/>
              <a:t> </a:t>
            </a:r>
            <a:r>
              <a:rPr lang="en-GB" dirty="0" err="1" smtClean="0"/>
              <a:t>disertai</a:t>
            </a:r>
            <a:r>
              <a:rPr lang="en-GB" dirty="0" smtClean="0"/>
              <a:t> </a:t>
            </a:r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social, </a:t>
            </a:r>
            <a:r>
              <a:rPr lang="en-GB" dirty="0" err="1" smtClean="0"/>
              <a:t>budaya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ekonomi</a:t>
            </a:r>
            <a:r>
              <a:rPr lang="en-GB" dirty="0" smtClean="0"/>
              <a:t> yang </a:t>
            </a:r>
            <a:r>
              <a:rPr lang="en-GB" dirty="0" err="1" smtClean="0"/>
              <a:t>muncul</a:t>
            </a:r>
            <a:r>
              <a:rPr lang="en-GB" dirty="0" smtClean="0"/>
              <a:t>. </a:t>
            </a:r>
          </a:p>
          <a:p>
            <a:pPr marL="273050" indent="-273050">
              <a:lnSpc>
                <a:spcPct val="150000"/>
              </a:lnSpc>
              <a:tabLst>
                <a:tab pos="273050" algn="l"/>
              </a:tabLst>
            </a:pPr>
            <a:r>
              <a:rPr lang="en-GB" dirty="0" smtClean="0"/>
              <a:t>- 	Upload di </a:t>
            </a:r>
            <a:r>
              <a:rPr lang="en-GB" dirty="0" err="1" smtClean="0"/>
              <a:t>elearning</a:t>
            </a:r>
            <a:r>
              <a:rPr lang="en-GB" dirty="0" smtClean="0"/>
              <a:t> dg format file </a:t>
            </a:r>
            <a:r>
              <a:rPr lang="en-GB" b="1" dirty="0" smtClean="0"/>
              <a:t>namakelompok.doc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5"/>
          <a:stretch/>
        </p:blipFill>
        <p:spPr>
          <a:xfrm>
            <a:off x="5004048" y="4139880"/>
            <a:ext cx="5066021" cy="31409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2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1844824"/>
            <a:ext cx="5760640" cy="37548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Mengapa komputer </a:t>
            </a:r>
            <a:endParaRPr lang="en-GB" sz="2400" b="1" cap="all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GB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dihubungkan </a:t>
            </a:r>
            <a:r>
              <a:rPr lang="en-GB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dengan </a:t>
            </a:r>
            <a:r>
              <a:rPr lang="en-GB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masyarakat</a:t>
            </a:r>
          </a:p>
          <a:p>
            <a:endParaRPr lang="en-GB" sz="2400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GB" sz="1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r>
              <a:rPr lang="en-GB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GB" sz="2400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0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3773"/>
            <a:ext cx="3341689" cy="44644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7493" y="4365104"/>
            <a:ext cx="3122458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GB" sz="36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John </a:t>
            </a:r>
            <a:r>
              <a:rPr lang="en-GB" sz="3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Preston</a:t>
            </a:r>
            <a:endParaRPr lang="en-GB" sz="3600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262" y="5285732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mtClean="0"/>
              <a:t>Orang </a:t>
            </a:r>
            <a:r>
              <a:rPr lang="en-GB"/>
              <a:t>yang mempopulerkan </a:t>
            </a:r>
            <a:r>
              <a:rPr lang="en-GB" smtClean="0"/>
              <a:t>tema Komputer dan Masyarakat </a:t>
            </a:r>
          </a:p>
          <a:p>
            <a:pPr algn="ctr"/>
            <a:r>
              <a:rPr lang="en-GB" smtClean="0"/>
              <a:t>dalam </a:t>
            </a:r>
            <a:r>
              <a:rPr lang="en-GB"/>
              <a:t>bukunya Computer in a Changing </a:t>
            </a:r>
            <a:r>
              <a:rPr lang="en-GB" smtClean="0"/>
              <a:t>Society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29" y="610875"/>
            <a:ext cx="2935807" cy="37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16260"/>
            <a:ext cx="3643160" cy="2952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6135" y="1823043"/>
            <a:ext cx="2527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BUDAYA</a:t>
            </a:r>
            <a:endParaRPr lang="en-GB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808" y="3861048"/>
            <a:ext cx="1784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TREND</a:t>
            </a:r>
            <a:endParaRPr lang="en-GB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2987823" y="764704"/>
            <a:ext cx="4072215" cy="864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2935698" y="4924947"/>
            <a:ext cx="4300598" cy="808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029984"/>
              </p:ext>
            </p:extLst>
          </p:nvPr>
        </p:nvGraphicFramePr>
        <p:xfrm>
          <a:off x="457200" y="1600201"/>
          <a:ext cx="6707088" cy="420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36936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Dampak Kemajuan Tehnologi</a:t>
            </a:r>
            <a:endParaRPr lang="id-ID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43163"/>
            <a:ext cx="3016148" cy="23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MASYARAKAT AGRARIS</a:t>
            </a:r>
            <a:endParaRPr lang="id-ID" dirty="0"/>
          </a:p>
        </p:txBody>
      </p:sp>
      <p:pic>
        <p:nvPicPr>
          <p:cNvPr id="3" name="Picture 2" descr="Hasil gambar untuk mata pencaharian penduduk de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109" y="1417638"/>
            <a:ext cx="3161869" cy="2371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4" descr="Hasil gambar untuk beternak sapi di pada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774" y="2603339"/>
            <a:ext cx="3454547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6" descr="Gambar terka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149080"/>
            <a:ext cx="3168352" cy="2376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28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MASYARAKAT INDUSTRI</a:t>
            </a:r>
            <a:endParaRPr lang="id-ID" dirty="0"/>
          </a:p>
        </p:txBody>
      </p:sp>
      <p:pic>
        <p:nvPicPr>
          <p:cNvPr id="6" name="Picture 2" descr="Hasil gambar untuk contoh teknologi pertan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4802689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39218"/>
            <a:ext cx="3538736" cy="2013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33" y="4077072"/>
            <a:ext cx="3810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MASYARAKAT INFORMASI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4286190" cy="2520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47" y="1844824"/>
            <a:ext cx="3810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MASYARAKAT </a:t>
            </a:r>
            <a:r>
              <a:rPr lang="en-US" dirty="0" smtClean="0"/>
              <a:t>BERJEJARING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15374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179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MASYARAKAT AGRARIS</vt:lpstr>
      <vt:lpstr>MASYARAKAT INDUSTRI</vt:lpstr>
      <vt:lpstr>MASYARAKAT INFORMASI</vt:lpstr>
      <vt:lpstr>MASYARAKAT BERJEJARING</vt:lpstr>
      <vt:lpstr>MASYARAKAT INFORMASI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Chaffi Brantanaka</dc:creator>
  <cp:lastModifiedBy>Ulya</cp:lastModifiedBy>
  <cp:revision>42</cp:revision>
  <dcterms:created xsi:type="dcterms:W3CDTF">2016-10-01T01:29:36Z</dcterms:created>
  <dcterms:modified xsi:type="dcterms:W3CDTF">2019-10-03T07:07:23Z</dcterms:modified>
</cp:coreProperties>
</file>