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4"/>
  </p:notesMasterIdLst>
  <p:sldIdLst>
    <p:sldId id="361" r:id="rId4"/>
    <p:sldId id="326" r:id="rId5"/>
    <p:sldId id="311" r:id="rId6"/>
    <p:sldId id="265" r:id="rId7"/>
    <p:sldId id="357" r:id="rId8"/>
    <p:sldId id="318" r:id="rId9"/>
    <p:sldId id="266" r:id="rId10"/>
    <p:sldId id="307" r:id="rId11"/>
    <p:sldId id="286" r:id="rId12"/>
    <p:sldId id="283" r:id="rId13"/>
    <p:sldId id="282" r:id="rId14"/>
    <p:sldId id="298" r:id="rId15"/>
    <p:sldId id="314" r:id="rId16"/>
    <p:sldId id="333" r:id="rId17"/>
    <p:sldId id="320" r:id="rId18"/>
    <p:sldId id="365" r:id="rId19"/>
    <p:sldId id="310" r:id="rId20"/>
    <p:sldId id="366" r:id="rId21"/>
    <p:sldId id="356" r:id="rId22"/>
    <p:sldId id="287" r:id="rId23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38" d="100"/>
          <a:sy n="38" d="100"/>
        </p:scale>
        <p:origin x="1338" y="-84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2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9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28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67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2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5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/54988288/Pemanfaatan-Komputer-Dalam-Bidang-Industri-Pemerintahan-Dan-Militer" TargetMode="External"/><Relationship Id="rId2" Type="http://schemas.openxmlformats.org/officeDocument/2006/relationships/hyperlink" Target="http://www.seputarit.com/dampak-positif-dan-negatif-teknologi-informasi-dan-komunikasi-tik-dalam-bidang-sosial-budaya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cademia.edu/7530704/Dampak_positif_dan_Negatif_Komputer_Dalam_Bidang_Kesehat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6651" r="3974" b="6260"/>
          <a:stretch/>
        </p:blipFill>
        <p:spPr>
          <a:xfrm>
            <a:off x="3063241" y="1628902"/>
            <a:ext cx="11681460" cy="6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>
                <a:solidFill>
                  <a:schemeClr val="accent6"/>
                </a:solidFill>
              </a:rPr>
              <a:t>Komputer </a:t>
            </a:r>
            <a:r>
              <a:rPr lang="id-ID" altLang="ja-JP" dirty="0" smtClean="0"/>
              <a:t>Bidang </a:t>
            </a:r>
            <a:r>
              <a:rPr lang="id-ID" altLang="ja-JP" dirty="0" smtClean="0">
                <a:solidFill>
                  <a:schemeClr val="accent1"/>
                </a:solidFill>
              </a:rPr>
              <a:t>Pemerintahan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>
          <a:xfrm>
            <a:off x="1969096" y="2404508"/>
            <a:ext cx="14329592" cy="504056"/>
          </a:xfrm>
        </p:spPr>
        <p:txBody>
          <a:bodyPr>
            <a:normAutofit fontScale="25000" lnSpcReduction="20000"/>
          </a:bodyPr>
          <a:lstStyle/>
          <a:p>
            <a:r>
              <a:rPr lang="id-ID" altLang="ja-JP" sz="14400" dirty="0" smtClean="0"/>
              <a:t>Positif</a:t>
            </a:r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id-ID" b="1" dirty="0"/>
              <a:t>Pelayanan </a:t>
            </a:r>
            <a:r>
              <a:rPr lang="id-ID" b="1" dirty="0" smtClean="0"/>
              <a:t>masyarakat lebih baik</a:t>
            </a:r>
            <a:endParaRPr lang="id-ID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/>
            <a:r>
              <a:rPr lang="id-ID" b="1" dirty="0"/>
              <a:t>Informasi yang mencukupi</a:t>
            </a:r>
            <a:endParaRPr lang="id-ID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d-ID" altLang="ja-JP" dirty="0" smtClean="0"/>
              <a:t>Birokrasi Masyarakat lebih efisien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id-ID" b="1" dirty="0"/>
              <a:t>Dalam konteks penyelenggaraan pemerintahan yang lebih baik</a:t>
            </a:r>
            <a:endParaRPr lang="id-ID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id-ID" b="1" dirty="0"/>
              <a:t>Peningkatan hubungan antara pemerintah, pelaku bisnis, dan masyarakat umum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1843029"/>
      </p:ext>
    </p:extLst>
  </p:cSld>
  <p:clrMapOvr>
    <a:masterClrMapping/>
  </p:clrMapOvr>
  <p:transition spd="slow" advTm="25682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 smtClean="0">
                <a:solidFill>
                  <a:schemeClr val="accent6"/>
                </a:solidFill>
              </a:rPr>
              <a:t>Komputer Bidang Pemerintahan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/>
          </p:nvPr>
        </p:nvSpPr>
        <p:spPr>
          <a:xfrm>
            <a:off x="1172130" y="2062431"/>
            <a:ext cx="14329592" cy="504056"/>
          </a:xfrm>
        </p:spPr>
        <p:txBody>
          <a:bodyPr>
            <a:noAutofit/>
          </a:bodyPr>
          <a:lstStyle/>
          <a:p>
            <a:r>
              <a:rPr kumimoji="1" lang="id-ID" altLang="ja-JP" sz="2800" b="1" dirty="0" smtClean="0"/>
              <a:t>Negatif</a:t>
            </a:r>
            <a:endParaRPr kumimoji="1" lang="ja-JP" altLang="en-US" sz="2800" b="1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>
          <a:xfrm>
            <a:off x="8855065" y="3973847"/>
            <a:ext cx="4548274" cy="1234562"/>
          </a:xfrm>
        </p:spPr>
        <p:txBody>
          <a:bodyPr/>
          <a:lstStyle/>
          <a:p>
            <a:pPr lvl="0"/>
            <a:r>
              <a:rPr lang="id-ID" altLang="ja-JP" sz="2800" b="1" dirty="0" smtClean="0"/>
              <a:t>Memakan </a:t>
            </a:r>
            <a:r>
              <a:rPr lang="id-ID" sz="2800" b="1" dirty="0"/>
              <a:t>Biaya</a:t>
            </a:r>
          </a:p>
          <a:p>
            <a:endParaRPr kumimoji="1" lang="ja-JP" altLang="en-US" sz="2800" b="1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3163884" y="6415487"/>
            <a:ext cx="4548274" cy="1234562"/>
          </a:xfrm>
        </p:spPr>
        <p:txBody>
          <a:bodyPr/>
          <a:lstStyle/>
          <a:p>
            <a:r>
              <a:rPr lang="id-ID" altLang="ja-JP" sz="2800" b="1" dirty="0" smtClean="0"/>
              <a:t>Kurangnya privasi</a:t>
            </a:r>
            <a:endParaRPr kumimoji="1" lang="ja-JP" altLang="en-US" sz="2800" b="1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4304" y="4113703"/>
            <a:ext cx="4548274" cy="1234562"/>
          </a:xfrm>
        </p:spPr>
        <p:txBody>
          <a:bodyPr/>
          <a:lstStyle/>
          <a:p>
            <a:pPr lvl="0"/>
            <a:r>
              <a:rPr lang="id-ID" sz="2400" b="1" dirty="0"/>
              <a:t>Cyber crime situs pemerintahan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773727" y="6529787"/>
            <a:ext cx="4548274" cy="1234562"/>
          </a:xfrm>
        </p:spPr>
        <p:txBody>
          <a:bodyPr/>
          <a:lstStyle/>
          <a:p>
            <a:r>
              <a:rPr lang="id-ID" sz="2800" b="1" dirty="0"/>
              <a:t>Jangkauan akses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20840081"/>
      </p:ext>
    </p:extLst>
  </p:cSld>
  <p:clrMapOvr>
    <a:masterClrMapping/>
  </p:clrMapOvr>
  <p:transition spd="slow" advTm="1306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2" b="8252"/>
          <a:stretch>
            <a:fillRect/>
          </a:stretch>
        </p:blipFill>
        <p:spPr/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>
          <a:xfrm>
            <a:off x="16442302" y="2263180"/>
            <a:ext cx="1440160" cy="1440160"/>
          </a:xfrm>
        </p:spPr>
        <p:txBody>
          <a:bodyPr>
            <a:normAutofit fontScale="92500" lnSpcReduction="10000"/>
          </a:bodyPr>
          <a:lstStyle/>
          <a:p>
            <a:r>
              <a:rPr lang="id-ID" altLang="ja-JP" dirty="0"/>
              <a:t> </a:t>
            </a:r>
            <a:r>
              <a:rPr lang="id-ID" altLang="ja-JP" sz="5400" b="1" dirty="0" smtClean="0">
                <a:solidFill>
                  <a:schemeClr val="bg1"/>
                </a:solidFill>
                <a:latin typeface="+mn-lt"/>
              </a:rPr>
              <a:t>4</a:t>
            </a:r>
            <a:endParaRPr lang="ja-JP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id-ID" altLang="ja-JP" sz="8000" dirty="0" smtClean="0"/>
              <a:t>Bisnis</a:t>
            </a:r>
            <a:endParaRPr lang="ja-JP" altLang="en-US" sz="80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>
                <a:solidFill>
                  <a:schemeClr val="accent6"/>
                </a:solidFill>
              </a:rPr>
              <a:t>Komputer </a:t>
            </a:r>
            <a:r>
              <a:rPr lang="id-ID" altLang="ja-JP" dirty="0" smtClean="0"/>
              <a:t>Bidang Bisnis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d-ID" altLang="ja-JP" dirty="0" smtClean="0"/>
              <a:t>Negatif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n-US" altLang="ja-JP" dirty="0" smtClean="0"/>
              <a:t>P</a:t>
            </a:r>
            <a:r>
              <a:rPr kumimoji="1" lang="id-ID" altLang="ja-JP" dirty="0" smtClean="0"/>
              <a:t>ositif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d-ID" b="1" dirty="0"/>
              <a:t>Pertumbuhan ekonomi yang semakin tinggi</a:t>
            </a:r>
            <a:endParaRPr lang="ja-JP" altLang="en-US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id-ID" b="1" dirty="0"/>
              <a:t>Terjadinya industrialisasi.</a:t>
            </a:r>
            <a:br>
              <a:rPr lang="id-ID" b="1" dirty="0"/>
            </a:br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id-ID" b="1" dirty="0"/>
              <a:t>Produktifitas dunia industri semakin meningkat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id-ID" b="1" dirty="0"/>
              <a:t>Penipuan</a:t>
            </a:r>
            <a:endParaRPr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id-ID" b="1" dirty="0"/>
              <a:t>Carding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id-ID" b="1" dirty="0"/>
              <a:t>Perjudian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1363154"/>
      </p:ext>
    </p:extLst>
  </p:cSld>
  <p:clrMapOvr>
    <a:masterClrMapping/>
  </p:clrMapOvr>
  <p:transition spd="slow" advTm="12741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" b="454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id-ID" altLang="ja-JP" sz="11500" baseline="-25000" dirty="0" smtClean="0"/>
              <a:t>Teknologi</a:t>
            </a:r>
            <a:endParaRPr kumimoji="1" lang="ja-JP" altLang="en-US" sz="11500" baseline="-25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 smtClean="0"/>
              <a:t>Komputer</a:t>
            </a:r>
            <a:r>
              <a:rPr lang="id-ID" altLang="ja-JP" dirty="0" smtClean="0">
                <a:solidFill>
                  <a:schemeClr val="accent6"/>
                </a:solidFill>
              </a:rPr>
              <a:t> </a:t>
            </a:r>
            <a:r>
              <a:rPr lang="id-ID" dirty="0" smtClean="0"/>
              <a:t>Bidang Teknologi</a:t>
            </a:r>
            <a:br>
              <a:rPr lang="id-ID" dirty="0" smtClean="0"/>
            </a:b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altLang="ja-JP" dirty="0" smtClean="0"/>
              <a:t>Positif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Memudahkan user dalam menciptakan sebuah karya seni yang berkualitas</a:t>
            </a:r>
            <a:r>
              <a:rPr lang="id-ID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Pekerjaaan dapat dikerjakan lebih mudah dan praktis</a:t>
            </a:r>
            <a:r>
              <a:rPr lang="id-ID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Waktu yang digunakan lebih cepat (Efisien waktu</a:t>
            </a:r>
            <a:r>
              <a:rPr lang="id-ID" dirty="0" smtClean="0"/>
              <a:t>)</a:t>
            </a:r>
            <a:endParaRPr kumimoji="1" lang="id-ID" altLang="ja-JP" dirty="0" smtClean="0"/>
          </a:p>
          <a:p>
            <a:r>
              <a:rPr lang="id-ID" altLang="ja-JP" dirty="0" smtClean="0"/>
              <a:t>Negatif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Maraknya </a:t>
            </a:r>
            <a:r>
              <a:rPr lang="id-ID" dirty="0"/>
              <a:t>Pembajakan</a:t>
            </a:r>
            <a:r>
              <a:rPr lang="id-ID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Maraknya Pencurian Hak Cipta</a:t>
            </a:r>
            <a:r>
              <a:rPr lang="id-ID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Mengurangi Kreatifitas Alami.</a:t>
            </a:r>
            <a:endParaRPr lang="id-ID" altLang="ja-JP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9" r="304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411992"/>
      </p:ext>
    </p:extLst>
  </p:cSld>
  <p:clrMapOvr>
    <a:masterClrMapping/>
  </p:clrMapOvr>
  <p:transition spd="slow" advTm="5528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7703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id-ID" altLang="ja-JP" dirty="0" smtClean="0"/>
              <a:t>6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>
          <a:xfrm>
            <a:off x="865661" y="5966520"/>
            <a:ext cx="6336704" cy="1008112"/>
          </a:xfrm>
        </p:spPr>
        <p:txBody>
          <a:bodyPr>
            <a:noAutofit/>
          </a:bodyPr>
          <a:lstStyle/>
          <a:p>
            <a:r>
              <a:rPr lang="id-ID" altLang="ja-JP" sz="7200" dirty="0" smtClean="0"/>
              <a:t>Sosial Budaya</a:t>
            </a:r>
            <a:endParaRPr kumimoji="1" lang="ja-JP" altLang="en-US" sz="72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9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>
                <a:solidFill>
                  <a:schemeClr val="accent6"/>
                </a:solidFill>
              </a:rPr>
              <a:t>Komputer </a:t>
            </a:r>
            <a:r>
              <a:rPr lang="id-ID" altLang="ja-JP" dirty="0" smtClean="0"/>
              <a:t>Bidang </a:t>
            </a:r>
            <a:r>
              <a:rPr lang="id-ID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Sosial Budaya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>
          <a:xfrm>
            <a:off x="11572026" y="3048998"/>
            <a:ext cx="6714387" cy="1182197"/>
          </a:xfrm>
        </p:spPr>
        <p:txBody>
          <a:bodyPr/>
          <a:lstStyle/>
          <a:p>
            <a:pPr lvl="0"/>
            <a:r>
              <a:rPr lang="id-ID" sz="2400" dirty="0"/>
              <a:t>Adanya pertukaran budaya antar suku, daerah, bahkan antarnegara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>
          <a:xfrm>
            <a:off x="11572026" y="4443163"/>
            <a:ext cx="6714387" cy="1182197"/>
          </a:xfrm>
        </p:spPr>
        <p:txBody>
          <a:bodyPr/>
          <a:lstStyle/>
          <a:p>
            <a:pPr lvl="0"/>
            <a:r>
              <a:rPr lang="id-ID" sz="2400" dirty="0"/>
              <a:t>Mempermudah seseorang untuk mengenal budaya yang ada di seluruh dunia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>
          <a:xfrm>
            <a:off x="11572026" y="5818609"/>
            <a:ext cx="6714387" cy="1182197"/>
          </a:xfrm>
        </p:spPr>
        <p:txBody>
          <a:bodyPr/>
          <a:lstStyle/>
          <a:p>
            <a:pPr lvl="0"/>
            <a:r>
              <a:rPr lang="id-ID" sz="2400" dirty="0"/>
              <a:t>Mudahnya memperkenalkan karya-karya anak bangsa ke dunia internasional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>
          <a:xfrm>
            <a:off x="11572026" y="7194559"/>
            <a:ext cx="6714387" cy="1182197"/>
          </a:xfrm>
        </p:spPr>
        <p:txBody>
          <a:bodyPr/>
          <a:lstStyle/>
          <a:p>
            <a:pPr lvl="0"/>
            <a:r>
              <a:rPr lang="id-ID" sz="2400" dirty="0"/>
              <a:t>Penyebarluasan hasil kebijakan pemerintah dapat lebih cepat dan mudah disampaikan pada public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id-ID" dirty="0"/>
              <a:t>Dampak Positif Dibidang Sosial Budaya</a:t>
            </a:r>
          </a:p>
        </p:txBody>
      </p:sp>
    </p:spTree>
    <p:extLst>
      <p:ext uri="{BB962C8B-B14F-4D97-AF65-F5344CB8AC3E}">
        <p14:creationId xmlns:p14="http://schemas.microsoft.com/office/powerpoint/2010/main" val="44906865"/>
      </p:ext>
    </p:extLst>
  </p:cSld>
  <p:clrMapOvr>
    <a:masterClrMapping/>
  </p:clrMapOvr>
  <p:transition spd="slow" advTm="11051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>
                <a:solidFill>
                  <a:schemeClr val="accent6"/>
                </a:solidFill>
              </a:rPr>
              <a:t>Komputer </a:t>
            </a:r>
            <a:r>
              <a:rPr lang="id-ID" altLang="ja-JP" dirty="0" smtClean="0"/>
              <a:t>Bidang </a:t>
            </a:r>
            <a:r>
              <a:rPr lang="id-ID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Sosial Budaya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id-ID" dirty="0"/>
              <a:t>Munculnya budaya apatis terhadap lingkungan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id-ID" dirty="0"/>
              <a:t>Membentuk budaya yang serba online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id-ID" dirty="0"/>
              <a:t>Kurangnya sikap selektif terhadap masuknya budaya asing dari luar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id-ID" dirty="0"/>
              <a:t>Tingkat kepercayaan yang semakin menurun terhadap lingkungan sekitar (Individualis/menutup diri karena sering bermain gadget/komputer)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id-ID" dirty="0"/>
              <a:t>Dampak </a:t>
            </a:r>
            <a:r>
              <a:rPr lang="id-ID" dirty="0" smtClean="0"/>
              <a:t>Negatif </a:t>
            </a:r>
            <a:r>
              <a:rPr lang="id-ID" dirty="0"/>
              <a:t>Dibidang Sosial Budaya</a:t>
            </a:r>
          </a:p>
        </p:txBody>
      </p:sp>
    </p:spTree>
    <p:extLst>
      <p:ext uri="{BB962C8B-B14F-4D97-AF65-F5344CB8AC3E}">
        <p14:creationId xmlns:p14="http://schemas.microsoft.com/office/powerpoint/2010/main" val="2839467647"/>
      </p:ext>
    </p:extLst>
  </p:cSld>
  <p:clrMapOvr>
    <a:masterClrMapping/>
  </p:clrMapOvr>
  <p:transition spd="slow" advTm="11051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 smtClean="0"/>
              <a:t>Referensi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7931" y="2946644"/>
            <a:ext cx="13938025" cy="1275244"/>
          </a:xfrm>
        </p:spPr>
        <p:txBody>
          <a:bodyPr/>
          <a:lstStyle/>
          <a:p>
            <a:r>
              <a:rPr lang="id-ID" dirty="0" smtClean="0"/>
              <a:t> </a:t>
            </a:r>
            <a:r>
              <a:rPr lang="id-ID" u="sng" dirty="0">
                <a:hlinkClick r:id="rId2"/>
              </a:rPr>
              <a:t>http://www.seputarit.com/dampak-positif-dan-negatif-teknologi-informasi-dan-komunikasi-tik-dalam-bidang-sosial-budaya.html</a:t>
            </a:r>
            <a:r>
              <a:rPr lang="id-ID" dirty="0"/>
              <a:t> 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7931" y="5080803"/>
            <a:ext cx="13938025" cy="1275244"/>
          </a:xfrm>
        </p:spPr>
        <p:txBody>
          <a:bodyPr/>
          <a:lstStyle/>
          <a:p>
            <a:r>
              <a:rPr lang="id-ID" dirty="0">
                <a:hlinkClick r:id="rId3"/>
              </a:rPr>
              <a:t>https://</a:t>
            </a:r>
            <a:r>
              <a:rPr lang="id-ID" dirty="0" smtClean="0">
                <a:hlinkClick r:id="rId3"/>
              </a:rPr>
              <a:t>www.scribd.com/doc/54988288/Pemanfaatan-Komputer-Dalam-Bidang-Industri-Pemerintahan-Dan-Militer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1" y="7329699"/>
            <a:ext cx="13938025" cy="1275244"/>
          </a:xfrm>
        </p:spPr>
        <p:txBody>
          <a:bodyPr/>
          <a:lstStyle/>
          <a:p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www.academia.edu/7530704/Dampak_positif_dan_Negatif_Komputer_Dalam_Bidang_Kesehatan</a:t>
            </a:r>
            <a:r>
              <a:rPr lang="id-ID" altLang="ja-JP" dirty="0" smtClean="0"/>
              <a:t>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2827772" y="288758"/>
            <a:ext cx="15532643" cy="8737870"/>
          </a:xfrm>
        </p:spPr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 smtClean="0"/>
              <a:t>Dampak Positif dan Negatif Komputer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d-ID" altLang="ja-JP" sz="14200" dirty="0" smtClean="0"/>
              <a:t>komputer</a:t>
            </a:r>
            <a:endParaRPr kumimoji="1" lang="ja-JP" altLang="en-US" sz="142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07600" y="9026628"/>
            <a:ext cx="627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Ulya </a:t>
            </a:r>
            <a:r>
              <a:rPr lang="en-US" dirty="0" err="1" smtClean="0"/>
              <a:t>Anisatur</a:t>
            </a:r>
            <a:r>
              <a:rPr lang="en-US" dirty="0" smtClean="0"/>
              <a:t> R,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dirty="0" smtClean="0"/>
              <a:t>sekian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d-ID" altLang="ja-JP" dirty="0" smtClean="0"/>
              <a:t>Terima Kasih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図プレースホルダー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図プレースホルダー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図プレースホルダー 6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図プレースホルダー 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図プレースホルダー 8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図プレースホルダー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図プレースホルダー 1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Macam-macam </a:t>
            </a:r>
            <a:r>
              <a:rPr lang="id-ID" dirty="0">
                <a:solidFill>
                  <a:schemeClr val="accent1"/>
                </a:solidFill>
              </a:rPr>
              <a:t>Kegunaan Komputer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6 </a:t>
            </a:r>
            <a:r>
              <a:rPr lang="en-US" altLang="ja-JP" dirty="0" smtClean="0"/>
              <a:t>points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Komputer Sebagai Alat Pendidikan</a:t>
            </a:r>
            <a:endParaRPr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Komputer Sebagai Sarana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Komputer Sebagai Alat Hiburan</a:t>
            </a:r>
            <a:endParaRPr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 </a:t>
            </a:r>
            <a:r>
              <a:rPr lang="id-ID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 Sarana Informasi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1"/>
          </p:nvPr>
        </p:nvSpPr>
        <p:spPr>
          <a:xfrm>
            <a:off x="681416" y="4798418"/>
            <a:ext cx="4782428" cy="720080"/>
          </a:xfrm>
        </p:spPr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Kompter Sebagai Sarana Komunikasi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Komputer Sebagai Sarana Mempermudah Kerja</a:t>
            </a:r>
            <a:endParaRPr lang="ja-JP" altLang="en-US" dirty="0"/>
          </a:p>
        </p:txBody>
      </p:sp>
      <p:pic>
        <p:nvPicPr>
          <p:cNvPr id="54" name="図プレースホルダー 53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2" name="図プレースホルダー 51"/>
          <p:cNvPicPr>
            <a:picLocks noGrp="1" noChangeAspect="1"/>
          </p:cNvPicPr>
          <p:nvPr>
            <p:ph type="pic" sz="quarter" idx="3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>
            <a:fillRect/>
          </a:stretch>
        </p:blipFill>
        <p:spPr/>
      </p:pic>
      <p:pic>
        <p:nvPicPr>
          <p:cNvPr id="50" name="図プレースホルダー 49"/>
          <p:cNvPicPr>
            <a:picLocks noGrp="1" noChangeAspect="1"/>
          </p:cNvPicPr>
          <p:nvPr>
            <p:ph type="pic" sz="quarter" idx="3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9" name="図プレースホルダー 48"/>
          <p:cNvPicPr>
            <a:picLocks noGrp="1" noChangeAspect="1"/>
          </p:cNvPicPr>
          <p:nvPr>
            <p:ph type="pic" sz="quarter" idx="3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6" name="図プレースホルダー 45"/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45" name="図プレースホルダー 44"/>
          <p:cNvPicPr>
            <a:picLocks noGrp="1" noChangeAspect="1"/>
          </p:cNvPicPr>
          <p:nvPr>
            <p:ph type="pic" sz="quarter" idx="39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r="16291"/>
          <a:stretch>
            <a:fillRect/>
          </a:stretch>
        </p:blipFill>
        <p:spPr/>
      </p:pic>
      <p:sp>
        <p:nvSpPr>
          <p:cNvPr id="44" name="テキスト プレースホルダー 4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d-ID" altLang="ja-JP" dirty="0" smtClean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130629889"/>
      </p:ext>
    </p:extLst>
  </p:cSld>
  <p:clrMapOvr>
    <a:masterClrMapping/>
  </p:clrMapOvr>
  <p:transition spd="slow" advTm="17958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400" dirty="0"/>
              <a:t>Dampak positif dan negatif </a:t>
            </a:r>
            <a:r>
              <a:rPr lang="id-ID" sz="5400" dirty="0">
                <a:solidFill>
                  <a:schemeClr val="accent1"/>
                </a:solidFill>
              </a:rPr>
              <a:t>komputer menurut </a:t>
            </a:r>
            <a:r>
              <a:rPr lang="id-ID" sz="5400" dirty="0" smtClean="0">
                <a:solidFill>
                  <a:schemeClr val="accent1"/>
                </a:solidFill>
              </a:rPr>
              <a:t>bidangnya</a:t>
            </a:r>
            <a:r>
              <a:rPr lang="id-ID" sz="5400" dirty="0">
                <a:solidFill>
                  <a:schemeClr val="accent1"/>
                </a:solidFill>
              </a:rPr>
              <a:t/>
            </a:r>
            <a:br>
              <a:rPr lang="id-ID" sz="5400" dirty="0">
                <a:solidFill>
                  <a:schemeClr val="accent1"/>
                </a:solidFill>
              </a:rPr>
            </a:br>
            <a:endParaRPr kumimoji="1" lang="ja-JP" altLang="en-US" sz="540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 smtClean="0"/>
              <a:t>Pendidikan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dirty="0" smtClean="0"/>
              <a:t>Sosial dan Budaya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d-ID" altLang="ja-JP" dirty="0" smtClean="0"/>
              <a:t>Kesehatan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altLang="ja-JP" dirty="0" smtClean="0"/>
              <a:t>Pemerintahan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d-ID" altLang="ja-JP" dirty="0" smtClean="0"/>
              <a:t>Bisnis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d-ID" altLang="ja-JP" dirty="0" smtClean="0"/>
              <a:t>Teknologi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7809"/>
          <a:stretch>
            <a:fillRect/>
          </a:stretch>
        </p:blipFill>
        <p:spPr/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id-ID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b="1" dirty="0" smtClean="0">
                <a:latin typeface="Rockwell Extra Bold" panose="02060903040505020403" pitchFamily="18" charset="0"/>
              </a:rPr>
              <a:t>Pendidikan</a:t>
            </a:r>
            <a:endParaRPr lang="ja-JP" altLang="en-US" b="1" dirty="0">
              <a:latin typeface="Rockwell Extra Bold" panose="02060903040505020403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/>
              <a:t>Dampak Positif Negatif </a:t>
            </a:r>
            <a:r>
              <a:rPr lang="id-ID" altLang="ja-JP" dirty="0">
                <a:solidFill>
                  <a:schemeClr val="accent6"/>
                </a:solidFill>
              </a:rPr>
              <a:t>Komputer </a:t>
            </a:r>
            <a:r>
              <a:rPr lang="id-ID" altLang="ja-JP" dirty="0" smtClean="0"/>
              <a:t>Bidang </a:t>
            </a:r>
            <a:r>
              <a:rPr lang="id-ID" altLang="ja-JP" dirty="0" smtClean="0">
                <a:solidFill>
                  <a:schemeClr val="accent1"/>
                </a:solidFill>
              </a:rPr>
              <a:t>Pendidikan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altLang="ja-JP" dirty="0"/>
              <a:t>+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altLang="ja-JP" dirty="0"/>
              <a:t>-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altLang="ja-JP" dirty="0"/>
              <a:t>+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altLang="ja-JP" dirty="0"/>
              <a:t>-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rgbClr val="7D7D7D"/>
                </a:solidFill>
              </a:rPr>
              <a:t>memudahkan para guru maupun pegawai sekolah dalam memproses nilai siswa ,kehadiran siswa, pembayaran sekolah , pembuatan </a:t>
            </a:r>
            <a:r>
              <a:rPr lang="id-ID" dirty="0" smtClean="0">
                <a:solidFill>
                  <a:srgbClr val="7D7D7D"/>
                </a:solidFill>
              </a:rPr>
              <a:t>jadwal,dll</a:t>
            </a:r>
          </a:p>
          <a:p>
            <a:r>
              <a:rPr lang="id-ID" altLang="ja-JP" dirty="0" smtClean="0">
                <a:solidFill>
                  <a:srgbClr val="7D7D7D"/>
                </a:solidFill>
              </a:rPr>
              <a:t>Mempermudah Siswa mengerjakan tugas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id-ID" altLang="ja-JP" dirty="0" smtClean="0"/>
              <a:t>Inovasi dalam pembelajaran semakin berkembang</a:t>
            </a:r>
          </a:p>
          <a:p>
            <a:r>
              <a:rPr lang="id-ID" dirty="0"/>
              <a:t>Kemajuan TIK juga akan semakin mempermudah terjadinya pelanggaran terhadap hak atas kekayaan intelektual (haki)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7D7D7D"/>
                </a:solidFill>
              </a:rPr>
              <a:t>Anak, kemungkinan besar tanpa sepengetahuan orangtua, ‘mengkonsumsi’ games yang menonjolkan unsur-unsur seperti kekerasan dan </a:t>
            </a:r>
            <a:r>
              <a:rPr lang="id-ID" dirty="0" smtClean="0">
                <a:solidFill>
                  <a:srgbClr val="7D7D7D"/>
                </a:solidFill>
              </a:rPr>
              <a:t>agresivitas</a:t>
            </a:r>
            <a:endParaRPr lang="id-ID" dirty="0">
              <a:solidFill>
                <a:srgbClr val="7D7D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‘kecanduan’ anak pada komputer</a:t>
            </a:r>
            <a:r>
              <a:rPr lang="id-ID" dirty="0" smtClean="0"/>
              <a:t>.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>
          <a:xfrm>
            <a:off x="12113960" y="5152575"/>
            <a:ext cx="5435004" cy="2755583"/>
          </a:xfrm>
        </p:spPr>
        <p:txBody>
          <a:bodyPr/>
          <a:lstStyle/>
          <a:p>
            <a:r>
              <a:rPr lang="id-ID" altLang="ja-JP" dirty="0" smtClean="0"/>
              <a:t>Akses negatif lewat Internet</a:t>
            </a:r>
          </a:p>
          <a:p>
            <a:r>
              <a:rPr lang="id-ID" altLang="ja-JP" dirty="0" smtClean="0"/>
              <a:t>Kreavitas kerajinan semakin menurun </a:t>
            </a:r>
            <a:endParaRPr lang="en-US" altLang="ja-JP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66297"/>
      </p:ext>
    </p:extLst>
  </p:cSld>
  <p:clrMapOvr>
    <a:masterClrMapping/>
  </p:clrMapOvr>
  <p:transition spd="slow" advTm="13242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1" y="6110536"/>
            <a:ext cx="6336704" cy="1008112"/>
          </a:xfrm>
        </p:spPr>
        <p:txBody>
          <a:bodyPr>
            <a:noAutofit/>
          </a:bodyPr>
          <a:lstStyle/>
          <a:p>
            <a:r>
              <a:rPr lang="id-ID" altLang="ja-JP" sz="8000" b="1" dirty="0" smtClean="0"/>
              <a:t>Kesehatan</a:t>
            </a:r>
            <a:endParaRPr lang="ja-JP" altLang="en-US" sz="6600" b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ja-JP" dirty="0" smtClean="0"/>
              <a:t>Dampak Positif Negatif </a:t>
            </a:r>
            <a:r>
              <a:rPr lang="id-ID" altLang="ja-JP" dirty="0" smtClean="0">
                <a:solidFill>
                  <a:schemeClr val="accent6"/>
                </a:solidFill>
              </a:rPr>
              <a:t>Komputer di bidang Kesehatan</a:t>
            </a:r>
            <a:endParaRPr kumimoji="1" lang="ja-JP" altLang="en-US" dirty="0">
              <a:solidFill>
                <a:schemeClr val="accent6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Teknik Informatika</a:t>
            </a:r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>
          <a:xfrm>
            <a:off x="939115" y="2270719"/>
            <a:ext cx="6833566" cy="790352"/>
          </a:xfrm>
        </p:spPr>
        <p:txBody>
          <a:bodyPr/>
          <a:lstStyle/>
          <a:p>
            <a:r>
              <a:rPr lang="id-ID" altLang="ja-JP" sz="5400" b="1" dirty="0"/>
              <a:t>Positif</a:t>
            </a:r>
            <a:endParaRPr lang="ja-JP" altLang="en-US" sz="1600" b="1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939115" y="3701901"/>
            <a:ext cx="8575588" cy="6084649"/>
          </a:xfrm>
        </p:spPr>
        <p:txBody>
          <a:bodyPr>
            <a:no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Ditemukannya mikroskop, sinar-X, antibiotik, obat-obat bius, transplantasi vaksinasi bidang kedokteran dan </a:t>
            </a:r>
            <a:r>
              <a:rPr lang="id-ID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pengobatan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Ditemukannya 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alat-alat pengganti organ tubuh manusia yang telah rusak. Misalnya mata (baik mata buatan maupun donor mata), ginjal dan jantung.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Diketemukannya keahlian dalam bidang operasi plastik, sehingga hidung yang pesek dapat menjadi mancung, dan lain-lain</a:t>
            </a:r>
            <a:r>
              <a:rPr lang="id-ID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>
          <a:xfrm>
            <a:off x="10615892" y="2180828"/>
            <a:ext cx="6833566" cy="790352"/>
          </a:xfrm>
        </p:spPr>
        <p:txBody>
          <a:bodyPr>
            <a:noAutofit/>
          </a:bodyPr>
          <a:lstStyle/>
          <a:p>
            <a:r>
              <a:rPr lang="id-ID" altLang="ja-JP" sz="5400" dirty="0" smtClean="0"/>
              <a:t>Negatif</a:t>
            </a:r>
            <a:endParaRPr kumimoji="1" lang="ja-JP" altLang="en-US" sz="54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615892" y="3701901"/>
            <a:ext cx="6535286" cy="5237601"/>
          </a:xfrm>
        </p:spPr>
        <p:txBody>
          <a:bodyPr>
            <a:norm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Radiasi Monitor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Terganggunya Saraf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34242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4594"/>
          <a:stretch>
            <a:fillRect/>
          </a:stretch>
        </p:blipFill>
        <p:spPr>
          <a:xfrm>
            <a:off x="0" y="38964"/>
            <a:ext cx="18286413" cy="10287000"/>
          </a:xfr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xfrm>
            <a:off x="649736" y="2263180"/>
            <a:ext cx="7880423" cy="741662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>
          <a:xfrm>
            <a:off x="1137592" y="5668380"/>
            <a:ext cx="7141517" cy="1008112"/>
          </a:xfrm>
        </p:spPr>
        <p:txBody>
          <a:bodyPr>
            <a:noAutofit/>
          </a:bodyPr>
          <a:lstStyle/>
          <a:p>
            <a:r>
              <a:rPr lang="id-ID" altLang="ja-JP" sz="6600" dirty="0" smtClean="0"/>
              <a:t>Pemerintahan</a:t>
            </a:r>
            <a:endParaRPr lang="ja-JP" altLang="en-US" sz="66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16283</TotalTime>
  <Words>467</Words>
  <Application>Microsoft Office PowerPoint</Application>
  <PresentationFormat>Custom</PresentationFormat>
  <Paragraphs>120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Rockwell Extra 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PowerPoint Presentation</vt:lpstr>
      <vt:lpstr>Dampak Positif dan Negatif Komputer</vt:lpstr>
      <vt:lpstr>Macam-macam Kegunaan Komputer</vt:lpstr>
      <vt:lpstr>Dampak positif dan negatif komputer menurut bidangnya </vt:lpstr>
      <vt:lpstr>PowerPoint Presentation</vt:lpstr>
      <vt:lpstr>Dampak Positif Negatif Komputer Bidang Pendidikan</vt:lpstr>
      <vt:lpstr>PowerPoint Presentation</vt:lpstr>
      <vt:lpstr>Dampak Positif Negatif Komputer di bidang Kesehatan</vt:lpstr>
      <vt:lpstr>PowerPoint Presentation</vt:lpstr>
      <vt:lpstr>Dampak Positif Negatif Komputer Bidang Pemerintahan</vt:lpstr>
      <vt:lpstr>Dampak Positif Negatif Komputer Bidang Pemerintahan</vt:lpstr>
      <vt:lpstr>PowerPoint Presentation</vt:lpstr>
      <vt:lpstr>Dampak Positif Negatif Komputer Bidang Bisnis</vt:lpstr>
      <vt:lpstr>PowerPoint Presentation</vt:lpstr>
      <vt:lpstr>Dampak Positif Negatif Komputer Bidang Teknologi </vt:lpstr>
      <vt:lpstr>PowerPoint Presentation</vt:lpstr>
      <vt:lpstr>Dampak Positif Negatif Komputer Bidang Sosial Budaya</vt:lpstr>
      <vt:lpstr>Dampak Positif Negatif Komputer Bidang Sosial Budaya</vt:lpstr>
      <vt:lpstr>Referensi</vt:lpstr>
      <vt:lpstr>sekian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Ulya</cp:lastModifiedBy>
  <cp:revision>402</cp:revision>
  <dcterms:created xsi:type="dcterms:W3CDTF">2015-09-05T11:42:45Z</dcterms:created>
  <dcterms:modified xsi:type="dcterms:W3CDTF">2019-02-21T01:33:29Z</dcterms:modified>
</cp:coreProperties>
</file>