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258" r:id="rId3"/>
    <p:sldId id="297" r:id="rId4"/>
    <p:sldId id="298" r:id="rId5"/>
    <p:sldId id="299" r:id="rId6"/>
    <p:sldId id="260" r:id="rId7"/>
    <p:sldId id="316" r:id="rId8"/>
    <p:sldId id="317" r:id="rId9"/>
    <p:sldId id="300" r:id="rId10"/>
    <p:sldId id="301" r:id="rId11"/>
    <p:sldId id="308" r:id="rId12"/>
    <p:sldId id="302" r:id="rId13"/>
    <p:sldId id="303" r:id="rId14"/>
    <p:sldId id="321" r:id="rId15"/>
    <p:sldId id="306" r:id="rId16"/>
    <p:sldId id="305" r:id="rId17"/>
    <p:sldId id="307" r:id="rId18"/>
    <p:sldId id="309" r:id="rId19"/>
    <p:sldId id="310" r:id="rId20"/>
    <p:sldId id="319" r:id="rId21"/>
    <p:sldId id="314" r:id="rId22"/>
    <p:sldId id="315" r:id="rId23"/>
    <p:sldId id="293" r:id="rId24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924" autoAdjust="0"/>
  </p:normalViewPr>
  <p:slideViewPr>
    <p:cSldViewPr showGuides="1">
      <p:cViewPr varScale="1">
        <p:scale>
          <a:sx n="25" d="100"/>
          <a:sy n="25" d="100"/>
        </p:scale>
        <p:origin x="210" y="5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0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id-ID" dirty="0" smtClean="0"/>
              <a:t>Progammer 4 – 6jt contoh bill</a:t>
            </a:r>
            <a:r>
              <a:rPr lang="id-ID" baseline="0" dirty="0" smtClean="0"/>
              <a:t> gates penghasilan 1,2 T.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Jika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Harga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Nasi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Sambel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Pak Edi</a:t>
            </a:r>
          </a:p>
          <a:p>
            <a:pPr algn="ctr" eaLnBrk="1" hangingPunct="1"/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15.000 (3 kali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makan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id-ID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  <a:r>
              <a:rPr lang="id-ID" altLang="x-none" sz="120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Maka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dapat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memberi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makan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2.666.666.667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anak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Kos per </a:t>
            </a:r>
            <a:r>
              <a:rPr lang="en-US" altLang="x-none" sz="1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bulan</a:t>
            </a:r>
            <a:r>
              <a:rPr lang="en-US" altLang="x-none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78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Software Engineer – mengembangkan perangkat lunak untuk berbagai keperluan. 5 – 8jt.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8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IT consultan 6</a:t>
            </a:r>
            <a:r>
              <a:rPr lang="id-ID" baseline="0" dirty="0" smtClean="0"/>
              <a:t> – 11jt oracle 9,2jt. Web engineer Mark Zukerberg 633,8 T</a:t>
            </a:r>
          </a:p>
          <a:p>
            <a:r>
              <a:rPr lang="id-ID" baseline="0" dirty="0" smtClean="0"/>
              <a:t>Game </a:t>
            </a:r>
            <a:r>
              <a:rPr lang="id-ID" baseline="0" smtClean="0"/>
              <a:t>developer - computer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36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7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9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10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  <p:sldLayoutId id="2147483704" r:id="rId15"/>
    <p:sldLayoutId id="2147483705" r:id="rId16"/>
    <p:sldLayoutId id="2147483706" r:id="rId17"/>
    <p:sldLayoutId id="2147483707" r:id="rId18"/>
    <p:sldLayoutId id="2147483709" r:id="rId19"/>
    <p:sldLayoutId id="2147483710" r:id="rId20"/>
    <p:sldLayoutId id="2147483711" r:id="rId21"/>
    <p:sldLayoutId id="2147483714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/>
              <a:t>PROFESI DIBIDANG </a:t>
            </a:r>
            <a:r>
              <a:rPr kumimoji="1" lang="en-US" altLang="ja-JP" sz="6000" dirty="0" smtClean="0">
                <a:solidFill>
                  <a:schemeClr val="accent1"/>
                </a:solidFill>
              </a:rPr>
              <a:t>TI</a:t>
            </a:r>
            <a:endParaRPr kumimoji="1" lang="ja-JP" altLang="en-US" sz="6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KOMPUTER &amp; MASYARAKAT</a:t>
            </a:r>
            <a:endParaRPr kumimoji="1"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8630" y="8743900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i="1" dirty="0" smtClean="0">
                <a:solidFill>
                  <a:schemeClr val="accent1"/>
                </a:solidFill>
              </a:rPr>
              <a:t> Ulya Anisatur R, M.Kom</a:t>
            </a:r>
            <a:endParaRPr lang="id-ID" sz="3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948074" y="3786178"/>
            <a:ext cx="6694934" cy="1354388"/>
          </a:xfrm>
        </p:spPr>
        <p:txBody>
          <a:bodyPr>
            <a:noAutofit/>
          </a:bodyPr>
          <a:lstStyle/>
          <a:p>
            <a:pPr algn="l"/>
            <a:r>
              <a:rPr lang="en-US" altLang="ja-JP" sz="6000" i="1" dirty="0" smtClean="0">
                <a:solidFill>
                  <a:schemeClr val="tx1">
                    <a:lumMod val="95000"/>
                  </a:schemeClr>
                </a:solidFill>
              </a:rPr>
              <a:t>Software</a:t>
            </a:r>
            <a:r>
              <a:rPr lang="en-US" altLang="ja-JP" sz="6000" i="1" dirty="0" smtClean="0">
                <a:solidFill>
                  <a:schemeClr val="accent1"/>
                </a:solidFill>
              </a:rPr>
              <a:t> 	Engineer</a:t>
            </a:r>
            <a:endParaRPr kumimoji="1" lang="ja-JP" altLang="en-US" sz="6000" i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7555502" y="2191172"/>
            <a:ext cx="10372680" cy="6624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ja-JP" sz="3200" dirty="0" smtClean="0"/>
              <a:t>Agar dapat melaksanakan tugas dan tanggung jawabnya secara baik dan benar, seorang </a:t>
            </a:r>
            <a:r>
              <a:rPr lang="id-ID" altLang="ja-JP" sz="3200" i="1" dirty="0" smtClean="0"/>
              <a:t>software engineer </a:t>
            </a:r>
            <a:r>
              <a:rPr lang="id-ID" altLang="ja-JP" sz="3200" dirty="0" smtClean="0"/>
              <a:t>perlu terus mengembangkan bidang ilmu dalam pengembangan perangkat lunak, seperti :</a:t>
            </a:r>
          </a:p>
          <a:p>
            <a:pPr marL="534988" indent="-534988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Bidang ilmu metodologi pengembangan perangkat lunak</a:t>
            </a:r>
            <a:endParaRPr lang="en-US" altLang="ja-JP" sz="3200" dirty="0" smtClean="0"/>
          </a:p>
          <a:p>
            <a:pPr marL="534988" indent="-534988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Manajemen sumber daya</a:t>
            </a:r>
            <a:endParaRPr lang="en-US" altLang="ja-JP" sz="3200" dirty="0" smtClean="0"/>
          </a:p>
          <a:p>
            <a:pPr marL="534988" indent="-534988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Mengelola kelompok kerja</a:t>
            </a:r>
            <a:endParaRPr lang="en-US" altLang="ja-JP" sz="3200" dirty="0" smtClean="0"/>
          </a:p>
          <a:p>
            <a:pPr marL="534988" indent="-534988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Komunikasi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072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Hardware </a:t>
            </a:r>
            <a:r>
              <a:rPr lang="en-US" altLang="ja-JP" dirty="0" smtClean="0"/>
              <a:t>( </a:t>
            </a:r>
            <a:r>
              <a:rPr lang="en-US" altLang="ja-JP" dirty="0" err="1" smtClean="0"/>
              <a:t>Bidang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Perangkat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Keras</a:t>
            </a:r>
            <a:r>
              <a:rPr lang="en-US" altLang="ja-JP" dirty="0" smtClean="0"/>
              <a:t> 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altLang="ja-JP" dirty="0" smtClean="0"/>
              <a:t>Technical engineer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 smtClean="0"/>
              <a:t>Dalam bidang teknik baik berkenaan dengan pemeliharaan maupun perbaikan perangkat sistem komputer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dirty="0" smtClean="0"/>
              <a:t>Networking engineer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Dalam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bidang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teknis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jaringan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komputer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maintenance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nya</a:t>
            </a:r>
            <a:endParaRPr lang="en-US" altLang="ja-JP" dirty="0"/>
          </a:p>
        </p:txBody>
      </p:sp>
      <p:pic>
        <p:nvPicPr>
          <p:cNvPr id="1032" name="Picture 8" descr="Hasil gambar untuk hardware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/>
          <a:srcRect t="13947" b="13947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1034" name="Picture 10" descr="Hasil gambar untuk hardware komputer"/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3"/>
          <a:srcRect t="1794" b="1794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13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79573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Bidang</a:t>
            </a:r>
            <a:r>
              <a:rPr lang="en-US" altLang="ja-JP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err="1" smtClean="0">
                <a:solidFill>
                  <a:schemeClr val="accent1"/>
                </a:solidFill>
              </a:rPr>
              <a:t>Operasional</a:t>
            </a:r>
            <a:r>
              <a:rPr lang="en-US" altLang="ja-JP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err="1" smtClean="0"/>
              <a:t>Sistem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Informasi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EDP operator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 smtClean="0"/>
              <a:t>Mengoperasikan program-program yang berhubungan dengan electronic data processing di perusahaan/organisasi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0" y="4999482"/>
            <a:ext cx="6478910" cy="1296146"/>
          </a:xfrm>
        </p:spPr>
        <p:txBody>
          <a:bodyPr/>
          <a:lstStyle/>
          <a:p>
            <a:r>
              <a:rPr lang="en-US" sz="4800" b="1" dirty="0" err="1" smtClean="0"/>
              <a:t>Sistem</a:t>
            </a:r>
            <a:r>
              <a:rPr lang="en-US" sz="4800" b="1" dirty="0" smtClean="0"/>
              <a:t> administrator</a:t>
            </a:r>
            <a:endParaRPr kumimoji="1" lang="ja-JP" altLang="en-US" sz="4800" b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dirty="0" smtClean="0"/>
              <a:t>Melakukan administrasi terhadap sistem, pemeliharaan, mengatur hak akses terhadap sistem dan pengaturan operasional sebuah sistem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MIS director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i="1" dirty="0" err="1" smtClean="0">
                <a:solidFill>
                  <a:schemeClr val="accent1">
                    <a:alpha val="90000"/>
                  </a:schemeClr>
                </a:solidFill>
              </a:rPr>
              <a:t>Managemen</a:t>
            </a:r>
            <a:r>
              <a:rPr lang="en-US" altLang="ja-JP" i="1" dirty="0" smtClean="0">
                <a:solidFill>
                  <a:schemeClr val="accent1">
                    <a:alpha val="90000"/>
                  </a:schemeClr>
                </a:solidFill>
              </a:rPr>
              <a:t> Information System </a:t>
            </a:r>
            <a:r>
              <a:rPr lang="en-US" dirty="0" smtClean="0"/>
              <a:t>director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manusianya</a:t>
            </a:r>
            <a:endParaRPr kumimoji="1" lang="ja-JP" altLang="en-US" dirty="0"/>
          </a:p>
        </p:txBody>
      </p:sp>
      <p:sp>
        <p:nvSpPr>
          <p:cNvPr id="1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7490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 smtClean="0"/>
              <a:t>Bidang Bisnis</a:t>
            </a:r>
            <a:endParaRPr lang="id-ID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Consultant IT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 smtClean="0"/>
              <a:t>Memberikan rekomendasi mengenai solusi IT terbaik untuk memecahkan masalah</a:t>
            </a:r>
            <a:endParaRPr lang="id-ID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dirty="0" smtClean="0"/>
              <a:t>User Interface Designer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 smtClean="0"/>
              <a:t>Mendesain user interface agar menarik dan serasi secara visual</a:t>
            </a:r>
            <a:endParaRPr lang="id-ID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67142" y="6166648"/>
            <a:ext cx="9073008" cy="864096"/>
          </a:xfrm>
        </p:spPr>
        <p:txBody>
          <a:bodyPr>
            <a:normAutofit/>
          </a:bodyPr>
          <a:lstStyle/>
          <a:p>
            <a:r>
              <a:rPr lang="id-ID" dirty="0" smtClean="0"/>
              <a:t>Web Engineer / Adminitrator / Master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567142" y="6943700"/>
            <a:ext cx="8568952" cy="2448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 smtClean="0"/>
              <a:t>Kemampuan dalam membangun / membuat website dari awal dengan menggunakan berbagai macam program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396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800" dirty="0" smtClean="0">
                <a:solidFill>
                  <a:schemeClr val="tx1">
                    <a:lumMod val="95000"/>
                  </a:schemeClr>
                </a:solidFill>
              </a:rPr>
              <a:t>Julius </a:t>
            </a:r>
            <a:r>
              <a:rPr lang="en-US" altLang="ja-JP" sz="4800" dirty="0" err="1" smtClean="0">
                <a:solidFill>
                  <a:schemeClr val="tx1">
                    <a:lumMod val="95000"/>
                  </a:schemeClr>
                </a:solidFill>
              </a:rPr>
              <a:t>Hermawan</a:t>
            </a:r>
            <a:r>
              <a:rPr lang="en-US" altLang="ja-JP" sz="4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ja-JP" sz="4800" dirty="0" smtClean="0">
                <a:solidFill>
                  <a:schemeClr val="accent1"/>
                </a:solidFill>
              </a:rPr>
              <a:t>(2003)</a:t>
            </a:r>
            <a:endParaRPr kumimoji="1" lang="ja-JP" altLang="en-US" sz="48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9503246" y="823020"/>
            <a:ext cx="5783628" cy="1296144"/>
          </a:xfrm>
        </p:spPr>
        <p:txBody>
          <a:bodyPr/>
          <a:lstStyle/>
          <a:p>
            <a:r>
              <a:rPr lang="en-US" altLang="ja-JP" dirty="0" err="1" smtClean="0"/>
              <a:t>Kompetensi</a:t>
            </a:r>
            <a:endParaRPr lang="en-US" altLang="ja-JP" dirty="0" smtClean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9503246" y="1903140"/>
            <a:ext cx="8280920" cy="2592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ja-JP" dirty="0" smtClean="0"/>
              <a:t>S</a:t>
            </a:r>
            <a:r>
              <a:rPr lang="en-US" altLang="ja-JP" dirty="0" err="1" smtClean="0"/>
              <a:t>ifat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selalu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menuntut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profesional</a:t>
            </a:r>
            <a:r>
              <a:rPr lang="en-US" altLang="ja-JP" dirty="0" smtClean="0"/>
              <a:t> software engineer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memperdalam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memperbaharui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pengetahuan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ketrampilannya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sesuai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tuntutan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profesinya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>
          <a:xfrm>
            <a:off x="502246" y="3786178"/>
            <a:ext cx="8280920" cy="2653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ja-JP" dirty="0" smtClean="0"/>
              <a:t>D</a:t>
            </a:r>
            <a:r>
              <a:rPr lang="en-US" altLang="ja-JP" dirty="0" err="1" smtClean="0"/>
              <a:t>ua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karakteristik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dimiliki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oleh</a:t>
            </a:r>
            <a:r>
              <a:rPr lang="en-US" altLang="ja-JP" dirty="0" smtClean="0"/>
              <a:t> software engineer </a:t>
            </a:r>
            <a:r>
              <a:rPr lang="en-US" altLang="ja-JP" dirty="0" err="1" smtClean="0"/>
              <a:t>sehingga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pekerjaan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tersebut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layak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disebut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sebuah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profesi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,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yaitu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: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>
          <a:xfrm>
            <a:off x="9503246" y="6439644"/>
            <a:ext cx="8783167" cy="1296144"/>
          </a:xfrm>
        </p:spPr>
        <p:txBody>
          <a:bodyPr/>
          <a:lstStyle/>
          <a:p>
            <a:r>
              <a:rPr lang="en-US" altLang="ja-JP" sz="6000" dirty="0" err="1" smtClean="0"/>
              <a:t>Tanggung</a:t>
            </a:r>
            <a:r>
              <a:rPr lang="en-US" altLang="ja-JP" sz="6000" dirty="0" smtClean="0"/>
              <a:t> </a:t>
            </a:r>
            <a:r>
              <a:rPr lang="en-US" altLang="ja-JP" sz="6000" dirty="0" err="1" smtClean="0"/>
              <a:t>jawab</a:t>
            </a:r>
            <a:r>
              <a:rPr lang="en-US" altLang="ja-JP" sz="6000" dirty="0" smtClean="0"/>
              <a:t> </a:t>
            </a:r>
            <a:r>
              <a:rPr lang="en-US" altLang="ja-JP" sz="6000" dirty="0" err="1" smtClean="0"/>
              <a:t>pribadi</a:t>
            </a:r>
            <a:endParaRPr lang="en-US" altLang="ja-JP" sz="6000" dirty="0" smtClean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>
          <a:xfrm>
            <a:off x="9503246" y="7735788"/>
            <a:ext cx="8280920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kesadaran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membebankan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hasil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pekerjaannya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sebagai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tanggung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pribadi</a:t>
            </a:r>
            <a:r>
              <a:rPr lang="en-US" altLang="ja-JP" dirty="0" smtClean="0"/>
              <a:t>.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00768" y="7500954"/>
            <a:ext cx="13557478" cy="1440161"/>
          </a:xfrm>
        </p:spPr>
        <p:txBody>
          <a:bodyPr/>
          <a:lstStyle/>
          <a:p>
            <a:r>
              <a:rPr lang="it-IT" altLang="ja-JP" sz="4000" b="1" dirty="0" smtClean="0">
                <a:solidFill>
                  <a:schemeClr val="accent1"/>
                </a:solidFill>
              </a:rPr>
              <a:t>Profesi di Bidang TI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300768" y="8724868"/>
            <a:ext cx="13464495" cy="575841"/>
          </a:xfrm>
        </p:spPr>
        <p:txBody>
          <a:bodyPr/>
          <a:lstStyle/>
          <a:p>
            <a:r>
              <a:rPr lang="en-US" altLang="ja-JP" sz="3200" dirty="0" err="1" smtClean="0">
                <a:solidFill>
                  <a:schemeClr val="tx1">
                    <a:lumMod val="85000"/>
                  </a:schemeClr>
                </a:solidFill>
              </a:rPr>
              <a:t>Sebagai</a:t>
            </a:r>
            <a:r>
              <a:rPr lang="en-US" altLang="ja-JP" sz="3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sz="3200" dirty="0" err="1" smtClean="0">
                <a:solidFill>
                  <a:schemeClr val="tx1">
                    <a:lumMod val="85000"/>
                  </a:schemeClr>
                </a:solidFill>
              </a:rPr>
              <a:t>Profesi</a:t>
            </a:r>
            <a:endParaRPr kumimoji="1" lang="ja-JP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テキスト プレースホルダー 8"/>
          <p:cNvSpPr txBox="1">
            <a:spLocks/>
          </p:cNvSpPr>
          <p:nvPr/>
        </p:nvSpPr>
        <p:spPr>
          <a:xfrm>
            <a:off x="2373502" y="1527140"/>
            <a:ext cx="15913768" cy="5616624"/>
          </a:xfrm>
          <a:prstGeom prst="rect">
            <a:avLst/>
          </a:prstGeom>
        </p:spPr>
        <p:txBody>
          <a:bodyPr/>
          <a:lstStyle/>
          <a:p>
            <a:pPr marL="534988" lvl="0" indent="-534988">
              <a:lnSpc>
                <a:spcPct val="2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Suatu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pekerjaan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termasuk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profesi</a:t>
            </a:r>
            <a:r>
              <a:rPr lang="en-US" altLang="ja-JP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atau</a:t>
            </a:r>
            <a:r>
              <a:rPr lang="en-US" altLang="ja-JP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bukan</a:t>
            </a:r>
            <a:r>
              <a:rPr lang="en-US" altLang="ja-JP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?</a:t>
            </a:r>
          </a:p>
          <a:p>
            <a:pPr marL="534988" lvl="0" indent="-534988">
              <a:lnSpc>
                <a:spcPct val="2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Kriteria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pekerjaan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tersebut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harus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diuji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534988" lvl="0" indent="-534988">
              <a:lnSpc>
                <a:spcPct val="2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Contoh</a:t>
            </a:r>
            <a:r>
              <a:rPr lang="en-US" altLang="ja-JP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: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pekerjaan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sebagai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staf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operator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komputer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marL="534988" lvl="0" indent="-534988">
              <a:lnSpc>
                <a:spcPct val="2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	(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sekedar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mengoperasikan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),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tidak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masuk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golongan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profesi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jika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untuk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bekerja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sebagai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staf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operator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tersebut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tidak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membutuhkan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latar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belakang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pendidikan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pengetahuan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dan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pengalaman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85000"/>
                  </a:schemeClr>
                </a:solidFill>
              </a:rPr>
              <a:t>tertentu</a:t>
            </a:r>
            <a:r>
              <a:rPr lang="en-US" altLang="ja-JP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534988" lvl="0" indent="-534988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MENURUT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PEMERINTAH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/>
              <a:t>PEKERJAAN DI BIDANG TI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altLang="ja-JP" dirty="0" smtClean="0"/>
              <a:t>Institusi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altLang="ja-JP" dirty="0" smtClean="0"/>
              <a:t>Pemerintah</a:t>
            </a:r>
            <a:r>
              <a:rPr lang="ja-JP" altLang="en-US" smtClean="0"/>
              <a:t> </a:t>
            </a:r>
            <a:r>
              <a:rPr lang="nb-NO" altLang="ja-JP" dirty="0" smtClean="0"/>
              <a:t>telah mulai melakukan klasifikasi pekerjaan dalam bidang teknologi informasi sejak tahun 1992.</a:t>
            </a:r>
            <a:endParaRPr lang="nb-NO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Klasifikasi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 smtClean="0"/>
              <a:t>Pekerjaan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mungkin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masih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belum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mengakomodasi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klasifikasi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pekerjaan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teknologi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informasi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secara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umum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Deskripsi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 smtClean="0"/>
              <a:t>Pekerjaan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setiap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klasifikasi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pekerjaan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masih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kurang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jelas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dalam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membedakan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setiap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pekerjaan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727693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S</a:t>
            </a:r>
            <a:r>
              <a:rPr lang="en-US" altLang="ja-JP" dirty="0" smtClean="0"/>
              <a:t>TANDARISASI  PEKERJAAN  IT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50070" y="3127276"/>
            <a:ext cx="16562088" cy="59842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ja-JP" sz="3200" dirty="0" smtClean="0"/>
              <a:t>Pada pemerintahan atau PNS yang bekerja di bidang IT disebut pranata komputer, dengan tugas, wewenang, tanggung jawab dan hak utuh untuk membuat, merawat dan mengembangkan sistem dan atau program komputer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endParaRPr lang="id-ID" altLang="ja-JP" sz="3200" dirty="0" smtClean="0"/>
          </a:p>
          <a:p>
            <a:pPr>
              <a:lnSpc>
                <a:spcPct val="150000"/>
              </a:lnSpc>
            </a:pPr>
            <a:r>
              <a:rPr lang="id-ID" altLang="ja-JP" sz="3200" dirty="0" smtClean="0"/>
              <a:t>Pengangkatan Pegawai Negeri Sipil dalam jabatan Pranata Komputer ditetapkan oleh Menteri, Jaksa Agung, Pimpinan Kesekretariatan Lembaga Tertinggi/Tinggi Negara. Pimpinan Lembaga Pemerintah Nondepartemen dan Gubernur Kepala Daerah Tingkat 1.</a:t>
            </a:r>
          </a:p>
          <a:p>
            <a:pPr>
              <a:lnSpc>
                <a:spcPct val="150000"/>
              </a:lnSpc>
            </a:pPr>
            <a:endParaRPr kumimoji="1" lang="ja-JP" altLang="en-US" sz="3200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TI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pemerintahan</a:t>
            </a:r>
            <a:endParaRPr lang="id-ID" dirty="0"/>
          </a:p>
        </p:txBody>
      </p:sp>
      <p:sp>
        <p:nvSpPr>
          <p:cNvPr id="8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S</a:t>
            </a:r>
            <a:r>
              <a:rPr kumimoji="1" lang="en-US" altLang="ja-JP" dirty="0" smtClean="0"/>
              <a:t>YARAT- </a:t>
            </a:r>
            <a:r>
              <a:rPr lang="en-US" altLang="ja-JP" dirty="0" smtClean="0">
                <a:solidFill>
                  <a:schemeClr val="accent1"/>
                </a:solidFill>
              </a:rPr>
              <a:t>S</a:t>
            </a:r>
            <a:r>
              <a:rPr kumimoji="1" lang="en-US" altLang="ja-JP" dirty="0" smtClean="0"/>
              <a:t>YARAT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TI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endParaRPr lang="id-ID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 smtClean="0"/>
              <a:t>Bekerja pada satuan organisasi instansi dan bertugas pokok membuat, memelihara dan mengembangkan dan mengembangkan sistem dan atau program pengolahan dengan komputer.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Berijazah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serendah-rendahnya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Sarjana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Muda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/D3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atau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yang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sederajat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dirty="0" smtClean="0"/>
              <a:t>Memiliki pendidikan dan atau latihan dalam bidang komputer dan pengalaman melakukan kegiatan di bidang komputer</a:t>
            </a:r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altLang="ja-JP" dirty="0" smtClean="0"/>
              <a:t>Memiliki pengetahuan dan atau pengalaman dalam bidang tertentu yang berhubungan dengan bidang komputer.</a:t>
            </a:r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Setiap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unsur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penilaian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pelaksanaan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pekerjaan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sekurang-kurangnya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bernilai</a:t>
            </a:r>
            <a:r>
              <a:rPr lang="en-US" altLang="ja-JP" dirty="0" smtClean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accent1">
                    <a:alpha val="90000"/>
                  </a:schemeClr>
                </a:solidFill>
              </a:rPr>
              <a:t>baik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err="1" smtClean="0"/>
              <a:t>Syarat-Syarat</a:t>
            </a:r>
            <a:r>
              <a:rPr lang="en-US" altLang="ja-JP" sz="4400" dirty="0" smtClean="0"/>
              <a:t> </a:t>
            </a:r>
            <a:r>
              <a:rPr kumimoji="1" lang="en-US" altLang="ja-JP" sz="4400" dirty="0" err="1" smtClean="0">
                <a:solidFill>
                  <a:schemeClr val="accent1"/>
                </a:solidFill>
              </a:rPr>
              <a:t>Jabatan</a:t>
            </a:r>
            <a:r>
              <a:rPr lang="en-US" altLang="ja-JP" sz="4400" dirty="0" smtClean="0"/>
              <a:t> </a:t>
            </a:r>
            <a:r>
              <a:rPr lang="en-US" altLang="ja-JP" sz="4400" dirty="0" err="1" smtClean="0"/>
              <a:t>Pranata</a:t>
            </a:r>
            <a:r>
              <a:rPr lang="en-US" altLang="ja-JP" sz="4400" dirty="0" smtClean="0"/>
              <a:t> </a:t>
            </a:r>
            <a:r>
              <a:rPr lang="en-US" altLang="ja-JP" sz="4400" dirty="0" err="1" smtClean="0"/>
              <a:t>Komputer</a:t>
            </a:r>
            <a:endParaRPr kumimoji="1" lang="en-US" altLang="ja-JP" sz="4400" dirty="0" smtClean="0"/>
          </a:p>
        </p:txBody>
      </p:sp>
      <p:sp>
        <p:nvSpPr>
          <p:cNvPr id="1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381298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S</a:t>
            </a:r>
            <a:r>
              <a:rPr lang="en-US" altLang="ja-JP" dirty="0" smtClean="0"/>
              <a:t>TANDARISASI  PROFESI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7143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Badan Pengkajian dan Penerapan Teknologi</a:t>
            </a:r>
          </a:p>
          <a:p>
            <a:pPr indent="7143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Departemen Tenaga Kerja</a:t>
            </a:r>
          </a:p>
          <a:p>
            <a:pPr indent="7143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Departemen Pendidikan</a:t>
            </a:r>
          </a:p>
          <a:p>
            <a:pPr indent="7143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200" dirty="0" smtClean="0"/>
              <a:t>Departemen Perdagangan dan Industri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kumimoji="1" lang="ja-JP" altLang="en-US" sz="3200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endParaRPr lang="id-ID" dirty="0"/>
          </a:p>
        </p:txBody>
      </p:sp>
      <p:sp>
        <p:nvSpPr>
          <p:cNvPr id="1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APA YANG ANDA KE</a:t>
            </a:r>
            <a:r>
              <a:rPr lang="en-US" altLang="ja-JP" dirty="0" smtClean="0">
                <a:solidFill>
                  <a:schemeClr val="accent1"/>
                </a:solidFill>
              </a:rPr>
              <a:t>TAHU</a:t>
            </a:r>
            <a:r>
              <a:rPr lang="en-US" altLang="ja-JP" dirty="0" smtClean="0"/>
              <a:t>I?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altLang="ja-JP" dirty="0" smtClean="0"/>
              <a:t>Profesi Dibidang Teknologi Informasi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1870398" y="2847494"/>
            <a:ext cx="7128792" cy="864096"/>
          </a:xfrm>
        </p:spPr>
        <p:txBody>
          <a:bodyPr/>
          <a:lstStyle/>
          <a:p>
            <a:r>
              <a:rPr lang="id-ID" dirty="0" smtClean="0"/>
              <a:t>P</a:t>
            </a:r>
            <a:r>
              <a:rPr lang="en-US" dirty="0" err="1" smtClean="0"/>
              <a:t>ekerjaan</a:t>
            </a:r>
            <a:r>
              <a:rPr lang="en-US" dirty="0" smtClean="0"/>
              <a:t> </a:t>
            </a:r>
            <a:r>
              <a:rPr lang="id-ID" dirty="0" smtClean="0"/>
              <a:t>?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>
          <a:xfrm>
            <a:off x="1870398" y="5135085"/>
            <a:ext cx="7128792" cy="864096"/>
          </a:xfrm>
        </p:spPr>
        <p:txBody>
          <a:bodyPr/>
          <a:lstStyle/>
          <a:p>
            <a:r>
              <a:rPr kumimoji="1" lang="en-US" altLang="ja-JP" dirty="0" err="1" smtClean="0"/>
              <a:t>Profesi</a:t>
            </a:r>
            <a:r>
              <a:rPr kumimoji="1"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>
          <a:xfrm>
            <a:off x="1870398" y="7422676"/>
            <a:ext cx="7128792" cy="864096"/>
          </a:xfrm>
        </p:spPr>
        <p:txBody>
          <a:bodyPr/>
          <a:lstStyle/>
          <a:p>
            <a:r>
              <a:rPr kumimoji="1" lang="en-US" altLang="ja-JP" dirty="0" err="1" smtClean="0"/>
              <a:t>Profesional</a:t>
            </a:r>
            <a:r>
              <a:rPr kumimoji="1"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>
          <a:xfrm>
            <a:off x="10367342" y="2847494"/>
            <a:ext cx="7128792" cy="864096"/>
          </a:xfrm>
        </p:spPr>
        <p:txBody>
          <a:bodyPr/>
          <a:lstStyle/>
          <a:p>
            <a:r>
              <a:rPr kumimoji="1" lang="en-US" altLang="ja-JP" dirty="0" err="1" smtClean="0"/>
              <a:t>Profesionalisme</a:t>
            </a:r>
            <a:r>
              <a:rPr kumimoji="1"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/>
          </p:nvPr>
        </p:nvSpPr>
        <p:spPr>
          <a:xfrm>
            <a:off x="10367342" y="5135085"/>
            <a:ext cx="7128792" cy="864096"/>
          </a:xfrm>
        </p:spPr>
        <p:txBody>
          <a:bodyPr/>
          <a:lstStyle/>
          <a:p>
            <a:r>
              <a:rPr lang="en-US" altLang="ja-JP" dirty="0" err="1" smtClean="0"/>
              <a:t>Etika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Profesi</a:t>
            </a:r>
            <a:r>
              <a:rPr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3"/>
          </p:nvPr>
        </p:nvSpPr>
        <p:spPr>
          <a:xfrm>
            <a:off x="10367342" y="7422676"/>
            <a:ext cx="7128792" cy="864096"/>
          </a:xfrm>
        </p:spPr>
        <p:txBody>
          <a:bodyPr/>
          <a:lstStyle/>
          <a:p>
            <a:r>
              <a:rPr kumimoji="1" lang="en-US" altLang="ja-JP" dirty="0" err="1" smtClean="0"/>
              <a:t>Kode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Etik</a:t>
            </a:r>
            <a:r>
              <a:rPr kumimoji="1"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1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227336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MODEL</a:t>
            </a:r>
            <a:r>
              <a:rPr lang="en-US" altLang="ja-JP" dirty="0" smtClean="0">
                <a:solidFill>
                  <a:schemeClr val="accent1"/>
                </a:solidFill>
              </a:rPr>
              <a:t> </a:t>
            </a:r>
            <a:r>
              <a:rPr kumimoji="1" lang="en-US" altLang="ja-JP" dirty="0" smtClean="0"/>
              <a:t>KLASIFIKASI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id-ID" altLang="ja-JP" sz="3200" dirty="0" smtClean="0"/>
              <a:t> </a:t>
            </a:r>
            <a:r>
              <a:rPr lang="id-ID" altLang="ja-JP" sz="3200" dirty="0" smtClean="0"/>
              <a:t>Model Klasifikasi yang direkomendasikan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 smtClean="0"/>
              <a:t>(sumber http://wiryana.pandu.org/SRIG-PS)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grpSp>
        <p:nvGrpSpPr>
          <p:cNvPr id="2" name="Group 2"/>
          <p:cNvGrpSpPr>
            <a:grpSpLocks noGrp="1"/>
          </p:cNvGrpSpPr>
          <p:nvPr/>
        </p:nvGrpSpPr>
        <p:grpSpPr bwMode="auto">
          <a:xfrm>
            <a:off x="790575" y="2262188"/>
            <a:ext cx="16633825" cy="5184775"/>
            <a:chOff x="480" y="384"/>
            <a:chExt cx="4944" cy="2640"/>
          </a:xfrm>
          <a:solidFill>
            <a:schemeClr val="accent5">
              <a:lumMod val="75000"/>
            </a:schemeClr>
          </a:solidFill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2208" y="384"/>
              <a:ext cx="1392" cy="33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 dirty="0" err="1">
                  <a:solidFill>
                    <a:schemeClr val="bg2"/>
                  </a:solidFill>
                </a:rPr>
                <a:t>Profesi</a:t>
              </a:r>
              <a:r>
                <a:rPr lang="en-US" sz="2800" dirty="0">
                  <a:solidFill>
                    <a:schemeClr val="bg2"/>
                  </a:solidFill>
                </a:rPr>
                <a:t> TI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80" y="1104"/>
              <a:ext cx="1152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 err="1">
                  <a:solidFill>
                    <a:schemeClr val="bg2"/>
                  </a:solidFill>
                </a:rPr>
                <a:t>Pendidikan</a:t>
              </a:r>
              <a:r>
                <a:rPr lang="en-US" sz="2400" b="0" dirty="0">
                  <a:solidFill>
                    <a:schemeClr val="bg2"/>
                  </a:solidFill>
                </a:rPr>
                <a:t> </a:t>
              </a:r>
              <a:r>
                <a:rPr lang="en-US" sz="2400" b="0" dirty="0" err="1">
                  <a:solidFill>
                    <a:schemeClr val="bg2"/>
                  </a:solidFill>
                </a:rPr>
                <a:t>dan</a:t>
              </a:r>
              <a:r>
                <a:rPr lang="en-US" sz="2400" b="0" dirty="0">
                  <a:solidFill>
                    <a:schemeClr val="bg2"/>
                  </a:solidFill>
                </a:rPr>
                <a:t> </a:t>
              </a:r>
            </a:p>
            <a:p>
              <a:pPr algn="ctr" eaLnBrk="1" hangingPunct="1"/>
              <a:r>
                <a:rPr lang="en-US" sz="2400" b="0" dirty="0" err="1">
                  <a:solidFill>
                    <a:schemeClr val="bg2"/>
                  </a:solidFill>
                </a:rPr>
                <a:t>Pelatihan</a:t>
              </a:r>
              <a:endParaRPr lang="en-US" sz="2400" b="0" dirty="0">
                <a:solidFill>
                  <a:schemeClr val="bg2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04" y="1104"/>
              <a:ext cx="1152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System</a:t>
              </a:r>
            </a:p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Development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272" y="1104"/>
              <a:ext cx="1152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Specialist</a:t>
              </a:r>
            </a:p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Support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80" y="1920"/>
              <a:ext cx="1152" cy="62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 err="1">
                  <a:solidFill>
                    <a:schemeClr val="bg2"/>
                  </a:solidFill>
                </a:rPr>
                <a:t>Instruktur</a:t>
              </a:r>
              <a:r>
                <a:rPr lang="en-US" sz="2400" b="0" dirty="0">
                  <a:solidFill>
                    <a:schemeClr val="bg2"/>
                  </a:solidFill>
                </a:rPr>
                <a:t> </a:t>
              </a:r>
              <a:r>
                <a:rPr lang="en-US" sz="2400" b="0" dirty="0" err="1">
                  <a:solidFill>
                    <a:schemeClr val="bg2"/>
                  </a:solidFill>
                </a:rPr>
                <a:t>dari</a:t>
              </a:r>
              <a:endParaRPr lang="en-US" sz="2400" b="0" dirty="0">
                <a:solidFill>
                  <a:schemeClr val="bg2"/>
                </a:solidFill>
              </a:endParaRPr>
            </a:p>
            <a:p>
              <a:pPr algn="ctr" eaLnBrk="1" hangingPunct="1"/>
              <a:r>
                <a:rPr lang="en-US" sz="2400" b="0" dirty="0" err="1">
                  <a:solidFill>
                    <a:schemeClr val="bg2"/>
                  </a:solidFill>
                </a:rPr>
                <a:t>Pendidikan</a:t>
              </a:r>
              <a:r>
                <a:rPr lang="en-US" sz="2400" b="0" dirty="0">
                  <a:solidFill>
                    <a:schemeClr val="bg2"/>
                  </a:solidFill>
                </a:rPr>
                <a:t> TI</a:t>
              </a:r>
            </a:p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Non </a:t>
              </a:r>
              <a:r>
                <a:rPr lang="en-US" sz="2400" b="0" dirty="0" err="1">
                  <a:solidFill>
                    <a:schemeClr val="bg2"/>
                  </a:solidFill>
                </a:rPr>
                <a:t>Gelar</a:t>
              </a:r>
              <a:endParaRPr lang="en-US" sz="2400" b="0" dirty="0">
                <a:solidFill>
                  <a:schemeClr val="bg2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872" y="1968"/>
              <a:ext cx="864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Programmer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072" y="1968"/>
              <a:ext cx="912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Project</a:t>
              </a:r>
            </a:p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Manager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496" y="2592"/>
              <a:ext cx="816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System</a:t>
              </a:r>
            </a:p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Analyst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272" y="1872"/>
              <a:ext cx="1152" cy="62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 dirty="0">
                  <a:solidFill>
                    <a:schemeClr val="bg2"/>
                  </a:solidFill>
                </a:rPr>
                <a:t>Specialist </a:t>
              </a:r>
              <a:r>
                <a:rPr lang="en-US" sz="2400" b="0" dirty="0" err="1">
                  <a:solidFill>
                    <a:schemeClr val="bg2"/>
                  </a:solidFill>
                </a:rPr>
                <a:t>pada</a:t>
              </a:r>
              <a:r>
                <a:rPr lang="en-US" sz="2400" b="0" dirty="0">
                  <a:solidFill>
                    <a:schemeClr val="bg2"/>
                  </a:solidFill>
                </a:rPr>
                <a:t> </a:t>
              </a:r>
            </a:p>
            <a:p>
              <a:pPr algn="ctr" eaLnBrk="1" hangingPunct="1"/>
              <a:r>
                <a:rPr lang="en-US" sz="2400" b="0" dirty="0" err="1">
                  <a:solidFill>
                    <a:schemeClr val="bg2"/>
                  </a:solidFill>
                </a:rPr>
                <a:t>bidang</a:t>
              </a:r>
              <a:r>
                <a:rPr lang="en-US" sz="2400" b="0" dirty="0">
                  <a:solidFill>
                    <a:schemeClr val="bg2"/>
                  </a:solidFill>
                </a:rPr>
                <a:t> </a:t>
              </a:r>
              <a:r>
                <a:rPr lang="en-US" sz="2400" b="0" dirty="0" err="1">
                  <a:solidFill>
                    <a:schemeClr val="bg2"/>
                  </a:solidFill>
                </a:rPr>
                <a:t>tertentu</a:t>
              </a:r>
              <a:endParaRPr lang="en-US" sz="2400" b="0" dirty="0">
                <a:solidFill>
                  <a:schemeClr val="bg2"/>
                </a:solidFill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880" y="720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008" y="864"/>
              <a:ext cx="39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1008" y="864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944" y="864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008" y="1536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2880" y="1536"/>
              <a:ext cx="0" cy="105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2256" y="1776"/>
              <a:ext cx="1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2256" y="1776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3456" y="1776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944" y="1536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34703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 </a:t>
            </a:r>
            <a:r>
              <a:rPr lang="en-US" altLang="ja-JP" dirty="0" smtClean="0">
                <a:solidFill>
                  <a:schemeClr val="accent1"/>
                </a:solidFill>
              </a:rPr>
              <a:t>T</a:t>
            </a:r>
            <a:r>
              <a:rPr kumimoji="1" lang="en-US" altLang="ja-JP" dirty="0" smtClean="0"/>
              <a:t>INGKATAN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masing</a:t>
            </a:r>
            <a:r>
              <a:rPr lang="en-US" sz="2800" dirty="0" smtClean="0"/>
              <a:t> – </a:t>
            </a:r>
            <a:r>
              <a:rPr lang="en-US" sz="2800" dirty="0" err="1" smtClean="0"/>
              <a:t>masing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3 </a:t>
            </a:r>
            <a:r>
              <a:rPr lang="en-US" sz="2800" dirty="0" err="1" smtClean="0"/>
              <a:t>tingkatan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altLang="ja-JP" dirty="0" smtClean="0"/>
              <a:t>Supervised (terbimbing)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 smtClean="0"/>
              <a:t>Tingkatan awal dengan 0-2 tahun pengalaman, membutukan pengawasan dan petunjuk dalam pelaksanaan tugasnya.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dirty="0" smtClean="0"/>
              <a:t>Moderately supervised (madya)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dirty="0" smtClean="0"/>
              <a:t>Tugas kecil dapat dikerjakan oleh mereka, tetapi tetap membutuhkan bimbingan untuk tugas yang lebih besar, 3-5 tahun pengalaman.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altLang="ja-JP" dirty="0" smtClean="0"/>
              <a:t>Independent/Managing (mandiri)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altLang="ja-JP" dirty="0" smtClean="0"/>
              <a:t>Memulai tugas, tidak membutuhkan bimbingan dalam pelaksanaan tugas.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693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BEBERAPA </a:t>
            </a:r>
            <a:r>
              <a:rPr lang="en-US" altLang="ja-JP" dirty="0" smtClean="0">
                <a:solidFill>
                  <a:schemeClr val="accent1"/>
                </a:solidFill>
              </a:rPr>
              <a:t>TERMINOLOGI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altLang="ja-JP" dirty="0" smtClean="0"/>
              <a:t>Profesi Dibidang Teknologi Informasi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altLang="ja-JP" dirty="0" smtClean="0">
                <a:latin typeface="+mj-lt"/>
              </a:rPr>
              <a:t>Pekerjaan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1087311" y="5071492"/>
            <a:ext cx="4896544" cy="4564880"/>
          </a:xfrm>
        </p:spPr>
        <p:txBody>
          <a:bodyPr/>
          <a:lstStyle/>
          <a:p>
            <a:pPr marL="446088" indent="-4460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dirty="0" smtClean="0"/>
              <a:t>Kodrat manusia untuk bertahan hidup di dunia</a:t>
            </a:r>
          </a:p>
          <a:p>
            <a:pPr marL="446088" indent="-4460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dirty="0" smtClean="0"/>
              <a:t>Suatu aktivitas manusia untuk memenuhi kebutuhan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dirty="0" smtClean="0"/>
              <a:t>Profesi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>
            <a:off x="6667931" y="5071492"/>
            <a:ext cx="4896544" cy="4968552"/>
          </a:xfrm>
        </p:spPr>
        <p:txBody>
          <a:bodyPr/>
          <a:lstStyle/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Bagian dari pekerjaan.</a:t>
            </a: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Pekerjaan yg mengharuskan pelakunya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memiliki pengetahuan yang diperoleh dari pendidikan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formal dan ketrampilan tertentu yang diperoleh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melalui praktek dan pengalaman kerja pada orang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yang terlebih dahulu menguasai ketrampilan tersebut</a:t>
            </a:r>
            <a:endParaRPr kumimoji="1" lang="ja-JP" altLang="en-US" sz="24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altLang="ja-JP" dirty="0" smtClean="0"/>
              <a:t>Profesional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Menguasai ilmu secara mendalam dalam bidangnya</a:t>
            </a:r>
            <a:endParaRPr lang="en-US" altLang="ja-JP" sz="2400" dirty="0" smtClean="0"/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Mampu mengkonversikan ilmunya menjadi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ketrampilan</a:t>
            </a:r>
            <a:endParaRPr lang="en-US" altLang="ja-JP" sz="2400" dirty="0" smtClean="0"/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Selalu menjunjung tinggi etika dan integritas profesi</a:t>
            </a:r>
            <a:endParaRPr lang="en-US" altLang="ja-JP" sz="2400" dirty="0" smtClean="0"/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Memiliki sikap: komitmen tinggi, jujur, tanggungjawab,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berpikir sistematis, menguasai materi</a:t>
            </a:r>
            <a:endParaRPr kumimoji="1" lang="ja-JP" altLang="en-US" sz="2400" dirty="0"/>
          </a:p>
        </p:txBody>
      </p:sp>
      <p:sp>
        <p:nvSpPr>
          <p:cNvPr id="18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20135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BEBERAPA </a:t>
            </a:r>
            <a:r>
              <a:rPr lang="en-US" altLang="ja-JP" dirty="0" smtClean="0">
                <a:solidFill>
                  <a:schemeClr val="accent1"/>
                </a:solidFill>
              </a:rPr>
              <a:t>TERMINOLOGI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altLang="ja-JP" dirty="0" smtClean="0"/>
              <a:t>Profesi Dibidang Teknologi Informasi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altLang="ja-JP" sz="5400" dirty="0" smtClean="0"/>
              <a:t>Profesional</a:t>
            </a:r>
            <a:r>
              <a:rPr lang="en-US" altLang="ja-JP" sz="5400" dirty="0" err="1" smtClean="0"/>
              <a:t>isme</a:t>
            </a:r>
            <a:endParaRPr lang="id-ID" altLang="ja-JP" sz="5400" dirty="0" smtClean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790278" y="5071492"/>
            <a:ext cx="5760641" cy="4564880"/>
          </a:xfrm>
        </p:spPr>
        <p:txBody>
          <a:bodyPr/>
          <a:lstStyle/>
          <a:p>
            <a:pPr marL="446088" indent="-4460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Nilai-nilai profesional harus menjadi bagian dan telah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menjiwai seseorang yang sedang mengemban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sebuah profesi</a:t>
            </a:r>
            <a:endParaRPr lang="en-US" altLang="ja-JP" sz="2400" dirty="0" smtClean="0"/>
          </a:p>
          <a:p>
            <a:pPr marL="446088" indent="-4460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2400" dirty="0" smtClean="0"/>
              <a:t>Usaha-usaha untuk meningkatkan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kemampuan profesional di bidang teknologi</a:t>
            </a:r>
            <a:r>
              <a:rPr lang="en-US" altLang="ja-JP" sz="2400" dirty="0" smtClean="0"/>
              <a:t> </a:t>
            </a:r>
            <a:r>
              <a:rPr lang="id-ID" altLang="ja-JP" sz="2400" dirty="0" smtClean="0"/>
              <a:t>komputer &amp; informasi adalah:</a:t>
            </a:r>
          </a:p>
          <a:p>
            <a:pPr marL="446088" indent="-446088">
              <a:buClr>
                <a:schemeClr val="accent1">
                  <a:lumMod val="75000"/>
                </a:schemeClr>
              </a:buClr>
            </a:pPr>
            <a:r>
              <a:rPr lang="en-US" altLang="ja-JP" sz="2400" dirty="0" smtClean="0"/>
              <a:t>	</a:t>
            </a:r>
            <a:r>
              <a:rPr lang="id-ID" altLang="ja-JP" sz="2400" dirty="0" smtClean="0"/>
              <a:t>1. Sertifikasi</a:t>
            </a:r>
          </a:p>
          <a:p>
            <a:pPr marL="446088" indent="-446088">
              <a:buClr>
                <a:schemeClr val="accent1">
                  <a:lumMod val="75000"/>
                </a:schemeClr>
              </a:buClr>
            </a:pPr>
            <a:r>
              <a:rPr lang="en-US" altLang="ja-JP" sz="2400" dirty="0" smtClean="0"/>
              <a:t>	</a:t>
            </a:r>
            <a:r>
              <a:rPr lang="id-ID" altLang="ja-JP" sz="2400" dirty="0" smtClean="0"/>
              <a:t>2. Akreditasi</a:t>
            </a:r>
          </a:p>
          <a:p>
            <a:pPr marL="446088" indent="-446088">
              <a:buClr>
                <a:schemeClr val="accent1">
                  <a:lumMod val="75000"/>
                </a:schemeClr>
              </a:buClr>
            </a:pPr>
            <a:r>
              <a:rPr lang="en-US" altLang="ja-JP" sz="2400" dirty="0" smtClean="0"/>
              <a:t>	</a:t>
            </a:r>
            <a:r>
              <a:rPr lang="id-ID" altLang="ja-JP" sz="2400" dirty="0" smtClean="0"/>
              <a:t>3. Forum Komunikasi</a:t>
            </a:r>
            <a:endParaRPr kumimoji="1" lang="ja-JP" altLang="en-US" sz="24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sz="5400" dirty="0" err="1" smtClean="0"/>
              <a:t>Etika</a:t>
            </a:r>
            <a:r>
              <a:rPr lang="en-US" altLang="ja-JP" sz="5400" dirty="0" smtClean="0"/>
              <a:t> </a:t>
            </a:r>
            <a:r>
              <a:rPr lang="en-US" altLang="ja-JP" sz="5400" dirty="0" err="1" smtClean="0"/>
              <a:t>Profesi</a:t>
            </a:r>
            <a:endParaRPr lang="id-ID" altLang="ja-JP" sz="5400" dirty="0" smtClean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t-IT" altLang="ja-JP" sz="2400" dirty="0" smtClean="0"/>
              <a:t>Penggunaan bakuan dari evaluasi moral terhadap masalah penting dalam kehidupan profesional</a:t>
            </a:r>
            <a:endParaRPr kumimoji="1" lang="ja-JP" altLang="en-US" sz="24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sz="5400" dirty="0" err="1" smtClean="0"/>
              <a:t>Kode</a:t>
            </a:r>
            <a:r>
              <a:rPr lang="en-US" altLang="ja-JP" sz="5400" dirty="0" smtClean="0"/>
              <a:t> </a:t>
            </a:r>
            <a:r>
              <a:rPr lang="en-US" altLang="ja-JP" sz="5400" dirty="0" err="1" smtClean="0"/>
              <a:t>Etik</a:t>
            </a:r>
            <a:endParaRPr lang="id-ID" altLang="ja-JP" sz="5400" dirty="0" smtClean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sv-SE" altLang="ja-JP" sz="2400" dirty="0" smtClean="0"/>
              <a:t>Tata aturan berdasarkan aspek etika dan moral yang disepakati bersama oleh anggota suatu asosiasi profesi untuk dijadikan pedoman dalam bertindak secara profesional</a:t>
            </a:r>
            <a:endParaRPr kumimoji="1" lang="ja-JP" altLang="en-US" sz="2400" dirty="0"/>
          </a:p>
        </p:txBody>
      </p:sp>
      <p:sp>
        <p:nvSpPr>
          <p:cNvPr id="18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20135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6600" dirty="0" err="1" smtClean="0"/>
              <a:t>Pekejaan</a:t>
            </a:r>
            <a:r>
              <a:rPr kumimoji="1" lang="en-US" altLang="ja-JP" sz="6600" dirty="0" err="1" smtClean="0">
                <a:solidFill>
                  <a:schemeClr val="accent1"/>
                </a:solidFill>
              </a:rPr>
              <a:t>&amp;Profesi</a:t>
            </a:r>
            <a:endParaRPr kumimoji="1" lang="ja-JP" altLang="en-US" sz="6600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/>
              <a:t>MENURUT THOMAS AQUINAS</a:t>
            </a:r>
            <a:endParaRPr kumimoji="1" lang="ja-JP" altLang="en-US" dirty="0"/>
          </a:p>
        </p:txBody>
      </p:sp>
      <p:sp>
        <p:nvSpPr>
          <p:cNvPr id="4" name="テキスト プレースホルダー 8"/>
          <p:cNvSpPr txBox="1">
            <a:spLocks/>
          </p:cNvSpPr>
          <p:nvPr/>
        </p:nvSpPr>
        <p:spPr>
          <a:xfrm>
            <a:off x="1510358" y="1507207"/>
            <a:ext cx="15913768" cy="5616624"/>
          </a:xfrm>
          <a:prstGeom prst="rect">
            <a:avLst/>
          </a:prstGeom>
        </p:spPr>
        <p:txBody>
          <a:bodyPr/>
          <a:lstStyle/>
          <a:p>
            <a:pPr marL="534988" lvl="0" indent="-534988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sz="3600" dirty="0" smtClean="0"/>
              <a:t>Thomas Aquinas </a:t>
            </a:r>
            <a:r>
              <a:rPr lang="en-US" altLang="ja-JP" sz="3600" dirty="0" err="1" smtClean="0"/>
              <a:t>seperti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dikutip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Sumaryono</a:t>
            </a:r>
            <a:r>
              <a:rPr lang="en-US" altLang="ja-JP" sz="3600" dirty="0" smtClean="0"/>
              <a:t> (1995) </a:t>
            </a:r>
            <a:r>
              <a:rPr lang="en-US" altLang="ja-JP" sz="3600" dirty="0" err="1" smtClean="0"/>
              <a:t>mengatakan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bahwa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wujud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kerja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memiliki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tujuan</a:t>
            </a:r>
            <a:r>
              <a:rPr lang="en-US" altLang="ja-JP" sz="3600" dirty="0" smtClean="0"/>
              <a:t>:</a:t>
            </a:r>
          </a:p>
          <a:p>
            <a:pPr marL="2052638" lvl="0" indent="-5143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altLang="ja-JP" sz="3600" dirty="0" err="1" smtClean="0"/>
              <a:t>pemenuhan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kebutuhan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hidup</a:t>
            </a:r>
            <a:endParaRPr lang="en-US" altLang="ja-JP" sz="3600" dirty="0" smtClean="0"/>
          </a:p>
          <a:p>
            <a:pPr marL="2052638" lvl="0" indent="-5143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altLang="ja-JP" sz="3600" dirty="0" err="1" smtClean="0"/>
              <a:t>mengurangi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tingkat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pengangguran</a:t>
            </a:r>
            <a:r>
              <a:rPr lang="en-US" altLang="ja-JP" sz="3600" dirty="0" smtClean="0"/>
              <a:t>/</a:t>
            </a:r>
            <a:r>
              <a:rPr lang="en-US" altLang="ja-JP" sz="3600" dirty="0" err="1" smtClean="0"/>
              <a:t>kriminalitas</a:t>
            </a:r>
            <a:endParaRPr lang="en-US" altLang="ja-JP" sz="3600" dirty="0" smtClean="0"/>
          </a:p>
          <a:p>
            <a:pPr marL="2052638" lvl="0" indent="-5143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+mj-lt"/>
              <a:buAutoNum type="alphaLcPeriod"/>
            </a:pPr>
            <a:r>
              <a:rPr lang="en-US" altLang="ja-JP" sz="3600" dirty="0" err="1" smtClean="0"/>
              <a:t>melayani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sesama</a:t>
            </a:r>
            <a:endParaRPr lang="en-US" altLang="ja-JP" sz="3600" dirty="0" smtClean="0"/>
          </a:p>
          <a:p>
            <a:pPr marL="536575" lvl="0" indent="-51435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endParaRPr lang="en-US" altLang="ja-JP" sz="3600" dirty="0" smtClean="0"/>
          </a:p>
          <a:p>
            <a:pPr marL="536575" lvl="0" indent="-5143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sz="3600" dirty="0" err="1" smtClean="0"/>
              <a:t>Profesi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merupakan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bagian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dari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pekerjaan</a:t>
            </a:r>
            <a:r>
              <a:rPr lang="en-US" altLang="ja-JP" sz="3600" dirty="0" smtClean="0"/>
              <a:t>, </a:t>
            </a:r>
            <a:r>
              <a:rPr lang="en-US" altLang="ja-JP" sz="3600" dirty="0" err="1" smtClean="0"/>
              <a:t>namun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tidak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setiap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pekerjaan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adalah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profesi</a:t>
            </a:r>
            <a:r>
              <a:rPr lang="en-US" altLang="ja-JP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altLang="ja-JP" sz="4400" dirty="0" smtClean="0"/>
              <a:t>KEBUTUHAN PERUSAHAAN TERHADAP </a:t>
            </a:r>
            <a:r>
              <a:rPr lang="fi-FI" altLang="ja-JP" sz="4400" dirty="0" smtClean="0">
                <a:solidFill>
                  <a:schemeClr val="accent1"/>
                </a:solidFill>
              </a:rPr>
              <a:t>PROFESIONAL TI</a:t>
            </a:r>
            <a:endParaRPr kumimoji="1" lang="ja-JP" altLang="en-US" sz="44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306456" y="3199284"/>
            <a:ext cx="15913768" cy="6048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ja-JP" sz="3600" dirty="0" smtClean="0"/>
              <a:t>Suatu proses yang berlangsung terus menerus di dalam perusahaan untuk mendapatkan orang yang tepat dengan skill yang tepat.</a:t>
            </a:r>
          </a:p>
          <a:p>
            <a:pPr marL="1524000" indent="-63182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id-ID" altLang="ja-JP" sz="3600" dirty="0" smtClean="0"/>
              <a:t>	Diperlukannya lebih kurang 200.000 tenaga IT di indonesia s.d thn 2010</a:t>
            </a:r>
            <a:endParaRPr lang="en-US" altLang="ja-JP" sz="3600" dirty="0" smtClean="0"/>
          </a:p>
          <a:p>
            <a:pPr marL="1524000" indent="-63182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sz="3600" dirty="0" smtClean="0"/>
              <a:t> </a:t>
            </a:r>
            <a:r>
              <a:rPr lang="id-ID" altLang="ja-JP" sz="3600" dirty="0" smtClean="0"/>
              <a:t>Ada beberapa tahapan dan syarat dalam penerimaan tenaga kerja baru</a:t>
            </a:r>
          </a:p>
          <a:p>
            <a:pPr>
              <a:lnSpc>
                <a:spcPct val="150000"/>
              </a:lnSpc>
            </a:pPr>
            <a:endParaRPr kumimoji="1" lang="ja-JP" altLang="en-US" sz="3600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00768" y="7500954"/>
            <a:ext cx="13557478" cy="1440161"/>
          </a:xfrm>
        </p:spPr>
        <p:txBody>
          <a:bodyPr/>
          <a:lstStyle/>
          <a:p>
            <a:r>
              <a:rPr lang="it-IT" altLang="ja-JP" sz="4000" b="1" dirty="0" smtClean="0">
                <a:solidFill>
                  <a:schemeClr val="accent1"/>
                </a:solidFill>
              </a:rPr>
              <a:t>Kompetensi di bidang TI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300768" y="8724868"/>
            <a:ext cx="14986238" cy="575841"/>
          </a:xfrm>
        </p:spPr>
        <p:txBody>
          <a:bodyPr/>
          <a:lstStyle/>
          <a:p>
            <a:r>
              <a:rPr lang="id-ID" altLang="ja-JP" sz="3200" dirty="0" smtClean="0"/>
              <a:t>Kompetensi berbanding lurus dengan nilai seorang pekerja TI</a:t>
            </a:r>
          </a:p>
          <a:p>
            <a:endParaRPr kumimoji="1" lang="ja-JP" altLang="en-US" sz="3200" dirty="0"/>
          </a:p>
        </p:txBody>
      </p:sp>
      <p:sp>
        <p:nvSpPr>
          <p:cNvPr id="4" name="テキスト プレースホルダー 8"/>
          <p:cNvSpPr txBox="1">
            <a:spLocks/>
          </p:cNvSpPr>
          <p:nvPr/>
        </p:nvSpPr>
        <p:spPr>
          <a:xfrm>
            <a:off x="1300768" y="966466"/>
            <a:ext cx="15913768" cy="6534488"/>
          </a:xfrm>
          <a:prstGeom prst="rect">
            <a:avLst/>
          </a:prstGeom>
        </p:spPr>
        <p:txBody>
          <a:bodyPr/>
          <a:lstStyle/>
          <a:p>
            <a:pPr marL="534988" lvl="0" indent="-534988">
              <a:lnSpc>
                <a:spcPct val="15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sz="3600" dirty="0" smtClean="0"/>
              <a:t>Makin </a:t>
            </a:r>
            <a:r>
              <a:rPr lang="en-US" altLang="ja-JP" sz="3600" dirty="0" err="1" smtClean="0"/>
              <a:t>langka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orang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bisa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menempati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suatu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posisi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juga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ikut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mendongkrak</a:t>
            </a:r>
            <a:r>
              <a:rPr lang="en-US" altLang="ja-JP" sz="3600" dirty="0" smtClean="0"/>
              <a:t> value </a:t>
            </a:r>
            <a:r>
              <a:rPr lang="en-US" altLang="ja-JP" sz="3600" dirty="0" err="1" smtClean="0"/>
              <a:t>orang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tersebut</a:t>
            </a:r>
            <a:endParaRPr lang="en-US" altLang="ja-JP" sz="3600" dirty="0" smtClean="0"/>
          </a:p>
          <a:p>
            <a:pPr marL="534988" lvl="0" indent="-534988">
              <a:lnSpc>
                <a:spcPct val="15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sz="3600" dirty="0" smtClean="0"/>
              <a:t>Di </a:t>
            </a:r>
            <a:r>
              <a:rPr lang="en-US" altLang="ja-JP" sz="3600" dirty="0" err="1" smtClean="0"/>
              <a:t>bidang</a:t>
            </a:r>
            <a:r>
              <a:rPr lang="en-US" altLang="ja-JP" sz="3600" dirty="0" smtClean="0"/>
              <a:t> TI, </a:t>
            </a:r>
            <a:r>
              <a:rPr lang="en-US" altLang="ja-JP" sz="3600" dirty="0" err="1" smtClean="0"/>
              <a:t>tenaga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dibutuhkan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adalah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mereka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memiliki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kapasitas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kompetensi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tertentu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sangat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spesifik</a:t>
            </a:r>
            <a:endParaRPr lang="en-US" altLang="ja-JP" sz="3600" dirty="0" smtClean="0"/>
          </a:p>
          <a:p>
            <a:pPr marL="534988" lvl="0" indent="-534988">
              <a:lnSpc>
                <a:spcPct val="15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altLang="ja-JP" sz="3600" dirty="0" err="1" smtClean="0"/>
              <a:t>Dua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poin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penting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dalam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profil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calon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pelamar</a:t>
            </a:r>
            <a:r>
              <a:rPr lang="en-US" altLang="ja-JP" sz="3600" dirty="0" smtClean="0"/>
              <a:t> yang </a:t>
            </a:r>
            <a:r>
              <a:rPr lang="en-US" altLang="ja-JP" sz="3600" dirty="0" err="1" smtClean="0"/>
              <a:t>diharapkan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oleh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perusahaan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secara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umum</a:t>
            </a:r>
            <a:r>
              <a:rPr lang="en-US" altLang="ja-JP" sz="3600" dirty="0" smtClean="0"/>
              <a:t>, </a:t>
            </a:r>
            <a:r>
              <a:rPr lang="en-US" altLang="ja-JP" sz="3600" dirty="0" err="1" smtClean="0"/>
              <a:t>yakni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latar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belakang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pendidikan</a:t>
            </a:r>
            <a:r>
              <a:rPr lang="en-US" altLang="ja-JP" sz="3600" dirty="0" smtClean="0"/>
              <a:t> (</a:t>
            </a:r>
            <a:r>
              <a:rPr lang="en-US" altLang="ja-JP" sz="3600" dirty="0" err="1" smtClean="0"/>
              <a:t>akademis</a:t>
            </a:r>
            <a:r>
              <a:rPr lang="en-US" altLang="ja-JP" sz="3600" dirty="0" smtClean="0"/>
              <a:t>) </a:t>
            </a:r>
            <a:r>
              <a:rPr lang="en-US" altLang="ja-JP" sz="3600" dirty="0" err="1" smtClean="0"/>
              <a:t>dan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nonpendidikan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sebagai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nilai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tambah</a:t>
            </a:r>
            <a:endParaRPr lang="en-US" altLang="ja-JP" sz="3600" dirty="0" smtClean="0"/>
          </a:p>
          <a:p>
            <a:pPr marL="534988" lvl="0" indent="-534988">
              <a:lnSpc>
                <a:spcPct val="15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GAMBARAN  </a:t>
            </a:r>
            <a:r>
              <a:rPr lang="en-US" altLang="ja-JP" dirty="0" smtClean="0">
                <a:solidFill>
                  <a:schemeClr val="accent1"/>
                </a:solidFill>
              </a:rPr>
              <a:t>UMUM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b="1" dirty="0" smtClean="0"/>
              <a:t>PROFESI DIBIDANG TEKNOLOGI INFORMASI</a:t>
            </a:r>
            <a:endParaRPr kumimoji="1" lang="ja-JP" altLang="en-US" b="1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Hardware</a:t>
            </a:r>
            <a:endParaRPr kumimoji="1" lang="ja-JP" altLang="en-US" sz="40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Keras</a:t>
            </a:r>
            <a:endParaRPr kumimoji="1" lang="ja-JP" altLang="en-US" sz="2800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 smtClean="0"/>
              <a:t>Operasional</a:t>
            </a:r>
            <a:endParaRPr kumimoji="1" lang="ja-JP" altLang="en-US" sz="40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sz="2800" dirty="0" smtClean="0"/>
              <a:t>Bidang Operasional Sistem Informasi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sz="4000" dirty="0" smtClean="0"/>
              <a:t>Software</a:t>
            </a:r>
            <a:endParaRPr kumimoji="1" lang="ja-JP" altLang="en-US" sz="40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 smtClean="0"/>
              <a:t>Bisnis</a:t>
            </a:r>
            <a:endParaRPr kumimoji="1" lang="ja-JP" altLang="en-US" sz="40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>
          <a:xfrm>
            <a:off x="430238" y="7824900"/>
            <a:ext cx="5040560" cy="1811472"/>
          </a:xfrm>
        </p:spPr>
        <p:txBody>
          <a:bodyPr/>
          <a:lstStyle/>
          <a:p>
            <a:r>
              <a:rPr lang="en-US" sz="2800" dirty="0" err="1" smtClean="0"/>
              <a:t>Pengembang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(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sektor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)</a:t>
            </a:r>
          </a:p>
          <a:p>
            <a:endParaRPr lang="en-US" altLang="ja-JP" sz="28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Hardware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err="1" smtClean="0"/>
              <a:t>Operasional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Software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err="1" smtClean="0"/>
              <a:t>Bisnis</a:t>
            </a:r>
            <a:endParaRPr kumimoji="1" lang="ja-JP" altLang="en-US" dirty="0"/>
          </a:p>
        </p:txBody>
      </p:sp>
      <p:sp>
        <p:nvSpPr>
          <p:cNvPr id="27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28013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Bidang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Perangkat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Lunak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(Software)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Sistem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analis</a:t>
            </a:r>
            <a:endParaRPr lang="en-US" altLang="ja-JP" dirty="0" smtClean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 smtClean="0"/>
              <a:t>Menganalisa sistem yang akan diimplementasikan mulai dari menganalisa kelebihan dan kekurangan sistem sampai desain pengembangan sistem</a:t>
            </a:r>
          </a:p>
          <a:p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Programer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altLang="ja-JP" dirty="0" smtClean="0"/>
              <a:t>Mengimplementasikan rancangan sistem analis dengan membuat program sesuai analisa sistem sebelumnya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Web designer</a:t>
            </a:r>
            <a:endParaRPr lang="en-US" altLang="ja-JP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altLang="ja-JP" dirty="0" smtClean="0"/>
              <a:t>Melakukan perencanaan dan desain aplikasi berbasis web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Web </a:t>
            </a:r>
            <a:r>
              <a:rPr lang="en-US" altLang="ja-JP" dirty="0" err="1" smtClean="0"/>
              <a:t>programer</a:t>
            </a:r>
            <a:endParaRPr lang="en-US" altLang="ja-JP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altLang="ja-JP" dirty="0" smtClean="0"/>
              <a:t>Mengimplementasikan rancangan web designer</a:t>
            </a:r>
            <a:endParaRPr kumimoji="1" lang="ja-JP" altLang="en-US" dirty="0"/>
          </a:p>
        </p:txBody>
      </p:sp>
      <p:pic>
        <p:nvPicPr>
          <p:cNvPr id="3078" name="Picture 6" descr="Hasil gambar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/>
          <a:srcRect t="4360" b="4360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38" name="Picture 2" descr="Hasil gambar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4"/>
          <a:srcRect t="4742" b="4742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3100" name="Picture 28" descr="Hasil gambar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5"/>
          <a:srcRect l="8948" r="8948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1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sz="2800" u="sng" dirty="0" err="1" smtClean="0"/>
              <a:t>Komputer</a:t>
            </a:r>
            <a:r>
              <a:rPr lang="en-US" altLang="ja-JP" sz="2800" u="sng" dirty="0" smtClean="0"/>
              <a:t>  </a:t>
            </a:r>
            <a:r>
              <a:rPr lang="en-US" altLang="ja-JP" sz="2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altLang="ja-JP" sz="2800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Masyarakat</a:t>
            </a:r>
            <a:endParaRPr lang="ja-JP" altLang="en-US" sz="2800" u="sng" dirty="0"/>
          </a:p>
        </p:txBody>
      </p:sp>
      <p:pic>
        <p:nvPicPr>
          <p:cNvPr id="23" name="Picture 3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r="1415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23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1139</Words>
  <Application>Microsoft Office PowerPoint</Application>
  <PresentationFormat>Custom</PresentationFormat>
  <Paragraphs>208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Crimson Text</vt:lpstr>
      <vt:lpstr>Spica Neue</vt:lpstr>
      <vt:lpstr>Wingdings</vt:lpstr>
      <vt:lpstr>Title</vt:lpstr>
      <vt:lpstr>Contents</vt:lpstr>
      <vt:lpstr>PROFESI DIBIDANG TI</vt:lpstr>
      <vt:lpstr>APA YANG ANDA KETAHUI?</vt:lpstr>
      <vt:lpstr>BEBERAPA TERMINOLOGI</vt:lpstr>
      <vt:lpstr>BEBERAPA TERMINOLOGI</vt:lpstr>
      <vt:lpstr>Pekejaan&amp;Profesi</vt:lpstr>
      <vt:lpstr>KEBUTUHAN PERUSAHAAN TERHADAP PROFESIONAL TI</vt:lpstr>
      <vt:lpstr>Kompetensi di bidang TI</vt:lpstr>
      <vt:lpstr>GAMBARAN  UMUM</vt:lpstr>
      <vt:lpstr>Bidang Perangkat Lunak (Software)</vt:lpstr>
      <vt:lpstr>Software  Engineer</vt:lpstr>
      <vt:lpstr>Hardware ( Bidang Perangkat Keras )</vt:lpstr>
      <vt:lpstr>Bidang Operasional Sistem Informasi</vt:lpstr>
      <vt:lpstr>Bidang Bisnis</vt:lpstr>
      <vt:lpstr>Julius Hermawan (2003)</vt:lpstr>
      <vt:lpstr>Profesi di Bidang TI</vt:lpstr>
      <vt:lpstr>MENURUT PEMERINTAH</vt:lpstr>
      <vt:lpstr>STANDARISASI  PEKERJAAN  IT</vt:lpstr>
      <vt:lpstr>SYARAT- SYARAT</vt:lpstr>
      <vt:lpstr>STANDARISASI  PROFESI</vt:lpstr>
      <vt:lpstr>MODEL KLASIFIKASI</vt:lpstr>
      <vt:lpstr>3 TINGKATAN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Ulya</cp:lastModifiedBy>
  <cp:revision>167</cp:revision>
  <dcterms:created xsi:type="dcterms:W3CDTF">2015-02-26T15:14:38Z</dcterms:created>
  <dcterms:modified xsi:type="dcterms:W3CDTF">2019-10-03T03:10:20Z</dcterms:modified>
</cp:coreProperties>
</file>