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4" r:id="rId4"/>
    <p:sldId id="275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8613" autoAdjust="0"/>
  </p:normalViewPr>
  <p:slideViewPr>
    <p:cSldViewPr snapToGrid="0">
      <p:cViewPr varScale="1">
        <p:scale>
          <a:sx n="36" d="100"/>
          <a:sy n="36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C850D-F5E7-4FF0-9416-DF7AC68DA822}" type="datetimeFigureOut">
              <a:rPr lang="id-ID" smtClean="0"/>
              <a:t>30/11/2020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60918-7969-4680-9097-C9BA29B2212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01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Bell - masyarakat pasca-industrial dan Castells - zaman informasi</a:t>
            </a:r>
          </a:p>
          <a:p>
            <a:endParaRPr lang="id-ID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d-ID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Pervasive adalah suatu bentuk dimana teknologi telah menyatu terhadap pemakai teknologi dan lingkungannya sehingga teknologi tersebut bukan suatu hal yang khusus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59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9374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18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15877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jarak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60918-7969-4680-9097-C9BA29B22121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4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Chapter 7</a:t>
            </a:r>
          </a:p>
          <a:p>
            <a:endParaRPr lang="en-US" dirty="0"/>
          </a:p>
          <a:p>
            <a:r>
              <a:rPr lang="id-ID" b="1" dirty="0"/>
              <a:t>Home, Work, and Ethical</a:t>
            </a:r>
            <a:r>
              <a:rPr lang="en-US" b="1" dirty="0"/>
              <a:t> </a:t>
            </a:r>
            <a:r>
              <a:rPr lang="id-ID" b="1" dirty="0"/>
              <a:t>Issues</a:t>
            </a:r>
            <a:endParaRPr lang="id-ID" dirty="0"/>
          </a:p>
          <a:p>
            <a:endParaRPr lang="en-US" dirty="0" smtClean="0"/>
          </a:p>
          <a:p>
            <a:r>
              <a:rPr lang="en-US" dirty="0" smtClean="0"/>
              <a:t>Ulya </a:t>
            </a:r>
            <a:r>
              <a:rPr lang="en-US" dirty="0" err="1" smtClean="0"/>
              <a:t>Anisatur</a:t>
            </a:r>
            <a:r>
              <a:rPr lang="en-US" dirty="0" smtClean="0"/>
              <a:t>, </a:t>
            </a:r>
            <a:r>
              <a:rPr lang="en-US" dirty="0" err="1" smtClean="0"/>
              <a:t>M.Kom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316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718" y="2296446"/>
            <a:ext cx="9768482" cy="6484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0000"/>
                </a:solidFill>
              </a:rPr>
              <a:t>What </a:t>
            </a:r>
            <a:r>
              <a:rPr lang="en-US" sz="2800" b="1" dirty="0">
                <a:solidFill>
                  <a:srgbClr val="FF0000"/>
                </a:solidFill>
              </a:rPr>
              <a:t>is </a:t>
            </a:r>
            <a:r>
              <a:rPr lang="en-US" sz="2800" b="1" dirty="0" smtClean="0">
                <a:solidFill>
                  <a:srgbClr val="FF0000"/>
                </a:solidFill>
              </a:rPr>
              <a:t>computer-based training (CBT)?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3281081"/>
            <a:ext cx="5255648" cy="3028279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id-ID" dirty="0"/>
              <a:t>Learn by </a:t>
            </a:r>
            <a:r>
              <a:rPr lang="id-ID" dirty="0" smtClean="0"/>
              <a:t>using</a:t>
            </a:r>
            <a:r>
              <a:rPr lang="en-US" dirty="0" smtClean="0"/>
              <a:t> </a:t>
            </a:r>
            <a:r>
              <a:rPr lang="id-ID" dirty="0" smtClean="0"/>
              <a:t>computers with</a:t>
            </a:r>
            <a:r>
              <a:rPr lang="en-US" dirty="0" smtClean="0"/>
              <a:t> </a:t>
            </a:r>
            <a:r>
              <a:rPr lang="id-ID" dirty="0" smtClean="0"/>
              <a:t>Instructional</a:t>
            </a:r>
            <a:r>
              <a:rPr lang="en-US" dirty="0" smtClean="0"/>
              <a:t> </a:t>
            </a:r>
            <a:r>
              <a:rPr lang="id-ID" dirty="0" smtClean="0"/>
              <a:t>software </a:t>
            </a:r>
            <a:endParaRPr lang="id-ID" dirty="0"/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id-ID" dirty="0" smtClean="0"/>
              <a:t>Also called</a:t>
            </a:r>
            <a:r>
              <a:rPr lang="en-US" dirty="0" smtClean="0"/>
              <a:t> </a:t>
            </a:r>
            <a:r>
              <a:rPr lang="id-ID" dirty="0" smtClean="0"/>
              <a:t>computer-aided</a:t>
            </a:r>
            <a:r>
              <a:rPr lang="en-US" dirty="0" smtClean="0"/>
              <a:t> </a:t>
            </a:r>
            <a:r>
              <a:rPr lang="id-ID" dirty="0" smtClean="0"/>
              <a:t>instruction </a:t>
            </a:r>
            <a:r>
              <a:rPr lang="id-ID" dirty="0"/>
              <a:t>(CAI)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id-ID" dirty="0" smtClean="0"/>
              <a:t>Web-based</a:t>
            </a:r>
            <a:r>
              <a:rPr lang="en-US" dirty="0" smtClean="0"/>
              <a:t> </a:t>
            </a:r>
            <a:r>
              <a:rPr lang="id-ID" dirty="0" smtClean="0"/>
              <a:t>training </a:t>
            </a:r>
            <a:r>
              <a:rPr lang="id-ID" dirty="0"/>
              <a:t>(</a:t>
            </a:r>
            <a:r>
              <a:rPr lang="id-ID" dirty="0" smtClean="0"/>
              <a:t>WBT)</a:t>
            </a:r>
            <a:r>
              <a:rPr lang="en-US" dirty="0" smtClean="0"/>
              <a:t> </a:t>
            </a:r>
            <a:r>
              <a:rPr lang="id-ID" dirty="0" smtClean="0"/>
              <a:t>uses Internet</a:t>
            </a:r>
            <a:r>
              <a:rPr lang="en-US" dirty="0" smtClean="0"/>
              <a:t> </a:t>
            </a:r>
            <a:r>
              <a:rPr lang="id-ID" dirty="0" smtClean="0"/>
              <a:t>technology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673" y="2944906"/>
            <a:ext cx="4896432" cy="36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0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5999"/>
            <a:ext cx="4852238" cy="4168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 is distance learning (DL</a:t>
            </a:r>
            <a:r>
              <a:rPr lang="en-US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)?</a:t>
            </a:r>
          </a:p>
          <a:p>
            <a:pPr marL="0" indent="0">
              <a:buNone/>
            </a:pPr>
            <a:endParaRPr lang="id-ID" sz="3200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228600" indent="-228600">
              <a:buFont typeface="Courier New" panose="02070309020205020404" pitchFamily="49" charset="0"/>
              <a:buChar char="o"/>
            </a:pPr>
            <a:r>
              <a:rPr lang="id-ID" dirty="0" smtClean="0"/>
              <a:t>Delivery </a:t>
            </a:r>
            <a:r>
              <a:rPr lang="id-ID" dirty="0"/>
              <a:t>at </a:t>
            </a:r>
            <a:r>
              <a:rPr lang="id-ID" dirty="0" smtClean="0"/>
              <a:t>one</a:t>
            </a:r>
            <a:r>
              <a:rPr lang="en-US" dirty="0" smtClean="0"/>
              <a:t> </a:t>
            </a:r>
            <a:r>
              <a:rPr lang="id-ID" dirty="0" smtClean="0"/>
              <a:t>location and</a:t>
            </a:r>
            <a:r>
              <a:rPr lang="en-US" dirty="0" smtClean="0"/>
              <a:t> </a:t>
            </a:r>
            <a:r>
              <a:rPr lang="id-ID" dirty="0" smtClean="0"/>
              <a:t>learning at</a:t>
            </a:r>
            <a:r>
              <a:rPr lang="en-US" dirty="0" smtClean="0"/>
              <a:t> </a:t>
            </a:r>
            <a:r>
              <a:rPr lang="id-ID" dirty="0" smtClean="0"/>
              <a:t>another</a:t>
            </a:r>
            <a:endParaRPr lang="id-ID" dirty="0"/>
          </a:p>
          <a:p>
            <a:pPr marL="228600" indent="-228600">
              <a:buFont typeface="Courier New" panose="02070309020205020404" pitchFamily="49" charset="0"/>
              <a:buChar char="o"/>
            </a:pPr>
            <a:r>
              <a:rPr lang="id-ID" dirty="0" smtClean="0"/>
              <a:t>Most colleges</a:t>
            </a:r>
            <a:r>
              <a:rPr lang="en-US" dirty="0" smtClean="0"/>
              <a:t> </a:t>
            </a:r>
            <a:r>
              <a:rPr lang="id-ID" dirty="0" smtClean="0"/>
              <a:t>offer </a:t>
            </a:r>
            <a:r>
              <a:rPr lang="id-ID" dirty="0"/>
              <a:t>some </a:t>
            </a:r>
            <a:r>
              <a:rPr lang="id-ID" dirty="0" smtClean="0"/>
              <a:t>form</a:t>
            </a:r>
            <a:r>
              <a:rPr lang="en-US" dirty="0" smtClean="0"/>
              <a:t> </a:t>
            </a:r>
            <a:r>
              <a:rPr lang="id-ID" dirty="0" smtClean="0"/>
              <a:t>of distance</a:t>
            </a:r>
            <a:r>
              <a:rPr lang="en-US" dirty="0" smtClean="0"/>
              <a:t> </a:t>
            </a:r>
            <a:r>
              <a:rPr lang="id-ID" dirty="0" smtClean="0"/>
              <a:t>learning</a:t>
            </a:r>
            <a:r>
              <a:rPr lang="id-ID" dirty="0"/>
              <a:t>; </a:t>
            </a:r>
            <a:r>
              <a:rPr lang="id-ID" dirty="0" smtClean="0"/>
              <a:t>some</a:t>
            </a:r>
            <a:r>
              <a:rPr lang="en-US" dirty="0" smtClean="0"/>
              <a:t> </a:t>
            </a:r>
            <a:r>
              <a:rPr lang="id-ID" dirty="0" smtClean="0"/>
              <a:t>Include</a:t>
            </a:r>
            <a:r>
              <a:rPr lang="en-US" dirty="0" smtClean="0"/>
              <a:t> </a:t>
            </a:r>
            <a:r>
              <a:rPr lang="id-ID" dirty="0" smtClean="0"/>
              <a:t>degrees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9320" y="2285999"/>
            <a:ext cx="5916705" cy="44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718" y="2296446"/>
            <a:ext cx="9768482" cy="6484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FF0000"/>
                </a:solidFill>
              </a:rPr>
              <a:t>What </a:t>
            </a:r>
            <a:r>
              <a:rPr lang="en-US" sz="3200" b="1" dirty="0">
                <a:solidFill>
                  <a:srgbClr val="FF0000"/>
                </a:solidFill>
              </a:rPr>
              <a:t>is </a:t>
            </a:r>
            <a:r>
              <a:rPr lang="en-US" sz="3200" b="1" dirty="0" smtClean="0">
                <a:solidFill>
                  <a:srgbClr val="FF0000"/>
                </a:solidFill>
              </a:rPr>
              <a:t>edutainment?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3281081"/>
            <a:ext cx="3830260" cy="3028279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174625" algn="l"/>
              </a:tabLst>
            </a:pPr>
            <a:r>
              <a:rPr lang="en-US" dirty="0" smtClean="0"/>
              <a:t>Type of educational software combining education with entertainment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88" y="2296446"/>
            <a:ext cx="5339071" cy="40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718" y="2084831"/>
            <a:ext cx="4349986" cy="14382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What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is online stock trading?</a:t>
            </a:r>
            <a:endParaRPr lang="en-US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3792071"/>
            <a:ext cx="3830260" cy="2517289"/>
          </a:xfrm>
        </p:spPr>
        <p:txBody>
          <a:bodyPr>
            <a:normAutofit/>
          </a:bodyPr>
          <a:lstStyle/>
          <a:p>
            <a:pPr marL="457200" indent="-403225">
              <a:buFont typeface="Wingdings" panose="05000000000000000000" pitchFamily="2" charset="2"/>
              <a:buChar char="Ø"/>
            </a:pPr>
            <a:r>
              <a:rPr lang="id-ID" dirty="0"/>
              <a:t>Buy and </a:t>
            </a:r>
            <a:r>
              <a:rPr lang="id-ID" dirty="0" smtClean="0"/>
              <a:t>sell</a:t>
            </a:r>
            <a:r>
              <a:rPr lang="en-US" dirty="0" smtClean="0"/>
              <a:t> </a:t>
            </a:r>
            <a:r>
              <a:rPr lang="id-ID" dirty="0" smtClean="0"/>
              <a:t>stocks online</a:t>
            </a:r>
            <a:r>
              <a:rPr lang="en-US" dirty="0" smtClean="0"/>
              <a:t> </a:t>
            </a:r>
            <a:r>
              <a:rPr lang="id-ID" dirty="0" smtClean="0"/>
              <a:t>without using</a:t>
            </a:r>
            <a:r>
              <a:rPr lang="en-US" dirty="0" smtClean="0"/>
              <a:t> </a:t>
            </a:r>
            <a:r>
              <a:rPr lang="id-ID" dirty="0" smtClean="0"/>
              <a:t>a </a:t>
            </a:r>
            <a:r>
              <a:rPr lang="id-ID" dirty="0"/>
              <a:t>broker</a:t>
            </a:r>
          </a:p>
          <a:p>
            <a:pPr marL="457200" indent="-403225">
              <a:buFont typeface="Wingdings" panose="05000000000000000000" pitchFamily="2" charset="2"/>
              <a:buChar char="Ø"/>
            </a:pPr>
            <a:r>
              <a:rPr lang="id-ID" dirty="0" smtClean="0"/>
              <a:t>Organize</a:t>
            </a:r>
            <a:r>
              <a:rPr lang="en-US" dirty="0" smtClean="0"/>
              <a:t> </a:t>
            </a:r>
            <a:r>
              <a:rPr lang="id-ID" dirty="0" smtClean="0"/>
              <a:t>investments</a:t>
            </a:r>
            <a:endParaRPr lang="id-ID" dirty="0"/>
          </a:p>
          <a:p>
            <a:pPr marL="457200" indent="-403225">
              <a:buFont typeface="Wingdings" panose="05000000000000000000" pitchFamily="2" charset="2"/>
              <a:buChar char="Ø"/>
            </a:pPr>
            <a:r>
              <a:rPr lang="id-ID" dirty="0" smtClean="0"/>
              <a:t>Set </a:t>
            </a:r>
            <a:r>
              <a:rPr lang="id-ID" dirty="0"/>
              <a:t>up alerts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18" y="2272553"/>
            <a:ext cx="5625682" cy="4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3776472" cy="282840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58037" y="2084832"/>
            <a:ext cx="4151691" cy="4224528"/>
          </a:xfrm>
        </p:spPr>
        <p:txBody>
          <a:bodyPr/>
          <a:lstStyle/>
          <a:p>
            <a:r>
              <a:rPr lang="id-ID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 does the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id-ID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government use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id-ID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computers?</a:t>
            </a:r>
          </a:p>
          <a:p>
            <a:endParaRPr lang="en-US" dirty="0" smtClean="0"/>
          </a:p>
          <a:p>
            <a:pPr marL="228600" indent="-228600">
              <a:buFont typeface="Wingdings" panose="05000000000000000000" pitchFamily="2" charset="2"/>
              <a:buChar char="§"/>
            </a:pPr>
            <a:r>
              <a:rPr lang="id-ID" dirty="0" smtClean="0"/>
              <a:t>Government</a:t>
            </a:r>
            <a:r>
              <a:rPr lang="en-US" dirty="0" smtClean="0"/>
              <a:t> </a:t>
            </a:r>
            <a:r>
              <a:rPr lang="id-ID" dirty="0" smtClean="0"/>
              <a:t>Web sites</a:t>
            </a:r>
            <a:r>
              <a:rPr lang="en-US" dirty="0" smtClean="0"/>
              <a:t> </a:t>
            </a:r>
            <a:r>
              <a:rPr lang="id-ID" dirty="0" smtClean="0"/>
              <a:t>provide citizens</a:t>
            </a:r>
            <a:r>
              <a:rPr lang="en-US" dirty="0" smtClean="0"/>
              <a:t> </a:t>
            </a:r>
            <a:r>
              <a:rPr lang="id-ID" dirty="0" smtClean="0"/>
              <a:t>with up-to-date</a:t>
            </a:r>
            <a:r>
              <a:rPr lang="en-US" dirty="0" smtClean="0"/>
              <a:t> </a:t>
            </a:r>
            <a:r>
              <a:rPr lang="id-ID" dirty="0" smtClean="0"/>
              <a:t>information</a:t>
            </a:r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506" y="3704330"/>
            <a:ext cx="3867153" cy="289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9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45307" y="2084832"/>
            <a:ext cx="4464422" cy="422452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How do government employees use computers </a:t>
            </a:r>
            <a:r>
              <a:rPr lang="en-US" sz="2800" b="1" dirty="0" smtClean="0">
                <a:solidFill>
                  <a:srgbClr val="FFC000"/>
                </a:solidFill>
              </a:rPr>
              <a:t>as part </a:t>
            </a:r>
            <a:r>
              <a:rPr lang="en-US" sz="2800" b="1" dirty="0">
                <a:solidFill>
                  <a:srgbClr val="FFC000"/>
                </a:solidFill>
              </a:rPr>
              <a:t>of their daily routine</a:t>
            </a:r>
            <a:r>
              <a:rPr lang="en-US" sz="2800" b="1" dirty="0" smtClean="0">
                <a:solidFill>
                  <a:srgbClr val="FFC000"/>
                </a:solidFill>
              </a:rPr>
              <a:t>?</a:t>
            </a:r>
          </a:p>
          <a:p>
            <a:endParaRPr lang="en-US" dirty="0" smtClean="0"/>
          </a:p>
          <a:p>
            <a:pPr marL="282575" indent="-282575">
              <a:buFont typeface="Wingdings" panose="05000000000000000000" pitchFamily="2" charset="2"/>
              <a:buChar char="§"/>
            </a:pPr>
            <a:r>
              <a:rPr lang="id-ID" dirty="0" smtClean="0"/>
              <a:t>911 </a:t>
            </a:r>
            <a:r>
              <a:rPr lang="id-ID" dirty="0"/>
              <a:t>call center</a:t>
            </a:r>
          </a:p>
          <a:p>
            <a:pPr marL="282575" indent="-282575">
              <a:buFont typeface="Wingdings" panose="05000000000000000000" pitchFamily="2" charset="2"/>
              <a:buChar char="§"/>
            </a:pPr>
            <a:r>
              <a:rPr lang="id-ID" dirty="0" smtClean="0"/>
              <a:t>Police have</a:t>
            </a:r>
            <a:r>
              <a:rPr lang="en-US" dirty="0" smtClean="0"/>
              <a:t> </a:t>
            </a:r>
            <a:r>
              <a:rPr lang="id-ID" dirty="0" smtClean="0"/>
              <a:t>online access</a:t>
            </a:r>
            <a:r>
              <a:rPr lang="en-US" dirty="0" smtClean="0"/>
              <a:t> </a:t>
            </a:r>
            <a:r>
              <a:rPr lang="id-ID" dirty="0" smtClean="0"/>
              <a:t>to </a:t>
            </a:r>
            <a:r>
              <a:rPr lang="id-ID" dirty="0"/>
              <a:t>FBI </a:t>
            </a:r>
            <a:r>
              <a:rPr lang="id-ID" dirty="0" smtClean="0"/>
              <a:t>Center</a:t>
            </a:r>
            <a:r>
              <a:rPr lang="en-US" dirty="0" smtClean="0"/>
              <a:t> </a:t>
            </a:r>
            <a:r>
              <a:rPr lang="id-ID" dirty="0" smtClean="0"/>
              <a:t>(NCIC</a:t>
            </a:r>
            <a:r>
              <a:rPr lang="id-ID" dirty="0"/>
              <a:t>) </a:t>
            </a:r>
            <a:r>
              <a:rPr lang="id-ID" dirty="0" smtClean="0"/>
              <a:t>via</a:t>
            </a:r>
            <a:r>
              <a:rPr lang="en-US" dirty="0" smtClean="0"/>
              <a:t> </a:t>
            </a:r>
            <a:r>
              <a:rPr lang="id-ID" dirty="0" smtClean="0"/>
              <a:t>police cars</a:t>
            </a:r>
            <a:r>
              <a:rPr lang="en-US" dirty="0" smtClean="0"/>
              <a:t> </a:t>
            </a:r>
            <a:r>
              <a:rPr lang="id-ID" dirty="0" smtClean="0"/>
              <a:t>equipped with</a:t>
            </a:r>
            <a:r>
              <a:rPr lang="en-US" dirty="0" smtClean="0"/>
              <a:t> </a:t>
            </a:r>
            <a:r>
              <a:rPr lang="id-ID" dirty="0" smtClean="0"/>
              <a:t>computers and</a:t>
            </a:r>
            <a:r>
              <a:rPr lang="en-US" dirty="0" smtClean="0"/>
              <a:t> </a:t>
            </a:r>
            <a:r>
              <a:rPr lang="id-ID" dirty="0" smtClean="0"/>
              <a:t>fingerprint scanners</a:t>
            </a:r>
            <a:endParaRPr lang="en-US" sz="2800" b="1" dirty="0" smtClean="0">
              <a:solidFill>
                <a:srgbClr val="FFC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128" y="3649540"/>
            <a:ext cx="3386507" cy="2510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455" y="1960384"/>
            <a:ext cx="3184993" cy="198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718" y="2084832"/>
            <a:ext cx="8625482" cy="56424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What are other uses of computers </a:t>
            </a:r>
            <a:r>
              <a:rPr lang="en-US" sz="3200" b="1" dirty="0" smtClean="0">
                <a:solidFill>
                  <a:srgbClr val="C00000"/>
                </a:solidFill>
              </a:rPr>
              <a:t>in </a:t>
            </a:r>
            <a:r>
              <a:rPr lang="id-ID" sz="3200" b="1" dirty="0" smtClean="0">
                <a:solidFill>
                  <a:srgbClr val="C00000"/>
                </a:solidFill>
              </a:rPr>
              <a:t>government</a:t>
            </a:r>
            <a:r>
              <a:rPr lang="id-ID" sz="3200" b="1" dirty="0">
                <a:solidFill>
                  <a:srgbClr val="C00000"/>
                </a:solidFill>
              </a:rPr>
              <a:t>?</a:t>
            </a:r>
            <a:endParaRPr lang="en-US" sz="3200" b="1" dirty="0" smtClean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18013"/>
            <a:ext cx="3830260" cy="3391348"/>
          </a:xfrm>
        </p:spPr>
        <p:txBody>
          <a:bodyPr>
            <a:normAutofit/>
          </a:bodyPr>
          <a:lstStyle/>
          <a:p>
            <a:pPr marL="228600" indent="-228600">
              <a:buFont typeface="Wingdings" panose="05000000000000000000" pitchFamily="2" charset="2"/>
              <a:buChar char="§"/>
            </a:pPr>
            <a:r>
              <a:rPr lang="id-ID" dirty="0" smtClean="0"/>
              <a:t>Government</a:t>
            </a:r>
            <a:r>
              <a:rPr lang="en-US" dirty="0" smtClean="0"/>
              <a:t> </a:t>
            </a:r>
            <a:r>
              <a:rPr lang="id-ID" dirty="0" smtClean="0"/>
              <a:t>Web </a:t>
            </a:r>
            <a:r>
              <a:rPr lang="id-ID" dirty="0"/>
              <a:t>sites </a:t>
            </a:r>
            <a:r>
              <a:rPr lang="id-ID" dirty="0" smtClean="0"/>
              <a:t>allow</a:t>
            </a:r>
            <a:r>
              <a:rPr lang="en-US" dirty="0" smtClean="0"/>
              <a:t> </a:t>
            </a:r>
            <a:r>
              <a:rPr lang="id-ID" dirty="0" smtClean="0"/>
              <a:t>you </a:t>
            </a:r>
            <a:r>
              <a:rPr lang="id-ID" dirty="0"/>
              <a:t>to </a:t>
            </a:r>
          </a:p>
          <a:p>
            <a:pPr marL="228600" indent="0">
              <a:buNone/>
              <a:tabLst>
                <a:tab pos="457200" algn="l"/>
              </a:tabLst>
            </a:pPr>
            <a:r>
              <a:rPr lang="id-ID" dirty="0"/>
              <a:t>– file taxes</a:t>
            </a:r>
          </a:p>
          <a:p>
            <a:pPr marL="457200" indent="-228600">
              <a:buNone/>
              <a:tabLst>
                <a:tab pos="457200" algn="l"/>
              </a:tabLst>
            </a:pPr>
            <a:r>
              <a:rPr lang="id-ID" dirty="0"/>
              <a:t>– apply </a:t>
            </a:r>
            <a:r>
              <a:rPr lang="id-ID" dirty="0" smtClean="0"/>
              <a:t>for</a:t>
            </a:r>
            <a:r>
              <a:rPr lang="en-US" dirty="0" smtClean="0"/>
              <a:t> </a:t>
            </a:r>
            <a:r>
              <a:rPr lang="id-ID" dirty="0" smtClean="0"/>
              <a:t>permits and</a:t>
            </a:r>
            <a:r>
              <a:rPr lang="en-US" dirty="0"/>
              <a:t> </a:t>
            </a:r>
            <a:r>
              <a:rPr lang="id-ID" dirty="0" smtClean="0"/>
              <a:t>licenses</a:t>
            </a:r>
            <a:endParaRPr lang="id-ID" dirty="0"/>
          </a:p>
          <a:p>
            <a:pPr marL="228600" indent="0">
              <a:buNone/>
              <a:tabLst>
                <a:tab pos="457200" algn="l"/>
              </a:tabLst>
            </a:pPr>
            <a:r>
              <a:rPr lang="id-ID" dirty="0"/>
              <a:t>– pay </a:t>
            </a:r>
            <a:r>
              <a:rPr lang="id-ID" dirty="0" smtClean="0"/>
              <a:t>parking</a:t>
            </a:r>
            <a:r>
              <a:rPr lang="en-US" dirty="0" smtClean="0"/>
              <a:t> </a:t>
            </a:r>
            <a:r>
              <a:rPr lang="id-ID" dirty="0" smtClean="0"/>
              <a:t>tickets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86" y="2659586"/>
            <a:ext cx="5205014" cy="390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8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611" y="1960875"/>
            <a:ext cx="5522977" cy="1024371"/>
          </a:xfrm>
        </p:spPr>
        <p:txBody>
          <a:bodyPr>
            <a:noAutofit/>
          </a:bodyPr>
          <a:lstStyle/>
          <a:p>
            <a:r>
              <a:rPr lang="id-ID" sz="3200" dirty="0">
                <a:solidFill>
                  <a:srgbClr val="00B0F0"/>
                </a:solidFill>
              </a:rPr>
              <a:t>How are computers </a:t>
            </a:r>
            <a:r>
              <a:rPr lang="id-ID" sz="3200" dirty="0" smtClean="0">
                <a:solidFill>
                  <a:srgbClr val="00B0F0"/>
                </a:solidFill>
              </a:rPr>
              <a:t>used</a:t>
            </a:r>
            <a:r>
              <a:rPr lang="en-US" sz="3200" dirty="0" smtClean="0">
                <a:solidFill>
                  <a:srgbClr val="00B0F0"/>
                </a:solidFill>
              </a:rPr>
              <a:t> </a:t>
            </a:r>
            <a:r>
              <a:rPr lang="id-ID" sz="3200" dirty="0" smtClean="0">
                <a:solidFill>
                  <a:srgbClr val="00B0F0"/>
                </a:solidFill>
              </a:rPr>
              <a:t>in </a:t>
            </a:r>
            <a:r>
              <a:rPr lang="id-ID" sz="3200" dirty="0">
                <a:solidFill>
                  <a:srgbClr val="00B0F0"/>
                </a:solidFill>
              </a:rPr>
              <a:t>health care</a:t>
            </a:r>
            <a:r>
              <a:rPr lang="id-ID" sz="3200" dirty="0" smtClean="0">
                <a:solidFill>
                  <a:srgbClr val="00B0F0"/>
                </a:solidFill>
              </a:rPr>
              <a:t>?</a:t>
            </a:r>
            <a:endParaRPr lang="en-US" sz="3200" b="1" dirty="0" smtClean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7" y="3079376"/>
            <a:ext cx="4731214" cy="3361765"/>
          </a:xfr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dirty="0"/>
              <a:t>Maintain and share records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dirty="0" smtClean="0"/>
              <a:t>Monitor </a:t>
            </a:r>
            <a:r>
              <a:rPr lang="id-ID" dirty="0"/>
              <a:t>patient’s vital signs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Assist </a:t>
            </a:r>
            <a:r>
              <a:rPr lang="en-US" dirty="0"/>
              <a:t>in research and diagnosis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dirty="0" smtClean="0"/>
              <a:t>File </a:t>
            </a:r>
            <a:r>
              <a:rPr lang="id-ID" dirty="0"/>
              <a:t>insurance claims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dirty="0" smtClean="0"/>
              <a:t>Conduct </a:t>
            </a:r>
            <a:r>
              <a:rPr lang="id-ID" dirty="0"/>
              <a:t>medical tests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dirty="0" smtClean="0"/>
              <a:t>Communicate </a:t>
            </a:r>
            <a:r>
              <a:rPr lang="id-ID" dirty="0"/>
              <a:t>with patients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dirty="0" smtClean="0"/>
              <a:t>Surgically </a:t>
            </a:r>
            <a:r>
              <a:rPr lang="id-ID" dirty="0"/>
              <a:t>implant computerized </a:t>
            </a:r>
            <a:r>
              <a:rPr lang="id-ID" dirty="0" smtClean="0"/>
              <a:t>devices</a:t>
            </a:r>
            <a:endParaRPr lang="id-ID" dirty="0"/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dirty="0" smtClean="0"/>
              <a:t>Assist </a:t>
            </a:r>
            <a:r>
              <a:rPr lang="id-ID" dirty="0"/>
              <a:t>in operations with </a:t>
            </a:r>
            <a:r>
              <a:rPr lang="en-US" dirty="0" smtClean="0"/>
              <a:t> </a:t>
            </a:r>
            <a:r>
              <a:rPr lang="id-ID" dirty="0" smtClean="0"/>
              <a:t>computer-controlled </a:t>
            </a:r>
            <a:r>
              <a:rPr lang="id-ID" dirty="0"/>
              <a:t>devices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dirty="0" smtClean="0"/>
              <a:t>Aid </a:t>
            </a:r>
            <a:r>
              <a:rPr lang="id-ID" dirty="0"/>
              <a:t>in surgery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06" y="1960875"/>
            <a:ext cx="3532381" cy="46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1611" y="1960875"/>
            <a:ext cx="6135315" cy="1024371"/>
          </a:xfrm>
        </p:spPr>
        <p:txBody>
          <a:bodyPr>
            <a:noAutofit/>
          </a:bodyPr>
          <a:lstStyle/>
          <a:p>
            <a:r>
              <a:rPr lang="id-ID" sz="3200" b="1" dirty="0">
                <a:solidFill>
                  <a:srgbClr val="FF0000"/>
                </a:solidFill>
              </a:rPr>
              <a:t>What are reasons </a:t>
            </a:r>
            <a:r>
              <a:rPr lang="id-ID" sz="3200" b="1" dirty="0" smtClean="0">
                <a:solidFill>
                  <a:srgbClr val="FF0000"/>
                </a:solidFill>
              </a:rPr>
              <a:t>to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id-ID" sz="3200" b="1" dirty="0" smtClean="0">
                <a:solidFill>
                  <a:srgbClr val="FF0000"/>
                </a:solidFill>
              </a:rPr>
              <a:t>telecommute</a:t>
            </a:r>
            <a:r>
              <a:rPr lang="id-ID" sz="3200" b="1" dirty="0">
                <a:solidFill>
                  <a:srgbClr val="FF0000"/>
                </a:solidFill>
              </a:rPr>
              <a:t>?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770095"/>
            <a:ext cx="6042798" cy="3603812"/>
          </a:xfrm>
        </p:spPr>
        <p:txBody>
          <a:bodyPr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Reduce time and expense </a:t>
            </a:r>
            <a:r>
              <a:rPr lang="en-US" sz="2000" dirty="0" smtClean="0"/>
              <a:t>spent </a:t>
            </a:r>
            <a:r>
              <a:rPr lang="id-ID" sz="2000" dirty="0" smtClean="0"/>
              <a:t>in </a:t>
            </a:r>
            <a:r>
              <a:rPr lang="id-ID" sz="2000" dirty="0"/>
              <a:t>traveling to office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 smtClean="0"/>
              <a:t>Eliminate </a:t>
            </a:r>
            <a:r>
              <a:rPr lang="id-ID" sz="2000" dirty="0"/>
              <a:t>travel during </a:t>
            </a:r>
            <a:r>
              <a:rPr lang="id-ID" sz="2000" dirty="0" smtClean="0"/>
              <a:t>unsafe</a:t>
            </a:r>
            <a:r>
              <a:rPr lang="en-US" sz="2000" dirty="0" smtClean="0"/>
              <a:t> </a:t>
            </a:r>
            <a:r>
              <a:rPr lang="id-ID" sz="2000" dirty="0" smtClean="0"/>
              <a:t>weather </a:t>
            </a:r>
            <a:r>
              <a:rPr lang="id-ID" sz="2000" dirty="0"/>
              <a:t>conditions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 smtClean="0"/>
              <a:t>Allow </a:t>
            </a:r>
            <a:r>
              <a:rPr lang="id-ID" sz="2000" dirty="0"/>
              <a:t>flexible work schedule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 smtClean="0"/>
              <a:t>Provide </a:t>
            </a:r>
            <a:r>
              <a:rPr lang="id-ID" sz="2000" dirty="0"/>
              <a:t>convenient, comfortable </a:t>
            </a:r>
            <a:r>
              <a:rPr lang="id-ID" sz="2000" dirty="0" smtClean="0"/>
              <a:t>work </a:t>
            </a:r>
            <a:r>
              <a:rPr lang="id-ID" sz="2000" dirty="0"/>
              <a:t>environment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2000" dirty="0" smtClean="0"/>
              <a:t>Advantages</a:t>
            </a:r>
            <a:endParaRPr lang="id-ID" sz="2000" dirty="0"/>
          </a:p>
          <a:p>
            <a:pPr marL="228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– Higher job satisfaction rates</a:t>
            </a:r>
          </a:p>
          <a:p>
            <a:pPr marL="228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– More productive workers</a:t>
            </a:r>
          </a:p>
          <a:p>
            <a:pPr marL="228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– Reduction in employer </a:t>
            </a:r>
            <a:r>
              <a:rPr lang="id-ID" sz="2000" dirty="0" smtClean="0"/>
              <a:t>overhead</a:t>
            </a:r>
            <a:endParaRPr lang="id-ID" sz="2000" dirty="0"/>
          </a:p>
          <a:p>
            <a:pPr marL="228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000" dirty="0"/>
              <a:t>– Healthy for environment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355" y="2182966"/>
            <a:ext cx="3260415" cy="444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599" y="2084832"/>
            <a:ext cx="9867989" cy="4504227"/>
          </a:xfrm>
        </p:spPr>
        <p:txBody>
          <a:bodyPr>
            <a:no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Memahami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bahwa komputer telah membuat perbedaan yang luar biasa dalam kehidupan sehari-hari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komputer </a:t>
            </a: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mengubah cara masyarakat berinteraksi dengan disiplin ilmu seperti pendidikan, hiburan , keuangan, pemerintah, kesehatan, ilmu pengetahuan, penerbitan, dan wisata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Menjelaskan bagaimana komputer digunakan di rumah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Kenali masalah yang terkait dengan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kesenjangan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d-ID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Memahami bagaimana e-commerce mempengaruhi cara orang melakukan bisnis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Pelajari cara untuk mencegah dengan kesehatan gangguan terkait dan cedera akibat penggunaan komputer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Mengidentifikasi cara virtual reality, agen cerdas, dan robot yang digunakan dalam kehidupan sehari-hari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Memahami bagaimana merancang ruang kerja ergonomis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>Memahami isu-isu etis seputar penggunaan komputer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id-ID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1856097"/>
            <a:ext cx="4576534" cy="42717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3200" b="1" dirty="0" smtClean="0">
                <a:solidFill>
                  <a:srgbClr val="00B0F0"/>
                </a:solidFill>
              </a:rPr>
              <a:t>Social Community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200" b="1" dirty="0" smtClean="0">
              <a:solidFill>
                <a:srgbClr val="00B0F0"/>
              </a:solidFill>
            </a:endParaRPr>
          </a:p>
          <a:p>
            <a:pPr marL="95250" indent="-95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 smtClean="0"/>
              <a:t>- Daniel Bell (1977)</a:t>
            </a:r>
          </a:p>
          <a:p>
            <a:pPr marL="95250" indent="-95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 smtClean="0"/>
              <a:t>- Manuel Castells (1996)</a:t>
            </a:r>
          </a:p>
          <a:p>
            <a:pPr marL="95250" indent="-95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d-ID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48" y="4584794"/>
            <a:ext cx="2971800" cy="15430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61" y="2872854"/>
            <a:ext cx="5682440" cy="32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2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1856097"/>
            <a:ext cx="4576534" cy="42717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200" b="1" dirty="0" smtClean="0">
              <a:solidFill>
                <a:srgbClr val="00B0F0"/>
              </a:solidFill>
            </a:endParaRPr>
          </a:p>
          <a:p>
            <a:pPr marL="95250" indent="-95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5" y="1590565"/>
            <a:ext cx="4839695" cy="459891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863822" y="2084831"/>
            <a:ext cx="4804417" cy="3610379"/>
          </a:xfrm>
        </p:spPr>
        <p:txBody>
          <a:bodyPr/>
          <a:lstStyle/>
          <a:p>
            <a:r>
              <a:rPr lang="id-ID" sz="3200" b="1" dirty="0">
                <a:solidFill>
                  <a:srgbClr val="00B0F0"/>
                </a:solidFill>
              </a:rPr>
              <a:t>Social </a:t>
            </a:r>
            <a:r>
              <a:rPr lang="id-ID" sz="3200" b="1" dirty="0" smtClean="0">
                <a:solidFill>
                  <a:srgbClr val="00B0F0"/>
                </a:solidFill>
              </a:rPr>
              <a:t>Community</a:t>
            </a:r>
          </a:p>
          <a:p>
            <a:endParaRPr lang="id-ID" sz="3200" b="1" dirty="0" smtClean="0">
              <a:solidFill>
                <a:srgbClr val="00B0F0"/>
              </a:solidFill>
            </a:endParaRPr>
          </a:p>
          <a:p>
            <a:r>
              <a:rPr lang="id-ID" b="1" dirty="0" smtClean="0">
                <a:solidFill>
                  <a:schemeClr val="accent1"/>
                </a:solidFill>
              </a:rPr>
              <a:t>ICT (Information &amp; Communication Technology)</a:t>
            </a:r>
            <a:endParaRPr lang="id-ID" b="1" dirty="0">
              <a:solidFill>
                <a:schemeClr val="accent1"/>
              </a:solidFill>
            </a:endParaRPr>
          </a:p>
          <a:p>
            <a:endParaRPr lang="id-ID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683690" y="2620370"/>
            <a:ext cx="0" cy="709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16152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 smtClean="0">
                <a:solidFill>
                  <a:srgbClr val="00B0F0"/>
                </a:solidFill>
              </a:rPr>
              <a:t>How has society benefited from the computer?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d-ID" sz="3200" b="1" dirty="0" smtClean="0">
              <a:solidFill>
                <a:srgbClr val="00B0F0"/>
              </a:solidFill>
            </a:endParaRPr>
          </a:p>
          <a:p>
            <a:pPr marL="403225" indent="-282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id-ID" dirty="0" smtClean="0"/>
              <a:t>1/3 dari pertumbuhan ekonomi dikaitkan dengan teknologi digital</a:t>
            </a:r>
          </a:p>
          <a:p>
            <a:pPr marL="403225" indent="-282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id-ID" dirty="0" smtClean="0"/>
              <a:t>Pengguna dapat membuat baik-informasi keputusan karena akses cepat ke informasi dari mana saja</a:t>
            </a:r>
          </a:p>
          <a:p>
            <a:pPr marL="403225" indent="-282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id-ID" dirty="0" smtClean="0"/>
              <a:t>Siswa memiliki lebih banyak alat untuk membantu mereka dalam</a:t>
            </a:r>
            <a:r>
              <a:rPr lang="en-US" dirty="0" smtClean="0"/>
              <a:t> proses </a:t>
            </a:r>
            <a:r>
              <a:rPr lang="en-US" dirty="0" err="1" smtClean="0"/>
              <a:t>belajar</a:t>
            </a:r>
            <a:endParaRPr lang="id-ID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0047" y="2232384"/>
            <a:ext cx="3423743" cy="40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7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336332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How are computer used at home?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id-ID" sz="3200" b="1" dirty="0" smtClean="0">
              <a:solidFill>
                <a:srgbClr val="00B0F0"/>
              </a:solidFill>
            </a:endParaRPr>
          </a:p>
          <a:p>
            <a:pPr marL="403225" indent="-282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en-US" dirty="0" smtClean="0"/>
              <a:t>Entertainment</a:t>
            </a:r>
          </a:p>
          <a:p>
            <a:pPr marL="403225" indent="-282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en-US" dirty="0" smtClean="0"/>
              <a:t>Research and Education</a:t>
            </a:r>
          </a:p>
          <a:p>
            <a:pPr marL="403225" indent="-282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en-US" dirty="0" smtClean="0"/>
              <a:t>Budgeting, personal financial management and home business management</a:t>
            </a:r>
          </a:p>
          <a:p>
            <a:pPr marL="403225" indent="-282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en-US" dirty="0" smtClean="0"/>
              <a:t>Web access</a:t>
            </a:r>
          </a:p>
          <a:p>
            <a:pPr marL="403225" indent="-282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en-US" dirty="0" smtClean="0"/>
              <a:t>Personal and business communications</a:t>
            </a:r>
          </a:p>
          <a:p>
            <a:pPr marL="403225" indent="-282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03225" algn="l"/>
              </a:tabLst>
            </a:pP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8035" y="2286000"/>
            <a:ext cx="5002306" cy="418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6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What is the main reason computers have </a:t>
            </a:r>
            <a:r>
              <a:rPr lang="en-US" sz="2800" dirty="0" smtClean="0">
                <a:solidFill>
                  <a:srgbClr val="00B050"/>
                </a:solidFill>
              </a:rPr>
              <a:t>infiltrated?</a:t>
            </a:r>
          </a:p>
          <a:p>
            <a:endParaRPr lang="en-US" sz="2000" dirty="0">
              <a:solidFill>
                <a:srgbClr val="00B050"/>
              </a:solidFill>
            </a:endParaRPr>
          </a:p>
          <a:p>
            <a:pPr marL="91440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Web based news, research</a:t>
            </a:r>
          </a:p>
          <a:p>
            <a:pPr marL="91440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Distance education</a:t>
            </a:r>
          </a:p>
          <a:p>
            <a:pPr marL="91440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Entertainment and Leisure</a:t>
            </a:r>
          </a:p>
          <a:p>
            <a:pPr marL="91440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Online shopping</a:t>
            </a:r>
          </a:p>
          <a:p>
            <a:pPr marL="91440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Download and listen to music</a:t>
            </a:r>
          </a:p>
          <a:p>
            <a:pPr marL="91440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Communication with others around the world</a:t>
            </a:r>
          </a:p>
          <a:p>
            <a:pPr marL="91440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Bank and invest</a:t>
            </a:r>
          </a:p>
          <a:p>
            <a:pPr marL="914400" indent="-3365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Download and watch movies</a:t>
            </a:r>
          </a:p>
        </p:txBody>
      </p:sp>
    </p:spTree>
    <p:extLst>
      <p:ext uri="{BB962C8B-B14F-4D97-AF65-F5344CB8AC3E}">
        <p14:creationId xmlns:p14="http://schemas.microsoft.com/office/powerpoint/2010/main" val="2083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965193" cy="2776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b="1" dirty="0" smtClean="0">
                <a:solidFill>
                  <a:schemeClr val="accent6">
                    <a:lumMod val="75000"/>
                  </a:schemeClr>
                </a:solidFill>
              </a:rPr>
              <a:t>How </a:t>
            </a:r>
            <a:r>
              <a:rPr lang="id-ID" sz="3200" b="1" dirty="0">
                <a:solidFill>
                  <a:schemeClr val="accent6">
                    <a:lumMod val="75000"/>
                  </a:schemeClr>
                </a:solidFill>
              </a:rPr>
              <a:t>have </a:t>
            </a:r>
            <a:r>
              <a:rPr lang="id-ID" sz="3200" b="1" dirty="0" smtClean="0">
                <a:solidFill>
                  <a:schemeClr val="accent6">
                    <a:lumMod val="75000"/>
                  </a:schemeClr>
                </a:solidFill>
              </a:rPr>
              <a:t>computers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d-ID" sz="3200" b="1" dirty="0" smtClean="0">
                <a:solidFill>
                  <a:schemeClr val="accent6">
                    <a:lumMod val="75000"/>
                  </a:schemeClr>
                </a:solidFill>
              </a:rPr>
              <a:t>changed home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d-ID" sz="3200" b="1" dirty="0" smtClean="0">
                <a:solidFill>
                  <a:schemeClr val="accent6">
                    <a:lumMod val="75000"/>
                  </a:schemeClr>
                </a:solidFill>
              </a:rPr>
              <a:t>communications?</a:t>
            </a:r>
            <a:endParaRPr lang="en-US" sz="32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id-ID" sz="3200" b="1" dirty="0" smtClean="0">
              <a:solidFill>
                <a:srgbClr val="00B0F0"/>
              </a:solidFill>
            </a:endParaRPr>
          </a:p>
          <a:p>
            <a:pPr marL="403225" indent="-282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en-US" dirty="0" smtClean="0"/>
              <a:t>Transmit text, voice, sound, video and graphic over web</a:t>
            </a:r>
            <a:endParaRPr lang="id-ID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5901" y="2084832"/>
            <a:ext cx="4108299" cy="436924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5989320" y="3711388"/>
            <a:ext cx="3504304" cy="1519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38744" y="5126977"/>
            <a:ext cx="155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PC Camera</a:t>
            </a:r>
            <a:endParaRPr lang="id-ID" i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989320" y="5809129"/>
            <a:ext cx="2964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847" y="5809129"/>
            <a:ext cx="191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Built-in microphone</a:t>
            </a:r>
            <a:endParaRPr lang="id-ID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8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718" y="2296446"/>
            <a:ext cx="9768482" cy="10449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srgbClr val="0070C0"/>
                </a:solidFill>
              </a:rPr>
              <a:t>What </a:t>
            </a:r>
            <a:r>
              <a:rPr lang="en-US" sz="2400" b="1" dirty="0">
                <a:solidFill>
                  <a:srgbClr val="0070C0"/>
                </a:solidFill>
              </a:rPr>
              <a:t>is the purpose of </a:t>
            </a:r>
            <a:r>
              <a:rPr lang="en-US" sz="2400" b="1" dirty="0" smtClean="0">
                <a:solidFill>
                  <a:srgbClr val="0070C0"/>
                </a:solidFill>
              </a:rPr>
              <a:t>video conferencing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id-ID" sz="2400" b="1" dirty="0" smtClean="0">
                <a:solidFill>
                  <a:srgbClr val="0070C0"/>
                </a:solidFill>
              </a:rPr>
              <a:t>software?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marL="403225" indent="-2825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403225" algn="l"/>
              </a:tabLst>
            </a:pPr>
            <a:r>
              <a:rPr lang="en-US" dirty="0" smtClean="0"/>
              <a:t>Have </a:t>
            </a:r>
            <a:r>
              <a:rPr lang="en-US" dirty="0"/>
              <a:t>live conversations with others</a:t>
            </a:r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3274140" y="3701534"/>
            <a:ext cx="155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PC Camera</a:t>
            </a:r>
            <a:endParaRPr lang="id-ID" i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3382203"/>
            <a:ext cx="9720072" cy="292715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42" y="3280669"/>
            <a:ext cx="4667219" cy="313022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4706471" y="3886200"/>
            <a:ext cx="5378823" cy="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706471" y="4666129"/>
            <a:ext cx="4800600" cy="618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33165" y="5284694"/>
            <a:ext cx="216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Picture of person he is talking to</a:t>
            </a:r>
            <a:endParaRPr lang="id-ID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13167</TotalTime>
  <Words>640</Words>
  <Application>Microsoft Office PowerPoint</Application>
  <PresentationFormat>Widescreen</PresentationFormat>
  <Paragraphs>127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Komputer dan masyarakat</vt:lpstr>
      <vt:lpstr>Komputer dan masyarakat</vt:lpstr>
      <vt:lpstr>Hidup dengan komputer</vt:lpstr>
      <vt:lpstr>Hidup dengan komputer</vt:lpstr>
      <vt:lpstr>Hidup dengan komputer</vt:lpstr>
      <vt:lpstr>Hidup dengan komputer</vt:lpstr>
      <vt:lpstr>Hidup dengan komputer</vt:lpstr>
      <vt:lpstr>Hidup dengan komputer</vt:lpstr>
      <vt:lpstr>Hidup dengan komputer</vt:lpstr>
      <vt:lpstr>Hidup dengan komputer</vt:lpstr>
      <vt:lpstr>Hidup dengan komputer</vt:lpstr>
      <vt:lpstr>Hidup dengan komputer</vt:lpstr>
      <vt:lpstr>Hidup dengan komputer</vt:lpstr>
      <vt:lpstr>Hidup dengan komputer</vt:lpstr>
      <vt:lpstr>Hidup dengan komputer</vt:lpstr>
      <vt:lpstr>Hidup dengan komputer</vt:lpstr>
      <vt:lpstr>Hidup dengan komputer</vt:lpstr>
      <vt:lpstr>Hidup dengan komputer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Komputer dan masyarakat</dc:title>
  <dc:creator>Ulya</dc:creator>
  <cp:lastModifiedBy>Ulya</cp:lastModifiedBy>
  <cp:revision>42</cp:revision>
  <dcterms:created xsi:type="dcterms:W3CDTF">2016-11-28T20:22:03Z</dcterms:created>
  <dcterms:modified xsi:type="dcterms:W3CDTF">2020-12-01T11:03:25Z</dcterms:modified>
</cp:coreProperties>
</file>