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2" r:id="rId6"/>
    <p:sldId id="264" r:id="rId7"/>
    <p:sldId id="265" r:id="rId8"/>
    <p:sldId id="266" r:id="rId9"/>
    <p:sldId id="268" r:id="rId10"/>
    <p:sldId id="280" r:id="rId11"/>
    <p:sldId id="281" r:id="rId12"/>
    <p:sldId id="270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6C322-F8E8-477C-9194-164655767C4F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FA6F2C-926E-4240-80FA-D8E7E32ED3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87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3D13-7F80-4CDC-A6E5-F2B2644C8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176A8-B6F3-424A-8413-B8158E026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9396F-EDEF-4428-9304-ED3AC416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F9D9-022F-4FE3-9317-F5E79E9379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9FFB6-0915-4E7E-97DF-4C2B6DB2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BB74A-A82E-4FDD-83D5-AB70E6742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6C40-2DB4-43EE-B5C6-C408B253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01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DCBEE-DA30-4805-9A05-64FE865D0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D2C6DF-F5FD-4639-B2E2-014DEA3F2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0FCCE-0711-4C37-80EC-EB1E8F57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F9D9-022F-4FE3-9317-F5E79E9379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D8245-B1E5-4DEC-997B-B8A43FC8F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E61C5-23DB-4E71-8043-F96201FE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6C40-2DB4-43EE-B5C6-C408B253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32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05EB05-69D7-45A7-9887-6210B8BCF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822A4-54F5-4CF9-B5D4-50E4785BF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DA3A9-9514-4939-8D0C-67288628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F9D9-022F-4FE3-9317-F5E79E9379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FEA6A-2D6D-45EE-986B-F0637FD3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B0CA7-58E3-45F9-91D9-021FB213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6C40-2DB4-43EE-B5C6-C408B253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24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545A-F10F-4A1B-A3E0-C8714886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D59D5-ED55-43AA-A712-708F6D634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A750-E45F-4632-A048-0A3229DD3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F9D9-022F-4FE3-9317-F5E79E9379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ABDA0-BFF3-473C-9840-650E7AA9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C789-445F-4A2F-A466-71FB703FC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6C40-2DB4-43EE-B5C6-C408B253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93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F8F4-9A8C-47BE-A9B0-AF553CCCA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E0303-AB53-49CB-B3EA-D366883F0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D360E-8523-43E6-9B86-FF79786C6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F9D9-022F-4FE3-9317-F5E79E9379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98EAF-2572-4960-B481-0250D86C0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9E1EF-55AB-4474-960A-838BA69F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6C40-2DB4-43EE-B5C6-C408B253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5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F3B6-1ECB-484C-AF76-AB5CF96D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FB645-5C02-4BF2-9B8D-8E138605D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3A688-B004-4ADA-8CD4-7D9DBF20F0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73031-A566-4047-96ED-B2FF60C4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F9D9-022F-4FE3-9317-F5E79E9379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BF720-695E-44E0-ADC0-AA12D203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26272-F87E-4885-B494-313E884DC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6C40-2DB4-43EE-B5C6-C408B253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59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548A-D834-488D-9137-98E387D3E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D4A5C-4045-446B-9F5F-760F6AA1E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DCD5D-B8E4-4DB8-913F-41CA9C4A0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771C28-8839-4D95-A821-FCF7BAC1D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81482-045E-4EE4-BEB9-66F19D66D9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F77301-785A-42B8-8B16-7FAC987A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F9D9-022F-4FE3-9317-F5E79E9379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33EE31-4E0C-40C1-85BA-1A75F5AEA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75AEC-7A0C-40A7-989D-4FECF809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6C40-2DB4-43EE-B5C6-C408B253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79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4A68-3ED7-4008-A93E-869B33F8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61297-609C-4EBF-8340-4F27E3D4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F9D9-022F-4FE3-9317-F5E79E9379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F636F-2876-49A6-A79B-C2F250D71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5F167-6143-45ED-A66E-906CAC24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6C40-2DB4-43EE-B5C6-C408B253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2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4E360A-DC46-4A9C-A33A-5D6D6E009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F9D9-022F-4FE3-9317-F5E79E9379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429E6-1492-4E4C-B1D9-62938337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C6A9A-35F9-44D9-97F7-5B077D08D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6C40-2DB4-43EE-B5C6-C408B253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77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E071D-5AF9-44A1-A9E7-CC371CDD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ABFC0-7963-4E40-8E26-53BBBBC2B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1EB75-839D-4AF1-BE1C-2BA1CFCC5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D076D-EE85-43D8-AFCE-2297566A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F9D9-022F-4FE3-9317-F5E79E9379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EF250-348E-4520-B6A0-ED3B8DB2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BC3D1-0306-409C-9F87-40F1714D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6C40-2DB4-43EE-B5C6-C408B253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45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88714-2F52-4CFA-91B9-79FF4BD3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0266A-5791-46B4-A312-ED6B090E8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763BD-1B64-4CFA-B68C-7401016B6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CC2BFC-4781-4D00-8AB7-824E1872B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FF9D9-022F-4FE3-9317-F5E79E9379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33D51-00A4-4432-8114-EB3AD31C1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A1B0A-C937-447B-BCB2-D09F081C5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16C40-2DB4-43EE-B5C6-C408B253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3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2DFD3-82D8-4F50-ABC0-05AD7B6E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1860F-3AAE-44E8-BC4A-2C44DFD7F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987B9-EE4C-4293-9A5A-AAD3CBD69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F9D9-022F-4FE3-9317-F5E79E9379D8}" type="datetimeFigureOut">
              <a:rPr lang="en-US" smtClean="0"/>
              <a:t>5/28/2021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5803C-7939-4240-AC5D-757AB8B96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0D9BD-5FC4-44EA-B839-14BC491F47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16C40-2DB4-43EE-B5C6-C408B253D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05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82A1DD6-5123-49A7-95EE-9EB82F01D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33" y="2076704"/>
            <a:ext cx="8195733" cy="270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45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BD332-38FA-4290-BE3A-4027F3A3F903}"/>
              </a:ext>
            </a:extLst>
          </p:cNvPr>
          <p:cNvSpPr txBox="1"/>
          <p:nvPr/>
        </p:nvSpPr>
        <p:spPr>
          <a:xfrm>
            <a:off x="310479" y="384313"/>
            <a:ext cx="11357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	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QAMM – STERLING SOFTWARE USERS</a:t>
            </a:r>
            <a:endParaRPr 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8A408F2-5D67-4138-9230-94F76178F8D9}"/>
              </a:ext>
            </a:extLst>
          </p:cNvPr>
          <p:cNvSpPr/>
          <p:nvPr/>
        </p:nvSpPr>
        <p:spPr>
          <a:xfrm>
            <a:off x="0" y="3690256"/>
            <a:ext cx="4588092" cy="3167743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A5BF7C1-8384-49B0-8062-49CFC9BAC230}"/>
              </a:ext>
            </a:extLst>
          </p:cNvPr>
          <p:cNvSpPr/>
          <p:nvPr/>
        </p:nvSpPr>
        <p:spPr>
          <a:xfrm>
            <a:off x="0" y="4234543"/>
            <a:ext cx="3739006" cy="2623456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A9D8CF3-1619-4B6B-B309-A93B746DB901}"/>
              </a:ext>
            </a:extLst>
          </p:cNvPr>
          <p:cNvSpPr/>
          <p:nvPr/>
        </p:nvSpPr>
        <p:spPr>
          <a:xfrm>
            <a:off x="10701719" y="-2451145"/>
            <a:ext cx="3810000" cy="3962400"/>
          </a:xfrm>
          <a:prstGeom prst="fram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45F7CE5-B59E-4913-986A-8797F4FF31B3}"/>
              </a:ext>
            </a:extLst>
          </p:cNvPr>
          <p:cNvSpPr/>
          <p:nvPr/>
        </p:nvSpPr>
        <p:spPr>
          <a:xfrm>
            <a:off x="10820665" y="-2562424"/>
            <a:ext cx="3810000" cy="3962400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5E4C16-ADE4-4A07-972E-A8017C8593D5}"/>
              </a:ext>
            </a:extLst>
          </p:cNvPr>
          <p:cNvSpPr txBox="1"/>
          <p:nvPr/>
        </p:nvSpPr>
        <p:spPr>
          <a:xfrm>
            <a:off x="310479" y="1817649"/>
            <a:ext cx="111323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939393"/>
                </a:solidFill>
                <a:latin typeface="NeueHaasUnicaPro-Light"/>
              </a:rPr>
              <a:t>Velocity enhanced code that will aggressively route and then</a:t>
            </a:r>
          </a:p>
          <a:p>
            <a:pPr algn="l"/>
            <a:r>
              <a:rPr lang="en-US" sz="2800" b="0" i="0" u="none" strike="noStrike" baseline="0" dirty="0">
                <a:solidFill>
                  <a:srgbClr val="939393"/>
                </a:solidFill>
                <a:latin typeface="NeueHaasUnicaPro-Light"/>
              </a:rPr>
              <a:t>passively post any residual shares quantity.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939393"/>
                </a:solidFill>
                <a:latin typeface="NeueHaasUnicaPro-Light"/>
              </a:rPr>
              <a:t>Executes in Lit and Dark Markets.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939393"/>
                </a:solidFill>
                <a:latin typeface="NeueHaasUnicaPro-Light"/>
              </a:rPr>
              <a:t>Operates during market hours: 9:30AM to 4PM 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39393"/>
                </a:solidFill>
                <a:latin typeface="NeueHaasUnicaPro-Light"/>
              </a:rPr>
              <a:t>Rebates Available when Trades Provide Liquidity</a:t>
            </a:r>
            <a:endParaRPr lang="en-US" sz="2800" b="0" i="0" u="none" strike="noStrike" baseline="0" dirty="0">
              <a:solidFill>
                <a:srgbClr val="AAAAAA"/>
              </a:solidFill>
              <a:latin typeface="NeueHaasUnicaPro-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6F8998-1096-4E71-BCF5-7DC09248D91D}"/>
              </a:ext>
            </a:extLst>
          </p:cNvPr>
          <p:cNvSpPr/>
          <p:nvPr/>
        </p:nvSpPr>
        <p:spPr>
          <a:xfrm>
            <a:off x="0" y="6356195"/>
            <a:ext cx="12192000" cy="50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CCA1D-762F-4347-919C-F9B7338F6CE3}"/>
              </a:ext>
            </a:extLst>
          </p:cNvPr>
          <p:cNvSpPr txBox="1"/>
          <p:nvPr/>
        </p:nvSpPr>
        <p:spPr>
          <a:xfrm>
            <a:off x="7950820" y="6490010"/>
            <a:ext cx="407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effectLst/>
                <a:latin typeface="Roboto"/>
              </a:rPr>
              <a:t>© </a:t>
            </a:r>
            <a:r>
              <a:rPr lang="en-US" sz="1000" dirty="0">
                <a:solidFill>
                  <a:schemeClr val="bg1"/>
                </a:solidFill>
              </a:rPr>
              <a:t>2020 VELOCITY CLEARING. ALL RIGHTS RESERVED, MEMBER FINRA |SIPC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8FB505A4-A187-4F9B-BACD-6CA2D6460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5" y="6354697"/>
            <a:ext cx="1523908" cy="5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3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BD332-38FA-4290-BE3A-4027F3A3F903}"/>
              </a:ext>
            </a:extLst>
          </p:cNvPr>
          <p:cNvSpPr txBox="1"/>
          <p:nvPr/>
        </p:nvSpPr>
        <p:spPr>
          <a:xfrm>
            <a:off x="310479" y="384313"/>
            <a:ext cx="11357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	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JOVV – DAS SOFTWARE USERS</a:t>
            </a:r>
            <a:endParaRPr 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8A408F2-5D67-4138-9230-94F76178F8D9}"/>
              </a:ext>
            </a:extLst>
          </p:cNvPr>
          <p:cNvSpPr/>
          <p:nvPr/>
        </p:nvSpPr>
        <p:spPr>
          <a:xfrm>
            <a:off x="0" y="3690256"/>
            <a:ext cx="4588092" cy="3167743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A5BF7C1-8384-49B0-8062-49CFC9BAC230}"/>
              </a:ext>
            </a:extLst>
          </p:cNvPr>
          <p:cNvSpPr/>
          <p:nvPr/>
        </p:nvSpPr>
        <p:spPr>
          <a:xfrm>
            <a:off x="0" y="4234543"/>
            <a:ext cx="3739006" cy="2623456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A9D8CF3-1619-4B6B-B309-A93B746DB901}"/>
              </a:ext>
            </a:extLst>
          </p:cNvPr>
          <p:cNvSpPr/>
          <p:nvPr/>
        </p:nvSpPr>
        <p:spPr>
          <a:xfrm>
            <a:off x="10701719" y="-2451145"/>
            <a:ext cx="3810000" cy="3962400"/>
          </a:xfrm>
          <a:prstGeom prst="fram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45F7CE5-B59E-4913-986A-8797F4FF31B3}"/>
              </a:ext>
            </a:extLst>
          </p:cNvPr>
          <p:cNvSpPr/>
          <p:nvPr/>
        </p:nvSpPr>
        <p:spPr>
          <a:xfrm>
            <a:off x="10820665" y="-2562424"/>
            <a:ext cx="3810000" cy="3962400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5E4C16-ADE4-4A07-972E-A8017C8593D5}"/>
              </a:ext>
            </a:extLst>
          </p:cNvPr>
          <p:cNvSpPr txBox="1"/>
          <p:nvPr/>
        </p:nvSpPr>
        <p:spPr>
          <a:xfrm>
            <a:off x="310479" y="1817649"/>
            <a:ext cx="11132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939393"/>
                </a:solidFill>
                <a:latin typeface="NeueHaasUnicaPro-Light"/>
              </a:rPr>
              <a:t>Like VTRD, JOVV is liquidity capture-centric with aggressive waves configured based on a combination of economics and market share.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939393"/>
                </a:solidFill>
                <a:latin typeface="NeueHaasUnicaPro-Light"/>
              </a:rPr>
              <a:t>Sweeps Dark Markets for Best Execution and Compares to Lit Markets.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939393"/>
                </a:solidFill>
                <a:latin typeface="NeueHaasUnicaPro-Light"/>
              </a:rPr>
              <a:t>Executes in both Lit and Dark Markets.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939393"/>
                </a:solidFill>
                <a:latin typeface="NeueHaasUnicaPro-Light"/>
              </a:rPr>
              <a:t>Operates during all market hours: 4AM to 8PM 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39393"/>
                </a:solidFill>
                <a:latin typeface="NeueHaasUnicaPro-Light"/>
              </a:rPr>
              <a:t>Rebates Available when Trades Provide Liquidity</a:t>
            </a:r>
            <a:endParaRPr lang="en-US" sz="2800" b="0" i="0" u="none" strike="noStrike" baseline="0" dirty="0">
              <a:solidFill>
                <a:srgbClr val="AAAAAA"/>
              </a:solidFill>
              <a:latin typeface="NeueHaasUnicaPro-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6F8998-1096-4E71-BCF5-7DC09248D91D}"/>
              </a:ext>
            </a:extLst>
          </p:cNvPr>
          <p:cNvSpPr/>
          <p:nvPr/>
        </p:nvSpPr>
        <p:spPr>
          <a:xfrm>
            <a:off x="0" y="6356195"/>
            <a:ext cx="12192000" cy="50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CCA1D-762F-4347-919C-F9B7338F6CE3}"/>
              </a:ext>
            </a:extLst>
          </p:cNvPr>
          <p:cNvSpPr txBox="1"/>
          <p:nvPr/>
        </p:nvSpPr>
        <p:spPr>
          <a:xfrm>
            <a:off x="7950820" y="6490010"/>
            <a:ext cx="407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effectLst/>
                <a:latin typeface="Roboto"/>
              </a:rPr>
              <a:t>© </a:t>
            </a:r>
            <a:r>
              <a:rPr lang="en-US" sz="1000" dirty="0">
                <a:solidFill>
                  <a:schemeClr val="bg1"/>
                </a:solidFill>
              </a:rPr>
              <a:t>2020 VELOCITY CLEARING. ALL RIGHTS RESERVED, MEMBER FINRA |SIPC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8FB505A4-A187-4F9B-BACD-6CA2D6460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5" y="6354697"/>
            <a:ext cx="1523908" cy="5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9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BD332-38FA-4290-BE3A-4027F3A3F903}"/>
              </a:ext>
            </a:extLst>
          </p:cNvPr>
          <p:cNvSpPr txBox="1"/>
          <p:nvPr/>
        </p:nvSpPr>
        <p:spPr>
          <a:xfrm>
            <a:off x="310479" y="384313"/>
            <a:ext cx="11357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	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EXECUTION SPEED ORDER EXAMPLE</a:t>
            </a:r>
            <a:endParaRPr 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8A408F2-5D67-4138-9230-94F76178F8D9}"/>
              </a:ext>
            </a:extLst>
          </p:cNvPr>
          <p:cNvSpPr/>
          <p:nvPr/>
        </p:nvSpPr>
        <p:spPr>
          <a:xfrm>
            <a:off x="0" y="3690256"/>
            <a:ext cx="4588092" cy="3167743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A5BF7C1-8384-49B0-8062-49CFC9BAC230}"/>
              </a:ext>
            </a:extLst>
          </p:cNvPr>
          <p:cNvSpPr/>
          <p:nvPr/>
        </p:nvSpPr>
        <p:spPr>
          <a:xfrm>
            <a:off x="0" y="4234543"/>
            <a:ext cx="3739006" cy="2623456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A9D8CF3-1619-4B6B-B309-A93B746DB901}"/>
              </a:ext>
            </a:extLst>
          </p:cNvPr>
          <p:cNvSpPr/>
          <p:nvPr/>
        </p:nvSpPr>
        <p:spPr>
          <a:xfrm>
            <a:off x="10701719" y="-2451145"/>
            <a:ext cx="3810000" cy="3962400"/>
          </a:xfrm>
          <a:prstGeom prst="fram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45F7CE5-B59E-4913-986A-8797F4FF31B3}"/>
              </a:ext>
            </a:extLst>
          </p:cNvPr>
          <p:cNvSpPr/>
          <p:nvPr/>
        </p:nvSpPr>
        <p:spPr>
          <a:xfrm>
            <a:off x="10820665" y="-2562424"/>
            <a:ext cx="3810000" cy="3962400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6F8998-1096-4E71-BCF5-7DC09248D91D}"/>
              </a:ext>
            </a:extLst>
          </p:cNvPr>
          <p:cNvSpPr/>
          <p:nvPr/>
        </p:nvSpPr>
        <p:spPr>
          <a:xfrm>
            <a:off x="0" y="6356195"/>
            <a:ext cx="12192000" cy="50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CCA1D-762F-4347-919C-F9B7338F6CE3}"/>
              </a:ext>
            </a:extLst>
          </p:cNvPr>
          <p:cNvSpPr txBox="1"/>
          <p:nvPr/>
        </p:nvSpPr>
        <p:spPr>
          <a:xfrm>
            <a:off x="7950820" y="6490010"/>
            <a:ext cx="407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effectLst/>
                <a:latin typeface="Roboto"/>
              </a:rPr>
              <a:t>© </a:t>
            </a:r>
            <a:r>
              <a:rPr lang="en-US" sz="1000" dirty="0">
                <a:solidFill>
                  <a:schemeClr val="bg1"/>
                </a:solidFill>
              </a:rPr>
              <a:t>2020 VELOCITY CLEARING. ALL RIGHTS RESERVED, MEMBER FINRA |SIPC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8FB505A4-A187-4F9B-BACD-6CA2D6460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5" y="6354697"/>
            <a:ext cx="1523908" cy="5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516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82A1DD6-5123-49A7-95EE-9EB82F01D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133" y="2076704"/>
            <a:ext cx="8195733" cy="270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5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BD332-38FA-4290-BE3A-4027F3A3F903}"/>
              </a:ext>
            </a:extLst>
          </p:cNvPr>
          <p:cNvSpPr txBox="1"/>
          <p:nvPr/>
        </p:nvSpPr>
        <p:spPr>
          <a:xfrm>
            <a:off x="310479" y="384313"/>
            <a:ext cx="11357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     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Aparajita" panose="02020603050405020304" pitchFamily="18" charset="0"/>
              </a:rPr>
              <a:t>ABOUT VELOCITY CLEARING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8A408F2-5D67-4138-9230-94F76178F8D9}"/>
              </a:ext>
            </a:extLst>
          </p:cNvPr>
          <p:cNvSpPr/>
          <p:nvPr/>
        </p:nvSpPr>
        <p:spPr>
          <a:xfrm>
            <a:off x="0" y="3690256"/>
            <a:ext cx="4588092" cy="3167743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A5BF7C1-8384-49B0-8062-49CFC9BAC230}"/>
              </a:ext>
            </a:extLst>
          </p:cNvPr>
          <p:cNvSpPr/>
          <p:nvPr/>
        </p:nvSpPr>
        <p:spPr>
          <a:xfrm>
            <a:off x="0" y="4234543"/>
            <a:ext cx="3739006" cy="2623456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A9D8CF3-1619-4B6B-B309-A93B746DB901}"/>
              </a:ext>
            </a:extLst>
          </p:cNvPr>
          <p:cNvSpPr/>
          <p:nvPr/>
        </p:nvSpPr>
        <p:spPr>
          <a:xfrm>
            <a:off x="10701719" y="-2451145"/>
            <a:ext cx="3810000" cy="3962400"/>
          </a:xfrm>
          <a:prstGeom prst="fram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45F7CE5-B59E-4913-986A-8797F4FF31B3}"/>
              </a:ext>
            </a:extLst>
          </p:cNvPr>
          <p:cNvSpPr/>
          <p:nvPr/>
        </p:nvSpPr>
        <p:spPr>
          <a:xfrm>
            <a:off x="10820665" y="-2562424"/>
            <a:ext cx="3810000" cy="3962400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5E4C16-ADE4-4A07-972E-A8017C8593D5}"/>
              </a:ext>
            </a:extLst>
          </p:cNvPr>
          <p:cNvSpPr txBox="1"/>
          <p:nvPr/>
        </p:nvSpPr>
        <p:spPr>
          <a:xfrm>
            <a:off x="310479" y="1817649"/>
            <a:ext cx="1113233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AAAAAA"/>
                </a:solidFill>
                <a:cs typeface="Aparajita" panose="020B0502040204020203" pitchFamily="18" charset="0"/>
              </a:rPr>
              <a:t>At </a:t>
            </a:r>
            <a:r>
              <a:rPr lang="en-US" sz="2800" dirty="0">
                <a:solidFill>
                  <a:srgbClr val="AAAAAA"/>
                </a:solidFill>
                <a:cs typeface="Aparajita" panose="020B0502040204020203" pitchFamily="18" charset="0"/>
              </a:rPr>
              <a:t>Velocity</a:t>
            </a:r>
            <a:r>
              <a:rPr lang="en-US" sz="2800" b="0" i="0" u="none" strike="noStrike" baseline="0" dirty="0">
                <a:solidFill>
                  <a:srgbClr val="AAAAAA"/>
                </a:solidFill>
                <a:cs typeface="Aparajita" panose="020B0502040204020203" pitchFamily="18" charset="0"/>
              </a:rPr>
              <a:t>, we are designing advanced, future-proof and fully</a:t>
            </a:r>
          </a:p>
          <a:p>
            <a:pPr algn="l"/>
            <a:r>
              <a:rPr lang="en-US" sz="2800" b="0" i="0" u="none" strike="noStrike" baseline="0" dirty="0">
                <a:solidFill>
                  <a:srgbClr val="AAAAAA"/>
                </a:solidFill>
                <a:cs typeface="Aparajita" panose="020B0502040204020203" pitchFamily="18" charset="0"/>
              </a:rPr>
              <a:t>transparent tools. </a:t>
            </a:r>
          </a:p>
          <a:p>
            <a:pPr algn="l"/>
            <a:endParaRPr lang="en-US" sz="2800" dirty="0">
              <a:solidFill>
                <a:srgbClr val="AAAAAA"/>
              </a:solidFill>
              <a:cs typeface="Aparajita" panose="020B0502040204020203" pitchFamily="18" charset="0"/>
            </a:endParaRPr>
          </a:p>
          <a:p>
            <a:pPr algn="l"/>
            <a:r>
              <a:rPr lang="en-US" sz="2800" b="0" i="0" u="none" strike="noStrike" baseline="0" dirty="0">
                <a:solidFill>
                  <a:srgbClr val="AAAAAA"/>
                </a:solidFill>
                <a:cs typeface="Aparajita" panose="020B0502040204020203" pitchFamily="18" charset="0"/>
              </a:rPr>
              <a:t>With unmatched service and support, </a:t>
            </a:r>
            <a:r>
              <a:rPr lang="en-US" sz="2800" dirty="0">
                <a:solidFill>
                  <a:srgbClr val="AAAAAA"/>
                </a:solidFill>
                <a:cs typeface="Aparajita" panose="020B0502040204020203" pitchFamily="18" charset="0"/>
              </a:rPr>
              <a:t>Velocity Clearing can</a:t>
            </a:r>
            <a:r>
              <a:rPr lang="en-US" sz="2800" b="0" i="0" u="none" strike="noStrike" baseline="0" dirty="0">
                <a:solidFill>
                  <a:srgbClr val="AAAAAA"/>
                </a:solidFill>
                <a:cs typeface="Aparajita" panose="020B0502040204020203" pitchFamily="18" charset="0"/>
              </a:rPr>
              <a:t> deliver highly customizable trading technologies, execution services, clearing and regulatory tools for institutional </a:t>
            </a:r>
            <a:r>
              <a:rPr lang="en-US" sz="2800" dirty="0">
                <a:solidFill>
                  <a:srgbClr val="AAAAAA"/>
                </a:solidFill>
                <a:cs typeface="Aparajita" panose="020B0502040204020203" pitchFamily="18" charset="0"/>
              </a:rPr>
              <a:t>and Pattern Day T</a:t>
            </a:r>
            <a:r>
              <a:rPr lang="en-US" sz="2800" b="0" i="0" u="none" strike="noStrike" baseline="0" dirty="0">
                <a:solidFill>
                  <a:srgbClr val="AAAAAA"/>
                </a:solidFill>
                <a:cs typeface="Aparajita" panose="020B0502040204020203" pitchFamily="18" charset="0"/>
              </a:rPr>
              <a:t>raders looking to exceed their goals.</a:t>
            </a:r>
            <a:endParaRPr lang="en-US" sz="2800" dirty="0">
              <a:cs typeface="Aparajita" panose="020B0502040204020203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67355F-AF9A-4BCD-ACC5-D487B52560C6}"/>
              </a:ext>
            </a:extLst>
          </p:cNvPr>
          <p:cNvSpPr/>
          <p:nvPr/>
        </p:nvSpPr>
        <p:spPr>
          <a:xfrm>
            <a:off x="0" y="6356195"/>
            <a:ext cx="12192000" cy="50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8EEB32-5B81-4655-AEA3-54B7C2F96A9E}"/>
              </a:ext>
            </a:extLst>
          </p:cNvPr>
          <p:cNvSpPr txBox="1"/>
          <p:nvPr/>
        </p:nvSpPr>
        <p:spPr>
          <a:xfrm>
            <a:off x="7950820" y="6490010"/>
            <a:ext cx="407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effectLst/>
                <a:latin typeface="Roboto"/>
              </a:rPr>
              <a:t>© </a:t>
            </a:r>
            <a:r>
              <a:rPr lang="en-US" sz="1000" dirty="0">
                <a:solidFill>
                  <a:schemeClr val="bg1"/>
                </a:solidFill>
              </a:rPr>
              <a:t>2020 VELOCITY CLEARING. ALL RIGHTS RESERVED, MEMBER FINRA |SIPC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F6EA728A-401F-4E38-9F65-1F849E08F9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5" y="6354697"/>
            <a:ext cx="1523908" cy="5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453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BD332-38FA-4290-BE3A-4027F3A3F903}"/>
              </a:ext>
            </a:extLst>
          </p:cNvPr>
          <p:cNvSpPr txBox="1"/>
          <p:nvPr/>
        </p:nvSpPr>
        <p:spPr>
          <a:xfrm>
            <a:off x="310479" y="384313"/>
            <a:ext cx="11357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	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Aparajita" panose="02020603050405020304" pitchFamily="18" charset="0"/>
              </a:rPr>
              <a:t>EQUITIES ROUTING MICROSTRUCTURES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8A408F2-5D67-4138-9230-94F76178F8D9}"/>
              </a:ext>
            </a:extLst>
          </p:cNvPr>
          <p:cNvSpPr/>
          <p:nvPr/>
        </p:nvSpPr>
        <p:spPr>
          <a:xfrm>
            <a:off x="0" y="3690256"/>
            <a:ext cx="4588092" cy="3167743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A5BF7C1-8384-49B0-8062-49CFC9BAC230}"/>
              </a:ext>
            </a:extLst>
          </p:cNvPr>
          <p:cNvSpPr/>
          <p:nvPr/>
        </p:nvSpPr>
        <p:spPr>
          <a:xfrm>
            <a:off x="0" y="4234543"/>
            <a:ext cx="3739006" cy="2623456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A9D8CF3-1619-4B6B-B309-A93B746DB901}"/>
              </a:ext>
            </a:extLst>
          </p:cNvPr>
          <p:cNvSpPr/>
          <p:nvPr/>
        </p:nvSpPr>
        <p:spPr>
          <a:xfrm>
            <a:off x="10701719" y="-2451145"/>
            <a:ext cx="3810000" cy="3962400"/>
          </a:xfrm>
          <a:prstGeom prst="fram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45F7CE5-B59E-4913-986A-8797F4FF31B3}"/>
              </a:ext>
            </a:extLst>
          </p:cNvPr>
          <p:cNvSpPr/>
          <p:nvPr/>
        </p:nvSpPr>
        <p:spPr>
          <a:xfrm>
            <a:off x="10820665" y="-2562424"/>
            <a:ext cx="3810000" cy="3962400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5E4C16-ADE4-4A07-972E-A8017C8593D5}"/>
              </a:ext>
            </a:extLst>
          </p:cNvPr>
          <p:cNvSpPr txBox="1"/>
          <p:nvPr/>
        </p:nvSpPr>
        <p:spPr>
          <a:xfrm>
            <a:off x="310479" y="1817649"/>
            <a:ext cx="111323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AAAAAA"/>
                </a:solidFill>
              </a:rPr>
              <a:t>-</a:t>
            </a:r>
            <a:r>
              <a:rPr lang="en-US" sz="2800" b="0" i="0" u="none" strike="noStrike" baseline="0" dirty="0">
                <a:solidFill>
                  <a:srgbClr val="AAAAAA"/>
                </a:solidFill>
                <a:cs typeface="Aparajita" panose="02020603050405020304" pitchFamily="18" charset="0"/>
              </a:rPr>
              <a:t>Exchanges</a:t>
            </a:r>
          </a:p>
          <a:p>
            <a:pPr algn="l"/>
            <a:r>
              <a:rPr lang="en-US" sz="2800" dirty="0">
                <a:solidFill>
                  <a:srgbClr val="AAAAAA"/>
                </a:solidFill>
                <a:cs typeface="Aparajita" panose="02020603050405020304" pitchFamily="18" charset="0"/>
              </a:rPr>
              <a:t>-Dark Venues and Lit Venues</a:t>
            </a:r>
          </a:p>
          <a:p>
            <a:pPr algn="l"/>
            <a:r>
              <a:rPr lang="en-US" sz="2800" b="0" i="0" u="none" strike="noStrike" baseline="0" dirty="0">
                <a:solidFill>
                  <a:srgbClr val="AAAAAA"/>
                </a:solidFill>
                <a:cs typeface="Aparajita" panose="02020603050405020304" pitchFamily="18" charset="0"/>
              </a:rPr>
              <a:t>-Execution Speed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1E11C1-CA45-4463-9F6E-7227E2094CE2}"/>
              </a:ext>
            </a:extLst>
          </p:cNvPr>
          <p:cNvSpPr/>
          <p:nvPr/>
        </p:nvSpPr>
        <p:spPr>
          <a:xfrm>
            <a:off x="0" y="6356195"/>
            <a:ext cx="12192000" cy="50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11DDEA-DE0A-4D5D-AB1C-D7B91DCF5080}"/>
              </a:ext>
            </a:extLst>
          </p:cNvPr>
          <p:cNvSpPr txBox="1"/>
          <p:nvPr/>
        </p:nvSpPr>
        <p:spPr>
          <a:xfrm>
            <a:off x="7950820" y="6490010"/>
            <a:ext cx="407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effectLst/>
                <a:latin typeface="Roboto"/>
              </a:rPr>
              <a:t>© </a:t>
            </a:r>
            <a:r>
              <a:rPr lang="en-US" sz="1000" dirty="0">
                <a:solidFill>
                  <a:schemeClr val="bg1"/>
                </a:solidFill>
              </a:rPr>
              <a:t>2020 VELOCITY CLEARING. ALL RIGHTS RESERVED, MEMBER FINRA |SIPC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1914F2C1-9F60-4015-8E27-EBE62C738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5" y="6354697"/>
            <a:ext cx="1523908" cy="5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81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BD332-38FA-4290-BE3A-4027F3A3F903}"/>
              </a:ext>
            </a:extLst>
          </p:cNvPr>
          <p:cNvSpPr txBox="1"/>
          <p:nvPr/>
        </p:nvSpPr>
        <p:spPr>
          <a:xfrm>
            <a:off x="310479" y="384313"/>
            <a:ext cx="11357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     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Aparajita" panose="02020603050405020304" pitchFamily="18" charset="0"/>
              </a:rPr>
              <a:t>EXCHANGES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8A408F2-5D67-4138-9230-94F76178F8D9}"/>
              </a:ext>
            </a:extLst>
          </p:cNvPr>
          <p:cNvSpPr/>
          <p:nvPr/>
        </p:nvSpPr>
        <p:spPr>
          <a:xfrm>
            <a:off x="0" y="3690256"/>
            <a:ext cx="4588092" cy="3167743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A5BF7C1-8384-49B0-8062-49CFC9BAC230}"/>
              </a:ext>
            </a:extLst>
          </p:cNvPr>
          <p:cNvSpPr/>
          <p:nvPr/>
        </p:nvSpPr>
        <p:spPr>
          <a:xfrm>
            <a:off x="0" y="4234543"/>
            <a:ext cx="3739006" cy="2623456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A9D8CF3-1619-4B6B-B309-A93B746DB901}"/>
              </a:ext>
            </a:extLst>
          </p:cNvPr>
          <p:cNvSpPr/>
          <p:nvPr/>
        </p:nvSpPr>
        <p:spPr>
          <a:xfrm>
            <a:off x="10701719" y="-2451145"/>
            <a:ext cx="3810000" cy="3962400"/>
          </a:xfrm>
          <a:prstGeom prst="fram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45F7CE5-B59E-4913-986A-8797F4FF31B3}"/>
              </a:ext>
            </a:extLst>
          </p:cNvPr>
          <p:cNvSpPr/>
          <p:nvPr/>
        </p:nvSpPr>
        <p:spPr>
          <a:xfrm>
            <a:off x="10820665" y="-2562424"/>
            <a:ext cx="3810000" cy="3962400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5E4C16-ADE4-4A07-972E-A8017C8593D5}"/>
              </a:ext>
            </a:extLst>
          </p:cNvPr>
          <p:cNvSpPr txBox="1"/>
          <p:nvPr/>
        </p:nvSpPr>
        <p:spPr>
          <a:xfrm>
            <a:off x="310479" y="1817649"/>
            <a:ext cx="111323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b="0" i="0" u="none" strike="noStrike" baseline="0" dirty="0">
                <a:solidFill>
                  <a:srgbClr val="AAAAAA"/>
                </a:solidFill>
              </a:rPr>
              <a:t>-</a:t>
            </a:r>
            <a:r>
              <a:rPr lang="en-US" sz="2800" b="0" i="0" u="none" strike="noStrike" baseline="0" dirty="0">
                <a:solidFill>
                  <a:srgbClr val="AAAAAA"/>
                </a:solidFill>
                <a:cs typeface="Aparajita" panose="02020603050405020304" pitchFamily="18" charset="0"/>
              </a:rPr>
              <a:t>Connectivity to all US Equit</a:t>
            </a:r>
            <a:r>
              <a:rPr lang="en-US" sz="2800" dirty="0">
                <a:solidFill>
                  <a:srgbClr val="AAAAAA"/>
                </a:solidFill>
                <a:cs typeface="Aparajita" panose="02020603050405020304" pitchFamily="18" charset="0"/>
              </a:rPr>
              <a:t>y Exchanges.</a:t>
            </a:r>
          </a:p>
          <a:p>
            <a:pPr algn="l"/>
            <a:r>
              <a:rPr lang="en-US" sz="2800" b="0" i="0" u="none" strike="noStrike" baseline="0" dirty="0">
                <a:solidFill>
                  <a:srgbClr val="AAAAAA"/>
                </a:solidFill>
                <a:cs typeface="Aparajita" panose="02020603050405020304" pitchFamily="18" charset="0"/>
              </a:rPr>
              <a:t>-</a:t>
            </a:r>
            <a:r>
              <a:rPr lang="en-US" sz="2800" dirty="0">
                <a:solidFill>
                  <a:srgbClr val="AAAAAA"/>
                </a:solidFill>
                <a:cs typeface="Aparajita" panose="02020603050405020304" pitchFamily="18" charset="0"/>
              </a:rPr>
              <a:t>Velocity</a:t>
            </a:r>
            <a:r>
              <a:rPr lang="en-US" sz="2800" b="0" i="0" u="none" strike="noStrike" baseline="0" dirty="0">
                <a:solidFill>
                  <a:srgbClr val="AAAAAA"/>
                </a:solidFill>
                <a:cs typeface="Aparajita" panose="02020603050405020304" pitchFamily="18" charset="0"/>
              </a:rPr>
              <a:t> DOES su</a:t>
            </a:r>
            <a:r>
              <a:rPr lang="en-US" sz="2800" dirty="0">
                <a:solidFill>
                  <a:srgbClr val="AAAAAA"/>
                </a:solidFill>
                <a:cs typeface="Aparajita" panose="02020603050405020304" pitchFamily="18" charset="0"/>
              </a:rPr>
              <a:t>pport OTCBB QB and QX securities electronically.</a:t>
            </a:r>
          </a:p>
          <a:p>
            <a:pPr algn="l"/>
            <a:r>
              <a:rPr lang="en-US" sz="2800" b="0" i="0" u="none" strike="noStrike" baseline="0" dirty="0">
                <a:solidFill>
                  <a:srgbClr val="AAAAAA"/>
                </a:solidFill>
                <a:cs typeface="Aparajita" panose="02020603050405020304" pitchFamily="18" charset="0"/>
              </a:rPr>
              <a:t>-Velocity currently supports non-US based equity day trading.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08BFAF-DD5D-4864-AB1F-FE814CA42597}"/>
              </a:ext>
            </a:extLst>
          </p:cNvPr>
          <p:cNvSpPr/>
          <p:nvPr/>
        </p:nvSpPr>
        <p:spPr>
          <a:xfrm>
            <a:off x="0" y="6356195"/>
            <a:ext cx="12192000" cy="50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92495D-4879-4ED0-A8AF-2AD046A91593}"/>
              </a:ext>
            </a:extLst>
          </p:cNvPr>
          <p:cNvSpPr txBox="1"/>
          <p:nvPr/>
        </p:nvSpPr>
        <p:spPr>
          <a:xfrm>
            <a:off x="7950820" y="6490010"/>
            <a:ext cx="407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effectLst/>
                <a:latin typeface="Roboto"/>
              </a:rPr>
              <a:t>© </a:t>
            </a:r>
            <a:r>
              <a:rPr lang="en-US" sz="1000" dirty="0">
                <a:solidFill>
                  <a:schemeClr val="bg1"/>
                </a:solidFill>
              </a:rPr>
              <a:t>2020 VELOCITY CLEARING. ALL RIGHTS RESERVED, MEMBER FINRA |SIPC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BBE3E0B0-AF92-4D2F-BA3B-4EB14BD42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5" y="6354697"/>
            <a:ext cx="1523908" cy="5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1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BD332-38FA-4290-BE3A-4027F3A3F903}"/>
              </a:ext>
            </a:extLst>
          </p:cNvPr>
          <p:cNvSpPr txBox="1"/>
          <p:nvPr/>
        </p:nvSpPr>
        <p:spPr>
          <a:xfrm>
            <a:off x="310479" y="384313"/>
            <a:ext cx="11357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	</a:t>
            </a:r>
            <a:r>
              <a:rPr lang="en-US" sz="3600" dirty="0">
                <a:solidFill>
                  <a:schemeClr val="bg1"/>
                </a:solidFill>
                <a:latin typeface="+mj-lt"/>
                <a:cs typeface="Aparajita" panose="02020603050405020304" pitchFamily="18" charset="0"/>
              </a:rPr>
              <a:t>DARK AND LIT VENUES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8A408F2-5D67-4138-9230-94F76178F8D9}"/>
              </a:ext>
            </a:extLst>
          </p:cNvPr>
          <p:cNvSpPr/>
          <p:nvPr/>
        </p:nvSpPr>
        <p:spPr>
          <a:xfrm>
            <a:off x="0" y="3690256"/>
            <a:ext cx="4588092" cy="3167743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A5BF7C1-8384-49B0-8062-49CFC9BAC230}"/>
              </a:ext>
            </a:extLst>
          </p:cNvPr>
          <p:cNvSpPr/>
          <p:nvPr/>
        </p:nvSpPr>
        <p:spPr>
          <a:xfrm>
            <a:off x="0" y="4234543"/>
            <a:ext cx="3739006" cy="2623456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A9D8CF3-1619-4B6B-B309-A93B746DB901}"/>
              </a:ext>
            </a:extLst>
          </p:cNvPr>
          <p:cNvSpPr/>
          <p:nvPr/>
        </p:nvSpPr>
        <p:spPr>
          <a:xfrm>
            <a:off x="10701719" y="-2451145"/>
            <a:ext cx="3810000" cy="3962400"/>
          </a:xfrm>
          <a:prstGeom prst="fram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45F7CE5-B59E-4913-986A-8797F4FF31B3}"/>
              </a:ext>
            </a:extLst>
          </p:cNvPr>
          <p:cNvSpPr/>
          <p:nvPr/>
        </p:nvSpPr>
        <p:spPr>
          <a:xfrm>
            <a:off x="10820665" y="-2562424"/>
            <a:ext cx="3810000" cy="3962400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5E4C16-ADE4-4A07-972E-A8017C8593D5}"/>
              </a:ext>
            </a:extLst>
          </p:cNvPr>
          <p:cNvSpPr txBox="1"/>
          <p:nvPr/>
        </p:nvSpPr>
        <p:spPr>
          <a:xfrm>
            <a:off x="422868" y="2146403"/>
            <a:ext cx="111323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AAAAAA"/>
                </a:solidFill>
              </a:rPr>
              <a:t>Connectivity to all </a:t>
            </a:r>
            <a:r>
              <a:rPr lang="en-US" sz="2800" dirty="0">
                <a:solidFill>
                  <a:srgbClr val="AAAAAA"/>
                </a:solidFill>
              </a:rPr>
              <a:t>Lit and Dark Venues</a:t>
            </a:r>
            <a:r>
              <a:rPr lang="en-US" sz="2800" b="0" i="0" u="none" strike="noStrike" baseline="0" dirty="0">
                <a:solidFill>
                  <a:srgbClr val="AAAAAA"/>
                </a:solidFill>
              </a:rPr>
              <a:t>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AAAAAA"/>
                </a:solidFill>
              </a:rPr>
              <a:t>Transaction fees made transparent and visible via Velocity Reporting Hub [PROPREPORTS]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AAAAAA"/>
                </a:solidFill>
              </a:rPr>
              <a:t>Rebates Available</a:t>
            </a:r>
            <a:endParaRPr lang="en-US" sz="2800" b="0" i="0" u="none" strike="noStrike" baseline="0" dirty="0">
              <a:solidFill>
                <a:srgbClr val="AAAAAA"/>
              </a:solidFill>
            </a:endParaRPr>
          </a:p>
          <a:p>
            <a:pPr algn="l"/>
            <a:endParaRPr lang="en-US" sz="2800" b="0" i="0" u="none" strike="noStrike" baseline="0" dirty="0">
              <a:solidFill>
                <a:srgbClr val="AAAAAA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4D4C84-48B2-4011-951B-6EFB2A137BEB}"/>
              </a:ext>
            </a:extLst>
          </p:cNvPr>
          <p:cNvSpPr/>
          <p:nvPr/>
        </p:nvSpPr>
        <p:spPr>
          <a:xfrm>
            <a:off x="0" y="6356195"/>
            <a:ext cx="12192000" cy="50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DDE0F3-91F4-43F7-8A92-7C2825B61C3D}"/>
              </a:ext>
            </a:extLst>
          </p:cNvPr>
          <p:cNvSpPr txBox="1"/>
          <p:nvPr/>
        </p:nvSpPr>
        <p:spPr>
          <a:xfrm>
            <a:off x="7950820" y="6490010"/>
            <a:ext cx="407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effectLst/>
                <a:latin typeface="Roboto"/>
              </a:rPr>
              <a:t>© </a:t>
            </a:r>
            <a:r>
              <a:rPr lang="en-US" sz="1000" dirty="0">
                <a:solidFill>
                  <a:schemeClr val="bg1"/>
                </a:solidFill>
              </a:rPr>
              <a:t>2020 VELOCITY CLEARING. ALL RIGHTS RESERVED, MEMBER FINRA |SIPC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28E9BD21-C98A-493D-B2F2-9A6BFD612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5" y="6354697"/>
            <a:ext cx="1523908" cy="5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8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BD332-38FA-4290-BE3A-4027F3A3F903}"/>
              </a:ext>
            </a:extLst>
          </p:cNvPr>
          <p:cNvSpPr txBox="1"/>
          <p:nvPr/>
        </p:nvSpPr>
        <p:spPr>
          <a:xfrm>
            <a:off x="310479" y="384313"/>
            <a:ext cx="11357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	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VELOCITY CLEARING ORDER ROUTES</a:t>
            </a:r>
            <a:endParaRPr 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8A408F2-5D67-4138-9230-94F76178F8D9}"/>
              </a:ext>
            </a:extLst>
          </p:cNvPr>
          <p:cNvSpPr/>
          <p:nvPr/>
        </p:nvSpPr>
        <p:spPr>
          <a:xfrm>
            <a:off x="0" y="3690256"/>
            <a:ext cx="4588092" cy="3167743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A5BF7C1-8384-49B0-8062-49CFC9BAC230}"/>
              </a:ext>
            </a:extLst>
          </p:cNvPr>
          <p:cNvSpPr/>
          <p:nvPr/>
        </p:nvSpPr>
        <p:spPr>
          <a:xfrm>
            <a:off x="0" y="4234543"/>
            <a:ext cx="3739006" cy="2623456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A9D8CF3-1619-4B6B-B309-A93B746DB901}"/>
              </a:ext>
            </a:extLst>
          </p:cNvPr>
          <p:cNvSpPr/>
          <p:nvPr/>
        </p:nvSpPr>
        <p:spPr>
          <a:xfrm>
            <a:off x="10701719" y="-2451145"/>
            <a:ext cx="3810000" cy="3962400"/>
          </a:xfrm>
          <a:prstGeom prst="fram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45F7CE5-B59E-4913-986A-8797F4FF31B3}"/>
              </a:ext>
            </a:extLst>
          </p:cNvPr>
          <p:cNvSpPr/>
          <p:nvPr/>
        </p:nvSpPr>
        <p:spPr>
          <a:xfrm>
            <a:off x="10820665" y="-2562424"/>
            <a:ext cx="3810000" cy="3962400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5E4C16-ADE4-4A07-972E-A8017C8593D5}"/>
              </a:ext>
            </a:extLst>
          </p:cNvPr>
          <p:cNvSpPr txBox="1"/>
          <p:nvPr/>
        </p:nvSpPr>
        <p:spPr>
          <a:xfrm>
            <a:off x="422868" y="1884907"/>
            <a:ext cx="11132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AAAAAA"/>
                </a:solidFill>
              </a:rPr>
              <a:t>VTRD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AAAAAA"/>
                </a:solidFill>
              </a:rPr>
              <a:t>JOVV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AAAAAA"/>
                </a:solidFill>
                <a:cs typeface="Aparajita" panose="02020603050405020304" pitchFamily="18" charset="0"/>
              </a:rPr>
              <a:t>QAMM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AAAAAA"/>
                </a:solidFill>
                <a:cs typeface="Aparajita" panose="02020603050405020304" pitchFamily="18" charset="0"/>
              </a:rPr>
              <a:t>VWAP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AAAAAA"/>
                </a:solidFill>
                <a:cs typeface="Aparajita" panose="02020603050405020304" pitchFamily="18" charset="0"/>
              </a:rPr>
              <a:t>TWAP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b="0" i="0" u="none" strike="noStrike" baseline="0" dirty="0">
              <a:solidFill>
                <a:srgbClr val="AAAAAA"/>
              </a:solidFill>
              <a:cs typeface="Aparajita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701A58-8667-4EE8-A51C-525F922C8B25}"/>
              </a:ext>
            </a:extLst>
          </p:cNvPr>
          <p:cNvSpPr/>
          <p:nvPr/>
        </p:nvSpPr>
        <p:spPr>
          <a:xfrm>
            <a:off x="0" y="6356195"/>
            <a:ext cx="12192000" cy="50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2CD95B-4ECE-4A10-9FBC-A97AE7C2BADE}"/>
              </a:ext>
            </a:extLst>
          </p:cNvPr>
          <p:cNvSpPr txBox="1"/>
          <p:nvPr/>
        </p:nvSpPr>
        <p:spPr>
          <a:xfrm>
            <a:off x="7950820" y="6490010"/>
            <a:ext cx="407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effectLst/>
                <a:latin typeface="Roboto"/>
              </a:rPr>
              <a:t>© </a:t>
            </a:r>
            <a:r>
              <a:rPr lang="en-US" sz="1000" dirty="0">
                <a:solidFill>
                  <a:schemeClr val="bg1"/>
                </a:solidFill>
              </a:rPr>
              <a:t>2020 VELOCITY CLEARING. ALL RIGHTS RESERVED, MEMBER FINRA |SIPC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465E90F7-534A-4C5A-ABE9-6428CDFB4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5" y="6354697"/>
            <a:ext cx="1523908" cy="5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21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BD332-38FA-4290-BE3A-4027F3A3F903}"/>
              </a:ext>
            </a:extLst>
          </p:cNvPr>
          <p:cNvSpPr txBox="1"/>
          <p:nvPr/>
        </p:nvSpPr>
        <p:spPr>
          <a:xfrm>
            <a:off x="310479" y="384313"/>
            <a:ext cx="11357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	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ROUTING TABLES VWAP/ TWAP</a:t>
            </a:r>
            <a:endParaRPr 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8A408F2-5D67-4138-9230-94F76178F8D9}"/>
              </a:ext>
            </a:extLst>
          </p:cNvPr>
          <p:cNvSpPr/>
          <p:nvPr/>
        </p:nvSpPr>
        <p:spPr>
          <a:xfrm>
            <a:off x="0" y="3690256"/>
            <a:ext cx="4588092" cy="3167743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A5BF7C1-8384-49B0-8062-49CFC9BAC230}"/>
              </a:ext>
            </a:extLst>
          </p:cNvPr>
          <p:cNvSpPr/>
          <p:nvPr/>
        </p:nvSpPr>
        <p:spPr>
          <a:xfrm>
            <a:off x="0" y="4234543"/>
            <a:ext cx="3739006" cy="2623456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A9D8CF3-1619-4B6B-B309-A93B746DB901}"/>
              </a:ext>
            </a:extLst>
          </p:cNvPr>
          <p:cNvSpPr/>
          <p:nvPr/>
        </p:nvSpPr>
        <p:spPr>
          <a:xfrm>
            <a:off x="10701719" y="-2451145"/>
            <a:ext cx="3810000" cy="3962400"/>
          </a:xfrm>
          <a:prstGeom prst="fram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45F7CE5-B59E-4913-986A-8797F4FF31B3}"/>
              </a:ext>
            </a:extLst>
          </p:cNvPr>
          <p:cNvSpPr/>
          <p:nvPr/>
        </p:nvSpPr>
        <p:spPr>
          <a:xfrm>
            <a:off x="10820665" y="-2562424"/>
            <a:ext cx="3810000" cy="3962400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5E4C16-ADE4-4A07-972E-A8017C8593D5}"/>
              </a:ext>
            </a:extLst>
          </p:cNvPr>
          <p:cNvSpPr txBox="1"/>
          <p:nvPr/>
        </p:nvSpPr>
        <p:spPr>
          <a:xfrm>
            <a:off x="310479" y="1817649"/>
            <a:ext cx="111323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939393"/>
                </a:solidFill>
                <a:latin typeface="NeueHaasUnicaPro-Light"/>
              </a:rPr>
              <a:t>Platform-, Trading Firm- or Account-level application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939393"/>
                </a:solidFill>
                <a:latin typeface="NeueHaasUnicaPro-Light"/>
              </a:rPr>
              <a:t>Further custom granularity through </a:t>
            </a:r>
            <a:r>
              <a:rPr lang="en-US" sz="2800" dirty="0">
                <a:solidFill>
                  <a:srgbClr val="939393"/>
                </a:solidFill>
                <a:latin typeface="NeueHaasUnicaPro-Light"/>
              </a:rPr>
              <a:t>VWAP AND TWAP</a:t>
            </a:r>
            <a:endParaRPr lang="en-US" sz="2800" b="0" i="0" u="none" strike="noStrike" baseline="0" dirty="0">
              <a:solidFill>
                <a:srgbClr val="939393"/>
              </a:solidFill>
              <a:latin typeface="NeueHaasUnicaPro-Ligh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939393"/>
                </a:solidFill>
                <a:latin typeface="NeueHaasUnicaPro-Light"/>
              </a:rPr>
              <a:t>Symbol-specific application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939393"/>
                </a:solidFill>
                <a:latin typeface="NeueHaasUnicaPro-Light"/>
              </a:rPr>
              <a:t>Strategy steps as outlined in USER INTERFACE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939393"/>
                </a:solidFill>
                <a:latin typeface="NeueHaasUnicaPro-Light"/>
              </a:rPr>
              <a:t>Additional routing table parameters to modify behavior (ratio </a:t>
            </a:r>
            <a:r>
              <a:rPr lang="fr-FR" sz="2800" b="0" i="0" u="none" strike="noStrike" baseline="0" dirty="0">
                <a:solidFill>
                  <a:srgbClr val="939393"/>
                </a:solidFill>
                <a:latin typeface="NeueHaasUnicaPro-Light"/>
              </a:rPr>
              <a:t>tables, </a:t>
            </a:r>
            <a:r>
              <a:rPr lang="fr-FR" sz="2800" b="0" i="0" u="none" strike="noStrike" baseline="0" dirty="0" err="1">
                <a:solidFill>
                  <a:srgbClr val="939393"/>
                </a:solidFill>
                <a:latin typeface="NeueHaasUnicaPro-Light"/>
              </a:rPr>
              <a:t>overseeing</a:t>
            </a:r>
            <a:r>
              <a:rPr lang="fr-FR" sz="2800" b="0" i="0" u="none" strike="noStrike" baseline="0" dirty="0">
                <a:solidFill>
                  <a:srgbClr val="939393"/>
                </a:solidFill>
                <a:latin typeface="NeueHaasUnicaPro-Light"/>
              </a:rPr>
              <a:t>, </a:t>
            </a:r>
            <a:r>
              <a:rPr lang="fr-FR" sz="2800" b="0" i="0" u="none" strike="noStrike" baseline="0" dirty="0" err="1">
                <a:solidFill>
                  <a:srgbClr val="939393"/>
                </a:solidFill>
                <a:latin typeface="NeueHaasUnicaPro-Light"/>
              </a:rPr>
              <a:t>multipliers</a:t>
            </a:r>
            <a:r>
              <a:rPr lang="fr-FR" sz="2800" b="0" i="0" u="none" strike="noStrike" baseline="0" dirty="0">
                <a:solidFill>
                  <a:srgbClr val="939393"/>
                </a:solidFill>
                <a:latin typeface="NeueHaasUnicaPro-Light"/>
              </a:rPr>
              <a:t>, dispersion, etc.)</a:t>
            </a:r>
            <a:endParaRPr lang="en-US" sz="2800" b="0" i="0" u="none" strike="noStrike" baseline="0" dirty="0">
              <a:solidFill>
                <a:srgbClr val="AAAAAA"/>
              </a:solidFill>
              <a:latin typeface="NeueHaasUnicaPro-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A50D7B-225F-4CD4-9243-10486C06D46D}"/>
              </a:ext>
            </a:extLst>
          </p:cNvPr>
          <p:cNvSpPr/>
          <p:nvPr/>
        </p:nvSpPr>
        <p:spPr>
          <a:xfrm>
            <a:off x="0" y="6356195"/>
            <a:ext cx="12192000" cy="50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5F8F43-4BBA-421E-B8E2-894DA18CA028}"/>
              </a:ext>
            </a:extLst>
          </p:cNvPr>
          <p:cNvSpPr txBox="1"/>
          <p:nvPr/>
        </p:nvSpPr>
        <p:spPr>
          <a:xfrm>
            <a:off x="7950820" y="6490010"/>
            <a:ext cx="407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effectLst/>
                <a:latin typeface="Roboto"/>
              </a:rPr>
              <a:t>© </a:t>
            </a:r>
            <a:r>
              <a:rPr lang="en-US" sz="1000" dirty="0">
                <a:solidFill>
                  <a:schemeClr val="bg1"/>
                </a:solidFill>
              </a:rPr>
              <a:t>2020 VELOCITY CLEARING. ALL RIGHTS RESERVED, MEMBER FINRA |SIPC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90596625-AC44-41BC-8B30-FFFF1F041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5" y="6354697"/>
            <a:ext cx="1523908" cy="5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46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BD332-38FA-4290-BE3A-4027F3A3F903}"/>
              </a:ext>
            </a:extLst>
          </p:cNvPr>
          <p:cNvSpPr txBox="1"/>
          <p:nvPr/>
        </p:nvSpPr>
        <p:spPr>
          <a:xfrm>
            <a:off x="310479" y="384313"/>
            <a:ext cx="11357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	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ALGO WIZARD VWAP/ TWAP</a:t>
            </a:r>
            <a:endParaRPr 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8A408F2-5D67-4138-9230-94F76178F8D9}"/>
              </a:ext>
            </a:extLst>
          </p:cNvPr>
          <p:cNvSpPr/>
          <p:nvPr/>
        </p:nvSpPr>
        <p:spPr>
          <a:xfrm>
            <a:off x="0" y="3690256"/>
            <a:ext cx="4588092" cy="3167743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A5BF7C1-8384-49B0-8062-49CFC9BAC230}"/>
              </a:ext>
            </a:extLst>
          </p:cNvPr>
          <p:cNvSpPr/>
          <p:nvPr/>
        </p:nvSpPr>
        <p:spPr>
          <a:xfrm>
            <a:off x="0" y="4234543"/>
            <a:ext cx="3739006" cy="2623456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A9D8CF3-1619-4B6B-B309-A93B746DB901}"/>
              </a:ext>
            </a:extLst>
          </p:cNvPr>
          <p:cNvSpPr/>
          <p:nvPr/>
        </p:nvSpPr>
        <p:spPr>
          <a:xfrm>
            <a:off x="10701719" y="-2451145"/>
            <a:ext cx="3810000" cy="3962400"/>
          </a:xfrm>
          <a:prstGeom prst="fram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45F7CE5-B59E-4913-986A-8797F4FF31B3}"/>
              </a:ext>
            </a:extLst>
          </p:cNvPr>
          <p:cNvSpPr/>
          <p:nvPr/>
        </p:nvSpPr>
        <p:spPr>
          <a:xfrm>
            <a:off x="10820665" y="-2562424"/>
            <a:ext cx="3810000" cy="3962400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5E4C16-ADE4-4A07-972E-A8017C8593D5}"/>
              </a:ext>
            </a:extLst>
          </p:cNvPr>
          <p:cNvSpPr txBox="1"/>
          <p:nvPr/>
        </p:nvSpPr>
        <p:spPr>
          <a:xfrm>
            <a:off x="310479" y="1817649"/>
            <a:ext cx="111323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939393"/>
                </a:solidFill>
                <a:latin typeface="NeueHaasUnicaPro-Light"/>
              </a:rPr>
              <a:t>Ability to hardcode custom behavior by Tag1 account value within the Dashboard (fields not available via client front-end)</a:t>
            </a:r>
          </a:p>
          <a:p>
            <a:pPr algn="l"/>
            <a:endParaRPr lang="en-US" sz="2800" b="0" i="0" u="none" strike="noStrike" baseline="0" dirty="0">
              <a:solidFill>
                <a:srgbClr val="939393"/>
              </a:solidFill>
              <a:latin typeface="NeueHaasUnicaPro-Light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939393"/>
                </a:solidFill>
                <a:latin typeface="NeueHaasUnicaPro-Light"/>
              </a:rPr>
              <a:t>Most frequently specified parameters are </a:t>
            </a:r>
            <a:r>
              <a:rPr lang="en-US" sz="2800" b="0" i="0" u="none" strike="noStrike" baseline="0" dirty="0" err="1">
                <a:solidFill>
                  <a:srgbClr val="939393"/>
                </a:solidFill>
                <a:latin typeface="NeueHaasUnicaPro-Light"/>
              </a:rPr>
              <a:t>FeeSensitivity</a:t>
            </a:r>
            <a:r>
              <a:rPr lang="en-US" sz="2800" dirty="0">
                <a:solidFill>
                  <a:srgbClr val="939393"/>
                </a:solidFill>
                <a:latin typeface="NeueHaasUnicaPro-Light"/>
              </a:rPr>
              <a:t> </a:t>
            </a:r>
            <a:r>
              <a:rPr lang="en-US" sz="2800" b="0" i="0" u="none" strike="noStrike" baseline="0" dirty="0">
                <a:solidFill>
                  <a:srgbClr val="939393"/>
                </a:solidFill>
                <a:latin typeface="NeueHaasUnicaPro-Light"/>
              </a:rPr>
              <a:t>(FS2), </a:t>
            </a:r>
            <a:r>
              <a:rPr lang="en-US" sz="2800" b="0" i="0" u="none" strike="noStrike" baseline="0" dirty="0" err="1">
                <a:solidFill>
                  <a:srgbClr val="939393"/>
                </a:solidFill>
                <a:latin typeface="NeueHaasUnicaPro-Light"/>
              </a:rPr>
              <a:t>PreOpenBehavior</a:t>
            </a:r>
            <a:r>
              <a:rPr lang="en-US" sz="2800" b="0" i="0" u="none" strike="noStrike" baseline="0" dirty="0">
                <a:solidFill>
                  <a:srgbClr val="939393"/>
                </a:solidFill>
                <a:latin typeface="NeueHaasUnicaPro-Light"/>
              </a:rPr>
              <a:t> (cancel), </a:t>
            </a:r>
            <a:endParaRPr lang="en-US" sz="2800" b="0" i="0" u="none" strike="noStrike" baseline="0" dirty="0">
              <a:solidFill>
                <a:srgbClr val="AAAAAA"/>
              </a:solidFill>
              <a:latin typeface="NeueHaasUnicaPro-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F81B86-2ED0-4B7E-9946-83BC1C9D2454}"/>
              </a:ext>
            </a:extLst>
          </p:cNvPr>
          <p:cNvSpPr/>
          <p:nvPr/>
        </p:nvSpPr>
        <p:spPr>
          <a:xfrm>
            <a:off x="0" y="6356195"/>
            <a:ext cx="12192000" cy="50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7A7A62-9C1B-4192-BE89-DDBB665E0E4C}"/>
              </a:ext>
            </a:extLst>
          </p:cNvPr>
          <p:cNvSpPr txBox="1"/>
          <p:nvPr/>
        </p:nvSpPr>
        <p:spPr>
          <a:xfrm>
            <a:off x="7950820" y="6490010"/>
            <a:ext cx="407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effectLst/>
                <a:latin typeface="Roboto"/>
              </a:rPr>
              <a:t>© </a:t>
            </a:r>
            <a:r>
              <a:rPr lang="en-US" sz="1000" dirty="0">
                <a:solidFill>
                  <a:schemeClr val="bg1"/>
                </a:solidFill>
              </a:rPr>
              <a:t>2020 VELOCITY CLEARING. ALL RIGHTS RESERVED, MEMBER FINRA |SIPC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8CE5CE47-FDF6-476B-A062-9BB76BDC4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5" y="6354697"/>
            <a:ext cx="1523908" cy="5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18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36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EBD332-38FA-4290-BE3A-4027F3A3F903}"/>
              </a:ext>
            </a:extLst>
          </p:cNvPr>
          <p:cNvSpPr txBox="1"/>
          <p:nvPr/>
        </p:nvSpPr>
        <p:spPr>
          <a:xfrm>
            <a:off x="310479" y="384313"/>
            <a:ext cx="113571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	</a:t>
            </a:r>
            <a:r>
              <a:rPr lang="en-US" sz="3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VTRD – DAS SOFTWARE USERS</a:t>
            </a:r>
            <a:endParaRPr lang="en-US" sz="3600" dirty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8A408F2-5D67-4138-9230-94F76178F8D9}"/>
              </a:ext>
            </a:extLst>
          </p:cNvPr>
          <p:cNvSpPr/>
          <p:nvPr/>
        </p:nvSpPr>
        <p:spPr>
          <a:xfrm>
            <a:off x="0" y="3690256"/>
            <a:ext cx="4588092" cy="3167743"/>
          </a:xfrm>
          <a:prstGeom prst="rt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A5BF7C1-8384-49B0-8062-49CFC9BAC230}"/>
              </a:ext>
            </a:extLst>
          </p:cNvPr>
          <p:cNvSpPr/>
          <p:nvPr/>
        </p:nvSpPr>
        <p:spPr>
          <a:xfrm>
            <a:off x="0" y="4234543"/>
            <a:ext cx="3739006" cy="2623456"/>
          </a:xfrm>
          <a:prstGeom prst="rt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5A9D8CF3-1619-4B6B-B309-A93B746DB901}"/>
              </a:ext>
            </a:extLst>
          </p:cNvPr>
          <p:cNvSpPr/>
          <p:nvPr/>
        </p:nvSpPr>
        <p:spPr>
          <a:xfrm>
            <a:off x="10701719" y="-2451145"/>
            <a:ext cx="3810000" cy="3962400"/>
          </a:xfrm>
          <a:prstGeom prst="fram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645F7CE5-B59E-4913-986A-8797F4FF31B3}"/>
              </a:ext>
            </a:extLst>
          </p:cNvPr>
          <p:cNvSpPr/>
          <p:nvPr/>
        </p:nvSpPr>
        <p:spPr>
          <a:xfrm>
            <a:off x="10820665" y="-2562424"/>
            <a:ext cx="3810000" cy="3962400"/>
          </a:xfrm>
          <a:prstGeom prst="fram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5E4C16-ADE4-4A07-972E-A8017C8593D5}"/>
              </a:ext>
            </a:extLst>
          </p:cNvPr>
          <p:cNvSpPr txBox="1"/>
          <p:nvPr/>
        </p:nvSpPr>
        <p:spPr>
          <a:xfrm>
            <a:off x="310479" y="1817649"/>
            <a:ext cx="111323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939393"/>
                </a:solidFill>
                <a:latin typeface="NeueHaasUnicaPro-Light"/>
              </a:rPr>
              <a:t>Velocity enhanced code that will aggressively route and then</a:t>
            </a:r>
          </a:p>
          <a:p>
            <a:pPr algn="l"/>
            <a:r>
              <a:rPr lang="en-US" sz="2800" b="0" i="0" u="none" strike="noStrike" baseline="0" dirty="0">
                <a:solidFill>
                  <a:srgbClr val="939393"/>
                </a:solidFill>
                <a:latin typeface="NeueHaasUnicaPro-Light"/>
              </a:rPr>
              <a:t>passively post any residual shares quantity.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939393"/>
                </a:solidFill>
                <a:latin typeface="NeueHaasUnicaPro-Light"/>
              </a:rPr>
              <a:t>Executes in Lit and Dark Markets.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u="none" strike="noStrike" baseline="0" dirty="0">
                <a:solidFill>
                  <a:srgbClr val="939393"/>
                </a:solidFill>
                <a:latin typeface="NeueHaasUnicaPro-Light"/>
              </a:rPr>
              <a:t>Operates during market hours: 9:30AM to 4PM EST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939393"/>
                </a:solidFill>
                <a:latin typeface="NeueHaasUnicaPro-Light"/>
              </a:rPr>
              <a:t>Rebates Available when Trades Provide Liquidity</a:t>
            </a:r>
            <a:endParaRPr lang="en-US" sz="2800" b="0" i="0" u="none" strike="noStrike" baseline="0" dirty="0">
              <a:solidFill>
                <a:srgbClr val="AAAAAA"/>
              </a:solidFill>
              <a:latin typeface="NeueHaasUnicaPro-Ligh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6F8998-1096-4E71-BCF5-7DC09248D91D}"/>
              </a:ext>
            </a:extLst>
          </p:cNvPr>
          <p:cNvSpPr/>
          <p:nvPr/>
        </p:nvSpPr>
        <p:spPr>
          <a:xfrm>
            <a:off x="0" y="6356195"/>
            <a:ext cx="12192000" cy="5018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CCA1D-762F-4347-919C-F9B7338F6CE3}"/>
              </a:ext>
            </a:extLst>
          </p:cNvPr>
          <p:cNvSpPr txBox="1"/>
          <p:nvPr/>
        </p:nvSpPr>
        <p:spPr>
          <a:xfrm>
            <a:off x="7950820" y="6490010"/>
            <a:ext cx="40701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0" i="0" dirty="0">
                <a:solidFill>
                  <a:schemeClr val="bg1"/>
                </a:solidFill>
                <a:effectLst/>
                <a:latin typeface="Roboto"/>
              </a:rPr>
              <a:t>© </a:t>
            </a:r>
            <a:r>
              <a:rPr lang="en-US" sz="1000" dirty="0">
                <a:solidFill>
                  <a:schemeClr val="bg1"/>
                </a:solidFill>
              </a:rPr>
              <a:t>2020 VELOCITY CLEARING. ALL RIGHTS RESERVED, MEMBER FINRA |SIPC</a:t>
            </a:r>
          </a:p>
        </p:txBody>
      </p:sp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8FB505A4-A187-4F9B-BACD-6CA2D6460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85" y="6354697"/>
            <a:ext cx="1523908" cy="5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0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531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NeueHaasUnicaPro-Light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Lewis</dc:creator>
  <cp:lastModifiedBy>user</cp:lastModifiedBy>
  <cp:revision>12</cp:revision>
  <dcterms:created xsi:type="dcterms:W3CDTF">2020-11-23T15:17:28Z</dcterms:created>
  <dcterms:modified xsi:type="dcterms:W3CDTF">2021-05-28T15:17:04Z</dcterms:modified>
</cp:coreProperties>
</file>