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Performance Bench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An open source load testing tool for JDBC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915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Winning deals sometimes depend on performance scalability proof points:</a:t>
            </a:r>
          </a:p>
          <a:p>
            <a:r>
              <a:rPr lang="en-US" dirty="0" smtClean="0"/>
              <a:t>How well do queries scale as I add users?</a:t>
            </a:r>
          </a:p>
          <a:p>
            <a:r>
              <a:rPr lang="en-US" dirty="0" smtClean="0"/>
              <a:t>What is the maximum update load a system can handle?</a:t>
            </a:r>
          </a:p>
          <a:p>
            <a:r>
              <a:rPr lang="en-US" dirty="0" smtClean="0"/>
              <a:t>How can I configure capacity for my particular mix of queries and updates?</a:t>
            </a:r>
          </a:p>
          <a:p>
            <a:pPr marL="0" indent="0">
              <a:buNone/>
            </a:pPr>
            <a:r>
              <a:rPr lang="en-US" dirty="0" smtClean="0"/>
              <a:t>So they want to run a benchmark to test these.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Benchmarks are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Customer wants “real” data and use cases</a:t>
            </a:r>
          </a:p>
          <a:p>
            <a:pPr lvl="1"/>
            <a:r>
              <a:rPr lang="en-US" dirty="0" smtClean="0"/>
              <a:t>Simple cookie-cutter benchmarks aren’t credible</a:t>
            </a:r>
          </a:p>
          <a:p>
            <a:pPr lvl="1"/>
            <a:r>
              <a:rPr lang="en-US" dirty="0" smtClean="0"/>
              <a:t>But large scale systems can take weeks to build</a:t>
            </a:r>
          </a:p>
          <a:p>
            <a:r>
              <a:rPr lang="en-US" dirty="0" smtClean="0"/>
              <a:t>Difficult to </a:t>
            </a:r>
            <a:r>
              <a:rPr lang="en-US" dirty="0" smtClean="0"/>
              <a:t>isolate the database performance from the other layers</a:t>
            </a:r>
          </a:p>
          <a:p>
            <a:r>
              <a:rPr lang="en-US" dirty="0" smtClean="0"/>
              <a:t>Customers are skeptical </a:t>
            </a:r>
            <a:r>
              <a:rPr lang="en-US" dirty="0"/>
              <a:t>of </a:t>
            </a:r>
            <a:r>
              <a:rPr lang="en-US" dirty="0" smtClean="0"/>
              <a:t>vendor-</a:t>
            </a:r>
            <a:r>
              <a:rPr lang="en-US" dirty="0"/>
              <a:t>written</a:t>
            </a:r>
            <a:r>
              <a:rPr lang="en-US" dirty="0" smtClean="0"/>
              <a:t> benchmarks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need a “standard” benchmark tool that isolates database performance and accuracy simulates the user’s transaction mix while producing understandable and repeatable reports of performance results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61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14125"/>
          </a:xfrm>
        </p:spPr>
        <p:txBody>
          <a:bodyPr/>
          <a:lstStyle/>
          <a:p>
            <a:r>
              <a:rPr lang="en-US" dirty="0" smtClean="0"/>
              <a:t>Performance Bench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4799" y="1640275"/>
            <a:ext cx="1736366" cy="770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Driver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61771" y="3247151"/>
            <a:ext cx="1736366" cy="770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61771" y="4220002"/>
            <a:ext cx="1736366" cy="770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Session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Card 6"/>
          <p:cNvSpPr/>
          <p:nvPr/>
        </p:nvSpPr>
        <p:spPr>
          <a:xfrm>
            <a:off x="1720278" y="1559275"/>
            <a:ext cx="1511283" cy="90020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Context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Card 7"/>
          <p:cNvSpPr/>
          <p:nvPr/>
        </p:nvSpPr>
        <p:spPr>
          <a:xfrm>
            <a:off x="425716" y="3182539"/>
            <a:ext cx="1511283" cy="90020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Script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3231561" y="2009375"/>
            <a:ext cx="1093238" cy="163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5" idx="1"/>
          </p:cNvCxnSpPr>
          <p:nvPr/>
        </p:nvCxnSpPr>
        <p:spPr>
          <a:xfrm>
            <a:off x="1936999" y="3632639"/>
            <a:ext cx="924772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2"/>
            <a:endCxn id="5" idx="0"/>
          </p:cNvCxnSpPr>
          <p:nvPr/>
        </p:nvCxnSpPr>
        <p:spPr>
          <a:xfrm rot="5400000">
            <a:off x="4043518" y="2097686"/>
            <a:ext cx="835901" cy="1463028"/>
          </a:xfrm>
          <a:prstGeom prst="curvedConnector3">
            <a:avLst/>
          </a:prstGeom>
          <a:ln w="57150" cmpd="sng"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959532" y="3247150"/>
            <a:ext cx="1736366" cy="770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59532" y="4220001"/>
            <a:ext cx="1736366" cy="770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Session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4" idx="2"/>
            <a:endCxn id="17" idx="0"/>
          </p:cNvCxnSpPr>
          <p:nvPr/>
        </p:nvCxnSpPr>
        <p:spPr>
          <a:xfrm rot="16200000" flipH="1">
            <a:off x="5092398" y="2511833"/>
            <a:ext cx="835900" cy="634733"/>
          </a:xfrm>
          <a:prstGeom prst="curvedConnector3">
            <a:avLst/>
          </a:prstGeom>
          <a:ln w="57150" cmpd="sng"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057293" y="3247149"/>
            <a:ext cx="1736366" cy="770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57293" y="4220000"/>
            <a:ext cx="1736366" cy="770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Session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4" idx="2"/>
            <a:endCxn id="20" idx="0"/>
          </p:cNvCxnSpPr>
          <p:nvPr/>
        </p:nvCxnSpPr>
        <p:spPr>
          <a:xfrm rot="16200000" flipH="1">
            <a:off x="6141280" y="1462952"/>
            <a:ext cx="835899" cy="2732494"/>
          </a:xfrm>
          <a:prstGeom prst="curvedConnector3">
            <a:avLst/>
          </a:prstGeom>
          <a:ln w="57150" cmpd="sng"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4244100" y="5706628"/>
            <a:ext cx="3167229" cy="9484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Database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stCxn id="6" idx="2"/>
            <a:endCxn id="25" idx="1"/>
          </p:cNvCxnSpPr>
          <p:nvPr/>
        </p:nvCxnSpPr>
        <p:spPr>
          <a:xfrm>
            <a:off x="3729954" y="4990977"/>
            <a:ext cx="2097761" cy="715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25" idx="1"/>
          </p:cNvCxnSpPr>
          <p:nvPr/>
        </p:nvCxnSpPr>
        <p:spPr>
          <a:xfrm>
            <a:off x="5827715" y="4990976"/>
            <a:ext cx="0" cy="715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1"/>
          </p:cNvCxnSpPr>
          <p:nvPr/>
        </p:nvCxnSpPr>
        <p:spPr>
          <a:xfrm flipH="1">
            <a:off x="5827715" y="4990975"/>
            <a:ext cx="2097761" cy="715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7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65900"/>
          </a:xfrm>
        </p:spPr>
        <p:txBody>
          <a:bodyPr/>
          <a:lstStyle/>
          <a:p>
            <a:r>
              <a:rPr lang="en-US" dirty="0" smtClean="0"/>
              <a:t>Test Life Cycle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0334" y="2170126"/>
            <a:ext cx="2443759" cy="57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Parse </a:t>
            </a:r>
            <a:r>
              <a:rPr lang="en-US" sz="2400" b="1" dirty="0" err="1" smtClean="0">
                <a:solidFill>
                  <a:srgbClr val="000000"/>
                </a:solidFill>
              </a:rPr>
              <a:t>Params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381" y="1361966"/>
            <a:ext cx="2153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Driver Flow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80257" y="1361966"/>
            <a:ext cx="213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Client Flow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225152" y="2089751"/>
            <a:ext cx="1616351" cy="450100"/>
          </a:xfrm>
          <a:prstGeom prst="roundRect">
            <a:avLst>
              <a:gd name="adj" fmla="val 47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New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0334" y="3045902"/>
            <a:ext cx="2443759" cy="57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Load Database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0334" y="3921678"/>
            <a:ext cx="2443759" cy="57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Launch Clients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00334" y="4797454"/>
            <a:ext cx="2443759" cy="57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Monitor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0334" y="5673230"/>
            <a:ext cx="2443759" cy="57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Report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5764" y="3013126"/>
            <a:ext cx="1616351" cy="450100"/>
          </a:xfrm>
          <a:prstGeom prst="roundRect">
            <a:avLst>
              <a:gd name="adj" fmla="val 47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Loading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47877" y="3012502"/>
            <a:ext cx="1616351" cy="450100"/>
          </a:xfrm>
          <a:prstGeom prst="roundRect">
            <a:avLst>
              <a:gd name="adj" fmla="val 47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Ready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9870" y="4047780"/>
            <a:ext cx="1616351" cy="450100"/>
          </a:xfrm>
          <a:prstGeom prst="roundRect">
            <a:avLst>
              <a:gd name="adj" fmla="val 47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Running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63502" y="5006429"/>
            <a:ext cx="1616351" cy="450100"/>
          </a:xfrm>
          <a:prstGeom prst="roundRect">
            <a:avLst>
              <a:gd name="adj" fmla="val 47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Aborted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59843" y="5926680"/>
            <a:ext cx="1616351" cy="450100"/>
          </a:xfrm>
          <a:prstGeom prst="roundRect">
            <a:avLst>
              <a:gd name="adj" fmla="val 47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Done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19" name="Elbow Connector 18"/>
          <p:cNvCxnSpPr>
            <a:stCxn id="8" idx="2"/>
            <a:endCxn id="13" idx="0"/>
          </p:cNvCxnSpPr>
          <p:nvPr/>
        </p:nvCxnSpPr>
        <p:spPr>
          <a:xfrm rot="5400000">
            <a:off x="5256997" y="2236794"/>
            <a:ext cx="473275" cy="1079388"/>
          </a:xfrm>
          <a:prstGeom prst="bentConnector3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14" idx="0"/>
          </p:cNvCxnSpPr>
          <p:nvPr/>
        </p:nvCxnSpPr>
        <p:spPr>
          <a:xfrm rot="16200000" flipH="1">
            <a:off x="6308365" y="2264813"/>
            <a:ext cx="472651" cy="1022725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2"/>
            <a:endCxn id="15" idx="0"/>
          </p:cNvCxnSpPr>
          <p:nvPr/>
        </p:nvCxnSpPr>
        <p:spPr>
          <a:xfrm rot="16200000" flipH="1">
            <a:off x="6764460" y="3754194"/>
            <a:ext cx="585178" cy="1993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16" idx="0"/>
          </p:cNvCxnSpPr>
          <p:nvPr/>
        </p:nvCxnSpPr>
        <p:spPr>
          <a:xfrm rot="16200000" flipH="1">
            <a:off x="7160588" y="4395338"/>
            <a:ext cx="508549" cy="713632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17" idx="0"/>
          </p:cNvCxnSpPr>
          <p:nvPr/>
        </p:nvCxnSpPr>
        <p:spPr>
          <a:xfrm rot="5400000">
            <a:off x="5898633" y="4767267"/>
            <a:ext cx="1428800" cy="890027"/>
          </a:xfrm>
          <a:prstGeom prst="bentConnector3">
            <a:avLst>
              <a:gd name="adj1" fmla="val 18498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2"/>
            <a:endCxn id="17" idx="0"/>
          </p:cNvCxnSpPr>
          <p:nvPr/>
        </p:nvCxnSpPr>
        <p:spPr>
          <a:xfrm rot="5400000">
            <a:off x="6734774" y="4889775"/>
            <a:ext cx="470151" cy="1603659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2"/>
            <a:endCxn id="17" idx="0"/>
          </p:cNvCxnSpPr>
          <p:nvPr/>
        </p:nvCxnSpPr>
        <p:spPr>
          <a:xfrm rot="16200000" flipH="1">
            <a:off x="4329252" y="4087913"/>
            <a:ext cx="2463454" cy="1214079"/>
          </a:xfrm>
          <a:prstGeom prst="bentConnector3">
            <a:avLst>
              <a:gd name="adj1" fmla="val 52610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2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17675"/>
          </a:xfrm>
        </p:spPr>
        <p:txBody>
          <a:bodyPr/>
          <a:lstStyle/>
          <a:p>
            <a:r>
              <a:rPr lang="en-US" dirty="0" smtClean="0"/>
              <a:t>Script Generator</a:t>
            </a:r>
            <a:endParaRPr lang="en-US" dirty="0"/>
          </a:p>
        </p:txBody>
      </p:sp>
      <p:sp>
        <p:nvSpPr>
          <p:cNvPr id="4" name="Double Brace 3"/>
          <p:cNvSpPr/>
          <p:nvPr/>
        </p:nvSpPr>
        <p:spPr>
          <a:xfrm>
            <a:off x="1028950" y="1961151"/>
            <a:ext cx="900333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06134" y="1961151"/>
            <a:ext cx="124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(free text)</a:t>
            </a:r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>
            <a:off x="1028950" y="5457152"/>
            <a:ext cx="900333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8950" y="1583076"/>
            <a:ext cx="124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(free text)</a:t>
            </a:r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1020580" y="2402901"/>
            <a:ext cx="1021256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Words</a:t>
            </a:r>
            <a:endParaRPr lang="en-US" b="1" dirty="0"/>
          </a:p>
        </p:txBody>
      </p:sp>
      <p:sp>
        <p:nvSpPr>
          <p:cNvPr id="9" name="Double Brace 8"/>
          <p:cNvSpPr/>
          <p:nvPr/>
        </p:nvSpPr>
        <p:spPr>
          <a:xfrm>
            <a:off x="2165918" y="2772001"/>
            <a:ext cx="1021256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2772" y="2772001"/>
            <a:ext cx="124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(free text)</a:t>
            </a:r>
            <a:endParaRPr lang="en-US" dirty="0"/>
          </a:p>
        </p:txBody>
      </p:sp>
      <p:sp>
        <p:nvSpPr>
          <p:cNvPr id="11" name="Double Brace 10"/>
          <p:cNvSpPr/>
          <p:nvPr/>
        </p:nvSpPr>
        <p:spPr>
          <a:xfrm>
            <a:off x="3942132" y="2778476"/>
            <a:ext cx="1021256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12" name="Double Brace 11"/>
          <p:cNvSpPr/>
          <p:nvPr/>
        </p:nvSpPr>
        <p:spPr>
          <a:xfrm>
            <a:off x="1655967" y="3270952"/>
            <a:ext cx="900333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13" name="Double Brace 12"/>
          <p:cNvSpPr/>
          <p:nvPr/>
        </p:nvSpPr>
        <p:spPr>
          <a:xfrm>
            <a:off x="1631516" y="4516451"/>
            <a:ext cx="900333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4" name="Double Brace 13"/>
          <p:cNvSpPr/>
          <p:nvPr/>
        </p:nvSpPr>
        <p:spPr>
          <a:xfrm>
            <a:off x="2194236" y="3624602"/>
            <a:ext cx="1021256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Words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06134" y="4017734"/>
            <a:ext cx="124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(free text)</a:t>
            </a:r>
            <a:endParaRPr lang="en-US" dirty="0"/>
          </a:p>
        </p:txBody>
      </p:sp>
      <p:sp>
        <p:nvSpPr>
          <p:cNvPr id="16" name="Double Brace 15"/>
          <p:cNvSpPr/>
          <p:nvPr/>
        </p:nvSpPr>
        <p:spPr>
          <a:xfrm>
            <a:off x="3219348" y="4033416"/>
            <a:ext cx="1021256" cy="353650"/>
          </a:xfrm>
          <a:prstGeom prst="bracePair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27410" y="2561777"/>
            <a:ext cx="15824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Content: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SQL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XML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Markup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Table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CSV</a:t>
            </a:r>
            <a:endParaRPr lang="en-US" sz="2400" b="1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862772" y="1350301"/>
            <a:ext cx="4346293" cy="4854652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understandable framework</a:t>
            </a:r>
          </a:p>
          <a:p>
            <a:r>
              <a:rPr lang="en-US" dirty="0" smtClean="0"/>
              <a:t>Open source eliminates perception of bias</a:t>
            </a:r>
          </a:p>
          <a:p>
            <a:r>
              <a:rPr lang="en-US" dirty="0" smtClean="0"/>
              <a:t>Easy to tweak parameters for a suite of tests</a:t>
            </a:r>
          </a:p>
          <a:p>
            <a:r>
              <a:rPr lang="en-US" dirty="0" smtClean="0"/>
              <a:t>Flexible content generation</a:t>
            </a:r>
          </a:p>
          <a:p>
            <a:r>
              <a:rPr lang="en-US" dirty="0" smtClean="0"/>
              <a:t>Extremely repeatable</a:t>
            </a:r>
          </a:p>
          <a:p>
            <a:r>
              <a:rPr lang="en-US" dirty="0" smtClean="0"/>
              <a:t>Lightweight and efficient: won’t bias the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96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316</TotalTime>
  <Words>244</Words>
  <Application>Microsoft Macintosh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Performance Bench</vt:lpstr>
      <vt:lpstr>Proving Performance</vt:lpstr>
      <vt:lpstr>But Benchmarks are Tricky</vt:lpstr>
      <vt:lpstr>Performance Bench</vt:lpstr>
      <vt:lpstr>Test Life Cycle</vt:lpstr>
      <vt:lpstr>Script Generator</vt:lpstr>
      <vt:lpstr>Benefits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Bench</dc:title>
  <dc:creator>David Hentchel</dc:creator>
  <cp:lastModifiedBy>David Hentchel</cp:lastModifiedBy>
  <cp:revision>11</cp:revision>
  <dcterms:created xsi:type="dcterms:W3CDTF">2014-02-21T00:35:27Z</dcterms:created>
  <dcterms:modified xsi:type="dcterms:W3CDTF">2014-02-21T15:23:09Z</dcterms:modified>
</cp:coreProperties>
</file>