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2"/>
  </p:notesMasterIdLst>
  <p:sldIdLst>
    <p:sldId id="257" r:id="rId2"/>
    <p:sldId id="298" r:id="rId3"/>
    <p:sldId id="303" r:id="rId4"/>
    <p:sldId id="313" r:id="rId5"/>
    <p:sldId id="31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964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17-Mar-20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3499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18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0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17-Mar-20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Principal Component Analysis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Ms. Karamala. Hema Latha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gallery dir="l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IMPLEMENTATION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8115328" cy="441643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None/>
              <a:tabLst>
                <a:tab pos="3677920" algn="l"/>
              </a:tabLs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Modules :-</a:t>
            </a:r>
            <a:endParaRPr lang="en-GB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Cleaning Data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Detecting Outliers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8229600" cy="1139825"/>
          </a:xfrm>
        </p:spPr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Module-1 (Cleaning Data) 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07209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set of data instances in the original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data set is taken as input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 This data may be contaminated by noise or incorrect data  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So the cleaning is done using Over-Sampling Principal Component Analysis (osPCA) method.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And then the score of outlierness is calculated and the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smallest </a:t>
            </a:r>
            <a:r>
              <a:rPr lang="en-CA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value is taken as the threshold value. 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Module-2 (Detecting Outlier)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30725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In this module we detect the outlierness of the user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When the user gives the input to the system, the system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calculate the score value for the new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new score value is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compared</a:t>
            </a: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with the threshold value which is calculated in previous module.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If the score value of the new data instance is above the threshold value, then that input data is identified as an outlier. Otherwise it is considered as a normal data instance, and the PCA value of that particular data instance is updated accordingly.</a:t>
            </a:r>
            <a:endParaRPr lang="en-GB" sz="20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7992889" cy="4699476"/>
          </a:xfrm>
        </p:spPr>
      </p:pic>
    </p:spTree>
    <p:extLst>
      <p:ext uri="{BB962C8B-B14F-4D97-AF65-F5344CB8AC3E}">
        <p14:creationId xmlns:p14="http://schemas.microsoft.com/office/powerpoint/2010/main" val="20399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2" y="1600200"/>
            <a:ext cx="7903736" cy="4530725"/>
          </a:xfrm>
        </p:spPr>
      </p:pic>
    </p:spTree>
    <p:extLst>
      <p:ext uri="{BB962C8B-B14F-4D97-AF65-F5344CB8AC3E}">
        <p14:creationId xmlns:p14="http://schemas.microsoft.com/office/powerpoint/2010/main" val="37211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0122"/>
            <a:ext cx="8229600" cy="3970880"/>
          </a:xfrm>
        </p:spPr>
      </p:pic>
    </p:spTree>
    <p:extLst>
      <p:ext uri="{BB962C8B-B14F-4D97-AF65-F5344CB8AC3E}">
        <p14:creationId xmlns:p14="http://schemas.microsoft.com/office/powerpoint/2010/main" val="23229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141"/>
            <a:ext cx="8229600" cy="4486843"/>
          </a:xfrm>
        </p:spPr>
      </p:pic>
    </p:spTree>
    <p:extLst>
      <p:ext uri="{BB962C8B-B14F-4D97-AF65-F5344CB8AC3E}">
        <p14:creationId xmlns:p14="http://schemas.microsoft.com/office/powerpoint/2010/main" val="16306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6" y="1600200"/>
            <a:ext cx="8224087" cy="4530725"/>
          </a:xfrm>
        </p:spPr>
      </p:pic>
    </p:spTree>
    <p:extLst>
      <p:ext uri="{BB962C8B-B14F-4D97-AF65-F5344CB8AC3E}">
        <p14:creationId xmlns:p14="http://schemas.microsoft.com/office/powerpoint/2010/main" val="42070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2141"/>
            <a:ext cx="8229600" cy="4486843"/>
          </a:xfrm>
        </p:spPr>
      </p:pic>
    </p:spTree>
    <p:extLst>
      <p:ext uri="{BB962C8B-B14F-4D97-AF65-F5344CB8AC3E}">
        <p14:creationId xmlns:p14="http://schemas.microsoft.com/office/powerpoint/2010/main" val="36988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QUERIES POSTED IN REVIEW 2</a:t>
            </a:r>
            <a:endParaRPr lang="en-GB" sz="3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Asked to change literature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survey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paper.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2643206" cy="579419"/>
          </a:xfrm>
        </p:spPr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Flow chart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3286116" y="2571744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CLEANING</a:t>
            </a:r>
            <a:endParaRPr lang="en-GB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965571" y="432118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94133" y="2249479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963982" y="339248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3214678" y="1428736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INPUT DATA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357554" y="3643314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EXTRACTION</a:t>
            </a:r>
            <a:endParaRPr lang="en-GB" b="1" dirty="0"/>
          </a:p>
        </p:txBody>
      </p:sp>
      <p:sp>
        <p:nvSpPr>
          <p:cNvPr id="42" name="Flowchart: Process 41"/>
          <p:cNvSpPr/>
          <p:nvPr/>
        </p:nvSpPr>
        <p:spPr>
          <a:xfrm>
            <a:off x="2928926" y="4572008"/>
            <a:ext cx="2928958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PRINCIPAL COMPONENT ANALYSIS</a:t>
            </a:r>
            <a:endParaRPr lang="en-GB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964777" y="582217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3929058" y="6215058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965571" y="110647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3286116" y="28572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2500298" y="2928934"/>
            <a:ext cx="3143272" cy="64294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UPDATE PRINCIPAL COMPONENTS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06792" y="396399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08381" y="267810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8381" y="146366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08381" y="5249875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571868" y="500042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Process 19"/>
          <p:cNvSpPr/>
          <p:nvPr/>
        </p:nvSpPr>
        <p:spPr>
          <a:xfrm>
            <a:off x="2500298" y="1785926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OVERSAMPLING</a:t>
            </a:r>
            <a:endParaRPr lang="en-GB" b="1" dirty="0"/>
          </a:p>
        </p:txBody>
      </p:sp>
      <p:sp>
        <p:nvSpPr>
          <p:cNvPr id="21" name="Flowchart: Process 20"/>
          <p:cNvSpPr/>
          <p:nvPr/>
        </p:nvSpPr>
        <p:spPr>
          <a:xfrm>
            <a:off x="2643174" y="442913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ANOMALY DETECTION</a:t>
            </a:r>
            <a:endParaRPr lang="en-GB" b="1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000364" y="564357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2060"/>
                </a:solidFill>
                <a:latin typeface="Algerian" pitchFamily="82" charset="0"/>
              </a:rPr>
              <a:t>Data Flow Diagram (LEVEL – 0)</a:t>
            </a:r>
            <a:endParaRPr lang="en-GB" sz="32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928662" y="2928934"/>
            <a:ext cx="1571636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715140" y="2714620"/>
            <a:ext cx="2143140" cy="1143008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29058" y="2571744"/>
            <a:ext cx="1571636" cy="15001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OSPCA</a:t>
            </a:r>
            <a:endParaRPr lang="en-GB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736" y="3357562"/>
            <a:ext cx="1285884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72132" y="3357562"/>
            <a:ext cx="1071570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7813"/>
            <a:ext cx="8329642" cy="1139825"/>
          </a:xfrm>
        </p:spPr>
        <p:txBody>
          <a:bodyPr/>
          <a:lstStyle/>
          <a:p>
            <a:r>
              <a:rPr lang="en-GB" sz="3200" dirty="0" smtClean="0">
                <a:solidFill>
                  <a:srgbClr val="002060"/>
                </a:solidFill>
                <a:latin typeface="Algerian" pitchFamily="82" charset="0"/>
              </a:rPr>
              <a:t>Data Flow Diagram (LEVEL – 1)</a:t>
            </a:r>
            <a:endParaRPr lang="en-GB" sz="3200" dirty="0"/>
          </a:p>
        </p:txBody>
      </p:sp>
      <p:sp>
        <p:nvSpPr>
          <p:cNvPr id="6" name="Flowchart: Process 5"/>
          <p:cNvSpPr/>
          <p:nvPr/>
        </p:nvSpPr>
        <p:spPr>
          <a:xfrm>
            <a:off x="71406" y="2428868"/>
            <a:ext cx="1571636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000860" y="5214950"/>
            <a:ext cx="2143140" cy="100013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4348" y="4357694"/>
            <a:ext cx="928694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1714480" y="1071546"/>
            <a:ext cx="5429288" cy="407196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7952" y="3856834"/>
            <a:ext cx="856462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86248" y="2000240"/>
            <a:ext cx="1000132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501885" y="3142851"/>
            <a:ext cx="99933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8251851" y="4750603"/>
            <a:ext cx="785024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58082" y="4286256"/>
            <a:ext cx="121447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678893" y="3107529"/>
            <a:ext cx="929488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488" y="350043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UPDATED </a:t>
            </a:r>
          </a:p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PRINCIPAL</a:t>
            </a:r>
          </a:p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85918" y="1142984"/>
            <a:ext cx="2428892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EXTRACTION</a:t>
            </a:r>
          </a:p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5286380" y="1142984"/>
            <a:ext cx="1643074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PCA</a:t>
            </a:r>
          </a:p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000628" y="3643314"/>
            <a:ext cx="1928826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OVER</a:t>
            </a:r>
          </a:p>
          <a:p>
            <a:pPr algn="ctr"/>
            <a:r>
              <a:rPr lang="en-GB" dirty="0" smtClean="0"/>
              <a:t>SAMPLING</a:t>
            </a:r>
          </a:p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285984" y="3714752"/>
            <a:ext cx="1928826" cy="128588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CLEANING</a:t>
            </a:r>
          </a:p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57600" y="1571612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85310" y="3352800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7600" y="4495800"/>
            <a:ext cx="19050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7600" y="5643578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Anamoly Detection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14400" y="2667000"/>
            <a:ext cx="381000" cy="3810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3" idx="4"/>
          </p:cNvCxnSpPr>
          <p:nvPr/>
        </p:nvCxnSpPr>
        <p:spPr>
          <a:xfrm>
            <a:off x="1104900" y="3048000"/>
            <a:ext cx="0" cy="5334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2000" y="3581400"/>
            <a:ext cx="342900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057262" y="3629038"/>
            <a:ext cx="419104" cy="3238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95350" y="3581400"/>
            <a:ext cx="381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034" y="4198566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1571604" y="1928802"/>
            <a:ext cx="1928826" cy="1143008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47800" y="3581400"/>
            <a:ext cx="2195506" cy="2047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00166" y="3929066"/>
            <a:ext cx="2124068" cy="110966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00166" y="4214818"/>
            <a:ext cx="1928826" cy="16430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5715008" y="2000242"/>
            <a:ext cx="1857388" cy="157163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5472990" y="3991832"/>
            <a:ext cx="2233610" cy="18223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035636" y="2786062"/>
            <a:ext cx="304800" cy="39052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</p:cNvCxnSpPr>
          <p:nvPr/>
        </p:nvCxnSpPr>
        <p:spPr>
          <a:xfrm>
            <a:off x="8188036" y="3176587"/>
            <a:ext cx="0" cy="4048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48600" y="3581400"/>
            <a:ext cx="339436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8135011" y="3634425"/>
            <a:ext cx="347666" cy="2416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35636" y="3581400"/>
            <a:ext cx="304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86710" y="4143380"/>
            <a:ext cx="10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8488505">
            <a:off x="5742358" y="4796896"/>
            <a:ext cx="27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 Principal </a:t>
            </a:r>
          </a:p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286512" y="2000240"/>
            <a:ext cx="9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388832">
            <a:off x="1413908" y="5334459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Sampling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8569" y="285728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Use case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714480" y="3429000"/>
            <a:ext cx="1857388" cy="142876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1571604" y="3786190"/>
            <a:ext cx="1928826" cy="928694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714744" y="2500306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714480" y="2643182"/>
            <a:ext cx="2071702" cy="57150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1857356" y="2928934"/>
            <a:ext cx="1714512" cy="428628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65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267200" y="476232"/>
            <a:ext cx="304800" cy="3810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29124" y="929750"/>
            <a:ext cx="0" cy="4989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786050" y="1462078"/>
            <a:ext cx="3286148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14744" y="2500306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14744" y="3643314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28860" y="4748226"/>
            <a:ext cx="4000528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327115" y="5951588"/>
            <a:ext cx="609600" cy="52541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58480" y="4499776"/>
            <a:ext cx="42862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322364" y="3392884"/>
            <a:ext cx="357190" cy="79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00562" y="2000240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 rot="5400000">
            <a:off x="4376516" y="5684666"/>
            <a:ext cx="522322" cy="115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325" y="262574"/>
            <a:ext cx="371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  <a:cs typeface="Arial" pitchFamily="34" charset="0"/>
              </a:rPr>
              <a:t>Activity Diagram</a:t>
            </a:r>
            <a:endParaRPr lang="en-US" sz="2800" dirty="0"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643306" y="489744"/>
            <a:ext cx="903493" cy="581802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71800" y="2747962"/>
            <a:ext cx="22098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 principal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2355" y="4033846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Anamoly Detection</a:t>
            </a:r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04799" y="4881578"/>
            <a:ext cx="7772399" cy="76200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2" idx="0"/>
          </p:cNvCxnSpPr>
          <p:nvPr/>
        </p:nvCxnSpPr>
        <p:spPr>
          <a:xfrm rot="16200000" flipH="1">
            <a:off x="3838622" y="233313"/>
            <a:ext cx="489742" cy="2311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71934" y="2257420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60259" y="3390904"/>
            <a:ext cx="11675" cy="609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821211" y="4892789"/>
            <a:ext cx="500066" cy="13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786181" y="5643577"/>
            <a:ext cx="571506" cy="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 flipH="1">
            <a:off x="3727654" y="6047453"/>
            <a:ext cx="715297" cy="753397"/>
          </a:xfrm>
          <a:prstGeom prst="flowChartConnector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880055" y="6143931"/>
            <a:ext cx="381000" cy="4572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324228" y="1676392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Sampling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71934" y="1114412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3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166" y="1357298"/>
            <a:ext cx="109987" cy="440809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72396" y="1357298"/>
            <a:ext cx="103517" cy="42700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/>
          <p:cNvSpPr/>
          <p:nvPr/>
        </p:nvSpPr>
        <p:spPr>
          <a:xfrm>
            <a:off x="7475349" y="214290"/>
            <a:ext cx="97047" cy="155276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288262" y="569862"/>
            <a:ext cx="428628" cy="32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90971" y="500042"/>
            <a:ext cx="109987" cy="138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7481279" y="519722"/>
            <a:ext cx="142876" cy="1035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7358082" y="498454"/>
            <a:ext cx="28575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571604" y="214290"/>
            <a:ext cx="109987" cy="1293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1610310" y="1690659"/>
            <a:ext cx="5819210" cy="23828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1610310" y="2428868"/>
            <a:ext cx="5890648" cy="9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714480" y="3214686"/>
            <a:ext cx="578647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43042" y="4057650"/>
            <a:ext cx="5715040" cy="142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1643046" y="4700588"/>
            <a:ext cx="5786475" cy="14296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714480" y="5472138"/>
            <a:ext cx="5786478" cy="2856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0"/>
          </p:cNvCxnSpPr>
          <p:nvPr/>
        </p:nvCxnSpPr>
        <p:spPr>
          <a:xfrm flipH="1" flipV="1">
            <a:off x="7624154" y="1189802"/>
            <a:ext cx="1" cy="167496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2"/>
          </p:cNvCxnSpPr>
          <p:nvPr/>
        </p:nvCxnSpPr>
        <p:spPr>
          <a:xfrm flipH="1">
            <a:off x="7624154" y="5627374"/>
            <a:ext cx="1" cy="534478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0"/>
          </p:cNvCxnSpPr>
          <p:nvPr/>
        </p:nvCxnSpPr>
        <p:spPr>
          <a:xfrm flipH="1" flipV="1">
            <a:off x="1555159" y="1173988"/>
            <a:ext cx="1" cy="183311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</p:cNvCxnSpPr>
          <p:nvPr/>
        </p:nvCxnSpPr>
        <p:spPr>
          <a:xfrm flipH="1">
            <a:off x="1555159" y="5765396"/>
            <a:ext cx="1" cy="675916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2330" y="857232"/>
            <a:ext cx="101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35715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DETECTION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3264694" y="17737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3214678" y="2571744"/>
            <a:ext cx="21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Cleaning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2928926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Data Extraction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2428860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Principal Component Analysis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3286116" y="471488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Sampling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57488" y="550070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Principal Component</a:t>
            </a:r>
            <a:endParaRPr lang="en-IN" dirty="0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1428728" y="500042"/>
            <a:ext cx="42862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502189" y="500042"/>
            <a:ext cx="140853" cy="1337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43042" y="500042"/>
            <a:ext cx="144897" cy="1337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500168" y="500042"/>
            <a:ext cx="2857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86050" y="28572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lgerian" pitchFamily="82" charset="0"/>
              </a:rPr>
              <a:t>SEQUENCE DIAGRAM</a:t>
            </a:r>
            <a:endParaRPr lang="en-GB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181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2263</TotalTime>
  <Words>322</Words>
  <Application>Microsoft Office PowerPoint</Application>
  <PresentationFormat>On-screen Show (4:3)</PresentationFormat>
  <Paragraphs>85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Theme1</vt:lpstr>
      <vt:lpstr>Anomaly Detection-Based on oversampling Principal Component Analysis</vt:lpstr>
      <vt:lpstr>Flow chart</vt:lpstr>
      <vt:lpstr>PowerPoint Presentation</vt:lpstr>
      <vt:lpstr>Data Flow Diagram (LEVEL – 0)</vt:lpstr>
      <vt:lpstr>Data Flow Diagram (LEVEL – 1)</vt:lpstr>
      <vt:lpstr>PowerPoint Presentation</vt:lpstr>
      <vt:lpstr>PowerPoint Presentation</vt:lpstr>
      <vt:lpstr>PowerPoint Presentation</vt:lpstr>
      <vt:lpstr>PowerPoint Presentation</vt:lpstr>
      <vt:lpstr>IMPLEMENTATION</vt:lpstr>
      <vt:lpstr>Module-1 (Cleaning Data) </vt:lpstr>
      <vt:lpstr>Module-2 (Detecting Outlier)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 POSTED IN REVIEW 2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HP</cp:lastModifiedBy>
  <cp:revision>445</cp:revision>
  <dcterms:created xsi:type="dcterms:W3CDTF">2006-08-16T00:00:00Z</dcterms:created>
  <dcterms:modified xsi:type="dcterms:W3CDTF">2020-03-17T04:07:36Z</dcterms:modified>
</cp:coreProperties>
</file>