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4"/>
  </p:notesMasterIdLst>
  <p:sldIdLst>
    <p:sldId id="257" r:id="rId2"/>
    <p:sldId id="275" r:id="rId3"/>
    <p:sldId id="296" r:id="rId4"/>
    <p:sldId id="301" r:id="rId5"/>
    <p:sldId id="302" r:id="rId6"/>
    <p:sldId id="286" r:id="rId7"/>
    <p:sldId id="305" r:id="rId8"/>
    <p:sldId id="297" r:id="rId9"/>
    <p:sldId id="304" r:id="rId10"/>
    <p:sldId id="298" r:id="rId11"/>
    <p:sldId id="303" r:id="rId12"/>
    <p:sldId id="29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6" autoAdjust="0"/>
    <p:restoredTop sz="89964" autoAdjust="0"/>
  </p:normalViewPr>
  <p:slideViewPr>
    <p:cSldViewPr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B30014-F471-4B7F-AF5C-7BE1C69231A7}" type="datetimeFigureOut">
              <a:rPr lang="en-US"/>
              <a:pPr>
                <a:defRPr/>
              </a:pPr>
              <a:t>1/26/2020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5CAADD-566B-4699-90ED-ECCDCB4E22D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2170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40225-2A1C-4088-B404-EBE6FB1A28D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distance-based outlier detection method  finds the top outliers in an unlabeled data set and provides a subset called outlier detection solving set,</a:t>
            </a: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which is used to predict the outliers.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4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100" b="1" dirty="0" smtClean="0"/>
              <a:t>Ranking Outliers Using Symmetric Neighbourhood Relationship</a:t>
            </a:r>
            <a:r>
              <a:rPr lang="en-GB" sz="1100" b="1" baseline="0" dirty="0" smtClean="0"/>
              <a:t>  </a:t>
            </a:r>
            <a:r>
              <a:rPr lang="en-GB" sz="1100" b="0" dirty="0" smtClean="0"/>
              <a:t>(Density-Based</a:t>
            </a:r>
            <a:r>
              <a:rPr lang="en-GB" sz="1100" b="0" baseline="0" dirty="0" smtClean="0"/>
              <a:t> anomaly detection technique )</a:t>
            </a:r>
          </a:p>
          <a:p>
            <a:r>
              <a:rPr lang="en-GB" sz="11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Density-based outlier detection method investigates the density of an object and that of its neighbors.</a:t>
            </a:r>
          </a:p>
          <a:p>
            <a:r>
              <a:rPr lang="en-GB" sz="11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Here, an object is identified as an outlier if its density is relatively much lower than that of its neighbors.</a:t>
            </a:r>
            <a:endParaRPr lang="en-GB" sz="1100" b="0" baseline="0" dirty="0" smtClean="0"/>
          </a:p>
          <a:p>
            <a:endParaRPr lang="en-GB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5</a:t>
            </a:fld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Updating</a:t>
            </a:r>
            <a:r>
              <a:rPr lang="en-GB" baseline="0" dirty="0" smtClean="0"/>
              <a:t> technique – A technique used to calculate the eigen vector .</a:t>
            </a:r>
          </a:p>
          <a:p>
            <a:r>
              <a:rPr lang="en-GB" baseline="0" dirty="0" smtClean="0"/>
              <a:t>Oversampling – It duplicates the target instance n times, and will compute score of outlierness. If the score is above some predefined threshold then it is considered that instance as an outlier 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6</a:t>
            </a:fld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</a:t>
            </a:r>
            <a:r>
              <a:rPr lang="en-GB" baseline="0" dirty="0" smtClean="0"/>
              <a:t> phases:</a:t>
            </a:r>
          </a:p>
          <a:p>
            <a:r>
              <a:rPr lang="en-GB" baseline="0" dirty="0" smtClean="0"/>
              <a:t>1.Data cleaning</a:t>
            </a:r>
          </a:p>
          <a:p>
            <a:r>
              <a:rPr lang="en-GB" baseline="0" dirty="0" smtClean="0"/>
              <a:t>2.Online detection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10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DFF7-D61D-4D6C-AF74-92F30265B338}" type="datetimeFigureOut">
              <a:rPr lang="en-US" smtClean="0"/>
              <a:pPr>
                <a:defRPr/>
              </a:pPr>
              <a:t>1/26/2020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13710-32C0-48C8-A7F1-7D3A176A1C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AAD52-83D6-491A-89D4-ABF9482E3CC5}" type="datetimeFigureOut">
              <a:rPr lang="en-US" smtClean="0"/>
              <a:pPr>
                <a:defRPr/>
              </a:pPr>
              <a:t>1/26/2020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E36C-33D6-49B6-8A7E-233157CD7A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192BA-FCAA-4E44-8A4F-59FBDC58AE3C}" type="datetimeFigureOut">
              <a:rPr lang="en-US" smtClean="0"/>
              <a:pPr>
                <a:defRPr/>
              </a:pPr>
              <a:t>1/26/2020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08309-C21E-47A9-B375-CA409B543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1/26/2020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1/26/2020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1/26/2020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0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2286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BF90-A4F2-4AFB-A219-8E3BF5C7B72A}" type="datetimeFigureOut">
              <a:rPr lang="en-US" smtClean="0"/>
              <a:pPr>
                <a:defRPr/>
              </a:pPr>
              <a:t>1/26/2020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F426-8CAE-455D-B8F9-EE141D9583CE}" type="datetimeFigureOut">
              <a:rPr lang="en-US" smtClean="0"/>
              <a:pPr>
                <a:defRPr/>
              </a:pPr>
              <a:t>1/26/2020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3BD5-CA0D-4CC8-AE33-B4F33E77B2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2C82-F00B-478F-B394-EDA654CDD0FE}" type="datetimeFigureOut">
              <a:rPr lang="en-US" smtClean="0"/>
              <a:pPr>
                <a:defRPr/>
              </a:pPr>
              <a:t>1/26/2020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31FB-8E8C-4AE6-B365-2E2E6D3C5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D08DB-7ADE-4B82-B94E-1A96E6DDD415}" type="datetimeFigureOut">
              <a:rPr lang="en-US" smtClean="0"/>
              <a:pPr>
                <a:defRPr/>
              </a:pPr>
              <a:t>1/26/2020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C62D-1416-4E62-B418-338E4C655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B966-63B2-4DDD-95D4-176AB24B23AD}" type="datetimeFigureOut">
              <a:rPr lang="en-US" smtClean="0"/>
              <a:pPr>
                <a:defRPr/>
              </a:pPr>
              <a:t>1/26/2020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81EB-0A1F-4BD0-A9E8-F7F86B368B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0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3100" y="762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062F-82C9-42E1-A576-05E75F5945D7}" type="datetimeFigureOut">
              <a:rPr lang="en-US" smtClean="0"/>
              <a:pPr>
                <a:defRPr/>
              </a:pPr>
              <a:t>1/26/2020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B53C4-767E-4624-906B-74B4BDB6FA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387E9-4C71-413A-BD17-CB22219CCFAF}" type="datetimeFigureOut">
              <a:rPr lang="en-US" smtClean="0"/>
              <a:pPr>
                <a:defRPr/>
              </a:pPr>
              <a:t>1/26/2020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DE03A-D895-4831-A8AE-1CBFE43A1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D34EB-8594-47B8-B5F6-3ECB8BF9D1DF}" type="datetimeFigureOut">
              <a:rPr lang="en-US" smtClean="0"/>
              <a:pPr>
                <a:defRPr/>
              </a:pPr>
              <a:t>1/26/2020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9244D-0F08-446D-ACBB-0D361E70E3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1/26/2020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623175" cy="1752600"/>
          </a:xfrm>
        </p:spPr>
        <p:txBody>
          <a:bodyPr/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Anomaly Detection-Based on oversampling PCA</a:t>
            </a:r>
            <a:endParaRPr lang="en-I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7848600" cy="167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Batch No: A-02				        Project Guide:</a:t>
            </a:r>
          </a:p>
          <a:p>
            <a:pPr eaLnBrk="1" hangingPunct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M. Dhenuka Datta	      (164G1A0521)                            Ms.Karamala.Hema Latha  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M.Tech.,</a:t>
            </a:r>
            <a:endParaRPr lang="en-US" sz="13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B. Divya Bharathi	      (164G1A0523)                                      Assistant Professor`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G. Kaleem            	      (164G1A0534)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P. Chakrapani                   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164G1A0517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1447800" y="5967412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Srinivasa </a:t>
            </a:r>
            <a:r>
              <a:rPr lang="en-US" sz="2400" b="1" dirty="0"/>
              <a:t>Ramanujan Institute of Technology</a:t>
            </a:r>
          </a:p>
          <a:p>
            <a:pPr algn="ctr"/>
            <a:r>
              <a:rPr lang="en-US" b="1" dirty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929312"/>
            <a:ext cx="95885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2643206" cy="579419"/>
          </a:xfrm>
        </p:spPr>
        <p:txBody>
          <a:bodyPr/>
          <a:lstStyle/>
          <a:p>
            <a:r>
              <a:rPr lang="en-GB" dirty="0" smtClean="0"/>
              <a:t>Procedure</a:t>
            </a:r>
            <a:endParaRPr lang="en-GB" dirty="0"/>
          </a:p>
        </p:txBody>
      </p:sp>
      <p:sp>
        <p:nvSpPr>
          <p:cNvPr id="4" name="Flowchart: Terminator 3"/>
          <p:cNvSpPr/>
          <p:nvPr/>
        </p:nvSpPr>
        <p:spPr>
          <a:xfrm>
            <a:off x="3214678" y="642918"/>
            <a:ext cx="1857388" cy="500066"/>
          </a:xfrm>
          <a:prstGeom prst="flowChartTermina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START</a:t>
            </a:r>
            <a:endParaRPr lang="en-GB" b="1" dirty="0"/>
          </a:p>
        </p:txBody>
      </p:sp>
      <p:sp>
        <p:nvSpPr>
          <p:cNvPr id="7" name="Flowchart: Process 6"/>
          <p:cNvSpPr/>
          <p:nvPr/>
        </p:nvSpPr>
        <p:spPr>
          <a:xfrm>
            <a:off x="3214678" y="1714488"/>
            <a:ext cx="2143140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READ </a:t>
            </a:r>
          </a:p>
          <a:p>
            <a:pPr algn="ctr"/>
            <a:r>
              <a:rPr lang="en-GB" b="1" dirty="0" smtClean="0"/>
              <a:t>DATASET</a:t>
            </a:r>
            <a:endParaRPr lang="en-GB" b="1" dirty="0"/>
          </a:p>
        </p:txBody>
      </p:sp>
      <p:sp>
        <p:nvSpPr>
          <p:cNvPr id="11" name="Flowchart: Process 10"/>
          <p:cNvSpPr/>
          <p:nvPr/>
        </p:nvSpPr>
        <p:spPr>
          <a:xfrm>
            <a:off x="3214678" y="4572008"/>
            <a:ext cx="1785950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CLEANING</a:t>
            </a:r>
            <a:endParaRPr lang="en-GB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3894133" y="1463661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3894133" y="2535231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3894133" y="4249743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894133" y="5321313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2071670" y="2857496"/>
            <a:ext cx="4071966" cy="1000132"/>
          </a:xfrm>
          <a:prstGeom prst="flowChartDecision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50800" dir="5400000" algn="ctr" rotWithShape="0">
              <a:srgbClr val="00206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CONTAMINATED </a:t>
            </a:r>
            <a:r>
              <a:rPr lang="en-GB" b="1" smtClean="0"/>
              <a:t>DATA </a:t>
            </a:r>
            <a:endParaRPr lang="en-GB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286512" y="3357562"/>
            <a:ext cx="642942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7000860" y="3143248"/>
            <a:ext cx="2143140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NORMAL 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43636" y="285749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36" name="Flowchart: Connector 35"/>
          <p:cNvSpPr/>
          <p:nvPr/>
        </p:nvSpPr>
        <p:spPr>
          <a:xfrm>
            <a:off x="3857620" y="5572140"/>
            <a:ext cx="500066" cy="642942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/>
          <p:cNvSpPr/>
          <p:nvPr/>
        </p:nvSpPr>
        <p:spPr>
          <a:xfrm>
            <a:off x="7858148" y="4429132"/>
            <a:ext cx="500066" cy="642942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7823223" y="4035429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86248" y="400050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6929454" y="5643578"/>
            <a:ext cx="1857388" cy="500066"/>
          </a:xfrm>
          <a:prstGeom prst="flowChartTermina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STOP</a:t>
            </a:r>
            <a:endParaRPr lang="en-GB" b="1" dirty="0"/>
          </a:p>
        </p:txBody>
      </p:sp>
      <p:sp>
        <p:nvSpPr>
          <p:cNvPr id="5" name="Flowchart: Process 4"/>
          <p:cNvSpPr/>
          <p:nvPr/>
        </p:nvSpPr>
        <p:spPr>
          <a:xfrm>
            <a:off x="7000892" y="4429132"/>
            <a:ext cx="1785950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REFINED DATA</a:t>
            </a:r>
            <a:endParaRPr lang="en-GB" b="1" dirty="0"/>
          </a:p>
        </p:txBody>
      </p:sp>
      <p:sp>
        <p:nvSpPr>
          <p:cNvPr id="6" name="Flowchart: Process 5"/>
          <p:cNvSpPr/>
          <p:nvPr/>
        </p:nvSpPr>
        <p:spPr>
          <a:xfrm>
            <a:off x="3071802" y="2071678"/>
            <a:ext cx="1785950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EXTRACTION</a:t>
            </a:r>
            <a:endParaRPr lang="en-GB" b="1" dirty="0"/>
          </a:p>
        </p:txBody>
      </p:sp>
      <p:sp>
        <p:nvSpPr>
          <p:cNvPr id="7" name="Flowchart: Process 6"/>
          <p:cNvSpPr/>
          <p:nvPr/>
        </p:nvSpPr>
        <p:spPr>
          <a:xfrm>
            <a:off x="3071802" y="3214686"/>
            <a:ext cx="1785950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OSPCA</a:t>
            </a:r>
            <a:endParaRPr lang="en-GB" b="1" dirty="0"/>
          </a:p>
        </p:txBody>
      </p:sp>
      <p:sp>
        <p:nvSpPr>
          <p:cNvPr id="8" name="Flowchart: Process 7"/>
          <p:cNvSpPr/>
          <p:nvPr/>
        </p:nvSpPr>
        <p:spPr>
          <a:xfrm>
            <a:off x="2571736" y="4429132"/>
            <a:ext cx="3143272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ANOMALY DETECTION</a:t>
            </a:r>
            <a:endParaRPr lang="en-GB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679819" y="4106867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608381" y="2892421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608381" y="1749413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6678627" y="3107529"/>
            <a:ext cx="2357454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3571868" y="785794"/>
            <a:ext cx="500066" cy="642942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Connector 15"/>
          <p:cNvSpPr/>
          <p:nvPr/>
        </p:nvSpPr>
        <p:spPr>
          <a:xfrm>
            <a:off x="7572396" y="1142984"/>
            <a:ext cx="500066" cy="642942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86446" y="4714884"/>
            <a:ext cx="1071570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72132" y="392906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UPDATED PC</a:t>
            </a:r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7607320" y="5321313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74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Thank you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8"/>
          </a:xfrm>
        </p:spPr>
        <p:txBody>
          <a:bodyPr/>
          <a:lstStyle/>
          <a:p>
            <a:pPr algn="ctr" eaLnBrk="1" hangingPunct="1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115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Jokerman" pitchFamily="82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836712"/>
          </a:xfrm>
        </p:spPr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Abstract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58200" cy="5064125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b="1" dirty="0"/>
              <a:t> </a:t>
            </a:r>
            <a:endParaRPr lang="en-US" sz="2400" dirty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>
              <a:buNone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000108"/>
            <a:ext cx="806489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000" dirty="0" smtClean="0"/>
              <a:t>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Anomaly detection is the process of  identifying unexpected items or events in data sets.</a:t>
            </a:r>
          </a:p>
          <a:p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is often applied on unlabeled data which is known as unsupervised anomaly detection. </a:t>
            </a:r>
          </a:p>
          <a:p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data mining , anomalies are referred to as outliers , noise , deviations and exceptions.</a:t>
            </a:r>
          </a:p>
          <a:p>
            <a:pPr>
              <a:buFont typeface="Wingdings" pitchFamily="2" charset="2"/>
              <a:buChar char="q"/>
            </a:pPr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is used in real-world applications which includes intrusion detection systems.</a:t>
            </a:r>
          </a:p>
          <a:p>
            <a:pPr>
              <a:buFont typeface="Wingdings" pitchFamily="2" charset="2"/>
              <a:buChar char="q"/>
            </a:pPr>
            <a:endParaRPr lang="en-I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1000108"/>
            <a:ext cx="82868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In existing system , the process of detecting anomalies is done in batch mode by using traditional techniques .</a:t>
            </a:r>
          </a:p>
          <a:p>
            <a:pPr algn="just"/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Principal Component Analysis is a well known unsupervised dimension reduction method which cannot be applied to real-world large-scale applications.</a:t>
            </a:r>
          </a:p>
          <a:p>
            <a:pPr algn="just">
              <a:buFont typeface="Wingdings" pitchFamily="2" charset="2"/>
              <a:buChar char="§"/>
            </a:pPr>
            <a:endParaRPr lang="en-IN" dirty="0" smtClean="0"/>
          </a:p>
          <a:p>
            <a:pPr algn="just"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4143380"/>
            <a:ext cx="750099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 smtClean="0"/>
              <a:t>Disadvantages of existing system are:</a:t>
            </a:r>
          </a:p>
          <a:p>
            <a:pPr algn="just"/>
            <a:endParaRPr lang="en-GB" dirty="0" smtClean="0"/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It requires high computational cost and high memory requirements.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Cannot be applied to large-scale problems.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85729"/>
            <a:ext cx="4357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dirty="0" smtClean="0">
                <a:solidFill>
                  <a:schemeClr val="tx2"/>
                </a:solidFill>
                <a:latin typeface="+mj-lt"/>
              </a:rPr>
              <a:t>Existing System</a:t>
            </a:r>
          </a:p>
          <a:p>
            <a:endParaRPr lang="en-GB" sz="42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 Survey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1143008"/>
          </a:xfrm>
        </p:spPr>
        <p:txBody>
          <a:bodyPr/>
          <a:lstStyle/>
          <a:p>
            <a:pPr>
              <a:buClrTx/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F. Angiulli, S. Basta, and C. Pizzuti,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“Distance-based detection and prediction of outliers,”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IEEE Transactions on Knowledge and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Data Engineering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vol. 18, no. 2, pp. 145–160, 2006.</a:t>
            </a:r>
          </a:p>
        </p:txBody>
      </p:sp>
      <p:graphicFrame>
        <p:nvGraphicFramePr>
          <p:cNvPr id="1027" name="Object 3">
            <a:hlinkClick r:id="rId4" action="ppaction://hlinksldjump"/>
          </p:cNvPr>
          <p:cNvGraphicFramePr>
            <a:graphicFrameLocks noChangeAspect="1"/>
          </p:cNvGraphicFramePr>
          <p:nvPr/>
        </p:nvGraphicFramePr>
        <p:xfrm>
          <a:off x="1500166" y="3000372"/>
          <a:ext cx="5715040" cy="3000396"/>
        </p:xfrm>
        <a:graphic>
          <a:graphicData uri="http://schemas.openxmlformats.org/presentationml/2006/ole">
            <p:oleObj spid="_x0000_s1027" name="Acrobat Document" r:id="rId5" imgW="5401429" imgH="7373379" progId="AcroExch.Document.11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1143008"/>
          </a:xfrm>
        </p:spPr>
        <p:txBody>
          <a:bodyPr/>
          <a:lstStyle/>
          <a:p>
            <a:pPr>
              <a:buNone/>
            </a:pPr>
            <a:r>
              <a:rPr lang="en-GB" sz="1800" b="1" dirty="0" smtClean="0"/>
              <a:t>	</a:t>
            </a:r>
            <a:r>
              <a:rPr lang="en-GB" sz="1800" dirty="0" smtClean="0"/>
              <a:t>W. Jin, A.K.H. Tung, J. Han, and W. Wang</a:t>
            </a:r>
            <a:r>
              <a:rPr lang="en-GB" sz="1800" b="1" dirty="0" smtClean="0"/>
              <a:t>, “Ranking Outliers Using Symmetric Neighbourhood Relationship,”</a:t>
            </a:r>
            <a:r>
              <a:rPr lang="en-GB" sz="1800" dirty="0" smtClean="0"/>
              <a:t> Proc. Pacific-Asia Conf. Knowledge Discovery and Data Mining, 2006. </a:t>
            </a: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 Survey</a:t>
            </a:r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71670" y="2357430"/>
          <a:ext cx="4846637" cy="3571900"/>
        </p:xfrm>
        <a:graphic>
          <a:graphicData uri="http://schemas.openxmlformats.org/presentationml/2006/ole">
            <p:oleObj spid="_x0000_s2051" name="Acrobat Document" r:id="rId4" imgW="5668166" imgH="8019048" progId="AcroExch.Document.11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339166" cy="4643470"/>
          </a:xfrm>
        </p:spPr>
        <p:txBody>
          <a:bodyPr/>
          <a:lstStyle/>
          <a:p>
            <a:pPr marL="0" indent="0" algn="just" eaLnBrk="1" hangingPunct="1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Clr>
                <a:schemeClr val="tx1">
                  <a:lumMod val="95000"/>
                  <a:lumOff val="5000"/>
                </a:schemeClr>
              </a:buClr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W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are using online over-sampling Principal Component 	                 Analysis (osPCA) in order to overcome the above problems. </a:t>
            </a:r>
          </a:p>
          <a:p>
            <a:pPr marL="0" indent="0" algn="just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Clr>
                <a:schemeClr val="tx1">
                  <a:lumMod val="95000"/>
                  <a:lumOff val="5000"/>
                </a:schemeClr>
              </a:buClr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An updating technique is used which allows us to calculate the approximated eigenvector without performing eigen analysis . </a:t>
            </a:r>
          </a:p>
          <a:p>
            <a:pPr marL="0" indent="0" algn="just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IN" sz="2000" b="1" u="sng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Advantages of proposed system:</a:t>
            </a:r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Clr>
                <a:schemeClr val="tx1">
                  <a:lumMod val="95000"/>
                  <a:lumOff val="5000"/>
                </a:schemeClr>
              </a:buClr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 need to store covariance matrix.</a:t>
            </a:r>
          </a:p>
          <a:p>
            <a:pPr marL="0" indent="0" algn="just">
              <a:buClr>
                <a:schemeClr val="tx1">
                  <a:lumMod val="95000"/>
                  <a:lumOff val="5000"/>
                </a:schemeClr>
              </a:buClr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Reduces computational cost and memory requirements.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500042"/>
            <a:ext cx="6000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Proposed system</a:t>
            </a:r>
            <a:endParaRPr lang="en-GB" sz="42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</a:t>
            </a:r>
            <a:endParaRPr lang="en-GB" dirty="0"/>
          </a:p>
        </p:txBody>
      </p:sp>
      <p:pic>
        <p:nvPicPr>
          <p:cNvPr id="6" name="Content Placeholder 5" descr="im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428736"/>
            <a:ext cx="8358245" cy="4786346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buNone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Most of the anomaly detection methods are implemented in batch mode ,and cannot be easily applied to large-scale problems  which in turn require more computational and memory requirements.</a:t>
            </a:r>
          </a:p>
          <a:p>
            <a:pPr algn="just">
              <a:buClr>
                <a:schemeClr val="tx1"/>
              </a:buClr>
              <a:buNone/>
            </a:pPr>
            <a:endParaRPr lang="en-GB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To solve these problems, we are using an online oversampling principal component analysis (osPCA) algorithm ,which aims at detecting the presence of outliers from a large amount of data via an online updating technique.</a:t>
            </a:r>
          </a:p>
          <a:p>
            <a:pPr algn="just">
              <a:buClr>
                <a:schemeClr val="tx1"/>
              </a:buClr>
              <a:buNone/>
            </a:pPr>
            <a:endParaRPr lang="en-GB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785926"/>
            <a:ext cx="8229600" cy="2614618"/>
          </a:xfrm>
        </p:spPr>
        <p:txBody>
          <a:bodyPr/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endParaRPr lang="en-GB" sz="2000" dirty="0" smtClean="0"/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sz="2000" dirty="0" smtClean="0"/>
              <a:t>Week 1 : Software Installation and Requirements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sz="2000" dirty="0" smtClean="0"/>
              <a:t>Week 2 : Analysis and Design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sz="2000" dirty="0" smtClean="0"/>
              <a:t>Week 3 : Implementation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sz="2000" dirty="0" smtClean="0"/>
              <a:t>Week 4 : Testing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sz="2000" dirty="0" smtClean="0"/>
              <a:t>Week 5 : Documentation and Verification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1862</TotalTime>
  <Words>476</Words>
  <Application>Microsoft Office PowerPoint</Application>
  <PresentationFormat>On-screen Show (4:3)</PresentationFormat>
  <Paragraphs>90</Paragraphs>
  <Slides>12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Theme1</vt:lpstr>
      <vt:lpstr>Acrobat Document</vt:lpstr>
      <vt:lpstr>Anomaly Detection-Based on oversampling PCA</vt:lpstr>
      <vt:lpstr> Abstract</vt:lpstr>
      <vt:lpstr>Slide 3</vt:lpstr>
      <vt:lpstr>Literature Survey</vt:lpstr>
      <vt:lpstr>Literature Survey</vt:lpstr>
      <vt:lpstr>Slide 6</vt:lpstr>
      <vt:lpstr>Graph</vt:lpstr>
      <vt:lpstr>Problem Statement</vt:lpstr>
      <vt:lpstr>Planning</vt:lpstr>
      <vt:lpstr>Procedure</vt:lpstr>
      <vt:lpstr>Slide 11</vt:lpstr>
      <vt:lpstr>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Windows User</cp:lastModifiedBy>
  <cp:revision>342</cp:revision>
  <dcterms:created xsi:type="dcterms:W3CDTF">2006-08-16T00:00:00Z</dcterms:created>
  <dcterms:modified xsi:type="dcterms:W3CDTF">2020-01-26T13:07:57Z</dcterms:modified>
</cp:coreProperties>
</file>