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9"/>
  </p:notesMasterIdLst>
  <p:sldIdLst>
    <p:sldId id="257" r:id="rId2"/>
    <p:sldId id="298" r:id="rId3"/>
    <p:sldId id="303" r:id="rId4"/>
    <p:sldId id="313" r:id="rId5"/>
    <p:sldId id="314" r:id="rId6"/>
    <p:sldId id="306" r:id="rId7"/>
    <p:sldId id="310" r:id="rId8"/>
    <p:sldId id="311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29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6" autoAdjust="0"/>
    <p:restoredTop sz="89964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B30014-F471-4B7F-AF5C-7BE1C69231A7}" type="datetimeFigureOut">
              <a:rPr lang="en-US"/>
              <a:pPr>
                <a:defRPr/>
              </a:pPr>
              <a:t>3/18/2020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E5CAADD-566B-4699-90ED-ECCDCB4E22D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2170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040225-2A1C-4088-B404-EBE6FB1A28DF}" type="slidenum">
              <a:rPr lang="en-I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N" smtClean="0"/>
          </a:p>
        </p:txBody>
      </p:sp>
    </p:spTree>
    <p:extLst>
      <p:ext uri="{BB962C8B-B14F-4D97-AF65-F5344CB8AC3E}">
        <p14:creationId xmlns="" xmlns:p14="http://schemas.microsoft.com/office/powerpoint/2010/main" val="234996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2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8718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5CAADD-566B-4699-90ED-ECCDCB4E22D6}" type="slidenum">
              <a:rPr lang="en-IN" smtClean="0"/>
              <a:pPr>
                <a:defRPr/>
              </a:pPr>
              <a:t>6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7740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ADFF7-D61D-4D6C-AF74-92F30265B338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13710-32C0-48C8-A7F1-7D3A176A1C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AAD52-83D6-491A-89D4-ABF9482E3CC5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E36C-33D6-49B6-8A7E-233157CD7A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192BA-FCAA-4E44-8A4F-59FBDC58AE3C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08309-C21E-47A9-B375-CA409B543C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F90-A4F2-4AFB-A219-8E3BF5C7B72A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8E12A-1AB4-4AD9-BD7A-4769356F57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F426-8CAE-455D-B8F9-EE141D9583CE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3BD5-CA0D-4CC8-AE33-B4F33E77B2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2C82-F00B-478F-B394-EDA654CDD0FE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B31FB-8E8C-4AE6-B365-2E2E6D3C5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D08DB-7ADE-4B82-B94E-1A96E6DDD415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C62D-1416-4E62-B418-338E4C6559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B966-63B2-4DDD-95D4-176AB24B23AD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181EB-0A1F-4BD0-A9E8-F7F86B368BF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3100" y="7620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4062F-82C9-42E1-A576-05E75F5945D7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53C4-767E-4624-906B-74B4BDB6FA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87E9-4C71-413A-BD17-CB22219CCFAF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DE03A-D895-4831-A8AE-1CBFE43A16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D34EB-8594-47B8-B5F6-3ECB8BF9D1DF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9244D-0F08-446D-ACBB-0D361E70E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1AAB6BC8-1B1F-4564-9C52-9638C45C761E}" type="datetimeFigureOut">
              <a:rPr lang="en-US" smtClean="0"/>
              <a:pPr>
                <a:defRPr/>
              </a:pPr>
              <a:t>3/18/2020</a:t>
            </a:fld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5B778806-D5BA-4C71-B324-63F4C29771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623175" cy="1752600"/>
          </a:xfrm>
        </p:spPr>
        <p:txBody>
          <a:bodyPr/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Anomaly Detection-Based on oversampling Principal Component Analysis</a:t>
            </a:r>
            <a:endParaRPr lang="en-IN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Subtitle 4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Batch No: A-02				        Project Guide:</a:t>
            </a:r>
          </a:p>
          <a:p>
            <a:pPr eaLnBrk="1" hangingPunct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M. Dhenuka Datta	      (164G1A0521)                           Ms. Karamala. Hema Latha </a:t>
            </a:r>
            <a:r>
              <a:rPr lang="en-US" sz="1300" dirty="0" smtClean="0">
                <a:latin typeface="Times New Roman" pitchFamily="18" charset="0"/>
                <a:cs typeface="Times New Roman" pitchFamily="18" charset="0"/>
              </a:rPr>
              <a:t>M.Tech.,</a:t>
            </a:r>
            <a:endParaRPr lang="en-US" sz="13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B. Divya Bharathi	      (164G1A0523)                                      Assistant Professor`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G. Kaleem            	      (164G1A0534)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P. Chakrapani                   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164G1A0517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447800" y="5967412"/>
            <a:ext cx="7086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/>
              <a:t>Srinivasa </a:t>
            </a:r>
            <a:r>
              <a:rPr lang="en-US" sz="2400" b="1" dirty="0"/>
              <a:t>Ramanujan Institute of Technology</a:t>
            </a:r>
          </a:p>
          <a:p>
            <a:pPr algn="ctr"/>
            <a:r>
              <a:rPr lang="en-US" b="1" dirty="0"/>
              <a:t>Department of Computer Science &amp; Engineering</a:t>
            </a:r>
          </a:p>
          <a:p>
            <a:endParaRPr lang="en-US" dirty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5929312"/>
            <a:ext cx="95885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2984"/>
            <a:ext cx="9144001" cy="5857892"/>
          </a:xfrm>
        </p:spPr>
      </p:pic>
      <p:sp>
        <p:nvSpPr>
          <p:cNvPr id="3" name="TextBox 2"/>
          <p:cNvSpPr txBox="1"/>
          <p:nvPr/>
        </p:nvSpPr>
        <p:spPr>
          <a:xfrm>
            <a:off x="714348" y="357166"/>
            <a:ext cx="3643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latin typeface="Times New Roman" pitchFamily="18" charset="0"/>
                <a:cs typeface="Times New Roman" pitchFamily="18" charset="0"/>
              </a:rPr>
              <a:t>Screenshots</a:t>
            </a:r>
            <a:endParaRPr lang="en-GB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99047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="" xmlns:p14="http://schemas.microsoft.com/office/powerpoint/2010/main" val="37211845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"/>
            <a:ext cx="9144000" cy="6858000"/>
          </a:xfrm>
        </p:spPr>
      </p:pic>
    </p:spTree>
    <p:extLst>
      <p:ext uri="{BB962C8B-B14F-4D97-AF65-F5344CB8AC3E}">
        <p14:creationId xmlns="" xmlns:p14="http://schemas.microsoft.com/office/powerpoint/2010/main" val="23229783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  <p:extLst>
      <p:ext uri="{BB962C8B-B14F-4D97-AF65-F5344CB8AC3E}">
        <p14:creationId xmlns="" xmlns:p14="http://schemas.microsoft.com/office/powerpoint/2010/main" val="16306913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="" xmlns:p14="http://schemas.microsoft.com/office/powerpoint/2010/main" val="4207054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  <p:extLst>
      <p:ext uri="{BB962C8B-B14F-4D97-AF65-F5344CB8AC3E}">
        <p14:creationId xmlns="" xmlns:p14="http://schemas.microsoft.com/office/powerpoint/2010/main" val="36988075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QUERIES POSTED IN REVIEW 2</a:t>
            </a:r>
            <a:endParaRPr lang="en-GB" sz="3200" dirty="0">
              <a:solidFill>
                <a:schemeClr val="accent4">
                  <a:lumMod val="95000"/>
                  <a:lumOff val="5000"/>
                </a:schemeClr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Asked to change literature </a:t>
            </a:r>
            <a:r>
              <a:rPr lang="en-GB" sz="2400" smtClean="0">
                <a:latin typeface="Times New Roman" pitchFamily="18" charset="0"/>
                <a:cs typeface="Times New Roman" pitchFamily="18" charset="0"/>
              </a:rPr>
              <a:t>survey paper.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</p:spPr>
        <p:txBody>
          <a:bodyPr/>
          <a:lstStyle/>
          <a:p>
            <a:pPr algn="ctr" eaLnBrk="1" hangingPunct="1"/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5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+mn-lt"/>
                <a:cs typeface="+mn-cs"/>
              </a:rPr>
              <a:t>?</a:t>
            </a:r>
            <a:endParaRPr lang="en-US" sz="115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Jokerman" pitchFamily="82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2643206" cy="579419"/>
          </a:xfrm>
        </p:spPr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Flow chart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3286116" y="2571744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CLEANING</a:t>
            </a:r>
            <a:endParaRPr lang="en-GB" b="1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965571" y="432118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894133" y="2249479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3963982" y="3392487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3214678" y="1428736"/>
            <a:ext cx="214314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INPUT DATA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3357554" y="3643314"/>
            <a:ext cx="1785950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EXTRACTION</a:t>
            </a:r>
            <a:endParaRPr lang="en-GB" b="1" dirty="0"/>
          </a:p>
        </p:txBody>
      </p:sp>
      <p:sp>
        <p:nvSpPr>
          <p:cNvPr id="42" name="Flowchart: Process 41"/>
          <p:cNvSpPr/>
          <p:nvPr/>
        </p:nvSpPr>
        <p:spPr>
          <a:xfrm>
            <a:off x="2928926" y="4572008"/>
            <a:ext cx="2928958" cy="85725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PRINCIPAL COMPONENT ANALYSIS</a:t>
            </a:r>
            <a:endParaRPr lang="en-GB" b="1" dirty="0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3964777" y="5822173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/>
          <p:cNvSpPr/>
          <p:nvPr/>
        </p:nvSpPr>
        <p:spPr>
          <a:xfrm>
            <a:off x="3929058" y="6215058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965571" y="110647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Terminator 28"/>
          <p:cNvSpPr/>
          <p:nvPr/>
        </p:nvSpPr>
        <p:spPr>
          <a:xfrm>
            <a:off x="3286116" y="28572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>
            <a:off x="2500298" y="2928934"/>
            <a:ext cx="3143272" cy="64294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UPDATE PRINCIPAL COMPONENTS</a:t>
            </a:r>
            <a:endParaRPr lang="en-GB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606792" y="396399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608381" y="2678107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608381" y="1463661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608381" y="5249875"/>
            <a:ext cx="500066" cy="15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3571868" y="500042"/>
            <a:ext cx="500066" cy="642942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Process 19"/>
          <p:cNvSpPr/>
          <p:nvPr/>
        </p:nvSpPr>
        <p:spPr>
          <a:xfrm>
            <a:off x="2500298" y="1785926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OVERSAMPLING</a:t>
            </a:r>
            <a:endParaRPr lang="en-GB" b="1" dirty="0"/>
          </a:p>
        </p:txBody>
      </p:sp>
      <p:sp>
        <p:nvSpPr>
          <p:cNvPr id="21" name="Flowchart: Process 20"/>
          <p:cNvSpPr/>
          <p:nvPr/>
        </p:nvSpPr>
        <p:spPr>
          <a:xfrm>
            <a:off x="2643174" y="4429132"/>
            <a:ext cx="3143272" cy="50006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ANOMALY DETECTION</a:t>
            </a:r>
            <a:endParaRPr lang="en-GB" b="1" dirty="0"/>
          </a:p>
        </p:txBody>
      </p:sp>
      <p:sp>
        <p:nvSpPr>
          <p:cNvPr id="22" name="Flowchart: Terminator 21"/>
          <p:cNvSpPr/>
          <p:nvPr/>
        </p:nvSpPr>
        <p:spPr>
          <a:xfrm>
            <a:off x="3000364" y="5643578"/>
            <a:ext cx="1857388" cy="500066"/>
          </a:xfrm>
          <a:prstGeom prst="flowChartTerminator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STOP</a:t>
            </a:r>
            <a:endParaRPr lang="en-GB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2060"/>
                </a:solidFill>
                <a:latin typeface="Algerian" pitchFamily="82" charset="0"/>
              </a:rPr>
              <a:t>Data Flow Diagram (LEVEL – 0)</a:t>
            </a:r>
            <a:endParaRPr lang="en-GB" sz="3200" dirty="0">
              <a:solidFill>
                <a:srgbClr val="002060"/>
              </a:solidFill>
              <a:latin typeface="Algerian" pitchFamily="82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928662" y="2928934"/>
            <a:ext cx="1571636" cy="85725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SET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715140" y="2714620"/>
            <a:ext cx="2143140" cy="1143008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ANOMALY DETECTION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29058" y="2571744"/>
            <a:ext cx="1571636" cy="150019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OSPCA</a:t>
            </a:r>
            <a:endParaRPr lang="en-GB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71736" y="3357562"/>
            <a:ext cx="1285884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72132" y="3357562"/>
            <a:ext cx="1071570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77813"/>
            <a:ext cx="8329642" cy="1139825"/>
          </a:xfrm>
        </p:spPr>
        <p:txBody>
          <a:bodyPr/>
          <a:lstStyle/>
          <a:p>
            <a:r>
              <a:rPr lang="en-GB" sz="3200" dirty="0" smtClean="0">
                <a:solidFill>
                  <a:srgbClr val="002060"/>
                </a:solidFill>
                <a:latin typeface="Algerian" pitchFamily="82" charset="0"/>
              </a:rPr>
              <a:t>Data Flow Diagram (LEVEL – 1)</a:t>
            </a:r>
            <a:endParaRPr lang="en-GB" sz="3200" dirty="0"/>
          </a:p>
        </p:txBody>
      </p:sp>
      <p:sp>
        <p:nvSpPr>
          <p:cNvPr id="6" name="Flowchart: Process 5"/>
          <p:cNvSpPr/>
          <p:nvPr/>
        </p:nvSpPr>
        <p:spPr>
          <a:xfrm>
            <a:off x="71406" y="2428868"/>
            <a:ext cx="1571636" cy="857256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SET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7000860" y="5214950"/>
            <a:ext cx="2143140" cy="1000132"/>
          </a:xfrm>
          <a:prstGeom prst="flowChart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ANOMALY DETECTION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14348" y="4357694"/>
            <a:ext cx="928694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1714480" y="1071546"/>
            <a:ext cx="5429288" cy="4071966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57952" y="3856834"/>
            <a:ext cx="856462" cy="79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86248" y="2000240"/>
            <a:ext cx="1000132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5501885" y="3142851"/>
            <a:ext cx="999338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8251851" y="4750603"/>
            <a:ext cx="785024" cy="79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58082" y="4286256"/>
            <a:ext cx="1214478" cy="1588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2678893" y="3107529"/>
            <a:ext cx="929488" cy="79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29488" y="3500438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UPDATED </a:t>
            </a:r>
          </a:p>
          <a:p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PRINCIPAL</a:t>
            </a:r>
          </a:p>
          <a:p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785918" y="1142984"/>
            <a:ext cx="2428892" cy="14287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EXTRACTION</a:t>
            </a:r>
          </a:p>
          <a:p>
            <a:pPr algn="ctr"/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5286380" y="1142984"/>
            <a:ext cx="1643074" cy="14287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PCA</a:t>
            </a:r>
          </a:p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000628" y="3643314"/>
            <a:ext cx="1928826" cy="142876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OVER</a:t>
            </a:r>
          </a:p>
          <a:p>
            <a:pPr algn="ctr"/>
            <a:r>
              <a:rPr lang="en-GB" dirty="0" smtClean="0"/>
              <a:t>SAMPLING</a:t>
            </a:r>
          </a:p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2285984" y="3714752"/>
            <a:ext cx="1928826" cy="1285884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CLEANING</a:t>
            </a:r>
          </a:p>
          <a:p>
            <a:pPr algn="ct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657600" y="1571612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85310" y="3352800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extraction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657600" y="4495800"/>
            <a:ext cx="1905000" cy="838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657600" y="5643578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Anamoly Detection</a:t>
            </a:r>
            <a:endParaRPr lang="en-US" dirty="0"/>
          </a:p>
        </p:txBody>
      </p:sp>
      <p:sp>
        <p:nvSpPr>
          <p:cNvPr id="13" name="Flowchart: Connector 12"/>
          <p:cNvSpPr/>
          <p:nvPr/>
        </p:nvSpPr>
        <p:spPr>
          <a:xfrm>
            <a:off x="914400" y="2667000"/>
            <a:ext cx="381000" cy="381000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3" idx="4"/>
          </p:cNvCxnSpPr>
          <p:nvPr/>
        </p:nvCxnSpPr>
        <p:spPr>
          <a:xfrm>
            <a:off x="1104900" y="3048000"/>
            <a:ext cx="0" cy="5334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2000" y="3581400"/>
            <a:ext cx="342900" cy="381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057262" y="3629038"/>
            <a:ext cx="419104" cy="32382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95350" y="3581400"/>
            <a:ext cx="381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0034" y="4198566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10800000" flipV="1">
            <a:off x="1571604" y="1928802"/>
            <a:ext cx="1928826" cy="1143008"/>
          </a:xfrm>
          <a:prstGeom prst="straightConnector1">
            <a:avLst/>
          </a:prstGeom>
          <a:ln w="25400">
            <a:solidFill>
              <a:srgbClr val="00206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447800" y="3581400"/>
            <a:ext cx="2195506" cy="204790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00166" y="3929066"/>
            <a:ext cx="2124068" cy="1109662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00166" y="4214818"/>
            <a:ext cx="1928826" cy="16430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>
            <a:off x="5715008" y="2000242"/>
            <a:ext cx="1857388" cy="157163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 flipH="1" flipV="1">
            <a:off x="5472990" y="3991832"/>
            <a:ext cx="2233610" cy="182232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Connector 51"/>
          <p:cNvSpPr/>
          <p:nvPr/>
        </p:nvSpPr>
        <p:spPr>
          <a:xfrm>
            <a:off x="8035636" y="2786062"/>
            <a:ext cx="304800" cy="390525"/>
          </a:xfrm>
          <a:prstGeom prst="flowChartConnector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4"/>
          </p:cNvCxnSpPr>
          <p:nvPr/>
        </p:nvCxnSpPr>
        <p:spPr>
          <a:xfrm>
            <a:off x="8188036" y="3176587"/>
            <a:ext cx="0" cy="4048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48600" y="3581400"/>
            <a:ext cx="339436" cy="381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16200000" flipH="1">
            <a:off x="8135011" y="3634425"/>
            <a:ext cx="347666" cy="2416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035636" y="3581400"/>
            <a:ext cx="304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786710" y="4143380"/>
            <a:ext cx="104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8488505">
            <a:off x="5742358" y="4796896"/>
            <a:ext cx="273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  Principal </a:t>
            </a:r>
          </a:p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286512" y="2000240"/>
            <a:ext cx="95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rot="2388832">
            <a:off x="1413908" y="5334459"/>
            <a:ext cx="159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Sampling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8569" y="285728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Use case Diagram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714744" y="2500306"/>
            <a:ext cx="1905000" cy="6858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714480" y="2643182"/>
            <a:ext cx="2071702" cy="571504"/>
          </a:xfrm>
          <a:prstGeom prst="straightConnector1">
            <a:avLst/>
          </a:prstGeom>
          <a:ln w="254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1965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0"/>
              </a:rPr>
              <a:t>IMPLEMENTATION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714488"/>
            <a:ext cx="8115328" cy="4416437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buNone/>
              <a:tabLst>
                <a:tab pos="3677920" algn="l"/>
              </a:tabLst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	Modules :-</a:t>
            </a:r>
            <a:endParaRPr lang="en-GB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Cleaning Data</a:t>
            </a:r>
          </a:p>
          <a:p>
            <a:pPr marL="514350" indent="-514350" algn="just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  <a:tabLst>
                <a:tab pos="3677920" algn="l"/>
              </a:tabLst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Detecting Outliers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428604"/>
            <a:ext cx="8229600" cy="1139825"/>
          </a:xfrm>
        </p:spPr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Module-1 (Cleaning Data) 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072098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set of data instances in the original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data set is taken as input</a:t>
            </a: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. This data may be contaminated by noise or incorrect data  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So the cleaning is done using Over-Sampling Principal Component Analysis (osPCA) method.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SzPct val="70000"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cs typeface="Times New Roman" pitchFamily="18" charset="0"/>
              </a:rPr>
              <a:t>And then the score of outlierness is calculated and the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smallest </a:t>
            </a:r>
            <a:r>
              <a:rPr lang="en-CA" sz="20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sz="2000" b="1" dirty="0" smtClean="0">
                <a:latin typeface="Times New Roman" pitchFamily="18" charset="0"/>
                <a:cs typeface="Times New Roman" pitchFamily="18" charset="0"/>
              </a:rPr>
              <a:t>value is taken as the threshold value. 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Module-2 (Detecting Outlier)</a:t>
            </a:r>
            <a:endParaRPr lang="en-GB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4530725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In this module we detect the outlierness of the user input.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When the user gives the input to the system, the system </a:t>
            </a:r>
            <a:r>
              <a:rPr lang="en-CA" sz="20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calculate the score value for the new input. 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The new score value is </a:t>
            </a:r>
            <a:r>
              <a:rPr lang="en-CA" sz="20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compared</a:t>
            </a: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with the threshold value which is calculated in previous module.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buClrTx/>
              <a:buFont typeface="Wingdings" pitchFamily="2" charset="2"/>
              <a:buChar char="Ø"/>
            </a:pPr>
            <a:r>
              <a:rPr lang="en-CA" sz="20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If the score value of the new data instance is above the threshold value, then that input data is identified as an outlier. Otherwise it is considered as a normal data instance, and the PCA value of that particular data instance is updated accordingly.</a:t>
            </a:r>
            <a:endParaRPr lang="en-GB" sz="200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2271</TotalTime>
  <Words>286</Words>
  <Application>Microsoft Office PowerPoint</Application>
  <PresentationFormat>On-screen Show (4:3)</PresentationFormat>
  <Paragraphs>68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Theme1</vt:lpstr>
      <vt:lpstr>Anomaly Detection-Based on oversampling Principal Component Analysis</vt:lpstr>
      <vt:lpstr>Flow chart</vt:lpstr>
      <vt:lpstr>Slide 3</vt:lpstr>
      <vt:lpstr>Data Flow Diagram (LEVEL – 0)</vt:lpstr>
      <vt:lpstr>Data Flow Diagram (LEVEL – 1)</vt:lpstr>
      <vt:lpstr>Slide 6</vt:lpstr>
      <vt:lpstr>IMPLEMENTATION</vt:lpstr>
      <vt:lpstr>Module-1 (Cleaning Data) </vt:lpstr>
      <vt:lpstr>Module-2 (Detecting Outlier)</vt:lpstr>
      <vt:lpstr>Slide 10</vt:lpstr>
      <vt:lpstr>Slide 11</vt:lpstr>
      <vt:lpstr>Slide 12</vt:lpstr>
      <vt:lpstr>Slide 13</vt:lpstr>
      <vt:lpstr>Slide 14</vt:lpstr>
      <vt:lpstr>Slide 15</vt:lpstr>
      <vt:lpstr>QUERIES POSTED IN REVIEW 2</vt:lpstr>
      <vt:lpstr>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Finishing School Programme on C Programming</dc:title>
  <dc:creator>Hitendra</dc:creator>
  <cp:lastModifiedBy>Windows User</cp:lastModifiedBy>
  <cp:revision>456</cp:revision>
  <dcterms:created xsi:type="dcterms:W3CDTF">2006-08-16T00:00:00Z</dcterms:created>
  <dcterms:modified xsi:type="dcterms:W3CDTF">2020-03-18T05:04:33Z</dcterms:modified>
</cp:coreProperties>
</file>