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17"/>
  </p:notesMasterIdLst>
  <p:sldIdLst>
    <p:sldId id="257" r:id="rId2"/>
    <p:sldId id="298" r:id="rId3"/>
    <p:sldId id="303" r:id="rId4"/>
    <p:sldId id="313" r:id="rId5"/>
    <p:sldId id="314" r:id="rId6"/>
    <p:sldId id="306" r:id="rId7"/>
    <p:sldId id="307" r:id="rId8"/>
    <p:sldId id="308" r:id="rId9"/>
    <p:sldId id="309" r:id="rId10"/>
    <p:sldId id="310" r:id="rId11"/>
    <p:sldId id="315" r:id="rId12"/>
    <p:sldId id="311" r:id="rId13"/>
    <p:sldId id="312" r:id="rId14"/>
    <p:sldId id="316" r:id="rId15"/>
    <p:sldId id="295"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26" autoAdjust="0"/>
    <p:restoredTop sz="89964" autoAdjust="0"/>
  </p:normalViewPr>
  <p:slideViewPr>
    <p:cSldViewPr>
      <p:cViewPr>
        <p:scale>
          <a:sx n="66" d="100"/>
          <a:sy n="66" d="100"/>
        </p:scale>
        <p:origin x="-150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DB30014-F471-4B7F-AF5C-7BE1C69231A7}" type="datetimeFigureOut">
              <a:rPr lang="en-US"/>
              <a:pPr>
                <a:defRPr/>
              </a:pPr>
              <a:t>3/16/2020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E5CAADD-566B-4699-90ED-ECCDCB4E22D6}" type="slidenum">
              <a:rPr lang="en-IN"/>
              <a:pPr>
                <a:defRPr/>
              </a:pPr>
              <a:t>‹#›</a:t>
            </a:fld>
            <a:endParaRPr lang="en-IN" dirty="0"/>
          </a:p>
        </p:txBody>
      </p:sp>
    </p:spTree>
    <p:extLst>
      <p:ext uri="{BB962C8B-B14F-4D97-AF65-F5344CB8AC3E}">
        <p14:creationId xmlns="" xmlns:p14="http://schemas.microsoft.com/office/powerpoint/2010/main" val="372170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baseline="0" dirty="0" smtClean="0"/>
          </a:p>
        </p:txBody>
      </p:sp>
      <p:sp>
        <p:nvSpPr>
          <p:cNvPr id="4" name="Slide Number Placeholder 3"/>
          <p:cNvSpPr>
            <a:spLocks noGrp="1"/>
          </p:cNvSpPr>
          <p:nvPr>
            <p:ph type="sldNum" sz="quarter" idx="10"/>
          </p:nvPr>
        </p:nvSpPr>
        <p:spPr/>
        <p:txBody>
          <a:bodyPr/>
          <a:lstStyle/>
          <a:p>
            <a:pPr>
              <a:defRPr/>
            </a:pPr>
            <a:fld id="{FE5CAADD-566B-4699-90ED-ECCDCB4E22D6}" type="slidenum">
              <a:rPr lang="en-IN" smtClean="0"/>
              <a:pPr>
                <a:defRPr/>
              </a:pPr>
              <a:t>2</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FE5CAADD-566B-4699-90ED-ECCDCB4E22D6}" type="slidenum">
              <a:rPr lang="en-IN" smtClean="0"/>
              <a:pPr>
                <a:defRPr/>
              </a:pPr>
              <a:t>6</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a:lvl1pPr>
          </a:lstStyle>
          <a:p>
            <a:pPr>
              <a:defRPr/>
            </a:pPr>
            <a:fld id="{534ADFF7-D61D-4D6C-AF74-92F30265B338}" type="datetimeFigureOut">
              <a:rPr lang="en-US" smtClean="0"/>
              <a:pPr>
                <a:defRPr/>
              </a:pPr>
              <a:t>3/16/2020</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p:txBody>
          <a:bodyPr/>
          <a:lstStyle>
            <a:lvl1pPr>
              <a:defRPr/>
            </a:lvl1pPr>
          </a:lstStyle>
          <a:p>
            <a:pPr>
              <a:defRPr/>
            </a:pPr>
            <a:fld id="{4C713710-32C0-48C8-A7F1-7D3A176A1C34}"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E4AAD52-83D6-491A-89D4-ABF9482E3CC5}" type="datetimeFigureOut">
              <a:rPr lang="en-US" smtClean="0"/>
              <a:pPr>
                <a:defRPr/>
              </a:pPr>
              <a:t>3/16/2020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B0FE36C-33D6-49B6-8A7E-233157CD7AE0}"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EE192BA-FCAA-4E44-8A4F-59FBDC58AE3C}" type="datetimeFigureOut">
              <a:rPr lang="en-US" smtClean="0"/>
              <a:pPr>
                <a:defRPr/>
              </a:pPr>
              <a:t>3/16/2020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3108309-C21E-47A9-B375-CA409B543C5D}"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dirty="0" smtClean="0"/>
              <a:t>Click icon to add table</a:t>
            </a:r>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3/16/2020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3/16/2020</a:t>
            </a:fld>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dirty="0" smtClean="0"/>
              <a:t>Click icon to add chart</a:t>
            </a:r>
            <a:endParaRPr lang="en-US" noProof="0" dirty="0"/>
          </a:p>
        </p:txBody>
      </p:sp>
      <p:sp>
        <p:nvSpPr>
          <p:cNvPr id="5"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3/16/2020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image001.png"/>
          <p:cNvPicPr>
            <a:picLocks noChangeAspect="1"/>
          </p:cNvPicPr>
          <p:nvPr/>
        </p:nvPicPr>
        <p:blipFill>
          <a:blip r:embed="rId2" cstate="print"/>
          <a:srcRect/>
          <a:stretch>
            <a:fillRect/>
          </a:stretch>
        </p:blipFill>
        <p:spPr bwMode="auto">
          <a:xfrm>
            <a:off x="8229600" y="228600"/>
            <a:ext cx="774700" cy="774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E372BF90-A4F2-4AFB-A219-8E3BF5C7B72A}" type="datetimeFigureOut">
              <a:rPr lang="en-US" smtClean="0"/>
              <a:pPr>
                <a:defRPr/>
              </a:pPr>
              <a:t>3/16/2020</a:t>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0A88E12A-1AB4-4AD9-BD7A-4769356F570E}"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548F426-8CAE-455D-B8F9-EE141D9583CE}" type="datetimeFigureOut">
              <a:rPr lang="en-US" smtClean="0"/>
              <a:pPr>
                <a:defRPr/>
              </a:pPr>
              <a:t>3/16/2020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6533BD5-CA0D-4CC8-AE33-B4F33E77B2E0}"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34A92C82-F00B-478F-B394-EDA654CDD0FE}" type="datetimeFigureOut">
              <a:rPr lang="en-US" smtClean="0"/>
              <a:pPr>
                <a:defRPr/>
              </a:pPr>
              <a:t>3/16/2020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6DB31FB-8E8C-4AE6-B365-2E2E6D3C507A}"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A71D08DB-7ADE-4B82-B94E-1A96E6DDD415}" type="datetimeFigureOut">
              <a:rPr lang="en-US" smtClean="0"/>
              <a:pPr>
                <a:defRPr/>
              </a:pPr>
              <a:t>3/16/2020</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EDBC62D-1416-4E62-B418-338E4C6559CB}"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fld id="{0B10B966-63B2-4DDD-95D4-176AB24B23AD}" type="datetimeFigureOut">
              <a:rPr lang="en-US" smtClean="0"/>
              <a:pPr>
                <a:defRPr/>
              </a:pPr>
              <a:t>3/16/2020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458181EB-0A1F-4BD0-A9E8-F7F86B368BF8}"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image001.png"/>
          <p:cNvPicPr>
            <a:picLocks noChangeAspect="1"/>
          </p:cNvPicPr>
          <p:nvPr/>
        </p:nvPicPr>
        <p:blipFill>
          <a:blip r:embed="rId2" cstate="print"/>
          <a:srcRect/>
          <a:stretch>
            <a:fillRect/>
          </a:stretch>
        </p:blipFill>
        <p:spPr bwMode="auto">
          <a:xfrm>
            <a:off x="8293100" y="76200"/>
            <a:ext cx="774700" cy="774700"/>
          </a:xfrm>
          <a:prstGeom prst="rect">
            <a:avLst/>
          </a:prstGeom>
          <a:noFill/>
          <a:ln w="9525">
            <a:noFill/>
            <a:miter lim="800000"/>
            <a:headEnd/>
            <a:tailEnd/>
          </a:ln>
        </p:spPr>
      </p:pic>
      <p:sp>
        <p:nvSpPr>
          <p:cNvPr id="3" name="Rectangle 4"/>
          <p:cNvSpPr>
            <a:spLocks noGrp="1" noChangeArrowheads="1"/>
          </p:cNvSpPr>
          <p:nvPr>
            <p:ph type="dt" sz="half" idx="10"/>
          </p:nvPr>
        </p:nvSpPr>
        <p:spPr/>
        <p:txBody>
          <a:bodyPr/>
          <a:lstStyle>
            <a:lvl1pPr>
              <a:defRPr/>
            </a:lvl1pPr>
          </a:lstStyle>
          <a:p>
            <a:pPr>
              <a:defRPr/>
            </a:pPr>
            <a:fld id="{4BD4062F-82C9-42E1-A576-05E75F5945D7}" type="datetimeFigureOut">
              <a:rPr lang="en-US" smtClean="0"/>
              <a:pPr>
                <a:defRPr/>
              </a:pPr>
              <a:t>3/16/2020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044B53C4-767E-4624-906B-74B4BDB6FA85}"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2387E9-4C71-413A-BD17-CB22219CCFAF}" type="datetimeFigureOut">
              <a:rPr lang="en-US" smtClean="0"/>
              <a:pPr>
                <a:defRPr/>
              </a:pPr>
              <a:t>3/16/2020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1FDE03A-D895-4831-A8AE-1CBFE43A1659}"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54D34EB-8594-47B8-B5F6-3ECB8BF9D1DF}" type="datetimeFigureOut">
              <a:rPr lang="en-US" smtClean="0"/>
              <a:pPr>
                <a:defRPr/>
              </a:pPr>
              <a:t>3/16/2020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209244D-0F08-446D-ACBB-0D361E70E332}"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latin typeface="+mj-lt"/>
                <a:cs typeface="+mn-cs"/>
              </a:defRPr>
            </a:lvl1pPr>
          </a:lstStyle>
          <a:p>
            <a:pPr>
              <a:defRPr/>
            </a:pPr>
            <a:fld id="{1AAB6BC8-1B1F-4564-9C52-9638C45C761E}" type="datetimeFigureOut">
              <a:rPr lang="en-US" smtClean="0"/>
              <a:pPr>
                <a:defRPr/>
              </a:pPr>
              <a:t>3/16/2020</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latin typeface="+mj-lt"/>
                <a:cs typeface="+mn-cs"/>
              </a:defRPr>
            </a:lvl1pPr>
          </a:lstStyle>
          <a:p>
            <a:pPr>
              <a:defRPr/>
            </a:pPr>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cs typeface="+mn-cs"/>
              </a:defRPr>
            </a:lvl1pPr>
          </a:lstStyle>
          <a:p>
            <a:pPr>
              <a:defRPr/>
            </a:pPr>
            <a:fld id="{5B778806-D5BA-4C71-B324-63F4C2977147}" type="slidenum">
              <a:rPr lang="en-US" smtClean="0"/>
              <a:pPr>
                <a:defRPr/>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683568" y="1268760"/>
            <a:ext cx="7623175" cy="1752600"/>
          </a:xfrm>
        </p:spPr>
        <p:txBody>
          <a:bodyPr/>
          <a:lstStyle/>
          <a:p>
            <a:pPr algn="ctr"/>
            <a:r>
              <a:rPr lang="en-US" sz="4000" dirty="0" smtClean="0">
                <a:latin typeface="Times New Roman" pitchFamily="18" charset="0"/>
                <a:cs typeface="Times New Roman" pitchFamily="18" charset="0"/>
              </a:rPr>
              <a:t>Anomaly Detection-Based on oversampling Principal Component Analysis</a:t>
            </a:r>
            <a:endParaRPr lang="en-IN" sz="4000" dirty="0" smtClean="0">
              <a:effectLst>
                <a:outerShdw blurRad="38100" dist="38100" dir="2700000" algn="tl">
                  <a:srgbClr val="000000">
                    <a:alpha val="43137"/>
                  </a:srgbClr>
                </a:outerShdw>
              </a:effectLst>
            </a:endParaRPr>
          </a:p>
        </p:txBody>
      </p:sp>
      <p:sp>
        <p:nvSpPr>
          <p:cNvPr id="6147" name="Subtitle 4"/>
          <p:cNvSpPr>
            <a:spLocks noGrp="1"/>
          </p:cNvSpPr>
          <p:nvPr>
            <p:ph type="subTitle" idx="1"/>
          </p:nvPr>
        </p:nvSpPr>
        <p:spPr>
          <a:xfrm>
            <a:off x="685800" y="4114800"/>
            <a:ext cx="7848600" cy="1676400"/>
          </a:xfrm>
        </p:spPr>
        <p:txBody>
          <a:bodyPr>
            <a:normAutofit/>
          </a:bodyPr>
          <a:lstStyle/>
          <a:p>
            <a:pPr eaLnBrk="1" hangingPunct="1"/>
            <a:r>
              <a:rPr lang="en-US" sz="2000" b="1" dirty="0" smtClean="0">
                <a:latin typeface="Times New Roman" pitchFamily="18" charset="0"/>
                <a:cs typeface="Times New Roman" pitchFamily="18" charset="0"/>
              </a:rPr>
              <a:t>Batch No: A-02				        Project Guide:</a:t>
            </a:r>
          </a:p>
          <a:p>
            <a:pPr eaLnBrk="1" hangingPunct="1"/>
            <a:r>
              <a:rPr lang="en-US" sz="1600" dirty="0" smtClean="0">
                <a:latin typeface="Times New Roman" pitchFamily="18" charset="0"/>
                <a:cs typeface="Times New Roman" pitchFamily="18" charset="0"/>
              </a:rPr>
              <a:t>M. Dhenuka Datta	      (164G1A0521)                           Ms. Karamala. Hema Latha </a:t>
            </a:r>
            <a:r>
              <a:rPr lang="en-US" sz="1300" dirty="0" smtClean="0">
                <a:latin typeface="Times New Roman" pitchFamily="18" charset="0"/>
                <a:cs typeface="Times New Roman" pitchFamily="18" charset="0"/>
              </a:rPr>
              <a:t>M.Tech.,</a:t>
            </a:r>
            <a:endParaRPr lang="en-US" sz="1300" baseline="-250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B. Divya Bharathi	      (164G1A0523)                                      Assistant Professor`</a:t>
            </a:r>
          </a:p>
          <a:p>
            <a:r>
              <a:rPr lang="en-US" sz="1600" dirty="0" smtClean="0">
                <a:latin typeface="Times New Roman" pitchFamily="18" charset="0"/>
                <a:cs typeface="Times New Roman" pitchFamily="18" charset="0"/>
              </a:rPr>
              <a:t>G. Kaleem            	      (164G1A0534)</a:t>
            </a:r>
          </a:p>
          <a:p>
            <a:r>
              <a:rPr lang="en-IN" sz="1600" dirty="0" smtClean="0">
                <a:latin typeface="Times New Roman" pitchFamily="18" charset="0"/>
                <a:cs typeface="Times New Roman" pitchFamily="18" charset="0"/>
              </a:rPr>
              <a:t>P. Chakrapani                    (</a:t>
            </a:r>
            <a:r>
              <a:rPr lang="en-US" sz="1600" dirty="0" smtClean="0">
                <a:latin typeface="Times New Roman" pitchFamily="18" charset="0"/>
                <a:cs typeface="Times New Roman" pitchFamily="18" charset="0"/>
              </a:rPr>
              <a:t>164G1A0517</a:t>
            </a:r>
            <a:r>
              <a:rPr lang="en-IN" sz="1600" dirty="0" smtClean="0">
                <a:latin typeface="Times New Roman" pitchFamily="18" charset="0"/>
                <a:cs typeface="Times New Roman" pitchFamily="18" charset="0"/>
              </a:rPr>
              <a:t>)</a:t>
            </a:r>
          </a:p>
          <a:p>
            <a:pPr eaLnBrk="1" hangingPunct="1"/>
            <a:endParaRPr lang="en-US" sz="1600" dirty="0" smtClean="0">
              <a:latin typeface="Times New Roman" pitchFamily="18" charset="0"/>
              <a:cs typeface="Times New Roman" pitchFamily="18" charset="0"/>
            </a:endParaRPr>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headEnd/>
            <a:tailEnd/>
          </a:ln>
        </p:spPr>
        <p:txBody>
          <a:bodyPr>
            <a:spAutoFit/>
          </a:bodyPr>
          <a:lstStyle/>
          <a:p>
            <a:pPr algn="ctr"/>
            <a:r>
              <a:rPr lang="en-US" sz="2400" b="1" dirty="0" smtClean="0"/>
              <a:t>Srinivasa </a:t>
            </a:r>
            <a:r>
              <a:rPr lang="en-US" sz="2400" b="1" dirty="0"/>
              <a:t>Ramanujan Institute of Technology</a:t>
            </a:r>
          </a:p>
          <a:p>
            <a:pPr algn="ctr"/>
            <a:r>
              <a:rPr lang="en-US" b="1" dirty="0"/>
              <a:t>Department of Computer Science &amp; Engineering</a:t>
            </a:r>
          </a:p>
          <a:p>
            <a:endParaRPr lang="en-US" dirty="0"/>
          </a:p>
        </p:txBody>
      </p:sp>
      <p:pic>
        <p:nvPicPr>
          <p:cNvPr id="6149" name="Picture 2"/>
          <p:cNvPicPr>
            <a:picLocks noChangeAspect="1" noChangeArrowheads="1"/>
          </p:cNvPicPr>
          <p:nvPr/>
        </p:nvPicPr>
        <p:blipFill>
          <a:blip r:embed="rId3" cstate="print"/>
          <a:srcRect/>
          <a:stretch>
            <a:fillRect/>
          </a:stretch>
        </p:blipFill>
        <p:spPr bwMode="auto">
          <a:xfrm>
            <a:off x="685800" y="5929312"/>
            <a:ext cx="958850" cy="814388"/>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2000" advTm="4000">
        <p14:gallery dir="l"/>
      </p:transition>
    </mc:Choice>
    <mc:Fallback>
      <p:transition spd="slow" advTm="4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solidFill>
                  <a:schemeClr val="tx1">
                    <a:lumMod val="95000"/>
                    <a:lumOff val="5000"/>
                  </a:schemeClr>
                </a:solidFill>
                <a:latin typeface="Algerian" pitchFamily="82" charset="0"/>
              </a:rPr>
              <a:t>IMPLEMENTATION</a:t>
            </a:r>
            <a:endParaRPr lang="en-GB" sz="2800" dirty="0">
              <a:solidFill>
                <a:schemeClr val="tx1">
                  <a:lumMod val="95000"/>
                  <a:lumOff val="5000"/>
                </a:schemeClr>
              </a:solidFill>
              <a:latin typeface="Algerian" pitchFamily="82" charset="0"/>
            </a:endParaRPr>
          </a:p>
        </p:txBody>
      </p:sp>
      <p:sp>
        <p:nvSpPr>
          <p:cNvPr id="3" name="Content Placeholder 2"/>
          <p:cNvSpPr>
            <a:spLocks noGrp="1"/>
          </p:cNvSpPr>
          <p:nvPr>
            <p:ph idx="1"/>
          </p:nvPr>
        </p:nvSpPr>
        <p:spPr>
          <a:xfrm>
            <a:off x="571472" y="1714488"/>
            <a:ext cx="8115328" cy="4416437"/>
          </a:xfrm>
        </p:spPr>
        <p:txBody>
          <a:bodyPr/>
          <a:lstStyle/>
          <a:p>
            <a:pPr algn="just">
              <a:lnSpc>
                <a:spcPct val="150000"/>
              </a:lnSpc>
              <a:spcAft>
                <a:spcPts val="1000"/>
              </a:spcAft>
              <a:buNone/>
              <a:tabLst>
                <a:tab pos="3677920" algn="l"/>
              </a:tabLst>
            </a:pPr>
            <a:r>
              <a:rPr lang="en-US" sz="2400" b="1" dirty="0" smtClean="0">
                <a:solidFill>
                  <a:schemeClr val="tx1">
                    <a:lumMod val="95000"/>
                    <a:lumOff val="5000"/>
                  </a:schemeClr>
                </a:solidFill>
                <a:latin typeface="Times New Roman" pitchFamily="18" charset="0"/>
                <a:ea typeface="Times New Roman"/>
                <a:cs typeface="Times New Roman" pitchFamily="18" charset="0"/>
              </a:rPr>
              <a:t>	Modules :-</a:t>
            </a:r>
            <a:endParaRPr lang="en-GB" sz="2400" dirty="0" smtClean="0">
              <a:solidFill>
                <a:schemeClr val="tx1">
                  <a:lumMod val="95000"/>
                  <a:lumOff val="5000"/>
                </a:schemeClr>
              </a:solidFill>
              <a:latin typeface="Times New Roman" pitchFamily="18" charset="0"/>
              <a:ea typeface="Times New Roman"/>
              <a:cs typeface="Times New Roman" pitchFamily="18" charset="0"/>
            </a:endParaRPr>
          </a:p>
          <a:p>
            <a:pPr marL="514350" indent="-514350" algn="just">
              <a:lnSpc>
                <a:spcPct val="150000"/>
              </a:lnSpc>
              <a:spcAft>
                <a:spcPts val="1000"/>
              </a:spcAft>
              <a:buClr>
                <a:schemeClr val="tx1">
                  <a:lumMod val="95000"/>
                  <a:lumOff val="5000"/>
                </a:schemeClr>
              </a:buClr>
              <a:buFont typeface="Wingdings" pitchFamily="2" charset="2"/>
              <a:buChar char="Ø"/>
              <a:tabLst>
                <a:tab pos="3677920" algn="l"/>
              </a:tabLst>
            </a:pPr>
            <a:r>
              <a:rPr lang="en-US" sz="2800" dirty="0" smtClean="0">
                <a:solidFill>
                  <a:schemeClr val="tx1">
                    <a:lumMod val="95000"/>
                    <a:lumOff val="5000"/>
                  </a:schemeClr>
                </a:solidFill>
                <a:latin typeface="Times New Roman" pitchFamily="18" charset="0"/>
                <a:ea typeface="Times New Roman"/>
                <a:cs typeface="Times New Roman" pitchFamily="18" charset="0"/>
              </a:rPr>
              <a:t>Cleaning Data</a:t>
            </a:r>
          </a:p>
          <a:p>
            <a:pPr marL="514350" indent="-514350" algn="just">
              <a:lnSpc>
                <a:spcPct val="150000"/>
              </a:lnSpc>
              <a:spcAft>
                <a:spcPts val="1000"/>
              </a:spcAft>
              <a:buClr>
                <a:schemeClr val="tx1">
                  <a:lumMod val="95000"/>
                  <a:lumOff val="5000"/>
                </a:schemeClr>
              </a:buClr>
              <a:buFont typeface="Wingdings" pitchFamily="2" charset="2"/>
              <a:buChar char="Ø"/>
              <a:tabLst>
                <a:tab pos="3677920" algn="l"/>
              </a:tabLst>
            </a:pPr>
            <a:r>
              <a:rPr lang="en-US" sz="2800" dirty="0" smtClean="0">
                <a:solidFill>
                  <a:schemeClr val="tx1">
                    <a:lumMod val="95000"/>
                    <a:lumOff val="5000"/>
                  </a:schemeClr>
                </a:solidFill>
                <a:latin typeface="Times New Roman" pitchFamily="18" charset="0"/>
                <a:ea typeface="Times New Roman"/>
                <a:cs typeface="Times New Roman" pitchFamily="18" charset="0"/>
              </a:rPr>
              <a:t>Detecting Outliers</a:t>
            </a:r>
          </a:p>
          <a:p>
            <a:pPr marL="514350" indent="-514350" algn="just">
              <a:lnSpc>
                <a:spcPct val="150000"/>
              </a:lnSpc>
              <a:spcAft>
                <a:spcPts val="1000"/>
              </a:spcAft>
              <a:buClr>
                <a:schemeClr val="tx1">
                  <a:lumMod val="95000"/>
                  <a:lumOff val="5000"/>
                </a:schemeClr>
              </a:buClr>
              <a:buFont typeface="Wingdings" pitchFamily="2" charset="2"/>
              <a:buChar char="Ø"/>
              <a:tabLst>
                <a:tab pos="3677920" algn="l"/>
              </a:tabLst>
            </a:pPr>
            <a:r>
              <a:rPr lang="en-US" sz="2800" dirty="0" smtClean="0">
                <a:solidFill>
                  <a:schemeClr val="tx1">
                    <a:lumMod val="95000"/>
                    <a:lumOff val="5000"/>
                  </a:schemeClr>
                </a:solidFill>
                <a:latin typeface="Times New Roman" pitchFamily="18" charset="0"/>
                <a:ea typeface="Times New Roman"/>
                <a:cs typeface="Times New Roman" pitchFamily="18" charset="0"/>
              </a:rPr>
              <a:t>Clustering</a:t>
            </a:r>
            <a:endParaRPr lang="en-GB" sz="2800" dirty="0" smtClean="0">
              <a:solidFill>
                <a:schemeClr val="tx1">
                  <a:lumMod val="95000"/>
                  <a:lumOff val="5000"/>
                </a:schemeClr>
              </a:solidFill>
              <a:latin typeface="Times New Roman" pitchFamily="18" charset="0"/>
              <a:ea typeface="Times New Roman"/>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solidFill>
                  <a:schemeClr val="tx1">
                    <a:lumMod val="95000"/>
                    <a:lumOff val="5000"/>
                  </a:schemeClr>
                </a:solidFill>
                <a:latin typeface="Times New Roman" pitchFamily="18" charset="0"/>
                <a:cs typeface="Times New Roman" pitchFamily="18" charset="0"/>
              </a:rPr>
              <a:t>Overview</a:t>
            </a:r>
            <a:endParaRPr lang="en-GB" sz="3200"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nSpc>
                <a:spcPct val="150000"/>
              </a:lnSpc>
            </a:pPr>
            <a:r>
              <a:rPr lang="en-CA" sz="2000" dirty="0" smtClean="0">
                <a:latin typeface="Times New Roman" pitchFamily="18" charset="0"/>
                <a:cs typeface="Times New Roman" pitchFamily="18" charset="0"/>
              </a:rPr>
              <a:t>osPCA is applied for the data set for finding the principal direction. In this method the target instance will be duplicated multiple times (oversampling) thus reducing the effect of outliers rather than that of normal data.</a:t>
            </a:r>
          </a:p>
          <a:p>
            <a:pPr>
              <a:lnSpc>
                <a:spcPct val="150000"/>
              </a:lnSpc>
            </a:pPr>
            <a:r>
              <a:rPr lang="en-CA" sz="2000" dirty="0" smtClean="0">
                <a:latin typeface="Times New Roman" pitchFamily="18" charset="0"/>
                <a:cs typeface="Times New Roman" pitchFamily="18" charset="0"/>
              </a:rPr>
              <a:t> After that using </a:t>
            </a:r>
            <a:r>
              <a:rPr lang="en-CA" sz="2000" b="1" dirty="0" smtClean="0">
                <a:latin typeface="Times New Roman" pitchFamily="18" charset="0"/>
                <a:cs typeface="Times New Roman" pitchFamily="18" charset="0"/>
              </a:rPr>
              <a:t>Leave One Out (LOO) strategy</a:t>
            </a:r>
            <a:r>
              <a:rPr lang="en-CA" sz="2000" dirty="0" smtClean="0">
                <a:latin typeface="Times New Roman" pitchFamily="18" charset="0"/>
                <a:cs typeface="Times New Roman" pitchFamily="18" charset="0"/>
              </a:rPr>
              <a:t>, the angle difference will be identified. In which if we add or remove one data instance, the direction will be changed. </a:t>
            </a:r>
          </a:p>
          <a:p>
            <a:pPr>
              <a:lnSpc>
                <a:spcPct val="150000"/>
              </a:lnSpc>
            </a:pPr>
            <a:r>
              <a:rPr lang="en-CA" sz="2000" dirty="0" smtClean="0">
                <a:latin typeface="Times New Roman" pitchFamily="18" charset="0"/>
                <a:cs typeface="Times New Roman" pitchFamily="18" charset="0"/>
              </a:rPr>
              <a:t>For normal data instances the </a:t>
            </a:r>
            <a:r>
              <a:rPr lang="en-CA" sz="2000" b="1" dirty="0" smtClean="0">
                <a:latin typeface="Times New Roman" pitchFamily="18" charset="0"/>
                <a:cs typeface="Times New Roman" pitchFamily="18" charset="0"/>
              </a:rPr>
              <a:t>angle difference </a:t>
            </a:r>
            <a:r>
              <a:rPr lang="en-CA" sz="2000" dirty="0" smtClean="0">
                <a:latin typeface="Times New Roman" pitchFamily="18" charset="0"/>
                <a:cs typeface="Times New Roman" pitchFamily="18" charset="0"/>
              </a:rPr>
              <a:t>is</a:t>
            </a:r>
            <a:r>
              <a:rPr lang="en-CA" sz="2000" b="1" dirty="0" smtClean="0">
                <a:latin typeface="Times New Roman" pitchFamily="18" charset="0"/>
                <a:cs typeface="Times New Roman" pitchFamily="18" charset="0"/>
              </a:rPr>
              <a:t> </a:t>
            </a:r>
            <a:r>
              <a:rPr lang="en-CA" sz="2000" dirty="0" smtClean="0">
                <a:latin typeface="Times New Roman" pitchFamily="18" charset="0"/>
                <a:cs typeface="Times New Roman" pitchFamily="18" charset="0"/>
              </a:rPr>
              <a:t>smaller and for outliers this might be larger.</a:t>
            </a:r>
            <a:endParaRPr lang="en-GB" sz="20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428604"/>
            <a:ext cx="8229600" cy="1139825"/>
          </a:xfrm>
        </p:spPr>
        <p:txBody>
          <a:bodyPr/>
          <a:lstStyle/>
          <a:p>
            <a:r>
              <a:rPr lang="en-GB" sz="3200" dirty="0" smtClean="0">
                <a:solidFill>
                  <a:schemeClr val="tx1">
                    <a:lumMod val="95000"/>
                    <a:lumOff val="5000"/>
                  </a:schemeClr>
                </a:solidFill>
                <a:latin typeface="Times New Roman" pitchFamily="18" charset="0"/>
                <a:cs typeface="Times New Roman" pitchFamily="18" charset="0"/>
              </a:rPr>
              <a:t>Module-1 (Cleaning Data) </a:t>
            </a:r>
            <a:endParaRPr lang="en-GB" sz="3200"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28596" y="1071546"/>
            <a:ext cx="8229600" cy="5072098"/>
          </a:xfrm>
        </p:spPr>
        <p:txBody>
          <a:bodyPr/>
          <a:lstStyle/>
          <a:p>
            <a:pPr algn="just">
              <a:lnSpc>
                <a:spcPct val="150000"/>
              </a:lnSpc>
              <a:buClr>
                <a:schemeClr val="tx1"/>
              </a:buClr>
              <a:buSzPct val="70000"/>
              <a:buNone/>
            </a:pPr>
            <a:endParaRPr lang="en-GB" sz="2000" dirty="0" smtClean="0">
              <a:latin typeface="Times New Roman" pitchFamily="18" charset="0"/>
              <a:cs typeface="Times New Roman" pitchFamily="18" charset="0"/>
            </a:endParaRPr>
          </a:p>
          <a:p>
            <a:pPr algn="just">
              <a:lnSpc>
                <a:spcPct val="150000"/>
              </a:lnSpc>
              <a:buClr>
                <a:schemeClr val="tx1"/>
              </a:buClr>
              <a:buSzPct val="70000"/>
              <a:buFont typeface="Wingdings" pitchFamily="2" charset="2"/>
              <a:buChar char="Ø"/>
            </a:pPr>
            <a:r>
              <a:rPr lang="en-US" sz="2000" dirty="0" smtClean="0">
                <a:latin typeface="Times New Roman" pitchFamily="18" charset="0"/>
                <a:cs typeface="Times New Roman" pitchFamily="18" charset="0"/>
              </a:rPr>
              <a:t>A</a:t>
            </a:r>
            <a:r>
              <a:rPr lang="en-US" sz="2000" b="1" dirty="0" smtClean="0">
                <a:latin typeface="Times New Roman" pitchFamily="18" charset="0"/>
                <a:cs typeface="Times New Roman" pitchFamily="18" charset="0"/>
              </a:rPr>
              <a:t> </a:t>
            </a:r>
            <a:r>
              <a:rPr lang="en-CA" sz="2000" dirty="0" smtClean="0">
                <a:latin typeface="Times New Roman" pitchFamily="18" charset="0"/>
                <a:cs typeface="Times New Roman" pitchFamily="18" charset="0"/>
              </a:rPr>
              <a:t>set of data instances in the original </a:t>
            </a:r>
            <a:r>
              <a:rPr lang="en-CA" sz="2000" b="1" dirty="0" smtClean="0">
                <a:latin typeface="Times New Roman" pitchFamily="18" charset="0"/>
                <a:cs typeface="Times New Roman" pitchFamily="18" charset="0"/>
              </a:rPr>
              <a:t>data set is taken as input</a:t>
            </a:r>
            <a:r>
              <a:rPr lang="en-CA" sz="2000" dirty="0" smtClean="0">
                <a:latin typeface="Times New Roman" pitchFamily="18" charset="0"/>
                <a:cs typeface="Times New Roman" pitchFamily="18" charset="0"/>
              </a:rPr>
              <a:t>. This data may be contaminated by noise or incorrect data  . </a:t>
            </a:r>
          </a:p>
          <a:p>
            <a:pPr algn="just">
              <a:lnSpc>
                <a:spcPct val="150000"/>
              </a:lnSpc>
              <a:buClr>
                <a:schemeClr val="tx1"/>
              </a:buClr>
              <a:buSzPct val="70000"/>
              <a:buFont typeface="Wingdings" pitchFamily="2" charset="2"/>
              <a:buChar char="Ø"/>
            </a:pPr>
            <a:r>
              <a:rPr lang="en-CA" sz="2000" dirty="0" smtClean="0">
                <a:latin typeface="Times New Roman" pitchFamily="18" charset="0"/>
                <a:cs typeface="Times New Roman" pitchFamily="18" charset="0"/>
              </a:rPr>
              <a:t>So the cleaning is done using Over-Sampling Principal Component Analysis (osPCA) method.</a:t>
            </a:r>
          </a:p>
          <a:p>
            <a:pPr algn="just">
              <a:lnSpc>
                <a:spcPct val="150000"/>
              </a:lnSpc>
              <a:buClr>
                <a:schemeClr val="tx1"/>
              </a:buClr>
              <a:buSzPct val="70000"/>
              <a:buFont typeface="Wingdings" pitchFamily="2" charset="2"/>
              <a:buChar char="Ø"/>
            </a:pPr>
            <a:r>
              <a:rPr lang="en-CA" sz="2000" dirty="0" smtClean="0">
                <a:latin typeface="Times New Roman" pitchFamily="18" charset="0"/>
                <a:cs typeface="Times New Roman" pitchFamily="18" charset="0"/>
              </a:rPr>
              <a:t>And then the score of outlierness is calculated and the </a:t>
            </a:r>
            <a:r>
              <a:rPr lang="en-CA" sz="2000" b="1" dirty="0" smtClean="0">
                <a:latin typeface="Times New Roman" pitchFamily="18" charset="0"/>
                <a:cs typeface="Times New Roman" pitchFamily="18" charset="0"/>
              </a:rPr>
              <a:t>smallest </a:t>
            </a:r>
            <a:r>
              <a:rPr lang="en-CA" sz="2000" b="1" baseline="-25000" dirty="0" smtClean="0">
                <a:latin typeface="Times New Roman" pitchFamily="18" charset="0"/>
                <a:cs typeface="Times New Roman" pitchFamily="18" charset="0"/>
              </a:rPr>
              <a:t> </a:t>
            </a:r>
            <a:r>
              <a:rPr lang="en-CA" sz="2000" b="1" dirty="0" smtClean="0">
                <a:latin typeface="Times New Roman" pitchFamily="18" charset="0"/>
                <a:cs typeface="Times New Roman" pitchFamily="18" charset="0"/>
              </a:rPr>
              <a:t>value is taken as the threshold value. </a:t>
            </a:r>
            <a:endParaRPr lang="en-GB" sz="2000" b="1" dirty="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solidFill>
                  <a:schemeClr val="tx1">
                    <a:lumMod val="95000"/>
                    <a:lumOff val="5000"/>
                  </a:schemeClr>
                </a:solidFill>
                <a:latin typeface="Times New Roman" pitchFamily="18" charset="0"/>
                <a:cs typeface="Times New Roman" pitchFamily="18" charset="0"/>
              </a:rPr>
              <a:t>Module-2 (Detecting Outlier)</a:t>
            </a:r>
            <a:endParaRPr lang="en-GB" sz="3200"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57158" y="1214422"/>
            <a:ext cx="8229600" cy="4530725"/>
          </a:xfrm>
        </p:spPr>
        <p:txBody>
          <a:bodyPr/>
          <a:lstStyle/>
          <a:p>
            <a:pPr algn="just">
              <a:lnSpc>
                <a:spcPct val="150000"/>
              </a:lnSpc>
              <a:spcAft>
                <a:spcPts val="1000"/>
              </a:spcAft>
              <a:buClrTx/>
              <a:buFont typeface="Wingdings" pitchFamily="2" charset="2"/>
              <a:buChar char="Ø"/>
            </a:pPr>
            <a:r>
              <a:rPr lang="en-CA" sz="2000" dirty="0" smtClean="0">
                <a:latin typeface="Times New Roman" pitchFamily="18" charset="0"/>
                <a:ea typeface="Times New Roman"/>
                <a:cs typeface="Times New Roman" pitchFamily="18" charset="0"/>
              </a:rPr>
              <a:t>In this module we detect the outlierness of the user input. </a:t>
            </a:r>
          </a:p>
          <a:p>
            <a:pPr algn="just">
              <a:lnSpc>
                <a:spcPct val="150000"/>
              </a:lnSpc>
              <a:spcAft>
                <a:spcPts val="1000"/>
              </a:spcAft>
              <a:buClrTx/>
              <a:buFont typeface="Wingdings" pitchFamily="2" charset="2"/>
              <a:buChar char="Ø"/>
            </a:pPr>
            <a:r>
              <a:rPr lang="en-CA" sz="2000" dirty="0" smtClean="0">
                <a:latin typeface="Times New Roman" pitchFamily="18" charset="0"/>
                <a:ea typeface="Times New Roman"/>
                <a:cs typeface="Times New Roman" pitchFamily="18" charset="0"/>
              </a:rPr>
              <a:t>When the user gives the input to the system, the system </a:t>
            </a:r>
            <a:r>
              <a:rPr lang="en-CA" sz="2000" b="1" dirty="0" smtClean="0">
                <a:latin typeface="Times New Roman" pitchFamily="18" charset="0"/>
                <a:ea typeface="Times New Roman"/>
                <a:cs typeface="Times New Roman" pitchFamily="18" charset="0"/>
              </a:rPr>
              <a:t>calculate the score value for the new input. </a:t>
            </a:r>
          </a:p>
          <a:p>
            <a:pPr algn="just">
              <a:lnSpc>
                <a:spcPct val="150000"/>
              </a:lnSpc>
              <a:spcAft>
                <a:spcPts val="1000"/>
              </a:spcAft>
              <a:buClrTx/>
              <a:buFont typeface="Wingdings" pitchFamily="2" charset="2"/>
              <a:buChar char="Ø"/>
            </a:pPr>
            <a:r>
              <a:rPr lang="en-CA" sz="2000" dirty="0" smtClean="0">
                <a:latin typeface="Times New Roman" pitchFamily="18" charset="0"/>
                <a:ea typeface="Times New Roman"/>
                <a:cs typeface="Times New Roman" pitchFamily="18" charset="0"/>
              </a:rPr>
              <a:t>The new score value is </a:t>
            </a:r>
            <a:r>
              <a:rPr lang="en-CA" sz="2000" b="1" dirty="0" smtClean="0">
                <a:latin typeface="Times New Roman" pitchFamily="18" charset="0"/>
                <a:ea typeface="Times New Roman"/>
                <a:cs typeface="Times New Roman" pitchFamily="18" charset="0"/>
              </a:rPr>
              <a:t>compared</a:t>
            </a:r>
            <a:r>
              <a:rPr lang="en-CA" sz="2000" dirty="0" smtClean="0">
                <a:latin typeface="Times New Roman" pitchFamily="18" charset="0"/>
                <a:ea typeface="Times New Roman"/>
                <a:cs typeface="Times New Roman" pitchFamily="18" charset="0"/>
              </a:rPr>
              <a:t> with the threshold value which is calculated in previous module.</a:t>
            </a:r>
          </a:p>
          <a:p>
            <a:pPr algn="just">
              <a:lnSpc>
                <a:spcPct val="150000"/>
              </a:lnSpc>
              <a:spcAft>
                <a:spcPts val="1000"/>
              </a:spcAft>
              <a:buClrTx/>
              <a:buFont typeface="Wingdings" pitchFamily="2" charset="2"/>
              <a:buChar char="Ø"/>
            </a:pPr>
            <a:r>
              <a:rPr lang="en-CA" sz="2000" dirty="0" smtClean="0">
                <a:latin typeface="Times New Roman" pitchFamily="18" charset="0"/>
                <a:ea typeface="Times New Roman"/>
                <a:cs typeface="Times New Roman" pitchFamily="18" charset="0"/>
              </a:rPr>
              <a:t>If the score value of the new data instance is above the threshold value, then that input data is identified as an outlier. Otherwise it is considered as a normal data instance, and the PCA value of that particular data instance is updated accordingly.</a:t>
            </a:r>
            <a:endParaRPr lang="en-GB" sz="2000" dirty="0" smtClean="0">
              <a:latin typeface="Times New Roman" pitchFamily="18" charset="0"/>
              <a:ea typeface="Times New Roman"/>
              <a:cs typeface="Times New Roman" pitchFamily="18" charset="0"/>
            </a:endParaRPr>
          </a:p>
          <a:p>
            <a:pPr>
              <a:buClr>
                <a:schemeClr val="tx1"/>
              </a:buClr>
              <a:buFont typeface="Wingdings" pitchFamily="2" charset="2"/>
              <a:buChar char="Ø"/>
            </a:pPr>
            <a:endParaRPr lang="en-GB" sz="20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solidFill>
                  <a:schemeClr val="tx1">
                    <a:lumMod val="95000"/>
                    <a:lumOff val="5000"/>
                  </a:schemeClr>
                </a:solidFill>
                <a:latin typeface="Times New Roman" pitchFamily="18" charset="0"/>
                <a:cs typeface="Times New Roman" pitchFamily="18" charset="0"/>
              </a:rPr>
              <a:t>Module-3 (Clustering)</a:t>
            </a:r>
            <a:endParaRPr lang="en-GB" sz="3200"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nSpc>
                <a:spcPct val="150000"/>
              </a:lnSpc>
              <a:buClr>
                <a:schemeClr val="tx1"/>
              </a:buClr>
              <a:buFont typeface="Wingdings" pitchFamily="2" charset="2"/>
              <a:buChar char="Ø"/>
            </a:pPr>
            <a:r>
              <a:rPr lang="en-CA" sz="2000" dirty="0" smtClean="0">
                <a:latin typeface="Times New Roman" pitchFamily="18" charset="0"/>
                <a:cs typeface="Times New Roman" pitchFamily="18" charset="0"/>
              </a:rPr>
              <a:t>There is a possibility that some outlier data may be considered as normal data in the previous method.</a:t>
            </a:r>
          </a:p>
          <a:p>
            <a:pPr>
              <a:lnSpc>
                <a:spcPct val="150000"/>
              </a:lnSpc>
              <a:buClr>
                <a:schemeClr val="tx1"/>
              </a:buClr>
              <a:buFont typeface="Wingdings" pitchFamily="2" charset="2"/>
              <a:buChar char="Ø"/>
            </a:pPr>
            <a:r>
              <a:rPr lang="en-CA" sz="2000" dirty="0" smtClean="0">
                <a:latin typeface="Times New Roman" pitchFamily="18" charset="0"/>
                <a:cs typeface="Times New Roman" pitchFamily="18" charset="0"/>
              </a:rPr>
              <a:t> So the clustering method is used to solve this problem. </a:t>
            </a:r>
          </a:p>
          <a:p>
            <a:pPr>
              <a:lnSpc>
                <a:spcPct val="150000"/>
              </a:lnSpc>
              <a:buClr>
                <a:schemeClr val="tx1"/>
              </a:buClr>
              <a:buFont typeface="Wingdings" pitchFamily="2" charset="2"/>
              <a:buChar char="Ø"/>
            </a:pPr>
            <a:r>
              <a:rPr lang="en-CA" sz="2000" dirty="0" smtClean="0">
                <a:latin typeface="Times New Roman" pitchFamily="18" charset="0"/>
                <a:cs typeface="Times New Roman" pitchFamily="18" charset="0"/>
              </a:rPr>
              <a:t>The clusters are formed for input data instances and then the outlier calculation is applied for each cluster to find the outlier exactly. </a:t>
            </a:r>
            <a:endParaRPr lang="en-GB" sz="2000" dirty="0" smtClean="0">
              <a:latin typeface="Times New Roman" pitchFamily="18" charset="0"/>
              <a:cs typeface="Times New Roman" pitchFamily="18" charset="0"/>
            </a:endParaRPr>
          </a:p>
          <a:p>
            <a:endParaRPr lang="en-GB" sz="20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774700"/>
          </a:xfrm>
        </p:spPr>
        <p:txBody>
          <a:bodyPr/>
          <a:lstStyle/>
          <a:p>
            <a:pPr algn="ctr" eaLnBrk="1" hangingPunct="1">
              <a:defRPr/>
            </a:pPr>
            <a:r>
              <a:rPr lang="en-US" dirty="0" smtClean="0">
                <a:effectLst>
                  <a:outerShdw blurRad="38100" dist="38100" dir="2700000" algn="tl">
                    <a:srgbClr val="000000">
                      <a:alpha val="43137"/>
                    </a:srgbClr>
                  </a:outerShdw>
                </a:effectLst>
              </a:rPr>
              <a:t>  Thank you</a:t>
            </a:r>
            <a:endParaRPr lang="en-US" dirty="0">
              <a:effectLst>
                <a:outerShdw blurRad="38100" dist="38100" dir="2700000" algn="tl">
                  <a:srgbClr val="000000">
                    <a:alpha val="43137"/>
                  </a:srgbClr>
                </a:outerShdw>
              </a:effectLst>
            </a:endParaRPr>
          </a:p>
        </p:txBody>
      </p:sp>
      <p:sp>
        <p:nvSpPr>
          <p:cNvPr id="11267" name="Text Placeholder 4"/>
          <p:cNvSpPr>
            <a:spLocks noGrp="1"/>
          </p:cNvSpPr>
          <p:nvPr>
            <p:ph type="body" idx="1"/>
          </p:nvPr>
        </p:nvSpPr>
        <p:spPr>
          <a:xfrm>
            <a:off x="685800" y="609600"/>
            <a:ext cx="7772400" cy="1500188"/>
          </a:xfrm>
        </p:spPr>
        <p:txBody>
          <a:bodyPr/>
          <a:lstStyle/>
          <a:p>
            <a:pPr algn="ctr" eaLnBrk="1" hangingPunct="1"/>
            <a:r>
              <a:rPr lang="en-US" sz="5400" dirty="0" smtClean="0">
                <a:effectLst>
                  <a:outerShdw blurRad="38100" dist="38100" dir="2700000" algn="tl">
                    <a:srgbClr val="000000">
                      <a:alpha val="43137"/>
                    </a:srgbClr>
                  </a:outerShdw>
                </a:effectLst>
              </a:rPr>
              <a:t> Queries</a:t>
            </a:r>
          </a:p>
        </p:txBody>
      </p:sp>
      <p:sp>
        <p:nvSpPr>
          <p:cNvPr id="6" name="Rectangle 5"/>
          <p:cNvSpPr/>
          <p:nvPr/>
        </p:nvSpPr>
        <p:spPr>
          <a:xfrm>
            <a:off x="3886200" y="2362200"/>
            <a:ext cx="1676400" cy="1862048"/>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defRPr/>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itchFamily="82" charset="0"/>
              <a:cs typeface="+mn-cs"/>
            </a:endParaRPr>
          </a:p>
        </p:txBody>
      </p:sp>
    </p:spTree>
  </p:cSld>
  <p:clrMapOvr>
    <a:masterClrMapping/>
  </p:clrMapOvr>
  <mc:AlternateContent xmlns:mc="http://schemas.openxmlformats.org/markup-compatibility/2006">
    <mc:Choice xmlns="" xmlns:p14="http://schemas.microsoft.com/office/powerpoint/2010/main" Requires="p14">
      <p:transition spd="med">
        <p14:gallery dir="l"/>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2643206" cy="579419"/>
          </a:xfrm>
        </p:spPr>
        <p:txBody>
          <a:bodyPr/>
          <a:lstStyle/>
          <a:p>
            <a:r>
              <a:rPr lang="en-GB" sz="3200" dirty="0" smtClean="0">
                <a:solidFill>
                  <a:schemeClr val="tx1">
                    <a:lumMod val="95000"/>
                    <a:lumOff val="5000"/>
                  </a:schemeClr>
                </a:solidFill>
                <a:latin typeface="Algerian" pitchFamily="82" charset="0"/>
              </a:rPr>
              <a:t>DESIGN</a:t>
            </a:r>
            <a:endParaRPr lang="en-GB" sz="3200" dirty="0">
              <a:solidFill>
                <a:schemeClr val="tx1">
                  <a:lumMod val="95000"/>
                  <a:lumOff val="5000"/>
                </a:schemeClr>
              </a:solidFill>
              <a:latin typeface="Algerian" pitchFamily="82" charset="0"/>
            </a:endParaRPr>
          </a:p>
        </p:txBody>
      </p:sp>
      <p:sp>
        <p:nvSpPr>
          <p:cNvPr id="11" name="Flowchart: Process 10"/>
          <p:cNvSpPr/>
          <p:nvPr/>
        </p:nvSpPr>
        <p:spPr>
          <a:xfrm>
            <a:off x="642910" y="3357562"/>
            <a:ext cx="1785950" cy="500066"/>
          </a:xfrm>
          <a:prstGeom prst="flowChart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CLEANING</a:t>
            </a:r>
            <a:endParaRPr lang="en-GB" b="1" dirty="0"/>
          </a:p>
        </p:txBody>
      </p:sp>
      <p:cxnSp>
        <p:nvCxnSpPr>
          <p:cNvPr id="19" name="Straight Arrow Connector 18"/>
          <p:cNvCxnSpPr/>
          <p:nvPr/>
        </p:nvCxnSpPr>
        <p:spPr>
          <a:xfrm rot="5400000">
            <a:off x="1250133" y="1893083"/>
            <a:ext cx="500066" cy="1588"/>
          </a:xfrm>
          <a:prstGeom prst="straightConnector1">
            <a:avLst/>
          </a:prstGeom>
          <a:ln w="254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1249339" y="3035297"/>
            <a:ext cx="500066" cy="1588"/>
          </a:xfrm>
          <a:prstGeom prst="straightConnector1">
            <a:avLst/>
          </a:prstGeom>
          <a:ln w="254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1249339" y="4178305"/>
            <a:ext cx="500066" cy="1588"/>
          </a:xfrm>
          <a:prstGeom prst="straightConnector1">
            <a:avLst/>
          </a:prstGeom>
          <a:ln w="254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Flowchart: Process 32"/>
          <p:cNvSpPr/>
          <p:nvPr/>
        </p:nvSpPr>
        <p:spPr>
          <a:xfrm>
            <a:off x="6715140" y="2786058"/>
            <a:ext cx="2143140" cy="500066"/>
          </a:xfrm>
          <a:prstGeom prst="flowChart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NORMAL DATA</a:t>
            </a:r>
          </a:p>
        </p:txBody>
      </p:sp>
      <p:sp>
        <p:nvSpPr>
          <p:cNvPr id="22" name="Flowchart: Process 21"/>
          <p:cNvSpPr/>
          <p:nvPr/>
        </p:nvSpPr>
        <p:spPr>
          <a:xfrm>
            <a:off x="571472" y="2143116"/>
            <a:ext cx="2143140" cy="642942"/>
          </a:xfrm>
          <a:prstGeom prst="flowChart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CONTAMINATED DATA</a:t>
            </a:r>
          </a:p>
        </p:txBody>
      </p:sp>
      <p:cxnSp>
        <p:nvCxnSpPr>
          <p:cNvPr id="23" name="Straight Arrow Connector 22"/>
          <p:cNvCxnSpPr/>
          <p:nvPr/>
        </p:nvCxnSpPr>
        <p:spPr>
          <a:xfrm>
            <a:off x="5429256" y="1643050"/>
            <a:ext cx="2357454" cy="1588"/>
          </a:xfrm>
          <a:prstGeom prst="straightConnector1">
            <a:avLst/>
          </a:prstGeom>
          <a:ln w="254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7358479" y="2214157"/>
            <a:ext cx="1000132" cy="794"/>
          </a:xfrm>
          <a:prstGeom prst="straightConnector1">
            <a:avLst/>
          </a:prstGeom>
          <a:ln w="254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Flowchart: Process 31"/>
          <p:cNvSpPr/>
          <p:nvPr/>
        </p:nvSpPr>
        <p:spPr>
          <a:xfrm>
            <a:off x="714348" y="4500570"/>
            <a:ext cx="1785950" cy="500066"/>
          </a:xfrm>
          <a:prstGeom prst="flowChart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EXTRACTION</a:t>
            </a:r>
            <a:endParaRPr lang="en-GB" b="1" dirty="0"/>
          </a:p>
        </p:txBody>
      </p:sp>
      <p:sp>
        <p:nvSpPr>
          <p:cNvPr id="42" name="Flowchart: Process 41"/>
          <p:cNvSpPr/>
          <p:nvPr/>
        </p:nvSpPr>
        <p:spPr>
          <a:xfrm>
            <a:off x="3357554" y="4429132"/>
            <a:ext cx="2928958" cy="857256"/>
          </a:xfrm>
          <a:prstGeom prst="flowChart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PRINCIPAL COMPONENT ANALYSIS</a:t>
            </a:r>
            <a:endParaRPr lang="en-GB" b="1" dirty="0"/>
          </a:p>
        </p:txBody>
      </p:sp>
      <p:cxnSp>
        <p:nvCxnSpPr>
          <p:cNvPr id="43" name="Straight Arrow Connector 42"/>
          <p:cNvCxnSpPr/>
          <p:nvPr/>
        </p:nvCxnSpPr>
        <p:spPr>
          <a:xfrm>
            <a:off x="2571736" y="4786322"/>
            <a:ext cx="571504" cy="1588"/>
          </a:xfrm>
          <a:prstGeom prst="straightConnector1">
            <a:avLst/>
          </a:prstGeom>
          <a:ln w="254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a:off x="7216000" y="4071148"/>
            <a:ext cx="1428760" cy="1588"/>
          </a:xfrm>
          <a:prstGeom prst="straightConnector1">
            <a:avLst/>
          </a:prstGeom>
          <a:ln w="254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6500826" y="4857760"/>
            <a:ext cx="1428760" cy="1588"/>
          </a:xfrm>
          <a:prstGeom prst="straightConnector1">
            <a:avLst/>
          </a:prstGeom>
          <a:ln w="254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10800000">
            <a:off x="1500166" y="1643050"/>
            <a:ext cx="1571636" cy="1588"/>
          </a:xfrm>
          <a:prstGeom prst="straightConnector1">
            <a:avLst/>
          </a:prstGeom>
          <a:ln w="254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a:off x="4322761" y="5678503"/>
            <a:ext cx="642942" cy="1588"/>
          </a:xfrm>
          <a:prstGeom prst="straightConnector1">
            <a:avLst/>
          </a:prstGeom>
          <a:ln w="254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Flowchart: Connector 61"/>
          <p:cNvSpPr/>
          <p:nvPr/>
        </p:nvSpPr>
        <p:spPr>
          <a:xfrm>
            <a:off x="4429124" y="6072206"/>
            <a:ext cx="500066" cy="642942"/>
          </a:xfrm>
          <a:prstGeom prst="flowChartConnector">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lowchart: Data 26"/>
          <p:cNvSpPr/>
          <p:nvPr/>
        </p:nvSpPr>
        <p:spPr>
          <a:xfrm>
            <a:off x="2928926" y="1357298"/>
            <a:ext cx="2500330" cy="714380"/>
          </a:xfrm>
          <a:prstGeom prst="flowChartInputOutp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smtClean="0"/>
          </a:p>
          <a:p>
            <a:pPr algn="ctr"/>
            <a:r>
              <a:rPr lang="en-GB" b="1" dirty="0" smtClean="0"/>
              <a:t>INPUT DATA</a:t>
            </a:r>
          </a:p>
          <a:p>
            <a:pPr algn="ctr"/>
            <a:endParaRPr lang="en-GB" dirty="0"/>
          </a:p>
        </p:txBody>
      </p:sp>
      <p:cxnSp>
        <p:nvCxnSpPr>
          <p:cNvPr id="28" name="Straight Arrow Connector 27"/>
          <p:cNvCxnSpPr/>
          <p:nvPr/>
        </p:nvCxnSpPr>
        <p:spPr>
          <a:xfrm rot="5400000">
            <a:off x="3965571" y="1106471"/>
            <a:ext cx="500066" cy="1588"/>
          </a:xfrm>
          <a:prstGeom prst="straightConnector1">
            <a:avLst/>
          </a:prstGeom>
          <a:ln w="254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Flowchart: Terminator 28"/>
          <p:cNvSpPr/>
          <p:nvPr/>
        </p:nvSpPr>
        <p:spPr>
          <a:xfrm>
            <a:off x="3286116" y="285728"/>
            <a:ext cx="1857388" cy="500066"/>
          </a:xfrm>
          <a:prstGeom prst="flowChartTerminator">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START</a:t>
            </a:r>
            <a:endParaRPr lang="en-GB" b="1"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Process 7"/>
          <p:cNvSpPr/>
          <p:nvPr/>
        </p:nvSpPr>
        <p:spPr>
          <a:xfrm>
            <a:off x="2500298" y="2928934"/>
            <a:ext cx="3143272" cy="642942"/>
          </a:xfrm>
          <a:prstGeom prst="flowChart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UPDATE PRINCIPAL COMPONENTS</a:t>
            </a:r>
            <a:endParaRPr lang="en-GB" b="1" dirty="0"/>
          </a:p>
        </p:txBody>
      </p:sp>
      <p:cxnSp>
        <p:nvCxnSpPr>
          <p:cNvPr id="10" name="Straight Arrow Connector 9"/>
          <p:cNvCxnSpPr/>
          <p:nvPr/>
        </p:nvCxnSpPr>
        <p:spPr>
          <a:xfrm rot="5400000">
            <a:off x="3606792" y="3963991"/>
            <a:ext cx="500066" cy="1588"/>
          </a:xfrm>
          <a:prstGeom prst="straightConnector1">
            <a:avLst/>
          </a:prstGeom>
          <a:ln w="254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3608381" y="2678107"/>
            <a:ext cx="500066" cy="1588"/>
          </a:xfrm>
          <a:prstGeom prst="straightConnector1">
            <a:avLst/>
          </a:prstGeom>
          <a:ln w="254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3608381" y="1463661"/>
            <a:ext cx="500066" cy="1588"/>
          </a:xfrm>
          <a:prstGeom prst="straightConnector1">
            <a:avLst/>
          </a:prstGeom>
          <a:ln w="254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3608381" y="5249875"/>
            <a:ext cx="500066" cy="1588"/>
          </a:xfrm>
          <a:prstGeom prst="straightConnector1">
            <a:avLst/>
          </a:prstGeom>
          <a:ln w="254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Flowchart: Connector 18"/>
          <p:cNvSpPr/>
          <p:nvPr/>
        </p:nvSpPr>
        <p:spPr>
          <a:xfrm>
            <a:off x="3571868" y="500042"/>
            <a:ext cx="500066" cy="642942"/>
          </a:xfrm>
          <a:prstGeom prst="flowChartConnector">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Process 19"/>
          <p:cNvSpPr/>
          <p:nvPr/>
        </p:nvSpPr>
        <p:spPr>
          <a:xfrm>
            <a:off x="2500298" y="1785926"/>
            <a:ext cx="3143272" cy="500066"/>
          </a:xfrm>
          <a:prstGeom prst="flowChart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OVERSAMPLING</a:t>
            </a:r>
            <a:endParaRPr lang="en-GB" b="1" dirty="0"/>
          </a:p>
        </p:txBody>
      </p:sp>
      <p:sp>
        <p:nvSpPr>
          <p:cNvPr id="21" name="Flowchart: Process 20"/>
          <p:cNvSpPr/>
          <p:nvPr/>
        </p:nvSpPr>
        <p:spPr>
          <a:xfrm>
            <a:off x="2643174" y="4429132"/>
            <a:ext cx="3143272" cy="500066"/>
          </a:xfrm>
          <a:prstGeom prst="flowChart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ANOMALY DETECTION</a:t>
            </a:r>
            <a:endParaRPr lang="en-GB" b="1" dirty="0"/>
          </a:p>
        </p:txBody>
      </p:sp>
      <p:sp>
        <p:nvSpPr>
          <p:cNvPr id="22" name="Flowchart: Terminator 21"/>
          <p:cNvSpPr/>
          <p:nvPr/>
        </p:nvSpPr>
        <p:spPr>
          <a:xfrm>
            <a:off x="3000364" y="5643578"/>
            <a:ext cx="1857388" cy="500066"/>
          </a:xfrm>
          <a:prstGeom prst="flowChartTerminator">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STOP</a:t>
            </a:r>
            <a:endParaRPr lang="en-GB" b="1"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solidFill>
                  <a:srgbClr val="002060"/>
                </a:solidFill>
                <a:latin typeface="Algerian" pitchFamily="82" charset="0"/>
              </a:rPr>
              <a:t>Data Flow Diagram (LEVEL – 0)</a:t>
            </a:r>
            <a:endParaRPr lang="en-GB" sz="3200" dirty="0">
              <a:solidFill>
                <a:srgbClr val="002060"/>
              </a:solidFill>
              <a:latin typeface="Algerian" pitchFamily="82" charset="0"/>
            </a:endParaRPr>
          </a:p>
        </p:txBody>
      </p:sp>
      <p:sp>
        <p:nvSpPr>
          <p:cNvPr id="5" name="Flowchart: Process 4"/>
          <p:cNvSpPr/>
          <p:nvPr/>
        </p:nvSpPr>
        <p:spPr>
          <a:xfrm>
            <a:off x="928662" y="2928934"/>
            <a:ext cx="1571636" cy="857256"/>
          </a:xfrm>
          <a:prstGeom prst="flowChart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latin typeface="Times New Roman" pitchFamily="18" charset="0"/>
                <a:cs typeface="Times New Roman" pitchFamily="18" charset="0"/>
              </a:rPr>
              <a:t>DATA SET</a:t>
            </a:r>
            <a:endParaRPr lang="en-GB" sz="2000" b="1" dirty="0">
              <a:latin typeface="Times New Roman" pitchFamily="18" charset="0"/>
              <a:cs typeface="Times New Roman" pitchFamily="18" charset="0"/>
            </a:endParaRPr>
          </a:p>
        </p:txBody>
      </p:sp>
      <p:sp>
        <p:nvSpPr>
          <p:cNvPr id="6" name="Flowchart: Process 5"/>
          <p:cNvSpPr/>
          <p:nvPr/>
        </p:nvSpPr>
        <p:spPr>
          <a:xfrm>
            <a:off x="6715140" y="2714620"/>
            <a:ext cx="2143140" cy="1143008"/>
          </a:xfrm>
          <a:prstGeom prst="flowChart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latin typeface="Times New Roman" pitchFamily="18" charset="0"/>
                <a:cs typeface="Times New Roman" pitchFamily="18" charset="0"/>
              </a:rPr>
              <a:t>ANOMALY DETECTION</a:t>
            </a:r>
            <a:endParaRPr lang="en-GB" sz="2000" b="1" dirty="0">
              <a:latin typeface="Times New Roman" pitchFamily="18" charset="0"/>
              <a:cs typeface="Times New Roman" pitchFamily="18" charset="0"/>
            </a:endParaRPr>
          </a:p>
        </p:txBody>
      </p:sp>
      <p:sp>
        <p:nvSpPr>
          <p:cNvPr id="7" name="Oval 6"/>
          <p:cNvSpPr/>
          <p:nvPr/>
        </p:nvSpPr>
        <p:spPr>
          <a:xfrm>
            <a:off x="3929058" y="2571744"/>
            <a:ext cx="1571636" cy="1500198"/>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solidFill>
                  <a:schemeClr val="bg1"/>
                </a:solidFill>
                <a:latin typeface="Times New Roman" pitchFamily="18" charset="0"/>
                <a:cs typeface="Times New Roman" pitchFamily="18" charset="0"/>
              </a:rPr>
              <a:t>OSPCA</a:t>
            </a:r>
            <a:endParaRPr lang="en-GB" sz="2000" b="1" dirty="0">
              <a:solidFill>
                <a:schemeClr val="bg1"/>
              </a:solidFill>
              <a:latin typeface="Times New Roman" pitchFamily="18" charset="0"/>
              <a:cs typeface="Times New Roman" pitchFamily="18" charset="0"/>
            </a:endParaRPr>
          </a:p>
        </p:txBody>
      </p:sp>
      <p:cxnSp>
        <p:nvCxnSpPr>
          <p:cNvPr id="9" name="Straight Arrow Connector 8"/>
          <p:cNvCxnSpPr/>
          <p:nvPr/>
        </p:nvCxnSpPr>
        <p:spPr>
          <a:xfrm>
            <a:off x="2571736" y="3357562"/>
            <a:ext cx="1285884" cy="1588"/>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572132" y="3357562"/>
            <a:ext cx="1071570" cy="1588"/>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7813"/>
            <a:ext cx="8329642" cy="1139825"/>
          </a:xfrm>
        </p:spPr>
        <p:txBody>
          <a:bodyPr/>
          <a:lstStyle/>
          <a:p>
            <a:r>
              <a:rPr lang="en-GB" sz="3200" dirty="0" smtClean="0">
                <a:solidFill>
                  <a:srgbClr val="002060"/>
                </a:solidFill>
                <a:latin typeface="Algerian" pitchFamily="82" charset="0"/>
              </a:rPr>
              <a:t>Data Flow Diagram (LEVEL – 1)</a:t>
            </a:r>
            <a:endParaRPr lang="en-GB" sz="3200" dirty="0"/>
          </a:p>
        </p:txBody>
      </p:sp>
      <p:sp>
        <p:nvSpPr>
          <p:cNvPr id="6" name="Flowchart: Process 5"/>
          <p:cNvSpPr/>
          <p:nvPr/>
        </p:nvSpPr>
        <p:spPr>
          <a:xfrm>
            <a:off x="71406" y="2428868"/>
            <a:ext cx="1571636" cy="857256"/>
          </a:xfrm>
          <a:prstGeom prst="flowChart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latin typeface="Times New Roman" pitchFamily="18" charset="0"/>
                <a:cs typeface="Times New Roman" pitchFamily="18" charset="0"/>
              </a:rPr>
              <a:t>DATA SET</a:t>
            </a:r>
            <a:endParaRPr lang="en-GB" sz="2000" b="1" dirty="0">
              <a:latin typeface="Times New Roman" pitchFamily="18" charset="0"/>
              <a:cs typeface="Times New Roman" pitchFamily="18" charset="0"/>
            </a:endParaRPr>
          </a:p>
        </p:txBody>
      </p:sp>
      <p:sp>
        <p:nvSpPr>
          <p:cNvPr id="8" name="Flowchart: Process 7"/>
          <p:cNvSpPr/>
          <p:nvPr/>
        </p:nvSpPr>
        <p:spPr>
          <a:xfrm>
            <a:off x="7000860" y="5214950"/>
            <a:ext cx="2143140" cy="1000132"/>
          </a:xfrm>
          <a:prstGeom prst="flowChart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latin typeface="Times New Roman" pitchFamily="18" charset="0"/>
                <a:cs typeface="Times New Roman" pitchFamily="18" charset="0"/>
              </a:rPr>
              <a:t>ANOMALY DETECTION</a:t>
            </a:r>
            <a:endParaRPr lang="en-GB" sz="2000" b="1" dirty="0">
              <a:latin typeface="Times New Roman" pitchFamily="18" charset="0"/>
              <a:cs typeface="Times New Roman" pitchFamily="18" charset="0"/>
            </a:endParaRPr>
          </a:p>
        </p:txBody>
      </p:sp>
      <p:cxnSp>
        <p:nvCxnSpPr>
          <p:cNvPr id="10" name="Straight Arrow Connector 9"/>
          <p:cNvCxnSpPr/>
          <p:nvPr/>
        </p:nvCxnSpPr>
        <p:spPr>
          <a:xfrm>
            <a:off x="714348" y="4357694"/>
            <a:ext cx="928694" cy="1588"/>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1" name="Flowchart: Alternate Process 10"/>
          <p:cNvSpPr/>
          <p:nvPr/>
        </p:nvSpPr>
        <p:spPr>
          <a:xfrm>
            <a:off x="1714480" y="1071546"/>
            <a:ext cx="5429288" cy="4071966"/>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Process 12"/>
          <p:cNvSpPr/>
          <p:nvPr/>
        </p:nvSpPr>
        <p:spPr>
          <a:xfrm>
            <a:off x="2143108" y="1357298"/>
            <a:ext cx="2071702" cy="1071570"/>
          </a:xfrm>
          <a:prstGeom prst="flowChartProcess">
            <a:avLst/>
          </a:prstGeom>
          <a:solidFill>
            <a:srgbClr val="00206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a:t>
            </a:r>
            <a:r>
              <a:rPr lang="en-GB" dirty="0" smtClean="0"/>
              <a:t> </a:t>
            </a:r>
            <a:r>
              <a:rPr lang="en-GB" dirty="0" smtClean="0"/>
              <a:t>EXTRACTION</a:t>
            </a:r>
            <a:endParaRPr lang="en-GB" dirty="0"/>
          </a:p>
        </p:txBody>
      </p:sp>
      <p:sp>
        <p:nvSpPr>
          <p:cNvPr id="14" name="Flowchart: Process 13"/>
          <p:cNvSpPr/>
          <p:nvPr/>
        </p:nvSpPr>
        <p:spPr>
          <a:xfrm>
            <a:off x="5357818" y="1500174"/>
            <a:ext cx="1357322" cy="928694"/>
          </a:xfrm>
          <a:prstGeom prst="flowChart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PCA</a:t>
            </a:r>
            <a:endParaRPr lang="en-GB" dirty="0"/>
          </a:p>
        </p:txBody>
      </p:sp>
      <p:sp>
        <p:nvSpPr>
          <p:cNvPr id="15" name="Flowchart: Process 14"/>
          <p:cNvSpPr/>
          <p:nvPr/>
        </p:nvSpPr>
        <p:spPr>
          <a:xfrm>
            <a:off x="2214546" y="3786190"/>
            <a:ext cx="1928826" cy="1071570"/>
          </a:xfrm>
          <a:prstGeom prst="flowChart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CLEANING</a:t>
            </a:r>
            <a:endParaRPr lang="en-GB" dirty="0"/>
          </a:p>
        </p:txBody>
      </p:sp>
      <p:sp>
        <p:nvSpPr>
          <p:cNvPr id="16" name="Flowchart: Process 15"/>
          <p:cNvSpPr/>
          <p:nvPr/>
        </p:nvSpPr>
        <p:spPr>
          <a:xfrm>
            <a:off x="4643438" y="3786190"/>
            <a:ext cx="2357454" cy="928694"/>
          </a:xfrm>
          <a:prstGeom prst="flowChart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OVERSAMPLING</a:t>
            </a:r>
            <a:endParaRPr lang="en-GB" dirty="0"/>
          </a:p>
        </p:txBody>
      </p:sp>
      <p:cxnSp>
        <p:nvCxnSpPr>
          <p:cNvPr id="18" name="Straight Arrow Connector 17"/>
          <p:cNvCxnSpPr/>
          <p:nvPr/>
        </p:nvCxnSpPr>
        <p:spPr>
          <a:xfrm rot="5400000">
            <a:off x="357952" y="3856834"/>
            <a:ext cx="856462" cy="794"/>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286248" y="2000240"/>
            <a:ext cx="1000132" cy="1588"/>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5501885" y="3142851"/>
            <a:ext cx="999338" cy="1588"/>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8251851" y="4750603"/>
            <a:ext cx="785024" cy="794"/>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358082" y="4286256"/>
            <a:ext cx="1214478" cy="1588"/>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flipH="1" flipV="1">
            <a:off x="2678893" y="3107529"/>
            <a:ext cx="929488" cy="794"/>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429488" y="3500438"/>
            <a:ext cx="1714512" cy="646331"/>
          </a:xfrm>
          <a:prstGeom prst="rect">
            <a:avLst/>
          </a:prstGeom>
          <a:noFill/>
        </p:spPr>
        <p:txBody>
          <a:bodyPr wrap="square" rtlCol="0">
            <a:spAutoFit/>
          </a:bodyPr>
          <a:lstStyle/>
          <a:p>
            <a:r>
              <a:rPr lang="en-GB" sz="1200" b="1" dirty="0" smtClean="0">
                <a:solidFill>
                  <a:schemeClr val="tx1">
                    <a:lumMod val="95000"/>
                    <a:lumOff val="5000"/>
                  </a:schemeClr>
                </a:solidFill>
                <a:latin typeface="Times New Roman" pitchFamily="18" charset="0"/>
                <a:cs typeface="Times New Roman" pitchFamily="18" charset="0"/>
              </a:rPr>
              <a:t>UPDATED </a:t>
            </a:r>
          </a:p>
          <a:p>
            <a:r>
              <a:rPr lang="en-GB" sz="1200" b="1" dirty="0" smtClean="0">
                <a:solidFill>
                  <a:schemeClr val="tx1">
                    <a:lumMod val="95000"/>
                    <a:lumOff val="5000"/>
                  </a:schemeClr>
                </a:solidFill>
                <a:latin typeface="Times New Roman" pitchFamily="18" charset="0"/>
                <a:cs typeface="Times New Roman" pitchFamily="18" charset="0"/>
              </a:rPr>
              <a:t>PRINCIPAL</a:t>
            </a:r>
          </a:p>
          <a:p>
            <a:r>
              <a:rPr lang="en-GB" sz="1200" b="1" dirty="0" smtClean="0">
                <a:solidFill>
                  <a:schemeClr val="tx1">
                    <a:lumMod val="95000"/>
                    <a:lumOff val="5000"/>
                  </a:schemeClr>
                </a:solidFill>
                <a:latin typeface="Times New Roman" pitchFamily="18" charset="0"/>
                <a:cs typeface="Times New Roman" pitchFamily="18" charset="0"/>
              </a:rPr>
              <a:t>COMPONENTS</a:t>
            </a:r>
            <a:endParaRPr lang="en-GB" sz="1200" b="1" dirty="0">
              <a:solidFill>
                <a:schemeClr val="tx1">
                  <a:lumMod val="95000"/>
                  <a:lumOff val="5000"/>
                </a:schemeClr>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3737264" y="457200"/>
            <a:ext cx="1905000" cy="8382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Normal </a:t>
            </a:r>
          </a:p>
          <a:p>
            <a:pPr algn="ctr"/>
            <a:r>
              <a:rPr lang="en-US" dirty="0" smtClean="0"/>
              <a:t>data</a:t>
            </a:r>
            <a:endParaRPr lang="en-US" dirty="0"/>
          </a:p>
        </p:txBody>
      </p:sp>
      <p:sp>
        <p:nvSpPr>
          <p:cNvPr id="9" name="Oval 8"/>
          <p:cNvSpPr/>
          <p:nvPr/>
        </p:nvSpPr>
        <p:spPr>
          <a:xfrm>
            <a:off x="3657600" y="1571612"/>
            <a:ext cx="1905000" cy="6858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Contaminated data</a:t>
            </a:r>
            <a:endParaRPr lang="en-US" dirty="0"/>
          </a:p>
        </p:txBody>
      </p:sp>
      <p:sp>
        <p:nvSpPr>
          <p:cNvPr id="10" name="Oval 9"/>
          <p:cNvSpPr/>
          <p:nvPr/>
        </p:nvSpPr>
        <p:spPr>
          <a:xfrm>
            <a:off x="3685310" y="3352800"/>
            <a:ext cx="1905000" cy="6858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extraction</a:t>
            </a:r>
            <a:endParaRPr lang="en-US" dirty="0"/>
          </a:p>
        </p:txBody>
      </p:sp>
      <p:sp>
        <p:nvSpPr>
          <p:cNvPr id="11" name="Oval 10"/>
          <p:cNvSpPr/>
          <p:nvPr/>
        </p:nvSpPr>
        <p:spPr>
          <a:xfrm>
            <a:off x="3657600" y="4495800"/>
            <a:ext cx="1905000" cy="8382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Principal Component Analysis</a:t>
            </a:r>
            <a:endParaRPr lang="en-US" dirty="0"/>
          </a:p>
        </p:txBody>
      </p:sp>
      <p:sp>
        <p:nvSpPr>
          <p:cNvPr id="12" name="Oval 11"/>
          <p:cNvSpPr/>
          <p:nvPr/>
        </p:nvSpPr>
        <p:spPr>
          <a:xfrm>
            <a:off x="3657600" y="5643578"/>
            <a:ext cx="1905000" cy="6858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Anamoly Detection</a:t>
            </a:r>
            <a:endParaRPr lang="en-US" dirty="0"/>
          </a:p>
        </p:txBody>
      </p:sp>
      <p:sp>
        <p:nvSpPr>
          <p:cNvPr id="13" name="Flowchart: Connector 12"/>
          <p:cNvSpPr/>
          <p:nvPr/>
        </p:nvSpPr>
        <p:spPr>
          <a:xfrm>
            <a:off x="914400" y="2667000"/>
            <a:ext cx="381000" cy="381000"/>
          </a:xfrm>
          <a:prstGeom prst="flowChartConnector">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3" idx="4"/>
          </p:cNvCxnSpPr>
          <p:nvPr/>
        </p:nvCxnSpPr>
        <p:spPr>
          <a:xfrm>
            <a:off x="1104900" y="3048000"/>
            <a:ext cx="0" cy="5334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762000" y="3581400"/>
            <a:ext cx="342900" cy="3810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1057262" y="3629038"/>
            <a:ext cx="419104" cy="32382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95350" y="3581400"/>
            <a:ext cx="3810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00034" y="4198566"/>
            <a:ext cx="1005853" cy="369332"/>
          </a:xfrm>
          <a:prstGeom prst="rect">
            <a:avLst/>
          </a:prstGeom>
          <a:noFill/>
        </p:spPr>
        <p:txBody>
          <a:bodyPr wrap="none" rtlCol="0">
            <a:spAutoFit/>
          </a:bodyPr>
          <a:lstStyle/>
          <a:p>
            <a:r>
              <a:rPr lang="en-US" dirty="0" smtClean="0"/>
              <a:t>Detector</a:t>
            </a:r>
            <a:endParaRPr lang="en-US" dirty="0"/>
          </a:p>
        </p:txBody>
      </p:sp>
      <p:cxnSp>
        <p:nvCxnSpPr>
          <p:cNvPr id="35" name="Straight Arrow Connector 34"/>
          <p:cNvCxnSpPr/>
          <p:nvPr/>
        </p:nvCxnSpPr>
        <p:spPr>
          <a:xfrm rot="10800000" flipV="1">
            <a:off x="1571604" y="1928802"/>
            <a:ext cx="1928826" cy="1143008"/>
          </a:xfrm>
          <a:prstGeom prst="straightConnector1">
            <a:avLst/>
          </a:prstGeom>
          <a:ln w="25400">
            <a:solidFill>
              <a:srgbClr val="00206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447800" y="3581400"/>
            <a:ext cx="2195506" cy="20479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500166" y="3929066"/>
            <a:ext cx="2124068" cy="1109662"/>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500166" y="4214818"/>
            <a:ext cx="1928826" cy="1643074"/>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5715008" y="2000242"/>
            <a:ext cx="1857388" cy="1571634"/>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flipH="1" flipV="1">
            <a:off x="5472990" y="3991832"/>
            <a:ext cx="2233610" cy="1822326"/>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2" name="Flowchart: Connector 51"/>
          <p:cNvSpPr/>
          <p:nvPr/>
        </p:nvSpPr>
        <p:spPr>
          <a:xfrm>
            <a:off x="8035636" y="2786062"/>
            <a:ext cx="304800" cy="390525"/>
          </a:xfrm>
          <a:prstGeom prst="flowChartConnector">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stCxn id="52" idx="4"/>
          </p:cNvCxnSpPr>
          <p:nvPr/>
        </p:nvCxnSpPr>
        <p:spPr>
          <a:xfrm>
            <a:off x="8188036" y="3176587"/>
            <a:ext cx="0" cy="40481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48600" y="3581400"/>
            <a:ext cx="339436" cy="3810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8135011" y="3634425"/>
            <a:ext cx="347666" cy="241616"/>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8035636" y="3581400"/>
            <a:ext cx="3048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786710" y="4143380"/>
            <a:ext cx="1042705" cy="369332"/>
          </a:xfrm>
          <a:prstGeom prst="rect">
            <a:avLst/>
          </a:prstGeom>
          <a:noFill/>
        </p:spPr>
        <p:txBody>
          <a:bodyPr wrap="square" rtlCol="0">
            <a:spAutoFit/>
          </a:bodyPr>
          <a:lstStyle/>
          <a:p>
            <a:r>
              <a:rPr lang="en-US" dirty="0" smtClean="0"/>
              <a:t>Users</a:t>
            </a:r>
            <a:endParaRPr lang="en-US" dirty="0"/>
          </a:p>
        </p:txBody>
      </p:sp>
      <p:sp>
        <p:nvSpPr>
          <p:cNvPr id="65" name="TextBox 64"/>
          <p:cNvSpPr txBox="1"/>
          <p:nvPr/>
        </p:nvSpPr>
        <p:spPr>
          <a:xfrm rot="18488505">
            <a:off x="5742358" y="4796896"/>
            <a:ext cx="2739397" cy="646331"/>
          </a:xfrm>
          <a:prstGeom prst="rect">
            <a:avLst/>
          </a:prstGeom>
          <a:noFill/>
        </p:spPr>
        <p:txBody>
          <a:bodyPr wrap="square" rtlCol="0">
            <a:spAutoFit/>
          </a:bodyPr>
          <a:lstStyle/>
          <a:p>
            <a:r>
              <a:rPr lang="en-US" dirty="0" smtClean="0"/>
              <a:t>Updated  Principal </a:t>
            </a:r>
          </a:p>
          <a:p>
            <a:r>
              <a:rPr lang="en-US" dirty="0" smtClean="0"/>
              <a:t>components</a:t>
            </a:r>
            <a:endParaRPr lang="en-US" dirty="0"/>
          </a:p>
        </p:txBody>
      </p:sp>
      <p:sp>
        <p:nvSpPr>
          <p:cNvPr id="66" name="TextBox 65"/>
          <p:cNvSpPr txBox="1"/>
          <p:nvPr/>
        </p:nvSpPr>
        <p:spPr>
          <a:xfrm>
            <a:off x="6593032" y="1600200"/>
            <a:ext cx="954364" cy="369332"/>
          </a:xfrm>
          <a:prstGeom prst="rect">
            <a:avLst/>
          </a:prstGeom>
          <a:noFill/>
        </p:spPr>
        <p:txBody>
          <a:bodyPr wrap="none" rtlCol="0">
            <a:spAutoFit/>
          </a:bodyPr>
          <a:lstStyle/>
          <a:p>
            <a:r>
              <a:rPr lang="en-US" dirty="0" smtClean="0"/>
              <a:t>Data set</a:t>
            </a:r>
            <a:endParaRPr lang="en-US" dirty="0"/>
          </a:p>
        </p:txBody>
      </p:sp>
      <p:sp>
        <p:nvSpPr>
          <p:cNvPr id="67" name="TextBox 66"/>
          <p:cNvSpPr txBox="1"/>
          <p:nvPr/>
        </p:nvSpPr>
        <p:spPr>
          <a:xfrm rot="2388832">
            <a:off x="1413908" y="5334459"/>
            <a:ext cx="1599477" cy="369332"/>
          </a:xfrm>
          <a:prstGeom prst="rect">
            <a:avLst/>
          </a:prstGeom>
          <a:noFill/>
        </p:spPr>
        <p:txBody>
          <a:bodyPr wrap="none" rtlCol="0">
            <a:spAutoFit/>
          </a:bodyPr>
          <a:lstStyle/>
          <a:p>
            <a:r>
              <a:rPr lang="en-US" dirty="0" smtClean="0"/>
              <a:t>Over Sampling </a:t>
            </a:r>
          </a:p>
        </p:txBody>
      </p:sp>
      <p:sp>
        <p:nvSpPr>
          <p:cNvPr id="68" name="TextBox 67"/>
          <p:cNvSpPr txBox="1"/>
          <p:nvPr/>
        </p:nvSpPr>
        <p:spPr>
          <a:xfrm>
            <a:off x="268569" y="285728"/>
            <a:ext cx="3512500" cy="523220"/>
          </a:xfrm>
          <a:prstGeom prst="rect">
            <a:avLst/>
          </a:prstGeom>
          <a:noFill/>
        </p:spPr>
        <p:txBody>
          <a:bodyPr wrap="none" rtlCol="0">
            <a:spAutoFit/>
          </a:bodyPr>
          <a:lstStyle/>
          <a:p>
            <a:r>
              <a:rPr lang="en-US" sz="2800" dirty="0" smtClean="0">
                <a:solidFill>
                  <a:schemeClr val="tx1">
                    <a:lumMod val="95000"/>
                    <a:lumOff val="5000"/>
                  </a:schemeClr>
                </a:solidFill>
                <a:latin typeface="Algerian" pitchFamily="82" charset="0"/>
              </a:rPr>
              <a:t>Use case Diagram</a:t>
            </a:r>
            <a:endParaRPr lang="en-US" sz="2800" dirty="0">
              <a:solidFill>
                <a:schemeClr val="tx1">
                  <a:lumMod val="95000"/>
                  <a:lumOff val="5000"/>
                </a:schemeClr>
              </a:solidFill>
              <a:latin typeface="Algerian" pitchFamily="82" charset="0"/>
            </a:endParaRPr>
          </a:p>
        </p:txBody>
      </p:sp>
      <p:cxnSp>
        <p:nvCxnSpPr>
          <p:cNvPr id="70" name="Straight Arrow Connector 69"/>
          <p:cNvCxnSpPr/>
          <p:nvPr/>
        </p:nvCxnSpPr>
        <p:spPr>
          <a:xfrm rot="16200000" flipV="1">
            <a:off x="5485762" y="1270928"/>
            <a:ext cx="2314575" cy="200157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rot="10800000" flipV="1">
            <a:off x="1571604" y="990600"/>
            <a:ext cx="2009796" cy="1795458"/>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1714480" y="3429000"/>
            <a:ext cx="1857388" cy="142876"/>
          </a:xfrm>
          <a:prstGeom prst="straightConnector1">
            <a:avLst/>
          </a:prstGeom>
          <a:ln w="25400">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0800000">
            <a:off x="1571604" y="3786190"/>
            <a:ext cx="1928826" cy="928694"/>
          </a:xfrm>
          <a:prstGeom prst="straightConnector1">
            <a:avLst/>
          </a:prstGeom>
          <a:ln w="25400">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3714744" y="2500306"/>
            <a:ext cx="1905000" cy="6858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Cleaning</a:t>
            </a:r>
            <a:endParaRPr lang="en-US" dirty="0"/>
          </a:p>
        </p:txBody>
      </p:sp>
      <p:cxnSp>
        <p:nvCxnSpPr>
          <p:cNvPr id="47" name="Straight Arrow Connector 46"/>
          <p:cNvCxnSpPr/>
          <p:nvPr/>
        </p:nvCxnSpPr>
        <p:spPr>
          <a:xfrm flipV="1">
            <a:off x="1714480" y="2643182"/>
            <a:ext cx="2071702" cy="571504"/>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0800000" flipV="1">
            <a:off x="1857356" y="2928934"/>
            <a:ext cx="1714512" cy="428628"/>
          </a:xfrm>
          <a:prstGeom prst="straightConnector1">
            <a:avLst/>
          </a:prstGeom>
          <a:ln w="25400">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11965867"/>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p:cNvSpPr/>
          <p:nvPr/>
        </p:nvSpPr>
        <p:spPr>
          <a:xfrm>
            <a:off x="4267200" y="476232"/>
            <a:ext cx="304800" cy="381000"/>
          </a:xfrm>
          <a:prstGeom prst="flowChartConnector">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4429124" y="929750"/>
            <a:ext cx="0" cy="498986"/>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2786050" y="1462078"/>
            <a:ext cx="3286148" cy="609600"/>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Data</a:t>
            </a:r>
            <a:endParaRPr lang="en-US" dirty="0"/>
          </a:p>
        </p:txBody>
      </p:sp>
      <p:sp>
        <p:nvSpPr>
          <p:cNvPr id="8" name="Rounded Rectangle 7"/>
          <p:cNvSpPr/>
          <p:nvPr/>
        </p:nvSpPr>
        <p:spPr>
          <a:xfrm>
            <a:off x="2252658" y="2605086"/>
            <a:ext cx="1676400" cy="609600"/>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Normal Data</a:t>
            </a:r>
            <a:endParaRPr lang="en-US" dirty="0"/>
          </a:p>
        </p:txBody>
      </p:sp>
      <p:sp>
        <p:nvSpPr>
          <p:cNvPr id="9" name="Rounded Rectangle 8"/>
          <p:cNvSpPr/>
          <p:nvPr/>
        </p:nvSpPr>
        <p:spPr>
          <a:xfrm>
            <a:off x="5257800" y="2676524"/>
            <a:ext cx="1676400" cy="609600"/>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Contaminated Data</a:t>
            </a:r>
            <a:endParaRPr lang="en-US" dirty="0"/>
          </a:p>
        </p:txBody>
      </p:sp>
      <p:sp>
        <p:nvSpPr>
          <p:cNvPr id="10" name="Rounded Rectangle 9"/>
          <p:cNvSpPr/>
          <p:nvPr/>
        </p:nvSpPr>
        <p:spPr>
          <a:xfrm>
            <a:off x="5143504" y="3676656"/>
            <a:ext cx="1676400" cy="609600"/>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p>
          <a:p>
            <a:pPr algn="ctr"/>
            <a:r>
              <a:rPr lang="en-US" dirty="0" smtClean="0"/>
              <a:t>Extraction</a:t>
            </a:r>
            <a:endParaRPr lang="en-US" dirty="0"/>
          </a:p>
        </p:txBody>
      </p:sp>
      <p:sp>
        <p:nvSpPr>
          <p:cNvPr id="11" name="Rounded Rectangle 10"/>
          <p:cNvSpPr/>
          <p:nvPr/>
        </p:nvSpPr>
        <p:spPr>
          <a:xfrm>
            <a:off x="2428860" y="4748226"/>
            <a:ext cx="4000528" cy="609600"/>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Principal Component Analysis</a:t>
            </a:r>
            <a:endParaRPr lang="en-US" dirty="0"/>
          </a:p>
        </p:txBody>
      </p:sp>
      <p:sp>
        <p:nvSpPr>
          <p:cNvPr id="14" name="Flowchart: Connector 13"/>
          <p:cNvSpPr/>
          <p:nvPr/>
        </p:nvSpPr>
        <p:spPr>
          <a:xfrm>
            <a:off x="4327115" y="5951588"/>
            <a:ext cx="609600" cy="525411"/>
          </a:xfrm>
          <a:prstGeom prst="flowChartConnector">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rot="5400000">
            <a:off x="5786446" y="4499776"/>
            <a:ext cx="428628" cy="158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5821768" y="3464322"/>
            <a:ext cx="357190" cy="794"/>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3024178" y="2333616"/>
            <a:ext cx="381000" cy="158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929322" y="2114544"/>
            <a:ext cx="0" cy="4572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2528878" y="3957646"/>
            <a:ext cx="1357322" cy="1427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4" idx="0"/>
          </p:cNvCxnSpPr>
          <p:nvPr/>
        </p:nvCxnSpPr>
        <p:spPr>
          <a:xfrm rot="5400000">
            <a:off x="4376516" y="5684666"/>
            <a:ext cx="522322" cy="115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30325" y="262574"/>
            <a:ext cx="3713047" cy="523220"/>
          </a:xfrm>
          <a:prstGeom prst="rect">
            <a:avLst/>
          </a:prstGeom>
          <a:noFill/>
        </p:spPr>
        <p:txBody>
          <a:bodyPr wrap="square" rtlCol="0">
            <a:spAutoFit/>
          </a:bodyPr>
          <a:lstStyle/>
          <a:p>
            <a:r>
              <a:rPr lang="en-US" sz="2800" dirty="0" smtClean="0">
                <a:latin typeface="Algerian" pitchFamily="82" charset="0"/>
                <a:cs typeface="Arial" pitchFamily="34" charset="0"/>
              </a:rPr>
              <a:t>Activity Diagram</a:t>
            </a:r>
            <a:endParaRPr lang="en-US" sz="2800" dirty="0">
              <a:latin typeface="Algerian" pitchFamily="82" charset="0"/>
              <a:cs typeface="Arial" pitchFamily="34" charset="0"/>
            </a:endParaRPr>
          </a:p>
        </p:txBody>
      </p:sp>
    </p:spTree>
    <p:extLst>
      <p:ext uri="{BB962C8B-B14F-4D97-AF65-F5344CB8AC3E}">
        <p14:creationId xmlns="" xmlns:p14="http://schemas.microsoft.com/office/powerpoint/2010/main" val="4291304253"/>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p:cNvSpPr/>
          <p:nvPr/>
        </p:nvSpPr>
        <p:spPr>
          <a:xfrm>
            <a:off x="3643306" y="489744"/>
            <a:ext cx="903493" cy="581802"/>
          </a:xfrm>
          <a:prstGeom prst="flowChartConnector">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2971800" y="2747962"/>
            <a:ext cx="2209800" cy="609600"/>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  principal components</a:t>
            </a:r>
            <a:endParaRPr lang="en-US" dirty="0"/>
          </a:p>
        </p:txBody>
      </p:sp>
      <p:sp>
        <p:nvSpPr>
          <p:cNvPr id="4" name="Rounded Rectangle 3"/>
          <p:cNvSpPr/>
          <p:nvPr/>
        </p:nvSpPr>
        <p:spPr>
          <a:xfrm>
            <a:off x="3232355" y="4033846"/>
            <a:ext cx="1676400" cy="609600"/>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Anamoly Detection</a:t>
            </a:r>
            <a:endParaRPr lang="en-US" dirty="0"/>
          </a:p>
        </p:txBody>
      </p:sp>
      <p:sp>
        <p:nvSpPr>
          <p:cNvPr id="5" name="Minus 4"/>
          <p:cNvSpPr/>
          <p:nvPr/>
        </p:nvSpPr>
        <p:spPr>
          <a:xfrm>
            <a:off x="304799" y="4881578"/>
            <a:ext cx="7772399" cy="762000"/>
          </a:xfrm>
          <a:prstGeom prst="mathMinus">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endCxn id="2" idx="0"/>
          </p:cNvCxnSpPr>
          <p:nvPr/>
        </p:nvCxnSpPr>
        <p:spPr>
          <a:xfrm rot="16200000" flipH="1">
            <a:off x="3838622" y="233313"/>
            <a:ext cx="489742" cy="23119"/>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071934" y="2257420"/>
            <a:ext cx="0" cy="4572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060259" y="3390904"/>
            <a:ext cx="11675" cy="6096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3821211" y="4892789"/>
            <a:ext cx="500066" cy="1379"/>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H="1">
            <a:off x="3786181" y="5643577"/>
            <a:ext cx="571506" cy="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 name="Flowchart: Connector 17"/>
          <p:cNvSpPr/>
          <p:nvPr/>
        </p:nvSpPr>
        <p:spPr>
          <a:xfrm flipH="1">
            <a:off x="3727654" y="6047453"/>
            <a:ext cx="715297" cy="753397"/>
          </a:xfrm>
          <a:prstGeom prst="flowChartConnector">
            <a:avLst/>
          </a:prstGeom>
          <a:solidFill>
            <a:schemeClr val="accent3"/>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p:cNvSpPr/>
          <p:nvPr/>
        </p:nvSpPr>
        <p:spPr>
          <a:xfrm>
            <a:off x="3880055" y="6143931"/>
            <a:ext cx="381000" cy="457200"/>
          </a:xfrm>
          <a:prstGeom prst="flowChartConnector">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3324228" y="1676392"/>
            <a:ext cx="1676400" cy="609600"/>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Over Sampling</a:t>
            </a:r>
            <a:endParaRPr lang="en-US" dirty="0"/>
          </a:p>
        </p:txBody>
      </p:sp>
      <p:cxnSp>
        <p:nvCxnSpPr>
          <p:cNvPr id="38" name="Straight Arrow Connector 37"/>
          <p:cNvCxnSpPr/>
          <p:nvPr/>
        </p:nvCxnSpPr>
        <p:spPr>
          <a:xfrm>
            <a:off x="4071934" y="1114412"/>
            <a:ext cx="0" cy="4572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230834870"/>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1500166" y="1357298"/>
            <a:ext cx="109987" cy="4408098"/>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7572396" y="1357298"/>
            <a:ext cx="103517" cy="427007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Connector 10"/>
          <p:cNvSpPr/>
          <p:nvPr/>
        </p:nvSpPr>
        <p:spPr>
          <a:xfrm>
            <a:off x="7475349" y="214290"/>
            <a:ext cx="97047" cy="155276"/>
          </a:xfrm>
          <a:prstGeom prst="flowChartConnector">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Connector 13"/>
          <p:cNvCxnSpPr/>
          <p:nvPr/>
        </p:nvCxnSpPr>
        <p:spPr>
          <a:xfrm rot="5400000">
            <a:off x="7288262" y="569862"/>
            <a:ext cx="428628" cy="3236"/>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7390971" y="500042"/>
            <a:ext cx="109987" cy="13802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7481279" y="519722"/>
            <a:ext cx="142876" cy="10351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0800000">
            <a:off x="7358082" y="498454"/>
            <a:ext cx="285752" cy="158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571604" y="214290"/>
            <a:ext cx="109987" cy="129396"/>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0" name="Straight Arrow Connector 49"/>
          <p:cNvCxnSpPr/>
          <p:nvPr/>
        </p:nvCxnSpPr>
        <p:spPr>
          <a:xfrm rot="10800000" flipV="1">
            <a:off x="1610310" y="1690659"/>
            <a:ext cx="5819210" cy="23828"/>
          </a:xfrm>
          <a:prstGeom prst="straightConnector1">
            <a:avLst/>
          </a:prstGeom>
          <a:ln w="25400">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10800000" flipV="1">
            <a:off x="1610310" y="2428868"/>
            <a:ext cx="5890648" cy="9"/>
          </a:xfrm>
          <a:prstGeom prst="straightConnector1">
            <a:avLst/>
          </a:prstGeom>
          <a:ln w="25400">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1714480" y="3214686"/>
            <a:ext cx="5786478" cy="1588"/>
          </a:xfrm>
          <a:prstGeom prst="straightConnector1">
            <a:avLst/>
          </a:prstGeom>
          <a:ln w="25400">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1643042" y="4057650"/>
            <a:ext cx="5715040" cy="14292"/>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rot="10800000">
            <a:off x="1643046" y="4700588"/>
            <a:ext cx="5786475" cy="14296"/>
          </a:xfrm>
          <a:prstGeom prst="straightConnector1">
            <a:avLst/>
          </a:prstGeom>
          <a:ln w="25400">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1714480" y="5472138"/>
            <a:ext cx="5786478" cy="28564"/>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 idx="0"/>
          </p:cNvCxnSpPr>
          <p:nvPr/>
        </p:nvCxnSpPr>
        <p:spPr>
          <a:xfrm flipH="1" flipV="1">
            <a:off x="7624154" y="1189802"/>
            <a:ext cx="1" cy="167496"/>
          </a:xfrm>
          <a:prstGeom prst="line">
            <a:avLst/>
          </a:prstGeom>
          <a:ln w="25400">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 idx="2"/>
          </p:cNvCxnSpPr>
          <p:nvPr/>
        </p:nvCxnSpPr>
        <p:spPr>
          <a:xfrm flipH="1">
            <a:off x="7624154" y="5627374"/>
            <a:ext cx="1" cy="534478"/>
          </a:xfrm>
          <a:prstGeom prst="line">
            <a:avLst/>
          </a:prstGeom>
          <a:ln w="25400">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4" idx="0"/>
          </p:cNvCxnSpPr>
          <p:nvPr/>
        </p:nvCxnSpPr>
        <p:spPr>
          <a:xfrm flipH="1" flipV="1">
            <a:off x="1555159" y="1173988"/>
            <a:ext cx="1" cy="183311"/>
          </a:xfrm>
          <a:prstGeom prst="line">
            <a:avLst/>
          </a:prstGeom>
          <a:ln w="25400">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4" idx="2"/>
          </p:cNvCxnSpPr>
          <p:nvPr/>
        </p:nvCxnSpPr>
        <p:spPr>
          <a:xfrm flipH="1">
            <a:off x="1555159" y="5765396"/>
            <a:ext cx="1" cy="675916"/>
          </a:xfrm>
          <a:prstGeom prst="line">
            <a:avLst/>
          </a:prstGeom>
          <a:ln w="25400">
            <a:solidFill>
              <a:srgbClr val="002060"/>
            </a:solidFill>
            <a:prstDash val="sysDash"/>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7072330" y="857232"/>
            <a:ext cx="1014428" cy="369332"/>
          </a:xfrm>
          <a:prstGeom prst="rect">
            <a:avLst/>
          </a:prstGeom>
          <a:noFill/>
        </p:spPr>
        <p:txBody>
          <a:bodyPr wrap="square" rtlCol="0">
            <a:spAutoFit/>
          </a:bodyPr>
          <a:lstStyle/>
          <a:p>
            <a:r>
              <a:rPr lang="en-US" dirty="0" smtClean="0"/>
              <a:t>USERS</a:t>
            </a:r>
            <a:endParaRPr lang="en-IN" dirty="0"/>
          </a:p>
        </p:txBody>
      </p:sp>
      <p:sp>
        <p:nvSpPr>
          <p:cNvPr id="77" name="TextBox 76"/>
          <p:cNvSpPr txBox="1"/>
          <p:nvPr/>
        </p:nvSpPr>
        <p:spPr>
          <a:xfrm>
            <a:off x="357158" y="785794"/>
            <a:ext cx="2714644" cy="369332"/>
          </a:xfrm>
          <a:prstGeom prst="rect">
            <a:avLst/>
          </a:prstGeom>
          <a:noFill/>
        </p:spPr>
        <p:txBody>
          <a:bodyPr wrap="square" rtlCol="0">
            <a:spAutoFit/>
          </a:bodyPr>
          <a:lstStyle/>
          <a:p>
            <a:r>
              <a:rPr lang="en-US" dirty="0" smtClean="0"/>
              <a:t>EVENT DETECTION</a:t>
            </a:r>
            <a:endParaRPr lang="en-IN" dirty="0"/>
          </a:p>
        </p:txBody>
      </p:sp>
      <p:sp>
        <p:nvSpPr>
          <p:cNvPr id="78" name="TextBox 77"/>
          <p:cNvSpPr txBox="1"/>
          <p:nvPr/>
        </p:nvSpPr>
        <p:spPr>
          <a:xfrm>
            <a:off x="3264694" y="1773784"/>
            <a:ext cx="1479892" cy="369332"/>
          </a:xfrm>
          <a:prstGeom prst="rect">
            <a:avLst/>
          </a:prstGeom>
          <a:noFill/>
        </p:spPr>
        <p:txBody>
          <a:bodyPr wrap="none" rtlCol="0">
            <a:spAutoFit/>
          </a:bodyPr>
          <a:lstStyle/>
          <a:p>
            <a:r>
              <a:rPr lang="en-US" dirty="0" smtClean="0"/>
              <a:t>Normal Data</a:t>
            </a:r>
            <a:endParaRPr lang="en-IN" dirty="0"/>
          </a:p>
        </p:txBody>
      </p:sp>
      <p:sp>
        <p:nvSpPr>
          <p:cNvPr id="79" name="TextBox 78"/>
          <p:cNvSpPr txBox="1"/>
          <p:nvPr/>
        </p:nvSpPr>
        <p:spPr>
          <a:xfrm>
            <a:off x="3214678" y="2571744"/>
            <a:ext cx="2178848" cy="369332"/>
          </a:xfrm>
          <a:prstGeom prst="rect">
            <a:avLst/>
          </a:prstGeom>
          <a:noFill/>
        </p:spPr>
        <p:txBody>
          <a:bodyPr wrap="square" rtlCol="0">
            <a:spAutoFit/>
          </a:bodyPr>
          <a:lstStyle/>
          <a:p>
            <a:r>
              <a:rPr lang="en-US" dirty="0" smtClean="0"/>
              <a:t>Contaminated Data</a:t>
            </a:r>
            <a:endParaRPr lang="en-IN" dirty="0"/>
          </a:p>
        </p:txBody>
      </p:sp>
      <p:sp>
        <p:nvSpPr>
          <p:cNvPr id="80" name="TextBox 79"/>
          <p:cNvSpPr txBox="1"/>
          <p:nvPr/>
        </p:nvSpPr>
        <p:spPr>
          <a:xfrm>
            <a:off x="2928926" y="3286124"/>
            <a:ext cx="2357454" cy="369332"/>
          </a:xfrm>
          <a:prstGeom prst="rect">
            <a:avLst/>
          </a:prstGeom>
          <a:noFill/>
        </p:spPr>
        <p:txBody>
          <a:bodyPr wrap="square" rtlCol="0">
            <a:spAutoFit/>
          </a:bodyPr>
          <a:lstStyle/>
          <a:p>
            <a:r>
              <a:rPr lang="en-US" dirty="0" smtClean="0"/>
              <a:t>     Pattern Extraction</a:t>
            </a:r>
            <a:endParaRPr lang="en-IN" dirty="0"/>
          </a:p>
        </p:txBody>
      </p:sp>
      <p:sp>
        <p:nvSpPr>
          <p:cNvPr id="81" name="TextBox 80"/>
          <p:cNvSpPr txBox="1"/>
          <p:nvPr/>
        </p:nvSpPr>
        <p:spPr>
          <a:xfrm>
            <a:off x="2428860" y="4071942"/>
            <a:ext cx="3714776" cy="369332"/>
          </a:xfrm>
          <a:prstGeom prst="rect">
            <a:avLst/>
          </a:prstGeom>
          <a:noFill/>
        </p:spPr>
        <p:txBody>
          <a:bodyPr wrap="square" rtlCol="0">
            <a:spAutoFit/>
          </a:bodyPr>
          <a:lstStyle/>
          <a:p>
            <a:r>
              <a:rPr lang="en-US" dirty="0" smtClean="0"/>
              <a:t>     Principal Component Analysis</a:t>
            </a:r>
            <a:endParaRPr lang="en-IN" dirty="0"/>
          </a:p>
        </p:txBody>
      </p:sp>
      <p:sp>
        <p:nvSpPr>
          <p:cNvPr id="82" name="TextBox 81"/>
          <p:cNvSpPr txBox="1"/>
          <p:nvPr/>
        </p:nvSpPr>
        <p:spPr>
          <a:xfrm>
            <a:off x="3286116" y="4714884"/>
            <a:ext cx="2357454" cy="369332"/>
          </a:xfrm>
          <a:prstGeom prst="rect">
            <a:avLst/>
          </a:prstGeom>
          <a:noFill/>
        </p:spPr>
        <p:txBody>
          <a:bodyPr wrap="square" rtlCol="0">
            <a:spAutoFit/>
          </a:bodyPr>
          <a:lstStyle/>
          <a:p>
            <a:r>
              <a:rPr lang="en-US" dirty="0" smtClean="0"/>
              <a:t>Over Sampling</a:t>
            </a:r>
            <a:endParaRPr lang="en-IN" dirty="0"/>
          </a:p>
        </p:txBody>
      </p:sp>
      <p:sp>
        <p:nvSpPr>
          <p:cNvPr id="83" name="TextBox 82"/>
          <p:cNvSpPr txBox="1"/>
          <p:nvPr/>
        </p:nvSpPr>
        <p:spPr>
          <a:xfrm>
            <a:off x="2857488" y="5500702"/>
            <a:ext cx="3571900" cy="369332"/>
          </a:xfrm>
          <a:prstGeom prst="rect">
            <a:avLst/>
          </a:prstGeom>
          <a:noFill/>
        </p:spPr>
        <p:txBody>
          <a:bodyPr wrap="square" rtlCol="0">
            <a:spAutoFit/>
          </a:bodyPr>
          <a:lstStyle/>
          <a:p>
            <a:r>
              <a:rPr lang="en-US" dirty="0" smtClean="0"/>
              <a:t>Updating Principal Component</a:t>
            </a:r>
            <a:endParaRPr lang="en-IN" dirty="0"/>
          </a:p>
        </p:txBody>
      </p:sp>
      <p:cxnSp>
        <p:nvCxnSpPr>
          <p:cNvPr id="85" name="Straight Connector 84"/>
          <p:cNvCxnSpPr/>
          <p:nvPr/>
        </p:nvCxnSpPr>
        <p:spPr>
          <a:xfrm rot="5400000">
            <a:off x="1428728" y="500042"/>
            <a:ext cx="428628" cy="158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1502189" y="500042"/>
            <a:ext cx="140853" cy="13371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643042" y="500042"/>
            <a:ext cx="144897" cy="13371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1500168" y="500042"/>
            <a:ext cx="28575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786050" y="285728"/>
            <a:ext cx="4000528" cy="523220"/>
          </a:xfrm>
          <a:prstGeom prst="rect">
            <a:avLst/>
          </a:prstGeom>
          <a:noFill/>
        </p:spPr>
        <p:txBody>
          <a:bodyPr wrap="square" rtlCol="0">
            <a:spAutoFit/>
          </a:bodyPr>
          <a:lstStyle/>
          <a:p>
            <a:r>
              <a:rPr lang="en-GB" sz="2800" dirty="0" smtClean="0">
                <a:latin typeface="Algerian" pitchFamily="82" charset="0"/>
              </a:rPr>
              <a:t>SEQUENCE DIAGRAM</a:t>
            </a:r>
            <a:endParaRPr lang="en-GB" sz="2800" dirty="0">
              <a:latin typeface="Algerian" pitchFamily="82" charset="0"/>
            </a:endParaRPr>
          </a:p>
        </p:txBody>
      </p:sp>
    </p:spTree>
    <p:extLst>
      <p:ext uri="{BB962C8B-B14F-4D97-AF65-F5344CB8AC3E}">
        <p14:creationId xmlns="" xmlns:p14="http://schemas.microsoft.com/office/powerpoint/2010/main" val="1658118128"/>
      </p:ext>
    </p:extLst>
  </p:cSld>
  <p:clrMapOvr>
    <a:masterClrMapping/>
  </p:clrMapOvr>
  <p:transition spd="slow">
    <p:fade/>
  </p:transition>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2249</TotalTime>
  <Words>471</Words>
  <Application>Microsoft Office PowerPoint</Application>
  <PresentationFormat>On-screen Show (4:3)</PresentationFormat>
  <Paragraphs>97</Paragraphs>
  <Slides>15</Slides>
  <Notes>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Theme1</vt:lpstr>
      <vt:lpstr>Anomaly Detection-Based on oversampling Principal Component Analysis</vt:lpstr>
      <vt:lpstr>DESIGN</vt:lpstr>
      <vt:lpstr>Slide 3</vt:lpstr>
      <vt:lpstr>Data Flow Diagram (LEVEL – 0)</vt:lpstr>
      <vt:lpstr>Data Flow Diagram (LEVEL – 1)</vt:lpstr>
      <vt:lpstr>Slide 6</vt:lpstr>
      <vt:lpstr>Slide 7</vt:lpstr>
      <vt:lpstr>Slide 8</vt:lpstr>
      <vt:lpstr>Slide 9</vt:lpstr>
      <vt:lpstr>IMPLEMENTATION</vt:lpstr>
      <vt:lpstr>Overview</vt:lpstr>
      <vt:lpstr>Module-1 (Cleaning Data) </vt:lpstr>
      <vt:lpstr>Module-2 (Detecting Outlier)</vt:lpstr>
      <vt:lpstr>Module-3 (Clustering)</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Windows User</cp:lastModifiedBy>
  <cp:revision>432</cp:revision>
  <dcterms:created xsi:type="dcterms:W3CDTF">2006-08-16T00:00:00Z</dcterms:created>
  <dcterms:modified xsi:type="dcterms:W3CDTF">2020-03-16T05:35:22Z</dcterms:modified>
</cp:coreProperties>
</file>