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notesMasterIdLst>
    <p:notesMasterId r:id="rId8"/>
  </p:notesMasterIdLst>
  <p:sldIdLst>
    <p:sldId id="257" r:id="rId2"/>
    <p:sldId id="275" r:id="rId3"/>
    <p:sldId id="296" r:id="rId4"/>
    <p:sldId id="286" r:id="rId5"/>
    <p:sldId id="293" r:id="rId6"/>
    <p:sldId id="295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6" autoAdjust="0"/>
    <p:restoredTop sz="89223" autoAdjust="0"/>
  </p:normalViewPr>
  <p:slideViewPr>
    <p:cSldViewPr>
      <p:cViewPr>
        <p:scale>
          <a:sx n="66" d="100"/>
          <a:sy n="66" d="100"/>
        </p:scale>
        <p:origin x="-147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DB30014-F471-4B7F-AF5C-7BE1C69231A7}" type="datetimeFigureOut">
              <a:rPr lang="en-US"/>
              <a:pPr>
                <a:defRPr/>
              </a:pPr>
              <a:t>12/23/2019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I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E5CAADD-566B-4699-90ED-ECCDCB4E22D6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721708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040225-2A1C-4088-B404-EBE6FB1A28DF}" type="slidenum">
              <a:rPr lang="en-I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I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4ADFF7-D61D-4D6C-AF74-92F30265B338}" type="datetimeFigureOut">
              <a:rPr lang="en-US" smtClean="0"/>
              <a:pPr>
                <a:defRPr/>
              </a:pPr>
              <a:t>12/23/2019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713710-32C0-48C8-A7F1-7D3A176A1C3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4AAD52-83D6-491A-89D4-ABF9482E3CC5}" type="datetimeFigureOut">
              <a:rPr lang="en-US" smtClean="0"/>
              <a:pPr>
                <a:defRPr/>
              </a:pPr>
              <a:t>12/23/2019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0FE36C-33D6-49B6-8A7E-233157CD7AE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E192BA-FCAA-4E44-8A4F-59FBDC58AE3C}" type="datetimeFigureOut">
              <a:rPr lang="en-US" smtClean="0"/>
              <a:pPr>
                <a:defRPr/>
              </a:pPr>
              <a:t>12/23/2019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108309-C21E-47A9-B375-CA409B543C5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 dirty="0" smtClean="0"/>
              <a:t>Click icon to add table</a:t>
            </a:r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B6BC8-1B1F-4564-9C52-9638C45C761E}" type="datetimeFigureOut">
              <a:rPr lang="en-US" smtClean="0"/>
              <a:pPr>
                <a:defRPr/>
              </a:pPr>
              <a:t>12/23/2019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78806-D5BA-4C71-B324-63F4C29771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B6BC8-1B1F-4564-9C52-9638C45C761E}" type="datetimeFigureOut">
              <a:rPr lang="en-US" smtClean="0"/>
              <a:pPr>
                <a:defRPr/>
              </a:pPr>
              <a:t>12/23/2019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78806-D5BA-4C71-B324-63F4C29771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 dirty="0" smtClean="0"/>
              <a:t>Click icon to add chart</a:t>
            </a:r>
            <a:endParaRPr lang="en-US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B6BC8-1B1F-4564-9C52-9638C45C761E}" type="datetimeFigureOut">
              <a:rPr lang="en-US" smtClean="0"/>
              <a:pPr>
                <a:defRPr/>
              </a:pPr>
              <a:t>12/23/2019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78806-D5BA-4C71-B324-63F4C29771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image00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29600" y="228600"/>
            <a:ext cx="77470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72BF90-A4F2-4AFB-A219-8E3BF5C7B72A}" type="datetimeFigureOut">
              <a:rPr lang="en-US" smtClean="0"/>
              <a:pPr>
                <a:defRPr/>
              </a:pPr>
              <a:t>12/23/2019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88E12A-1AB4-4AD9-BD7A-4769356F570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48F426-8CAE-455D-B8F9-EE141D9583CE}" type="datetimeFigureOut">
              <a:rPr lang="en-US" smtClean="0"/>
              <a:pPr>
                <a:defRPr/>
              </a:pPr>
              <a:t>12/23/2019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533BD5-CA0D-4CC8-AE33-B4F33E77B2E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92C82-F00B-478F-B394-EDA654CDD0FE}" type="datetimeFigureOut">
              <a:rPr lang="en-US" smtClean="0"/>
              <a:pPr>
                <a:defRPr/>
              </a:pPr>
              <a:t>12/23/2019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DB31FB-8E8C-4AE6-B365-2E2E6D3C50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1D08DB-7ADE-4B82-B94E-1A96E6DDD415}" type="datetimeFigureOut">
              <a:rPr lang="en-US" smtClean="0"/>
              <a:pPr>
                <a:defRPr/>
              </a:pPr>
              <a:t>12/23/2019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DBC62D-1416-4E62-B418-338E4C6559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10B966-63B2-4DDD-95D4-176AB24B23AD}" type="datetimeFigureOut">
              <a:rPr lang="en-US" smtClean="0"/>
              <a:pPr>
                <a:defRPr/>
              </a:pPr>
              <a:t>12/23/2019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8181EB-0A1F-4BD0-A9E8-F7F86B368BF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image00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93100" y="76200"/>
            <a:ext cx="77470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D4062F-82C9-42E1-A576-05E75F5945D7}" type="datetimeFigureOut">
              <a:rPr lang="en-US" smtClean="0"/>
              <a:pPr>
                <a:defRPr/>
              </a:pPr>
              <a:t>12/23/2019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4B53C4-767E-4624-906B-74B4BDB6FA8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2387E9-4C71-413A-BD17-CB22219CCFAF}" type="datetimeFigureOut">
              <a:rPr lang="en-US" smtClean="0"/>
              <a:pPr>
                <a:defRPr/>
              </a:pPr>
              <a:t>12/23/2019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FDE03A-D895-4831-A8AE-1CBFE43A165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4D34EB-8594-47B8-B5F6-3ECB8BF9D1DF}" type="datetimeFigureOut">
              <a:rPr lang="en-US" smtClean="0"/>
              <a:pPr>
                <a:defRPr/>
              </a:pPr>
              <a:t>12/23/2019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09244D-0F08-446D-ACBB-0D361E70E33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latin typeface="+mj-lt"/>
                <a:cs typeface="+mn-cs"/>
              </a:defRPr>
            </a:lvl1pPr>
          </a:lstStyle>
          <a:p>
            <a:pPr>
              <a:defRPr/>
            </a:pPr>
            <a:fld id="{1AAB6BC8-1B1F-4564-9C52-9638C45C761E}" type="datetimeFigureOut">
              <a:rPr lang="en-US" smtClean="0"/>
              <a:pPr>
                <a:defRPr/>
              </a:pPr>
              <a:t>12/23/2019</a:t>
            </a:fld>
            <a:endParaRPr lang="en-US" dirty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latin typeface="+mj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j-lt"/>
                <a:cs typeface="+mn-cs"/>
              </a:defRPr>
            </a:lvl1pPr>
          </a:lstStyle>
          <a:p>
            <a:pPr>
              <a:defRPr/>
            </a:pPr>
            <a:fld id="{5B778806-D5BA-4C71-B324-63F4C29771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15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</p:sldLayoutIdLst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/>
          <p:cNvSpPr>
            <a:spLocks noGrp="1"/>
          </p:cNvSpPr>
          <p:nvPr>
            <p:ph type="ctrTitle"/>
          </p:nvPr>
        </p:nvSpPr>
        <p:spPr>
          <a:xfrm>
            <a:off x="683568" y="1268760"/>
            <a:ext cx="7623175" cy="1752600"/>
          </a:xfrm>
        </p:spPr>
        <p:txBody>
          <a:bodyPr/>
          <a:lstStyle/>
          <a:p>
            <a:pPr algn="ctr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Detection of anomalies by using online over-sampling principal component analysis( osPCA )</a:t>
            </a:r>
            <a:endParaRPr lang="en-IN" sz="4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47" name="Subtitle 4"/>
          <p:cNvSpPr>
            <a:spLocks noGrp="1"/>
          </p:cNvSpPr>
          <p:nvPr>
            <p:ph type="subTitle" idx="1"/>
          </p:nvPr>
        </p:nvSpPr>
        <p:spPr>
          <a:xfrm>
            <a:off x="685800" y="4114800"/>
            <a:ext cx="7848600" cy="16764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Batch No: A-02				        Project Guide:</a:t>
            </a:r>
          </a:p>
          <a:p>
            <a:pPr eaLnBrk="1" hangingPunct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M. Dhenuka Datta	      (164G1A0521)                             Ms.Karamala.Hema Latha  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M.Tech</a:t>
            </a:r>
            <a:endParaRPr lang="en-US" sz="13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B. Divya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Bharathi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      (164G1A0523)                                      Assistant Professor`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G. Kaleem            	      (164G1A0534)</a:t>
            </a:r>
          </a:p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P. Chakrapani                    (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164G1A0517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eaLnBrk="1" hangingPunct="1"/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8" name="TextBox 5"/>
          <p:cNvSpPr txBox="1">
            <a:spLocks noChangeArrowheads="1"/>
          </p:cNvSpPr>
          <p:nvPr/>
        </p:nvSpPr>
        <p:spPr bwMode="auto">
          <a:xfrm>
            <a:off x="1447800" y="5967412"/>
            <a:ext cx="70866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 dirty="0" smtClean="0"/>
              <a:t>Srinivasa </a:t>
            </a:r>
            <a:r>
              <a:rPr lang="en-US" sz="2400" b="1" dirty="0"/>
              <a:t>Ramanujan Institute of Technology</a:t>
            </a:r>
          </a:p>
          <a:p>
            <a:pPr algn="ctr"/>
            <a:r>
              <a:rPr lang="en-US" b="1" dirty="0"/>
              <a:t>Department of Computer Science &amp; Engineering</a:t>
            </a:r>
          </a:p>
          <a:p>
            <a:endParaRPr lang="en-US" dirty="0"/>
          </a:p>
        </p:txBody>
      </p:sp>
      <p:pic>
        <p:nvPicPr>
          <p:cNvPr id="614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5929312"/>
            <a:ext cx="958850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229600" cy="836712"/>
          </a:xfrm>
        </p:spPr>
        <p:txBody>
          <a:bodyPr/>
          <a:lstStyle/>
          <a:p>
            <a:pPr eaLnBrk="1" hangingPunct="1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Abstract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23528" y="980728"/>
            <a:ext cx="8458200" cy="5064125"/>
          </a:xfrm>
        </p:spPr>
        <p:txBody>
          <a:bodyPr/>
          <a:lstStyle/>
          <a:p>
            <a:pPr marL="0" indent="0" algn="just">
              <a:buNone/>
            </a:pPr>
            <a:r>
              <a:rPr lang="en-IN" sz="2400" b="1" dirty="0"/>
              <a:t> </a:t>
            </a:r>
            <a:endParaRPr lang="en-US" sz="2400" dirty="0"/>
          </a:p>
          <a:p>
            <a:pPr algn="just"/>
            <a:endParaRPr lang="en-IN" sz="2400" dirty="0"/>
          </a:p>
          <a:p>
            <a:pPr algn="just"/>
            <a:endParaRPr lang="en-IN" sz="2400" dirty="0" smtClean="0"/>
          </a:p>
          <a:p>
            <a:pPr algn="just"/>
            <a:endParaRPr lang="en-IN" sz="2400" dirty="0"/>
          </a:p>
          <a:p>
            <a:pPr algn="just"/>
            <a:endParaRPr lang="en-IN" sz="2400" dirty="0" smtClean="0"/>
          </a:p>
          <a:p>
            <a:pPr algn="just">
              <a:buFont typeface="Wingdings" pitchFamily="2" charset="2"/>
              <a:buChar char="q"/>
            </a:pPr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836712"/>
            <a:ext cx="806489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IN" sz="2000" dirty="0" smtClean="0"/>
              <a:t> Anomaly detection has been an important topic in data mining and machine learning.</a:t>
            </a:r>
          </a:p>
          <a:p>
            <a:pPr>
              <a:buFont typeface="Wingdings" pitchFamily="2" charset="2"/>
              <a:buChar char="q"/>
            </a:pPr>
            <a:r>
              <a:rPr lang="en-IN" sz="2000" dirty="0" smtClean="0"/>
              <a:t>Most of the anomaly detection methods are implemented in batch mode, and thus cannot be easily extended to large-scale problems without sacrificing computation and memory requirements.</a:t>
            </a:r>
          </a:p>
          <a:p>
            <a:pPr>
              <a:buFont typeface="Wingdings" pitchFamily="2" charset="2"/>
              <a:buChar char="q"/>
            </a:pPr>
            <a:r>
              <a:rPr lang="en-IN" sz="2000" dirty="0" smtClean="0"/>
              <a:t>In our project, we are using an online oversampling principal component analysis( osPCA ) algorithm to overcome the above problems, and aim at detecting the presence of outliers from a large amount of data .</a:t>
            </a:r>
          </a:p>
          <a:p>
            <a:pPr>
              <a:buFont typeface="Wingdings" pitchFamily="2" charset="2"/>
              <a:buChar char="q"/>
            </a:pPr>
            <a:r>
              <a:rPr lang="en-IN" sz="2000" dirty="0" smtClean="0"/>
              <a:t>By oversampling the target instance and extracting the principal direction of the data , the osPCA  allows us to determine the anomalies.</a:t>
            </a:r>
          </a:p>
          <a:p>
            <a:pPr>
              <a:buFont typeface="Wingdings" pitchFamily="2" charset="2"/>
              <a:buChar char="q"/>
            </a:pPr>
            <a:r>
              <a:rPr lang="en-IN" sz="2000" dirty="0" smtClean="0"/>
              <a:t>Compared with well known power method for PCA and other popular anomaly detection algorithms , our experimental results verify the feasibility of our osPCA method in terms of both accuracy and efficiency. </a:t>
            </a:r>
          </a:p>
          <a:p>
            <a:pPr>
              <a:buFont typeface="Wingdings" pitchFamily="2" charset="2"/>
              <a:buChar char="q"/>
            </a:pPr>
            <a:endParaRPr lang="en-IN" sz="2000" dirty="0" smtClean="0"/>
          </a:p>
          <a:p>
            <a:pPr>
              <a:buFont typeface="Wingdings" pitchFamily="2" charset="2"/>
              <a:buChar char="q"/>
            </a:pPr>
            <a:endParaRPr lang="en-IN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51520" y="5877272"/>
            <a:ext cx="9505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 smtClean="0"/>
              <a:t>Keywords: </a:t>
            </a:r>
            <a:r>
              <a:rPr lang="en-IN" sz="2000" dirty="0" smtClean="0"/>
              <a:t>Anomaly detection ,  online updating technique , over-sampling , principal component analysis.</a:t>
            </a:r>
            <a:endParaRPr lang="en-IN" sz="20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026669"/>
          </a:xfrm>
        </p:spPr>
        <p:txBody>
          <a:bodyPr/>
          <a:lstStyle/>
          <a:p>
            <a:pPr>
              <a:buClr>
                <a:schemeClr val="tx1"/>
              </a:buClr>
              <a:buFont typeface="Wingdings" pitchFamily="2" charset="2"/>
              <a:buChar char="q"/>
            </a:pPr>
            <a:r>
              <a:rPr lang="en-IN" sz="2000" b="1" u="sng" dirty="0" smtClean="0">
                <a:latin typeface="Arial" pitchFamily="34" charset="0"/>
                <a:cs typeface="Arial" pitchFamily="34" charset="0"/>
              </a:rPr>
              <a:t>Existing system:  </a:t>
            </a:r>
            <a:r>
              <a:rPr lang="en-IN" sz="2000" dirty="0" smtClean="0"/>
              <a:t>In existing system most of the anomaly detection methods are typically implemented in batch mode ,following are the three categories </a:t>
            </a:r>
          </a:p>
          <a:p>
            <a:pPr>
              <a:buNone/>
            </a:pPr>
            <a:r>
              <a:rPr lang="en-IN" sz="2000" dirty="0" smtClean="0"/>
              <a:t>	1.Distibution(statistical)</a:t>
            </a:r>
          </a:p>
          <a:p>
            <a:pPr>
              <a:buNone/>
            </a:pPr>
            <a:r>
              <a:rPr lang="en-IN" sz="2000" dirty="0" smtClean="0"/>
              <a:t>	2.Distance based method</a:t>
            </a:r>
          </a:p>
          <a:p>
            <a:pPr>
              <a:buNone/>
            </a:pPr>
            <a:r>
              <a:rPr lang="en-IN" sz="2000" dirty="0" smtClean="0"/>
              <a:t>	3.Density based method</a:t>
            </a:r>
          </a:p>
          <a:p>
            <a:pPr>
              <a:buNone/>
            </a:pPr>
            <a:r>
              <a:rPr lang="en-IN" sz="2000" dirty="0" smtClean="0"/>
              <a:t>     and thus cannot be easily extended to large-scale problems.</a:t>
            </a:r>
          </a:p>
          <a:p>
            <a:pPr>
              <a:buNone/>
            </a:pPr>
            <a:r>
              <a:rPr lang="en-IN" sz="2000" dirty="0" smtClean="0"/>
              <a:t>  </a:t>
            </a:r>
          </a:p>
          <a:p>
            <a:pPr>
              <a:buClr>
                <a:schemeClr val="tx1"/>
              </a:buClr>
              <a:buFont typeface="Wingdings" pitchFamily="2" charset="2"/>
              <a:buChar char="q"/>
            </a:pPr>
            <a:r>
              <a:rPr lang="en-IN" sz="2000" u="sng" dirty="0" smtClean="0"/>
              <a:t> </a:t>
            </a:r>
            <a:r>
              <a:rPr lang="en-IN" sz="2000" b="1" u="sng" dirty="0" smtClean="0"/>
              <a:t>Disadvantages of existing system are:</a:t>
            </a:r>
          </a:p>
          <a:p>
            <a:pPr>
              <a:buNone/>
            </a:pPr>
            <a:r>
              <a:rPr lang="en-IN" sz="2000" dirty="0" smtClean="0"/>
              <a:t>	1.Most distributed models are not robust to multidimensional data.</a:t>
            </a:r>
          </a:p>
          <a:p>
            <a:pPr>
              <a:buNone/>
            </a:pPr>
            <a:r>
              <a:rPr lang="en-IN" sz="2000" dirty="0" smtClean="0"/>
              <a:t>	2.These models cannot be used for large-scale problems without sacrificing computation and memory requirements.	</a:t>
            </a:r>
          </a:p>
          <a:p>
            <a:pPr>
              <a:buNone/>
            </a:pPr>
            <a:endParaRPr lang="en-IN" sz="20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95536" y="836712"/>
            <a:ext cx="8443664" cy="5616624"/>
          </a:xfrm>
        </p:spPr>
        <p:txBody>
          <a:bodyPr/>
          <a:lstStyle/>
          <a:p>
            <a:pPr marL="0" indent="0" algn="just" eaLnBrk="1" hangingPunct="1">
              <a:buClr>
                <a:schemeClr val="tx1">
                  <a:lumMod val="95000"/>
                  <a:lumOff val="5000"/>
                </a:schemeClr>
              </a:buClr>
              <a:buFont typeface="Wingdings" pitchFamily="2" charset="2"/>
              <a:buChar char="q"/>
            </a:pPr>
            <a:r>
              <a:rPr lang="en-IN" sz="2000" b="1" u="sng" dirty="0" smtClean="0">
                <a:latin typeface="Arial" pitchFamily="34" charset="0"/>
                <a:cs typeface="Arial" pitchFamily="34" charset="0"/>
              </a:rPr>
              <a:t>Proposed system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: 	</a:t>
            </a:r>
          </a:p>
          <a:p>
            <a:pPr marL="0" indent="0" algn="just" eaLnBrk="1" hangingPunct="1">
              <a:buClr>
                <a:schemeClr val="tx1">
                  <a:lumMod val="95000"/>
                  <a:lumOff val="5000"/>
                </a:schemeClr>
              </a:buClr>
              <a:buNone/>
            </a:pPr>
            <a:r>
              <a:rPr lang="en-IN" sz="2000" dirty="0" smtClean="0">
                <a:latin typeface="Arial" pitchFamily="34" charset="0"/>
                <a:cs typeface="Arial" pitchFamily="34" charset="0"/>
              </a:rPr>
              <a:t>   	1.  PCA is a well known unsupervised dimensionality reduction 		     method , which determines the principal directions of the data 	     distribution . </a:t>
            </a:r>
          </a:p>
          <a:p>
            <a:pPr marL="457200" indent="-457200" algn="just" eaLnBrk="1" hangingPunct="1">
              <a:buClr>
                <a:schemeClr val="tx1"/>
              </a:buClr>
              <a:buNone/>
            </a:pPr>
            <a:r>
              <a:rPr lang="en-IN" sz="2000" dirty="0" smtClean="0">
                <a:latin typeface="Arial" pitchFamily="34" charset="0"/>
                <a:cs typeface="Arial" pitchFamily="34" charset="0"/>
              </a:rPr>
              <a:t>  		 2. In our project , we are using one of the PCA algorithm i.e., 		     </a:t>
            </a:r>
            <a:r>
              <a:rPr lang="en-IN" sz="2000" b="1" dirty="0" smtClean="0">
                <a:latin typeface="Arial" pitchFamily="34" charset="0"/>
                <a:cs typeface="Arial" pitchFamily="34" charset="0"/>
              </a:rPr>
              <a:t>online over-sampling principal component analysis   	      	     (osPCA) algorithm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to detect the presence of outliers from a  	   	      large amount of data using online updating technique.</a:t>
            </a:r>
          </a:p>
          <a:p>
            <a:pPr marL="457200" indent="-457200" algn="just" eaLnBrk="1" hangingPunct="1">
              <a:buClr>
                <a:schemeClr val="tx1"/>
              </a:buClr>
              <a:buFont typeface="Wingdings" pitchFamily="2" charset="2"/>
              <a:buChar char="q"/>
            </a:pPr>
            <a:r>
              <a:rPr lang="en-IN" sz="2000" b="1" u="sng" dirty="0" smtClean="0">
                <a:latin typeface="Arial" pitchFamily="34" charset="0"/>
                <a:cs typeface="Arial" pitchFamily="34" charset="0"/>
              </a:rPr>
              <a:t>Advantages of proposed system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457200" indent="-457200" algn="just" eaLnBrk="1" hangingPunct="1">
              <a:buClr>
                <a:schemeClr val="tx1"/>
              </a:buClr>
              <a:buNone/>
            </a:pPr>
            <a:r>
              <a:rPr lang="en-IN" sz="2000" dirty="0" smtClean="0">
                <a:latin typeface="Arial" pitchFamily="34" charset="0"/>
                <a:cs typeface="Arial" pitchFamily="34" charset="0"/>
              </a:rPr>
              <a:t>	Compared with other popular anomaly detection algorithms , the required </a:t>
            </a:r>
            <a:r>
              <a:rPr lang="en-IN" sz="2000" b="1" dirty="0" smtClean="0">
                <a:latin typeface="Arial" pitchFamily="34" charset="0"/>
                <a:cs typeface="Arial" pitchFamily="34" charset="0"/>
              </a:rPr>
              <a:t>computational costs and memory requirements are significantly reduced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, and thus our method is especially preferable in online streaming data and large scale problems.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Requirements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Wingdings" pitchFamily="2" charset="2"/>
              <a:buChar char="q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Operating system		:	Windows 10</a:t>
            </a:r>
          </a:p>
          <a:p>
            <a:pPr>
              <a:buClr>
                <a:schemeClr val="tx1"/>
              </a:buClr>
              <a:buFont typeface="Wingdings" pitchFamily="2" charset="2"/>
              <a:buChar char="q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Programming Language	:	JAVA</a:t>
            </a:r>
          </a:p>
          <a:p>
            <a:pPr>
              <a:buClr>
                <a:schemeClr val="tx1"/>
              </a:buClr>
              <a:buFont typeface="Wingdings" pitchFamily="2" charset="2"/>
              <a:buChar char="q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Java version			:	JDK 1.6 							&amp;above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7747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Thank you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267" name="Text Placeholder 4"/>
          <p:cNvSpPr>
            <a:spLocks noGrp="1"/>
          </p:cNvSpPr>
          <p:nvPr>
            <p:ph type="body" idx="1"/>
          </p:nvPr>
        </p:nvSpPr>
        <p:spPr>
          <a:xfrm>
            <a:off x="685800" y="609600"/>
            <a:ext cx="7772400" cy="1500188"/>
          </a:xfrm>
        </p:spPr>
        <p:txBody>
          <a:bodyPr/>
          <a:lstStyle/>
          <a:p>
            <a:pPr algn="ctr" eaLnBrk="1" hangingPunct="1"/>
            <a:r>
              <a:rPr 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Queries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886200" y="2362200"/>
            <a:ext cx="1676400" cy="186204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5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  <a:latin typeface="+mn-lt"/>
                <a:cs typeface="+mn-cs"/>
              </a:rPr>
              <a:t>?</a:t>
            </a:r>
            <a:endParaRPr lang="en-US" sz="115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8000" endPos="45000" dist="1000" dir="5400000" sy="-100000" algn="bl" rotWithShape="0"/>
              </a:effectLst>
              <a:latin typeface="Jokerman" pitchFamily="82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>
        <p14:gallery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1264</TotalTime>
  <Words>219</Words>
  <Application>Microsoft Office PowerPoint</Application>
  <PresentationFormat>On-screen Show (4:3)</PresentationFormat>
  <Paragraphs>41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Theme1</vt:lpstr>
      <vt:lpstr>Detection of anomalies by using online over-sampling principal component analysis( osPCA )</vt:lpstr>
      <vt:lpstr> Abstract</vt:lpstr>
      <vt:lpstr>Slide 3</vt:lpstr>
      <vt:lpstr>Slide 4</vt:lpstr>
      <vt:lpstr>Requirements</vt:lpstr>
      <vt:lpstr>  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Finishing School Programme on C Programming</dc:title>
  <dc:creator>Hitendra</dc:creator>
  <cp:lastModifiedBy>Dhenuka</cp:lastModifiedBy>
  <cp:revision>269</cp:revision>
  <dcterms:created xsi:type="dcterms:W3CDTF">2006-08-16T00:00:00Z</dcterms:created>
  <dcterms:modified xsi:type="dcterms:W3CDTF">2019-12-23T04:28:06Z</dcterms:modified>
</cp:coreProperties>
</file>