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257" r:id="rId3"/>
    <p:sldId id="258" r:id="rId4"/>
    <p:sldId id="259" r:id="rId5"/>
    <p:sldId id="260" r:id="rId6"/>
    <p:sldId id="261" r:id="rId7"/>
    <p:sldId id="262" r:id="rId8"/>
    <p:sldId id="263" r:id="rId9"/>
    <p:sldId id="286" r:id="rId10"/>
    <p:sldId id="264" r:id="rId11"/>
    <p:sldId id="275" r:id="rId12"/>
    <p:sldId id="285" r:id="rId13"/>
    <p:sldId id="283" r:id="rId14"/>
    <p:sldId id="284" r:id="rId15"/>
    <p:sldId id="281" r:id="rId16"/>
    <p:sldId id="282" r:id="rId17"/>
    <p:sldId id="296" r:id="rId18"/>
    <p:sldId id="290" r:id="rId19"/>
    <p:sldId id="295" r:id="rId20"/>
    <p:sldId id="278" r:id="rId21"/>
    <p:sldId id="297" r:id="rId22"/>
    <p:sldId id="298" r:id="rId23"/>
    <p:sldId id="291" r:id="rId24"/>
    <p:sldId id="299" r:id="rId25"/>
  </p:sldIdLst>
  <p:sldSz cx="12192000" cy="6858000"/>
  <p:notesSz cx="6858000" cy="9144000"/>
  <p:defaultTextStyle>
    <a:defPPr>
      <a:defRPr lang="es-V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ción predeterminada" id="{3A867E08-9B01-4C61-B3BA-A20D5F41A51F}">
          <p14:sldIdLst>
            <p14:sldId id="256"/>
            <p14:sldId id="257"/>
            <p14:sldId id="258"/>
            <p14:sldId id="259"/>
            <p14:sldId id="260"/>
            <p14:sldId id="261"/>
            <p14:sldId id="262"/>
            <p14:sldId id="263"/>
            <p14:sldId id="286"/>
            <p14:sldId id="264"/>
            <p14:sldId id="275"/>
            <p14:sldId id="285"/>
            <p14:sldId id="283"/>
            <p14:sldId id="284"/>
            <p14:sldId id="281"/>
            <p14:sldId id="282"/>
            <p14:sldId id="296"/>
            <p14:sldId id="290"/>
            <p14:sldId id="295"/>
            <p14:sldId id="278"/>
            <p14:sldId id="297"/>
            <p14:sldId id="298"/>
            <p14:sldId id="291"/>
            <p14:sldId id="29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CC"/>
    <a:srgbClr val="548235"/>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0A1B5D5-9B99-4C35-A422-299274C87663}" styleName="Estilo medio 1 - Énfasis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940675A-B579-460E-94D1-54222C63F5DA}" styleName="Sin estilo, cuadrícula de la tab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sorterViewPr>
    <p:cViewPr>
      <p:scale>
        <a:sx n="100" d="100"/>
        <a:sy n="100" d="100"/>
      </p:scale>
      <p:origin x="0" y="-933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VE"/>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A67A78-E51A-436C-A049-C690BB5984EB}" type="datetimeFigureOut">
              <a:rPr lang="es-VE" smtClean="0"/>
              <a:t>30/11/2018</a:t>
            </a:fld>
            <a:endParaRPr lang="es-VE"/>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VE"/>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VE"/>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VE"/>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9940AEA-A29A-4D20-8F17-F79D1FA3B808}" type="slidenum">
              <a:rPr lang="es-VE" smtClean="0"/>
              <a:t>‹Nº›</a:t>
            </a:fld>
            <a:endParaRPr lang="es-VE"/>
          </a:p>
        </p:txBody>
      </p:sp>
    </p:spTree>
    <p:extLst>
      <p:ext uri="{BB962C8B-B14F-4D97-AF65-F5344CB8AC3E}">
        <p14:creationId xmlns:p14="http://schemas.microsoft.com/office/powerpoint/2010/main" val="22778681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0"/>
              </a:spcBef>
              <a:defRPr>
                <a:solidFill>
                  <a:schemeClr val="tx1"/>
                </a:solidFill>
                <a:latin typeface="Tahoma" panose="020B0604030504040204" pitchFamily="34" charset="0"/>
              </a:defRPr>
            </a:lvl1pPr>
            <a:lvl2pPr marL="742950" indent="-285750" algn="l" eaLnBrk="0" hangingPunct="0">
              <a:spcBef>
                <a:spcPct val="0"/>
              </a:spcBef>
              <a:defRPr>
                <a:solidFill>
                  <a:schemeClr val="tx1"/>
                </a:solidFill>
                <a:latin typeface="Tahoma" panose="020B0604030504040204" pitchFamily="34" charset="0"/>
              </a:defRPr>
            </a:lvl2pPr>
            <a:lvl3pPr marL="1143000" indent="-228600" algn="l" eaLnBrk="0" hangingPunct="0">
              <a:spcBef>
                <a:spcPct val="0"/>
              </a:spcBef>
              <a:defRPr>
                <a:solidFill>
                  <a:schemeClr val="tx1"/>
                </a:solidFill>
                <a:latin typeface="Tahoma" panose="020B0604030504040204" pitchFamily="34" charset="0"/>
              </a:defRPr>
            </a:lvl3pPr>
            <a:lvl4pPr marL="1600200" indent="-228600" algn="l" eaLnBrk="0" hangingPunct="0">
              <a:spcBef>
                <a:spcPct val="0"/>
              </a:spcBef>
              <a:defRPr>
                <a:solidFill>
                  <a:schemeClr val="tx1"/>
                </a:solidFill>
                <a:latin typeface="Tahoma" panose="020B0604030504040204" pitchFamily="34" charset="0"/>
              </a:defRPr>
            </a:lvl4pPr>
            <a:lvl5pPr marL="2057400" indent="-228600" algn="l" eaLnBrk="0" hangingPunct="0">
              <a:spcBef>
                <a:spcPct val="0"/>
              </a:spcBef>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r" eaLnBrk="1" hangingPunct="1"/>
            <a:fld id="{01426C72-74EE-435D-A810-7A08AF6F2149}" type="slidenum">
              <a:rPr lang="es-ES">
                <a:solidFill>
                  <a:srgbClr val="000000"/>
                </a:solidFill>
                <a:latin typeface="Arial" panose="020B0604020202020204" pitchFamily="34" charset="0"/>
              </a:rPr>
              <a:pPr algn="r" eaLnBrk="1" hangingPunct="1"/>
              <a:t>13</a:t>
            </a:fld>
            <a:endParaRPr lang="es-ES">
              <a:solidFill>
                <a:srgbClr val="000000"/>
              </a:solidFill>
              <a:latin typeface="Arial" panose="020B0604020202020204" pitchFamily="34" charset="0"/>
            </a:endParaRPr>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VE" smtClean="0">
              <a:latin typeface="Arial" panose="020B0604020202020204" pitchFamily="34" charset="0"/>
            </a:endParaRPr>
          </a:p>
        </p:txBody>
      </p:sp>
    </p:spTree>
    <p:extLst>
      <p:ext uri="{BB962C8B-B14F-4D97-AF65-F5344CB8AC3E}">
        <p14:creationId xmlns:p14="http://schemas.microsoft.com/office/powerpoint/2010/main" val="5162991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l" eaLnBrk="0" hangingPunct="0">
              <a:spcBef>
                <a:spcPct val="0"/>
              </a:spcBef>
              <a:defRPr>
                <a:solidFill>
                  <a:schemeClr val="tx1"/>
                </a:solidFill>
                <a:latin typeface="Tahoma" panose="020B0604030504040204" pitchFamily="34" charset="0"/>
              </a:defRPr>
            </a:lvl1pPr>
            <a:lvl2pPr marL="742950" indent="-285750" algn="l" eaLnBrk="0" hangingPunct="0">
              <a:spcBef>
                <a:spcPct val="0"/>
              </a:spcBef>
              <a:defRPr>
                <a:solidFill>
                  <a:schemeClr val="tx1"/>
                </a:solidFill>
                <a:latin typeface="Tahoma" panose="020B0604030504040204" pitchFamily="34" charset="0"/>
              </a:defRPr>
            </a:lvl2pPr>
            <a:lvl3pPr marL="1143000" indent="-228600" algn="l" eaLnBrk="0" hangingPunct="0">
              <a:spcBef>
                <a:spcPct val="0"/>
              </a:spcBef>
              <a:defRPr>
                <a:solidFill>
                  <a:schemeClr val="tx1"/>
                </a:solidFill>
                <a:latin typeface="Tahoma" panose="020B0604030504040204" pitchFamily="34" charset="0"/>
              </a:defRPr>
            </a:lvl3pPr>
            <a:lvl4pPr marL="1600200" indent="-228600" algn="l" eaLnBrk="0" hangingPunct="0">
              <a:spcBef>
                <a:spcPct val="0"/>
              </a:spcBef>
              <a:defRPr>
                <a:solidFill>
                  <a:schemeClr val="tx1"/>
                </a:solidFill>
                <a:latin typeface="Tahoma" panose="020B0604030504040204" pitchFamily="34" charset="0"/>
              </a:defRPr>
            </a:lvl4pPr>
            <a:lvl5pPr marL="2057400" indent="-228600" algn="l" eaLnBrk="0" hangingPunct="0">
              <a:spcBef>
                <a:spcPct val="0"/>
              </a:spcBef>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r" eaLnBrk="1" fontAlgn="base" hangingPunct="1">
              <a:spcAft>
                <a:spcPct val="0"/>
              </a:spcAft>
            </a:pPr>
            <a:fld id="{135016B0-49E4-441B-AF85-3EB30AF0E816}" type="slidenum">
              <a:rPr lang="es-ES" sz="1200" smtClean="0">
                <a:solidFill>
                  <a:srgbClr val="000000"/>
                </a:solidFill>
                <a:latin typeface="Arial" panose="020B0604020202020204" pitchFamily="34" charset="0"/>
              </a:rPr>
              <a:pPr algn="r" eaLnBrk="1" fontAlgn="base" hangingPunct="1">
                <a:spcAft>
                  <a:spcPct val="0"/>
                </a:spcAft>
              </a:pPr>
              <a:t>14</a:t>
            </a:fld>
            <a:endParaRPr lang="es-ES" sz="1200" smtClean="0">
              <a:solidFill>
                <a:srgbClr val="000000"/>
              </a:solidFill>
              <a:latin typeface="Arial" panose="020B0604020202020204" pitchFamily="34" charset="0"/>
            </a:endParaRPr>
          </a:p>
        </p:txBody>
      </p:sp>
      <p:sp>
        <p:nvSpPr>
          <p:cNvPr id="107523" name="Rectangle 2"/>
          <p:cNvSpPr>
            <a:spLocks noGrp="1" noRot="1" noChangeAspect="1" noChangeArrowheads="1" noTextEdit="1"/>
          </p:cNvSpPr>
          <p:nvPr>
            <p:ph type="sldImg"/>
          </p:nvPr>
        </p:nvSpPr>
        <p:spPr>
          <a:ln/>
        </p:spPr>
      </p:sp>
      <p:sp>
        <p:nvSpPr>
          <p:cNvPr id="1075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VE" smtClean="0">
              <a:latin typeface="Arial" panose="020B0604020202020204" pitchFamily="34" charset="0"/>
            </a:endParaRPr>
          </a:p>
        </p:txBody>
      </p:sp>
    </p:spTree>
    <p:extLst>
      <p:ext uri="{BB962C8B-B14F-4D97-AF65-F5344CB8AC3E}">
        <p14:creationId xmlns:p14="http://schemas.microsoft.com/office/powerpoint/2010/main" val="9265653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s-VE"/>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s-VE"/>
          </a:p>
        </p:txBody>
      </p:sp>
      <p:sp>
        <p:nvSpPr>
          <p:cNvPr id="4" name="Marcador de fecha 3"/>
          <p:cNvSpPr>
            <a:spLocks noGrp="1"/>
          </p:cNvSpPr>
          <p:nvPr>
            <p:ph type="dt" sz="half" idx="10"/>
          </p:nvPr>
        </p:nvSpPr>
        <p:spPr/>
        <p:txBody>
          <a:bodyPr/>
          <a:lstStyle/>
          <a:p>
            <a:fld id="{71FF2D5A-5758-4C39-B8F7-609F92D5D048}" type="datetimeFigureOut">
              <a:rPr lang="es-VE" smtClean="0"/>
              <a:t>30/11/2018</a:t>
            </a:fld>
            <a:endParaRPr lang="es-VE"/>
          </a:p>
        </p:txBody>
      </p:sp>
      <p:sp>
        <p:nvSpPr>
          <p:cNvPr id="5" name="Marcador de pie de página 4"/>
          <p:cNvSpPr>
            <a:spLocks noGrp="1"/>
          </p:cNvSpPr>
          <p:nvPr>
            <p:ph type="ftr" sz="quarter" idx="11"/>
          </p:nvPr>
        </p:nvSpPr>
        <p:spPr/>
        <p:txBody>
          <a:bodyPr/>
          <a:lstStyle/>
          <a:p>
            <a:endParaRPr lang="es-VE"/>
          </a:p>
        </p:txBody>
      </p:sp>
      <p:sp>
        <p:nvSpPr>
          <p:cNvPr id="6" name="Marcador de número de diapositiva 5"/>
          <p:cNvSpPr>
            <a:spLocks noGrp="1"/>
          </p:cNvSpPr>
          <p:nvPr>
            <p:ph type="sldNum" sz="quarter" idx="12"/>
          </p:nvPr>
        </p:nvSpPr>
        <p:spPr/>
        <p:txBody>
          <a:bodyPr/>
          <a:lstStyle/>
          <a:p>
            <a:fld id="{4E1A1E6C-D49F-4592-9166-04251857F47B}" type="slidenum">
              <a:rPr lang="es-VE" smtClean="0"/>
              <a:t>‹Nº›</a:t>
            </a:fld>
            <a:endParaRPr lang="es-VE"/>
          </a:p>
        </p:txBody>
      </p:sp>
    </p:spTree>
    <p:extLst>
      <p:ext uri="{BB962C8B-B14F-4D97-AF65-F5344CB8AC3E}">
        <p14:creationId xmlns:p14="http://schemas.microsoft.com/office/powerpoint/2010/main" val="22356202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VE"/>
          </a:p>
        </p:txBody>
      </p:sp>
      <p:sp>
        <p:nvSpPr>
          <p:cNvPr id="3" name="Marcador de texto vertical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VE"/>
          </a:p>
        </p:txBody>
      </p:sp>
      <p:sp>
        <p:nvSpPr>
          <p:cNvPr id="4" name="Marcador de fecha 3"/>
          <p:cNvSpPr>
            <a:spLocks noGrp="1"/>
          </p:cNvSpPr>
          <p:nvPr>
            <p:ph type="dt" sz="half" idx="10"/>
          </p:nvPr>
        </p:nvSpPr>
        <p:spPr/>
        <p:txBody>
          <a:bodyPr/>
          <a:lstStyle/>
          <a:p>
            <a:fld id="{71FF2D5A-5758-4C39-B8F7-609F92D5D048}" type="datetimeFigureOut">
              <a:rPr lang="es-VE" smtClean="0"/>
              <a:t>30/11/2018</a:t>
            </a:fld>
            <a:endParaRPr lang="es-VE"/>
          </a:p>
        </p:txBody>
      </p:sp>
      <p:sp>
        <p:nvSpPr>
          <p:cNvPr id="5" name="Marcador de pie de página 4"/>
          <p:cNvSpPr>
            <a:spLocks noGrp="1"/>
          </p:cNvSpPr>
          <p:nvPr>
            <p:ph type="ftr" sz="quarter" idx="11"/>
          </p:nvPr>
        </p:nvSpPr>
        <p:spPr/>
        <p:txBody>
          <a:bodyPr/>
          <a:lstStyle/>
          <a:p>
            <a:endParaRPr lang="es-VE"/>
          </a:p>
        </p:txBody>
      </p:sp>
      <p:sp>
        <p:nvSpPr>
          <p:cNvPr id="6" name="Marcador de número de diapositiva 5"/>
          <p:cNvSpPr>
            <a:spLocks noGrp="1"/>
          </p:cNvSpPr>
          <p:nvPr>
            <p:ph type="sldNum" sz="quarter" idx="12"/>
          </p:nvPr>
        </p:nvSpPr>
        <p:spPr/>
        <p:txBody>
          <a:bodyPr/>
          <a:lstStyle/>
          <a:p>
            <a:fld id="{4E1A1E6C-D49F-4592-9166-04251857F47B}" type="slidenum">
              <a:rPr lang="es-VE" smtClean="0"/>
              <a:t>‹Nº›</a:t>
            </a:fld>
            <a:endParaRPr lang="es-VE"/>
          </a:p>
        </p:txBody>
      </p:sp>
    </p:spTree>
    <p:extLst>
      <p:ext uri="{BB962C8B-B14F-4D97-AF65-F5344CB8AC3E}">
        <p14:creationId xmlns:p14="http://schemas.microsoft.com/office/powerpoint/2010/main" val="7323856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s-VE"/>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VE"/>
          </a:p>
        </p:txBody>
      </p:sp>
      <p:sp>
        <p:nvSpPr>
          <p:cNvPr id="4" name="Marcador de fecha 3"/>
          <p:cNvSpPr>
            <a:spLocks noGrp="1"/>
          </p:cNvSpPr>
          <p:nvPr>
            <p:ph type="dt" sz="half" idx="10"/>
          </p:nvPr>
        </p:nvSpPr>
        <p:spPr/>
        <p:txBody>
          <a:bodyPr/>
          <a:lstStyle/>
          <a:p>
            <a:fld id="{71FF2D5A-5758-4C39-B8F7-609F92D5D048}" type="datetimeFigureOut">
              <a:rPr lang="es-VE" smtClean="0"/>
              <a:t>30/11/2018</a:t>
            </a:fld>
            <a:endParaRPr lang="es-VE"/>
          </a:p>
        </p:txBody>
      </p:sp>
      <p:sp>
        <p:nvSpPr>
          <p:cNvPr id="5" name="Marcador de pie de página 4"/>
          <p:cNvSpPr>
            <a:spLocks noGrp="1"/>
          </p:cNvSpPr>
          <p:nvPr>
            <p:ph type="ftr" sz="quarter" idx="11"/>
          </p:nvPr>
        </p:nvSpPr>
        <p:spPr/>
        <p:txBody>
          <a:bodyPr/>
          <a:lstStyle/>
          <a:p>
            <a:endParaRPr lang="es-VE"/>
          </a:p>
        </p:txBody>
      </p:sp>
      <p:sp>
        <p:nvSpPr>
          <p:cNvPr id="6" name="Marcador de número de diapositiva 5"/>
          <p:cNvSpPr>
            <a:spLocks noGrp="1"/>
          </p:cNvSpPr>
          <p:nvPr>
            <p:ph type="sldNum" sz="quarter" idx="12"/>
          </p:nvPr>
        </p:nvSpPr>
        <p:spPr/>
        <p:txBody>
          <a:bodyPr/>
          <a:lstStyle/>
          <a:p>
            <a:fld id="{4E1A1E6C-D49F-4592-9166-04251857F47B}" type="slidenum">
              <a:rPr lang="es-VE" smtClean="0"/>
              <a:t>‹Nº›</a:t>
            </a:fld>
            <a:endParaRPr lang="es-VE"/>
          </a:p>
        </p:txBody>
      </p:sp>
    </p:spTree>
    <p:extLst>
      <p:ext uri="{BB962C8B-B14F-4D97-AF65-F5344CB8AC3E}">
        <p14:creationId xmlns:p14="http://schemas.microsoft.com/office/powerpoint/2010/main" val="41331361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OverObj">
  <p:cSld name="Título y texto encima de los objetos">
    <p:spTree>
      <p:nvGrpSpPr>
        <p:cNvPr id="1" name=""/>
        <p:cNvGrpSpPr/>
        <p:nvPr/>
      </p:nvGrpSpPr>
      <p:grpSpPr>
        <a:xfrm>
          <a:off x="0" y="0"/>
          <a:ext cx="0" cy="0"/>
          <a:chOff x="0" y="0"/>
          <a:chExt cx="0" cy="0"/>
        </a:xfrm>
      </p:grpSpPr>
      <p:sp>
        <p:nvSpPr>
          <p:cNvPr id="2" name="Título 1"/>
          <p:cNvSpPr>
            <a:spLocks noGrp="1"/>
          </p:cNvSpPr>
          <p:nvPr>
            <p:ph type="title"/>
          </p:nvPr>
        </p:nvSpPr>
        <p:spPr>
          <a:xfrm>
            <a:off x="609601" y="457201"/>
            <a:ext cx="11070492" cy="307975"/>
          </a:xfrm>
        </p:spPr>
        <p:txBody>
          <a:bodyPr/>
          <a:lstStyle/>
          <a:p>
            <a:r>
              <a:rPr lang="es-ES" smtClean="0"/>
              <a:t>Haga clic para modificar el estilo de título del patrón</a:t>
            </a:r>
            <a:endParaRPr lang="es-VE"/>
          </a:p>
        </p:txBody>
      </p:sp>
      <p:sp>
        <p:nvSpPr>
          <p:cNvPr id="3" name="Marcador de texto 2"/>
          <p:cNvSpPr>
            <a:spLocks noGrp="1"/>
          </p:cNvSpPr>
          <p:nvPr>
            <p:ph type="body" sz="half" idx="1"/>
          </p:nvPr>
        </p:nvSpPr>
        <p:spPr>
          <a:xfrm>
            <a:off x="601785" y="1052514"/>
            <a:ext cx="10988431" cy="2479675"/>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VE"/>
          </a:p>
        </p:txBody>
      </p:sp>
      <p:sp>
        <p:nvSpPr>
          <p:cNvPr id="4" name="Marcador de contenido 3"/>
          <p:cNvSpPr>
            <a:spLocks noGrp="1"/>
          </p:cNvSpPr>
          <p:nvPr>
            <p:ph sz="half" idx="2"/>
          </p:nvPr>
        </p:nvSpPr>
        <p:spPr>
          <a:xfrm>
            <a:off x="601785" y="3684588"/>
            <a:ext cx="10988431" cy="2481262"/>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VE"/>
          </a:p>
        </p:txBody>
      </p:sp>
      <p:sp>
        <p:nvSpPr>
          <p:cNvPr id="5" name="Rectangle 2"/>
          <p:cNvSpPr>
            <a:spLocks noGrp="1" noChangeArrowheads="1"/>
          </p:cNvSpPr>
          <p:nvPr>
            <p:ph type="ftr" sz="quarter" idx="10"/>
          </p:nvPr>
        </p:nvSpPr>
        <p:spPr>
          <a:ln/>
        </p:spPr>
        <p:txBody>
          <a:bodyPr/>
          <a:lstStyle>
            <a:lvl1pPr>
              <a:defRPr/>
            </a:lvl1pPr>
          </a:lstStyle>
          <a:p>
            <a:pPr>
              <a:defRPr/>
            </a:pPr>
            <a:r>
              <a:rPr lang="es-ES"/>
              <a:t>Tema 2: Estadísticos</a:t>
            </a:r>
          </a:p>
        </p:txBody>
      </p:sp>
      <p:sp>
        <p:nvSpPr>
          <p:cNvPr id="6" name="Rectangle 3"/>
          <p:cNvSpPr>
            <a:spLocks noGrp="1" noChangeArrowheads="1"/>
          </p:cNvSpPr>
          <p:nvPr>
            <p:ph type="sldNum" sz="quarter" idx="11"/>
          </p:nvPr>
        </p:nvSpPr>
        <p:spPr>
          <a:ln/>
        </p:spPr>
        <p:txBody>
          <a:bodyPr/>
          <a:lstStyle>
            <a:lvl1pPr>
              <a:defRPr/>
            </a:lvl1pPr>
          </a:lstStyle>
          <a:p>
            <a:pPr>
              <a:defRPr/>
            </a:pPr>
            <a:fld id="{31D6B4E3-788C-4AB7-B6DD-73465C24A4FF}" type="slidenum">
              <a:rPr lang="es-ES"/>
              <a:pPr>
                <a:defRPr/>
              </a:pPr>
              <a:t>‹Nº›</a:t>
            </a:fld>
            <a:endParaRPr lang="es-ES"/>
          </a:p>
        </p:txBody>
      </p:sp>
      <p:sp>
        <p:nvSpPr>
          <p:cNvPr id="7" name="Rectangle 16"/>
          <p:cNvSpPr>
            <a:spLocks noGrp="1" noChangeArrowheads="1"/>
          </p:cNvSpPr>
          <p:nvPr>
            <p:ph type="dt" sz="half" idx="12"/>
          </p:nvPr>
        </p:nvSpPr>
        <p:spPr>
          <a:ln/>
        </p:spPr>
        <p:txBody>
          <a:bodyPr/>
          <a:lstStyle>
            <a:lvl1pPr>
              <a:defRPr/>
            </a:lvl1pPr>
          </a:lstStyle>
          <a:p>
            <a:pPr>
              <a:defRPr/>
            </a:pPr>
            <a:r>
              <a:rPr lang="es-ES"/>
              <a:t>Bioestadística. U. Málaga.</a:t>
            </a:r>
          </a:p>
        </p:txBody>
      </p:sp>
    </p:spTree>
    <p:extLst>
      <p:ext uri="{BB962C8B-B14F-4D97-AF65-F5344CB8AC3E}">
        <p14:creationId xmlns:p14="http://schemas.microsoft.com/office/powerpoint/2010/main" val="19724757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cSld name="Título, texto y 2 objetos">
    <p:spTree>
      <p:nvGrpSpPr>
        <p:cNvPr id="1" name=""/>
        <p:cNvGrpSpPr/>
        <p:nvPr/>
      </p:nvGrpSpPr>
      <p:grpSpPr>
        <a:xfrm>
          <a:off x="0" y="0"/>
          <a:ext cx="0" cy="0"/>
          <a:chOff x="0" y="0"/>
          <a:chExt cx="0" cy="0"/>
        </a:xfrm>
      </p:grpSpPr>
      <p:sp>
        <p:nvSpPr>
          <p:cNvPr id="2" name="Título 1"/>
          <p:cNvSpPr>
            <a:spLocks noGrp="1"/>
          </p:cNvSpPr>
          <p:nvPr>
            <p:ph type="title"/>
          </p:nvPr>
        </p:nvSpPr>
        <p:spPr>
          <a:xfrm>
            <a:off x="609601" y="457201"/>
            <a:ext cx="11070492" cy="307975"/>
          </a:xfrm>
        </p:spPr>
        <p:txBody>
          <a:bodyPr/>
          <a:lstStyle/>
          <a:p>
            <a:r>
              <a:rPr lang="es-ES" smtClean="0"/>
              <a:t>Haga clic para modificar el estilo de título del patrón</a:t>
            </a:r>
            <a:endParaRPr lang="es-VE"/>
          </a:p>
        </p:txBody>
      </p:sp>
      <p:sp>
        <p:nvSpPr>
          <p:cNvPr id="3" name="Marcador de texto 2"/>
          <p:cNvSpPr>
            <a:spLocks noGrp="1"/>
          </p:cNvSpPr>
          <p:nvPr>
            <p:ph type="body" sz="half" idx="1"/>
          </p:nvPr>
        </p:nvSpPr>
        <p:spPr>
          <a:xfrm>
            <a:off x="601785" y="1052514"/>
            <a:ext cx="5400431" cy="5113337"/>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VE"/>
          </a:p>
        </p:txBody>
      </p:sp>
      <p:sp>
        <p:nvSpPr>
          <p:cNvPr id="4" name="Marcador de contenido 3"/>
          <p:cNvSpPr>
            <a:spLocks noGrp="1"/>
          </p:cNvSpPr>
          <p:nvPr>
            <p:ph sz="quarter" idx="2"/>
          </p:nvPr>
        </p:nvSpPr>
        <p:spPr>
          <a:xfrm>
            <a:off x="6189785" y="1052514"/>
            <a:ext cx="5400431" cy="2479675"/>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VE"/>
          </a:p>
        </p:txBody>
      </p:sp>
      <p:sp>
        <p:nvSpPr>
          <p:cNvPr id="5" name="Marcador de contenido 4"/>
          <p:cNvSpPr>
            <a:spLocks noGrp="1"/>
          </p:cNvSpPr>
          <p:nvPr>
            <p:ph sz="quarter" idx="3"/>
          </p:nvPr>
        </p:nvSpPr>
        <p:spPr>
          <a:xfrm>
            <a:off x="6189785" y="3684588"/>
            <a:ext cx="5400431" cy="2481262"/>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VE"/>
          </a:p>
        </p:txBody>
      </p:sp>
      <p:sp>
        <p:nvSpPr>
          <p:cNvPr id="6" name="Rectangle 2"/>
          <p:cNvSpPr>
            <a:spLocks noGrp="1" noChangeArrowheads="1"/>
          </p:cNvSpPr>
          <p:nvPr>
            <p:ph type="ftr" sz="quarter" idx="10"/>
          </p:nvPr>
        </p:nvSpPr>
        <p:spPr>
          <a:ln/>
        </p:spPr>
        <p:txBody>
          <a:bodyPr/>
          <a:lstStyle>
            <a:lvl1pPr>
              <a:defRPr/>
            </a:lvl1pPr>
          </a:lstStyle>
          <a:p>
            <a:pPr>
              <a:defRPr/>
            </a:pPr>
            <a:r>
              <a:rPr lang="es-ES"/>
              <a:t>Tema 2: Estadísticos</a:t>
            </a:r>
          </a:p>
        </p:txBody>
      </p:sp>
      <p:sp>
        <p:nvSpPr>
          <p:cNvPr id="7" name="Rectangle 3"/>
          <p:cNvSpPr>
            <a:spLocks noGrp="1" noChangeArrowheads="1"/>
          </p:cNvSpPr>
          <p:nvPr>
            <p:ph type="sldNum" sz="quarter" idx="11"/>
          </p:nvPr>
        </p:nvSpPr>
        <p:spPr>
          <a:ln/>
        </p:spPr>
        <p:txBody>
          <a:bodyPr/>
          <a:lstStyle>
            <a:lvl1pPr>
              <a:defRPr/>
            </a:lvl1pPr>
          </a:lstStyle>
          <a:p>
            <a:pPr>
              <a:defRPr/>
            </a:pPr>
            <a:fld id="{3A06D4A5-E424-4CAC-968D-40D288726D31}" type="slidenum">
              <a:rPr lang="es-ES"/>
              <a:pPr>
                <a:defRPr/>
              </a:pPr>
              <a:t>‹Nº›</a:t>
            </a:fld>
            <a:endParaRPr lang="es-ES"/>
          </a:p>
        </p:txBody>
      </p:sp>
      <p:sp>
        <p:nvSpPr>
          <p:cNvPr id="8" name="Rectangle 16"/>
          <p:cNvSpPr>
            <a:spLocks noGrp="1" noChangeArrowheads="1"/>
          </p:cNvSpPr>
          <p:nvPr>
            <p:ph type="dt" sz="half" idx="12"/>
          </p:nvPr>
        </p:nvSpPr>
        <p:spPr>
          <a:ln/>
        </p:spPr>
        <p:txBody>
          <a:bodyPr/>
          <a:lstStyle>
            <a:lvl1pPr>
              <a:defRPr/>
            </a:lvl1pPr>
          </a:lstStyle>
          <a:p>
            <a:pPr>
              <a:defRPr/>
            </a:pPr>
            <a:r>
              <a:rPr lang="es-ES"/>
              <a:t>Bioestadística. U. Málaga.</a:t>
            </a:r>
          </a:p>
        </p:txBody>
      </p:sp>
    </p:spTree>
    <p:extLst>
      <p:ext uri="{BB962C8B-B14F-4D97-AF65-F5344CB8AC3E}">
        <p14:creationId xmlns:p14="http://schemas.microsoft.com/office/powerpoint/2010/main" val="31829847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Only">
  <p:cSld name="Contenido">
    <p:spTree>
      <p:nvGrpSpPr>
        <p:cNvPr id="1" name=""/>
        <p:cNvGrpSpPr/>
        <p:nvPr/>
      </p:nvGrpSpPr>
      <p:grpSpPr>
        <a:xfrm>
          <a:off x="0" y="0"/>
          <a:ext cx="0" cy="0"/>
          <a:chOff x="0" y="0"/>
          <a:chExt cx="0" cy="0"/>
        </a:xfrm>
      </p:grpSpPr>
      <p:sp>
        <p:nvSpPr>
          <p:cNvPr id="2" name="Marcador de contenido 1"/>
          <p:cNvSpPr>
            <a:spLocks noGrp="1"/>
          </p:cNvSpPr>
          <p:nvPr>
            <p:ph/>
          </p:nvPr>
        </p:nvSpPr>
        <p:spPr>
          <a:xfrm>
            <a:off x="601785" y="457200"/>
            <a:ext cx="11078308" cy="570865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VE"/>
          </a:p>
        </p:txBody>
      </p:sp>
      <p:sp>
        <p:nvSpPr>
          <p:cNvPr id="3" name="Rectangle 2"/>
          <p:cNvSpPr>
            <a:spLocks noGrp="1" noChangeArrowheads="1"/>
          </p:cNvSpPr>
          <p:nvPr>
            <p:ph type="ftr" sz="quarter" idx="10"/>
          </p:nvPr>
        </p:nvSpPr>
        <p:spPr>
          <a:ln/>
        </p:spPr>
        <p:txBody>
          <a:bodyPr/>
          <a:lstStyle>
            <a:lvl1pPr>
              <a:defRPr/>
            </a:lvl1pPr>
          </a:lstStyle>
          <a:p>
            <a:pPr>
              <a:defRPr/>
            </a:pPr>
            <a:r>
              <a:rPr lang="es-ES"/>
              <a:t>Tema 2: Estadísticos</a:t>
            </a:r>
          </a:p>
        </p:txBody>
      </p:sp>
      <p:sp>
        <p:nvSpPr>
          <p:cNvPr id="4" name="Rectangle 3"/>
          <p:cNvSpPr>
            <a:spLocks noGrp="1" noChangeArrowheads="1"/>
          </p:cNvSpPr>
          <p:nvPr>
            <p:ph type="sldNum" sz="quarter" idx="11"/>
          </p:nvPr>
        </p:nvSpPr>
        <p:spPr>
          <a:ln/>
        </p:spPr>
        <p:txBody>
          <a:bodyPr/>
          <a:lstStyle>
            <a:lvl1pPr>
              <a:defRPr/>
            </a:lvl1pPr>
          </a:lstStyle>
          <a:p>
            <a:pPr>
              <a:defRPr/>
            </a:pPr>
            <a:fld id="{86ABB7AF-E82A-4ECC-B5F9-88D0146B68C6}" type="slidenum">
              <a:rPr lang="es-ES"/>
              <a:pPr>
                <a:defRPr/>
              </a:pPr>
              <a:t>‹Nº›</a:t>
            </a:fld>
            <a:endParaRPr lang="es-ES"/>
          </a:p>
        </p:txBody>
      </p:sp>
      <p:sp>
        <p:nvSpPr>
          <p:cNvPr id="5" name="Rectangle 16"/>
          <p:cNvSpPr>
            <a:spLocks noGrp="1" noChangeArrowheads="1"/>
          </p:cNvSpPr>
          <p:nvPr>
            <p:ph type="dt" sz="half" idx="12"/>
          </p:nvPr>
        </p:nvSpPr>
        <p:spPr>
          <a:ln/>
        </p:spPr>
        <p:txBody>
          <a:bodyPr/>
          <a:lstStyle>
            <a:lvl1pPr>
              <a:defRPr/>
            </a:lvl1pPr>
          </a:lstStyle>
          <a:p>
            <a:pPr>
              <a:defRPr/>
            </a:pPr>
            <a:r>
              <a:rPr lang="es-ES"/>
              <a:t>Bioestadística. U. Málaga.</a:t>
            </a:r>
          </a:p>
        </p:txBody>
      </p:sp>
    </p:spTree>
    <p:extLst>
      <p:ext uri="{BB962C8B-B14F-4D97-AF65-F5344CB8AC3E}">
        <p14:creationId xmlns:p14="http://schemas.microsoft.com/office/powerpoint/2010/main" val="33026302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VE"/>
          </a:p>
        </p:txBody>
      </p:sp>
      <p:sp>
        <p:nvSpPr>
          <p:cNvPr id="3" name="Marcador de contenido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VE"/>
          </a:p>
        </p:txBody>
      </p:sp>
      <p:sp>
        <p:nvSpPr>
          <p:cNvPr id="4" name="Marcador de fecha 3"/>
          <p:cNvSpPr>
            <a:spLocks noGrp="1"/>
          </p:cNvSpPr>
          <p:nvPr>
            <p:ph type="dt" sz="half" idx="10"/>
          </p:nvPr>
        </p:nvSpPr>
        <p:spPr/>
        <p:txBody>
          <a:bodyPr/>
          <a:lstStyle/>
          <a:p>
            <a:fld id="{71FF2D5A-5758-4C39-B8F7-609F92D5D048}" type="datetimeFigureOut">
              <a:rPr lang="es-VE" smtClean="0"/>
              <a:t>30/11/2018</a:t>
            </a:fld>
            <a:endParaRPr lang="es-VE"/>
          </a:p>
        </p:txBody>
      </p:sp>
      <p:sp>
        <p:nvSpPr>
          <p:cNvPr id="5" name="Marcador de pie de página 4"/>
          <p:cNvSpPr>
            <a:spLocks noGrp="1"/>
          </p:cNvSpPr>
          <p:nvPr>
            <p:ph type="ftr" sz="quarter" idx="11"/>
          </p:nvPr>
        </p:nvSpPr>
        <p:spPr/>
        <p:txBody>
          <a:bodyPr/>
          <a:lstStyle/>
          <a:p>
            <a:endParaRPr lang="es-VE"/>
          </a:p>
        </p:txBody>
      </p:sp>
      <p:sp>
        <p:nvSpPr>
          <p:cNvPr id="6" name="Marcador de número de diapositiva 5"/>
          <p:cNvSpPr>
            <a:spLocks noGrp="1"/>
          </p:cNvSpPr>
          <p:nvPr>
            <p:ph type="sldNum" sz="quarter" idx="12"/>
          </p:nvPr>
        </p:nvSpPr>
        <p:spPr/>
        <p:txBody>
          <a:bodyPr/>
          <a:lstStyle/>
          <a:p>
            <a:fld id="{4E1A1E6C-D49F-4592-9166-04251857F47B}" type="slidenum">
              <a:rPr lang="es-VE" smtClean="0"/>
              <a:t>‹Nº›</a:t>
            </a:fld>
            <a:endParaRPr lang="es-VE"/>
          </a:p>
        </p:txBody>
      </p:sp>
    </p:spTree>
    <p:extLst>
      <p:ext uri="{BB962C8B-B14F-4D97-AF65-F5344CB8AC3E}">
        <p14:creationId xmlns:p14="http://schemas.microsoft.com/office/powerpoint/2010/main" val="29164614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s-VE"/>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Marcador de fecha 3"/>
          <p:cNvSpPr>
            <a:spLocks noGrp="1"/>
          </p:cNvSpPr>
          <p:nvPr>
            <p:ph type="dt" sz="half" idx="10"/>
          </p:nvPr>
        </p:nvSpPr>
        <p:spPr/>
        <p:txBody>
          <a:bodyPr/>
          <a:lstStyle/>
          <a:p>
            <a:fld id="{71FF2D5A-5758-4C39-B8F7-609F92D5D048}" type="datetimeFigureOut">
              <a:rPr lang="es-VE" smtClean="0"/>
              <a:t>30/11/2018</a:t>
            </a:fld>
            <a:endParaRPr lang="es-VE"/>
          </a:p>
        </p:txBody>
      </p:sp>
      <p:sp>
        <p:nvSpPr>
          <p:cNvPr id="5" name="Marcador de pie de página 4"/>
          <p:cNvSpPr>
            <a:spLocks noGrp="1"/>
          </p:cNvSpPr>
          <p:nvPr>
            <p:ph type="ftr" sz="quarter" idx="11"/>
          </p:nvPr>
        </p:nvSpPr>
        <p:spPr/>
        <p:txBody>
          <a:bodyPr/>
          <a:lstStyle/>
          <a:p>
            <a:endParaRPr lang="es-VE"/>
          </a:p>
        </p:txBody>
      </p:sp>
      <p:sp>
        <p:nvSpPr>
          <p:cNvPr id="6" name="Marcador de número de diapositiva 5"/>
          <p:cNvSpPr>
            <a:spLocks noGrp="1"/>
          </p:cNvSpPr>
          <p:nvPr>
            <p:ph type="sldNum" sz="quarter" idx="12"/>
          </p:nvPr>
        </p:nvSpPr>
        <p:spPr/>
        <p:txBody>
          <a:bodyPr/>
          <a:lstStyle/>
          <a:p>
            <a:fld id="{4E1A1E6C-D49F-4592-9166-04251857F47B}" type="slidenum">
              <a:rPr lang="es-VE" smtClean="0"/>
              <a:t>‹Nº›</a:t>
            </a:fld>
            <a:endParaRPr lang="es-VE"/>
          </a:p>
        </p:txBody>
      </p:sp>
    </p:spTree>
    <p:extLst>
      <p:ext uri="{BB962C8B-B14F-4D97-AF65-F5344CB8AC3E}">
        <p14:creationId xmlns:p14="http://schemas.microsoft.com/office/powerpoint/2010/main" val="53526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VE"/>
          </a:p>
        </p:txBody>
      </p:sp>
      <p:sp>
        <p:nvSpPr>
          <p:cNvPr id="3" name="Marcador de contenido 2"/>
          <p:cNvSpPr>
            <a:spLocks noGrp="1"/>
          </p:cNvSpPr>
          <p:nvPr>
            <p:ph sz="half" idx="1"/>
          </p:nvPr>
        </p:nvSpPr>
        <p:spPr>
          <a:xfrm>
            <a:off x="838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VE"/>
          </a:p>
        </p:txBody>
      </p:sp>
      <p:sp>
        <p:nvSpPr>
          <p:cNvPr id="4" name="Marcador de contenido 3"/>
          <p:cNvSpPr>
            <a:spLocks noGrp="1"/>
          </p:cNvSpPr>
          <p:nvPr>
            <p:ph sz="half" idx="2"/>
          </p:nvPr>
        </p:nvSpPr>
        <p:spPr>
          <a:xfrm>
            <a:off x="6172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VE"/>
          </a:p>
        </p:txBody>
      </p:sp>
      <p:sp>
        <p:nvSpPr>
          <p:cNvPr id="5" name="Marcador de fecha 4"/>
          <p:cNvSpPr>
            <a:spLocks noGrp="1"/>
          </p:cNvSpPr>
          <p:nvPr>
            <p:ph type="dt" sz="half" idx="10"/>
          </p:nvPr>
        </p:nvSpPr>
        <p:spPr/>
        <p:txBody>
          <a:bodyPr/>
          <a:lstStyle/>
          <a:p>
            <a:fld id="{71FF2D5A-5758-4C39-B8F7-609F92D5D048}" type="datetimeFigureOut">
              <a:rPr lang="es-VE" smtClean="0"/>
              <a:t>30/11/2018</a:t>
            </a:fld>
            <a:endParaRPr lang="es-VE"/>
          </a:p>
        </p:txBody>
      </p:sp>
      <p:sp>
        <p:nvSpPr>
          <p:cNvPr id="6" name="Marcador de pie de página 5"/>
          <p:cNvSpPr>
            <a:spLocks noGrp="1"/>
          </p:cNvSpPr>
          <p:nvPr>
            <p:ph type="ftr" sz="quarter" idx="11"/>
          </p:nvPr>
        </p:nvSpPr>
        <p:spPr/>
        <p:txBody>
          <a:bodyPr/>
          <a:lstStyle/>
          <a:p>
            <a:endParaRPr lang="es-VE"/>
          </a:p>
        </p:txBody>
      </p:sp>
      <p:sp>
        <p:nvSpPr>
          <p:cNvPr id="7" name="Marcador de número de diapositiva 6"/>
          <p:cNvSpPr>
            <a:spLocks noGrp="1"/>
          </p:cNvSpPr>
          <p:nvPr>
            <p:ph type="sldNum" sz="quarter" idx="12"/>
          </p:nvPr>
        </p:nvSpPr>
        <p:spPr/>
        <p:txBody>
          <a:bodyPr/>
          <a:lstStyle/>
          <a:p>
            <a:fld id="{4E1A1E6C-D49F-4592-9166-04251857F47B}" type="slidenum">
              <a:rPr lang="es-VE" smtClean="0"/>
              <a:t>‹Nº›</a:t>
            </a:fld>
            <a:endParaRPr lang="es-VE"/>
          </a:p>
        </p:txBody>
      </p:sp>
    </p:spTree>
    <p:extLst>
      <p:ext uri="{BB962C8B-B14F-4D97-AF65-F5344CB8AC3E}">
        <p14:creationId xmlns:p14="http://schemas.microsoft.com/office/powerpoint/2010/main" val="31156981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s-VE"/>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VE"/>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VE"/>
          </a:p>
        </p:txBody>
      </p:sp>
      <p:sp>
        <p:nvSpPr>
          <p:cNvPr id="7" name="Marcador de fecha 6"/>
          <p:cNvSpPr>
            <a:spLocks noGrp="1"/>
          </p:cNvSpPr>
          <p:nvPr>
            <p:ph type="dt" sz="half" idx="10"/>
          </p:nvPr>
        </p:nvSpPr>
        <p:spPr/>
        <p:txBody>
          <a:bodyPr/>
          <a:lstStyle/>
          <a:p>
            <a:fld id="{71FF2D5A-5758-4C39-B8F7-609F92D5D048}" type="datetimeFigureOut">
              <a:rPr lang="es-VE" smtClean="0"/>
              <a:t>30/11/2018</a:t>
            </a:fld>
            <a:endParaRPr lang="es-VE"/>
          </a:p>
        </p:txBody>
      </p:sp>
      <p:sp>
        <p:nvSpPr>
          <p:cNvPr id="8" name="Marcador de pie de página 7"/>
          <p:cNvSpPr>
            <a:spLocks noGrp="1"/>
          </p:cNvSpPr>
          <p:nvPr>
            <p:ph type="ftr" sz="quarter" idx="11"/>
          </p:nvPr>
        </p:nvSpPr>
        <p:spPr/>
        <p:txBody>
          <a:bodyPr/>
          <a:lstStyle/>
          <a:p>
            <a:endParaRPr lang="es-VE"/>
          </a:p>
        </p:txBody>
      </p:sp>
      <p:sp>
        <p:nvSpPr>
          <p:cNvPr id="9" name="Marcador de número de diapositiva 8"/>
          <p:cNvSpPr>
            <a:spLocks noGrp="1"/>
          </p:cNvSpPr>
          <p:nvPr>
            <p:ph type="sldNum" sz="quarter" idx="12"/>
          </p:nvPr>
        </p:nvSpPr>
        <p:spPr/>
        <p:txBody>
          <a:bodyPr/>
          <a:lstStyle/>
          <a:p>
            <a:fld id="{4E1A1E6C-D49F-4592-9166-04251857F47B}" type="slidenum">
              <a:rPr lang="es-VE" smtClean="0"/>
              <a:t>‹Nº›</a:t>
            </a:fld>
            <a:endParaRPr lang="es-VE"/>
          </a:p>
        </p:txBody>
      </p:sp>
    </p:spTree>
    <p:extLst>
      <p:ext uri="{BB962C8B-B14F-4D97-AF65-F5344CB8AC3E}">
        <p14:creationId xmlns:p14="http://schemas.microsoft.com/office/powerpoint/2010/main" val="19374816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VE"/>
          </a:p>
        </p:txBody>
      </p:sp>
      <p:sp>
        <p:nvSpPr>
          <p:cNvPr id="3" name="Marcador de fecha 2"/>
          <p:cNvSpPr>
            <a:spLocks noGrp="1"/>
          </p:cNvSpPr>
          <p:nvPr>
            <p:ph type="dt" sz="half" idx="10"/>
          </p:nvPr>
        </p:nvSpPr>
        <p:spPr/>
        <p:txBody>
          <a:bodyPr/>
          <a:lstStyle/>
          <a:p>
            <a:fld id="{71FF2D5A-5758-4C39-B8F7-609F92D5D048}" type="datetimeFigureOut">
              <a:rPr lang="es-VE" smtClean="0"/>
              <a:t>30/11/2018</a:t>
            </a:fld>
            <a:endParaRPr lang="es-VE"/>
          </a:p>
        </p:txBody>
      </p:sp>
      <p:sp>
        <p:nvSpPr>
          <p:cNvPr id="4" name="Marcador de pie de página 3"/>
          <p:cNvSpPr>
            <a:spLocks noGrp="1"/>
          </p:cNvSpPr>
          <p:nvPr>
            <p:ph type="ftr" sz="quarter" idx="11"/>
          </p:nvPr>
        </p:nvSpPr>
        <p:spPr/>
        <p:txBody>
          <a:bodyPr/>
          <a:lstStyle/>
          <a:p>
            <a:endParaRPr lang="es-VE"/>
          </a:p>
        </p:txBody>
      </p:sp>
      <p:sp>
        <p:nvSpPr>
          <p:cNvPr id="5" name="Marcador de número de diapositiva 4"/>
          <p:cNvSpPr>
            <a:spLocks noGrp="1"/>
          </p:cNvSpPr>
          <p:nvPr>
            <p:ph type="sldNum" sz="quarter" idx="12"/>
          </p:nvPr>
        </p:nvSpPr>
        <p:spPr/>
        <p:txBody>
          <a:bodyPr/>
          <a:lstStyle/>
          <a:p>
            <a:fld id="{4E1A1E6C-D49F-4592-9166-04251857F47B}" type="slidenum">
              <a:rPr lang="es-VE" smtClean="0"/>
              <a:t>‹Nº›</a:t>
            </a:fld>
            <a:endParaRPr lang="es-VE"/>
          </a:p>
        </p:txBody>
      </p:sp>
    </p:spTree>
    <p:extLst>
      <p:ext uri="{BB962C8B-B14F-4D97-AF65-F5344CB8AC3E}">
        <p14:creationId xmlns:p14="http://schemas.microsoft.com/office/powerpoint/2010/main" val="26371799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71FF2D5A-5758-4C39-B8F7-609F92D5D048}" type="datetimeFigureOut">
              <a:rPr lang="es-VE" smtClean="0"/>
              <a:t>30/11/2018</a:t>
            </a:fld>
            <a:endParaRPr lang="es-VE"/>
          </a:p>
        </p:txBody>
      </p:sp>
      <p:sp>
        <p:nvSpPr>
          <p:cNvPr id="3" name="Marcador de pie de página 2"/>
          <p:cNvSpPr>
            <a:spLocks noGrp="1"/>
          </p:cNvSpPr>
          <p:nvPr>
            <p:ph type="ftr" sz="quarter" idx="11"/>
          </p:nvPr>
        </p:nvSpPr>
        <p:spPr/>
        <p:txBody>
          <a:bodyPr/>
          <a:lstStyle/>
          <a:p>
            <a:endParaRPr lang="es-VE"/>
          </a:p>
        </p:txBody>
      </p:sp>
      <p:sp>
        <p:nvSpPr>
          <p:cNvPr id="4" name="Marcador de número de diapositiva 3"/>
          <p:cNvSpPr>
            <a:spLocks noGrp="1"/>
          </p:cNvSpPr>
          <p:nvPr>
            <p:ph type="sldNum" sz="quarter" idx="12"/>
          </p:nvPr>
        </p:nvSpPr>
        <p:spPr/>
        <p:txBody>
          <a:bodyPr/>
          <a:lstStyle/>
          <a:p>
            <a:fld id="{4E1A1E6C-D49F-4592-9166-04251857F47B}" type="slidenum">
              <a:rPr lang="es-VE" smtClean="0"/>
              <a:t>‹Nº›</a:t>
            </a:fld>
            <a:endParaRPr lang="es-VE"/>
          </a:p>
        </p:txBody>
      </p:sp>
    </p:spTree>
    <p:extLst>
      <p:ext uri="{BB962C8B-B14F-4D97-AF65-F5344CB8AC3E}">
        <p14:creationId xmlns:p14="http://schemas.microsoft.com/office/powerpoint/2010/main" val="15433143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VE"/>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VE"/>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71FF2D5A-5758-4C39-B8F7-609F92D5D048}" type="datetimeFigureOut">
              <a:rPr lang="es-VE" smtClean="0"/>
              <a:t>30/11/2018</a:t>
            </a:fld>
            <a:endParaRPr lang="es-VE"/>
          </a:p>
        </p:txBody>
      </p:sp>
      <p:sp>
        <p:nvSpPr>
          <p:cNvPr id="6" name="Marcador de pie de página 5"/>
          <p:cNvSpPr>
            <a:spLocks noGrp="1"/>
          </p:cNvSpPr>
          <p:nvPr>
            <p:ph type="ftr" sz="quarter" idx="11"/>
          </p:nvPr>
        </p:nvSpPr>
        <p:spPr/>
        <p:txBody>
          <a:bodyPr/>
          <a:lstStyle/>
          <a:p>
            <a:endParaRPr lang="es-VE"/>
          </a:p>
        </p:txBody>
      </p:sp>
      <p:sp>
        <p:nvSpPr>
          <p:cNvPr id="7" name="Marcador de número de diapositiva 6"/>
          <p:cNvSpPr>
            <a:spLocks noGrp="1"/>
          </p:cNvSpPr>
          <p:nvPr>
            <p:ph type="sldNum" sz="quarter" idx="12"/>
          </p:nvPr>
        </p:nvSpPr>
        <p:spPr/>
        <p:txBody>
          <a:bodyPr/>
          <a:lstStyle/>
          <a:p>
            <a:fld id="{4E1A1E6C-D49F-4592-9166-04251857F47B}" type="slidenum">
              <a:rPr lang="es-VE" smtClean="0"/>
              <a:t>‹Nº›</a:t>
            </a:fld>
            <a:endParaRPr lang="es-VE"/>
          </a:p>
        </p:txBody>
      </p:sp>
    </p:spTree>
    <p:extLst>
      <p:ext uri="{BB962C8B-B14F-4D97-AF65-F5344CB8AC3E}">
        <p14:creationId xmlns:p14="http://schemas.microsoft.com/office/powerpoint/2010/main" val="11164245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VE"/>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VE"/>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71FF2D5A-5758-4C39-B8F7-609F92D5D048}" type="datetimeFigureOut">
              <a:rPr lang="es-VE" smtClean="0"/>
              <a:t>30/11/2018</a:t>
            </a:fld>
            <a:endParaRPr lang="es-VE"/>
          </a:p>
        </p:txBody>
      </p:sp>
      <p:sp>
        <p:nvSpPr>
          <p:cNvPr id="6" name="Marcador de pie de página 5"/>
          <p:cNvSpPr>
            <a:spLocks noGrp="1"/>
          </p:cNvSpPr>
          <p:nvPr>
            <p:ph type="ftr" sz="quarter" idx="11"/>
          </p:nvPr>
        </p:nvSpPr>
        <p:spPr/>
        <p:txBody>
          <a:bodyPr/>
          <a:lstStyle/>
          <a:p>
            <a:endParaRPr lang="es-VE"/>
          </a:p>
        </p:txBody>
      </p:sp>
      <p:sp>
        <p:nvSpPr>
          <p:cNvPr id="7" name="Marcador de número de diapositiva 6"/>
          <p:cNvSpPr>
            <a:spLocks noGrp="1"/>
          </p:cNvSpPr>
          <p:nvPr>
            <p:ph type="sldNum" sz="quarter" idx="12"/>
          </p:nvPr>
        </p:nvSpPr>
        <p:spPr/>
        <p:txBody>
          <a:bodyPr/>
          <a:lstStyle/>
          <a:p>
            <a:fld id="{4E1A1E6C-D49F-4592-9166-04251857F47B}" type="slidenum">
              <a:rPr lang="es-VE" smtClean="0"/>
              <a:t>‹Nº›</a:t>
            </a:fld>
            <a:endParaRPr lang="es-VE"/>
          </a:p>
        </p:txBody>
      </p:sp>
    </p:spTree>
    <p:extLst>
      <p:ext uri="{BB962C8B-B14F-4D97-AF65-F5344CB8AC3E}">
        <p14:creationId xmlns:p14="http://schemas.microsoft.com/office/powerpoint/2010/main" val="12820128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s-VE"/>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VE"/>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1FF2D5A-5758-4C39-B8F7-609F92D5D048}" type="datetimeFigureOut">
              <a:rPr lang="es-VE" smtClean="0"/>
              <a:t>30/11/2018</a:t>
            </a:fld>
            <a:endParaRPr lang="es-VE"/>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VE"/>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E1A1E6C-D49F-4592-9166-04251857F47B}" type="slidenum">
              <a:rPr lang="es-VE" smtClean="0"/>
              <a:t>‹Nº›</a:t>
            </a:fld>
            <a:endParaRPr lang="es-VE"/>
          </a:p>
        </p:txBody>
      </p:sp>
    </p:spTree>
    <p:extLst>
      <p:ext uri="{BB962C8B-B14F-4D97-AF65-F5344CB8AC3E}">
        <p14:creationId xmlns:p14="http://schemas.microsoft.com/office/powerpoint/2010/main" val="24058821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3"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V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4" name="CuadroTexto 3"/>
          <p:cNvSpPr txBox="1"/>
          <p:nvPr/>
        </p:nvSpPr>
        <p:spPr>
          <a:xfrm>
            <a:off x="1786399" y="264709"/>
            <a:ext cx="8087932" cy="1938992"/>
          </a:xfrm>
          <a:prstGeom prst="rect">
            <a:avLst/>
          </a:prstGeom>
          <a:solidFill>
            <a:srgbClr val="548235">
              <a:alpha val="50196"/>
            </a:srgbClr>
          </a:solidFill>
        </p:spPr>
        <p:txBody>
          <a:bodyPr wrap="square" rtlCol="0">
            <a:spAutoFit/>
          </a:bodyPr>
          <a:lstStyle/>
          <a:p>
            <a:pPr algn="ctr"/>
            <a:r>
              <a:rPr lang="es-VE" sz="4000" dirty="0" smtClean="0">
                <a:solidFill>
                  <a:srgbClr val="FFFF99"/>
                </a:solidFill>
              </a:rPr>
              <a:t>Conceptos Básicos de la Estadística Descriptiva aplicados a la Bioevaluación</a:t>
            </a:r>
            <a:endParaRPr lang="es-VE" sz="4000" dirty="0">
              <a:solidFill>
                <a:srgbClr val="FFFF99"/>
              </a:solidFill>
            </a:endParaRPr>
          </a:p>
        </p:txBody>
      </p:sp>
      <p:pic>
        <p:nvPicPr>
          <p:cNvPr id="5" name="Imagen 4"/>
          <p:cNvPicPr>
            <a:picLocks noChangeAspect="1"/>
          </p:cNvPicPr>
          <p:nvPr/>
        </p:nvPicPr>
        <p:blipFill>
          <a:blip r:embed="rId3">
            <a:clrChange>
              <a:clrFrom>
                <a:srgbClr val="FEFEFE"/>
              </a:clrFrom>
              <a:clrTo>
                <a:srgbClr val="FEFEFE">
                  <a:alpha val="0"/>
                </a:srgbClr>
              </a:clrTo>
            </a:clrChange>
          </a:blip>
          <a:stretch>
            <a:fillRect/>
          </a:stretch>
        </p:blipFill>
        <p:spPr>
          <a:xfrm>
            <a:off x="7089283" y="2307107"/>
            <a:ext cx="4746401" cy="3045607"/>
          </a:xfrm>
          <a:prstGeom prst="rect">
            <a:avLst/>
          </a:prstGeom>
          <a:ln>
            <a:noFill/>
          </a:ln>
          <a:effectLst>
            <a:softEdge rad="112500"/>
          </a:effectLst>
        </p:spPr>
      </p:pic>
    </p:spTree>
    <p:extLst>
      <p:ext uri="{BB962C8B-B14F-4D97-AF65-F5344CB8AC3E}">
        <p14:creationId xmlns:p14="http://schemas.microsoft.com/office/powerpoint/2010/main" val="108089195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1056067" y="669702"/>
            <a:ext cx="10341736" cy="523220"/>
          </a:xfrm>
          <a:prstGeom prst="rect">
            <a:avLst/>
          </a:prstGeom>
          <a:noFill/>
        </p:spPr>
        <p:txBody>
          <a:bodyPr wrap="square" rtlCol="0">
            <a:spAutoFit/>
          </a:bodyPr>
          <a:lstStyle/>
          <a:p>
            <a:pPr algn="ctr"/>
            <a:r>
              <a:rPr lang="es-VE" sz="2800" dirty="0" smtClean="0"/>
              <a:t>Análisis Multivariado: Cuando se tienen varias variables respuesta</a:t>
            </a:r>
            <a:endParaRPr lang="es-VE" sz="2800" dirty="0"/>
          </a:p>
        </p:txBody>
      </p:sp>
      <p:sp>
        <p:nvSpPr>
          <p:cNvPr id="3" name="CuadroTexto 2"/>
          <p:cNvSpPr txBox="1"/>
          <p:nvPr/>
        </p:nvSpPr>
        <p:spPr>
          <a:xfrm>
            <a:off x="1390918" y="1828800"/>
            <a:ext cx="10006885" cy="2677656"/>
          </a:xfrm>
          <a:prstGeom prst="rect">
            <a:avLst/>
          </a:prstGeom>
          <a:noFill/>
        </p:spPr>
        <p:txBody>
          <a:bodyPr wrap="square" rtlCol="0">
            <a:spAutoFit/>
          </a:bodyPr>
          <a:lstStyle/>
          <a:p>
            <a:r>
              <a:rPr lang="es-VE" sz="2400" dirty="0" smtClean="0"/>
              <a:t>Podemos separar los Análisis Multivariados en dos grandes grupos:</a:t>
            </a:r>
          </a:p>
          <a:p>
            <a:endParaRPr lang="es-VE" sz="2400" dirty="0" smtClean="0"/>
          </a:p>
          <a:p>
            <a:pPr marL="285750" indent="-285750">
              <a:buFontTx/>
              <a:buChar char="-"/>
            </a:pPr>
            <a:r>
              <a:rPr lang="es-VE" sz="2400" dirty="0" smtClean="0"/>
              <a:t>Los que usan solo variables respuestas, no usan variables explicativas (ORDENACION y CLASIFICACION).</a:t>
            </a:r>
          </a:p>
          <a:p>
            <a:endParaRPr lang="es-VE" sz="2400" dirty="0" smtClean="0"/>
          </a:p>
          <a:p>
            <a:pPr marL="285750" indent="-285750">
              <a:buFontTx/>
              <a:buChar char="-"/>
            </a:pPr>
            <a:r>
              <a:rPr lang="es-VE" sz="2400" dirty="0" smtClean="0"/>
              <a:t>Los que incluyen variables explicativas (ANALISIS DE CORRESPONDENCIA CANONICA (CCA), MANOVA, PRUEBAS DE MANTEL).</a:t>
            </a:r>
            <a:endParaRPr lang="es-VE" sz="2400" dirty="0"/>
          </a:p>
        </p:txBody>
      </p:sp>
    </p:spTree>
    <p:extLst>
      <p:ext uri="{BB962C8B-B14F-4D97-AF65-F5344CB8AC3E}">
        <p14:creationId xmlns:p14="http://schemas.microsoft.com/office/powerpoint/2010/main" val="134963692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7" name="Rectangle 74"/>
          <p:cNvSpPr>
            <a:spLocks noGrp="1" noChangeArrowheads="1"/>
          </p:cNvSpPr>
          <p:nvPr>
            <p:ph type="title"/>
          </p:nvPr>
        </p:nvSpPr>
        <p:spPr>
          <a:xfrm>
            <a:off x="1638300" y="457201"/>
            <a:ext cx="8561388" cy="187325"/>
          </a:xfrm>
        </p:spPr>
        <p:txBody>
          <a:bodyPr>
            <a:normAutofit fontScale="90000"/>
          </a:bodyPr>
          <a:lstStyle/>
          <a:p>
            <a:pPr eaLnBrk="1" hangingPunct="1"/>
            <a:r>
              <a:rPr lang="es-ES" smtClean="0"/>
              <a:t>Un brevísimo resumen sobre estadísticos</a:t>
            </a:r>
          </a:p>
        </p:txBody>
      </p:sp>
      <p:sp>
        <p:nvSpPr>
          <p:cNvPr id="128076" name="Rectangle 76"/>
          <p:cNvSpPr>
            <a:spLocks noGrp="1" noChangeArrowheads="1"/>
          </p:cNvSpPr>
          <p:nvPr>
            <p:ph type="body" sz="half" idx="1"/>
          </p:nvPr>
        </p:nvSpPr>
        <p:spPr>
          <a:xfrm>
            <a:off x="1558925" y="981075"/>
            <a:ext cx="7416800" cy="5327650"/>
          </a:xfrm>
        </p:spPr>
        <p:txBody>
          <a:bodyPr/>
          <a:lstStyle/>
          <a:p>
            <a:pPr eaLnBrk="1" hangingPunct="1"/>
            <a:r>
              <a:rPr lang="es-ES" sz="2100">
                <a:solidFill>
                  <a:srgbClr val="CC3300"/>
                </a:solidFill>
              </a:rPr>
              <a:t>Posición</a:t>
            </a:r>
          </a:p>
          <a:p>
            <a:pPr lvl="1" eaLnBrk="1" hangingPunct="1"/>
            <a:r>
              <a:rPr lang="es-ES" sz="2000"/>
              <a:t>Dividen un conjunto ordenado de datos en grupos con la misma cantidad de individuos.</a:t>
            </a:r>
          </a:p>
          <a:p>
            <a:pPr lvl="2" eaLnBrk="1" hangingPunct="1"/>
            <a:r>
              <a:rPr lang="es-ES" sz="1800">
                <a:solidFill>
                  <a:srgbClr val="339933"/>
                </a:solidFill>
              </a:rPr>
              <a:t>Cuantiles, percentiles, cuartiles, deciles,...</a:t>
            </a:r>
          </a:p>
          <a:p>
            <a:pPr eaLnBrk="1" hangingPunct="1"/>
            <a:r>
              <a:rPr lang="es-ES" sz="2100">
                <a:solidFill>
                  <a:srgbClr val="CC3300"/>
                </a:solidFill>
              </a:rPr>
              <a:t>Centralización</a:t>
            </a:r>
          </a:p>
          <a:p>
            <a:pPr lvl="1" eaLnBrk="1" hangingPunct="1"/>
            <a:r>
              <a:rPr lang="es-ES" sz="2000"/>
              <a:t>Indican valores con respecto a los que los datos parecen agruparse.</a:t>
            </a:r>
          </a:p>
          <a:p>
            <a:pPr lvl="2" eaLnBrk="1" hangingPunct="1"/>
            <a:r>
              <a:rPr lang="es-ES" sz="1800">
                <a:solidFill>
                  <a:srgbClr val="339933"/>
                </a:solidFill>
              </a:rPr>
              <a:t>Media, mediana y moda</a:t>
            </a:r>
          </a:p>
          <a:p>
            <a:pPr eaLnBrk="1" hangingPunct="1"/>
            <a:r>
              <a:rPr lang="es-ES" sz="2100">
                <a:solidFill>
                  <a:srgbClr val="CC3300"/>
                </a:solidFill>
              </a:rPr>
              <a:t>Dispersión</a:t>
            </a:r>
          </a:p>
          <a:p>
            <a:pPr lvl="1" eaLnBrk="1" hangingPunct="1"/>
            <a:r>
              <a:rPr lang="es-ES" sz="2000"/>
              <a:t>Indican la mayor o menor concentración de los datos con respecto a las medidas de centralización.</a:t>
            </a:r>
          </a:p>
          <a:p>
            <a:pPr lvl="2" eaLnBrk="1" hangingPunct="1"/>
            <a:r>
              <a:rPr lang="es-ES" sz="1800">
                <a:solidFill>
                  <a:srgbClr val="339933"/>
                </a:solidFill>
              </a:rPr>
              <a:t>Desviación típica, coeficiente de variación, rango, varianza</a:t>
            </a:r>
          </a:p>
          <a:p>
            <a:pPr eaLnBrk="1" hangingPunct="1"/>
            <a:r>
              <a:rPr lang="es-ES" sz="2100">
                <a:solidFill>
                  <a:srgbClr val="CC3300"/>
                </a:solidFill>
              </a:rPr>
              <a:t>Forma</a:t>
            </a:r>
          </a:p>
          <a:p>
            <a:pPr lvl="1" eaLnBrk="1" hangingPunct="1"/>
            <a:r>
              <a:rPr lang="es-ES" sz="2000"/>
              <a:t>Asimetría</a:t>
            </a:r>
          </a:p>
          <a:p>
            <a:pPr lvl="1" eaLnBrk="1" hangingPunct="1"/>
            <a:r>
              <a:rPr lang="es-ES" sz="2000"/>
              <a:t>Apuntamiento o curtosis</a:t>
            </a:r>
          </a:p>
        </p:txBody>
      </p:sp>
    </p:spTree>
    <p:extLst>
      <p:ext uri="{BB962C8B-B14F-4D97-AF65-F5344CB8AC3E}">
        <p14:creationId xmlns:p14="http://schemas.microsoft.com/office/powerpoint/2010/main" val="121939342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28076">
                                            <p:txEl>
                                              <p:pRg st="0" end="0"/>
                                            </p:txEl>
                                          </p:spTgt>
                                        </p:tgtEl>
                                        <p:attrNameLst>
                                          <p:attrName>style.visibility</p:attrName>
                                        </p:attrNameLst>
                                      </p:cBhvr>
                                      <p:to>
                                        <p:strVal val="visible"/>
                                      </p:to>
                                    </p:set>
                                    <p:animEffect transition="in" filter="randombar(horizontal)">
                                      <p:cBhvr>
                                        <p:cTn id="7" dur="500"/>
                                        <p:tgtEl>
                                          <p:spTgt spid="128076">
                                            <p:txEl>
                                              <p:pRg st="0" end="0"/>
                                            </p:txEl>
                                          </p:spTgt>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128076">
                                            <p:txEl>
                                              <p:pRg st="1" end="1"/>
                                            </p:txEl>
                                          </p:spTgt>
                                        </p:tgtEl>
                                        <p:attrNameLst>
                                          <p:attrName>style.visibility</p:attrName>
                                        </p:attrNameLst>
                                      </p:cBhvr>
                                      <p:to>
                                        <p:strVal val="visible"/>
                                      </p:to>
                                    </p:set>
                                    <p:animEffect transition="in" filter="randombar(horizontal)">
                                      <p:cBhvr>
                                        <p:cTn id="10" dur="500"/>
                                        <p:tgtEl>
                                          <p:spTgt spid="128076">
                                            <p:txEl>
                                              <p:pRg st="1" end="1"/>
                                            </p:txEl>
                                          </p:spTgt>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128076">
                                            <p:txEl>
                                              <p:pRg st="2" end="2"/>
                                            </p:txEl>
                                          </p:spTgt>
                                        </p:tgtEl>
                                        <p:attrNameLst>
                                          <p:attrName>style.visibility</p:attrName>
                                        </p:attrNameLst>
                                      </p:cBhvr>
                                      <p:to>
                                        <p:strVal val="visible"/>
                                      </p:to>
                                    </p:set>
                                    <p:animEffect transition="in" filter="randombar(horizontal)">
                                      <p:cBhvr>
                                        <p:cTn id="13" dur="500"/>
                                        <p:tgtEl>
                                          <p:spTgt spid="128076">
                                            <p:txEl>
                                              <p:pRg st="2" end="2"/>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4" presetClass="entr" presetSubtype="10" fill="hold" grpId="0" nodeType="clickEffect">
                                  <p:stCondLst>
                                    <p:cond delay="0"/>
                                  </p:stCondLst>
                                  <p:childTnLst>
                                    <p:set>
                                      <p:cBhvr>
                                        <p:cTn id="17" dur="1" fill="hold">
                                          <p:stCondLst>
                                            <p:cond delay="0"/>
                                          </p:stCondLst>
                                        </p:cTn>
                                        <p:tgtEl>
                                          <p:spTgt spid="128076">
                                            <p:txEl>
                                              <p:pRg st="3" end="3"/>
                                            </p:txEl>
                                          </p:spTgt>
                                        </p:tgtEl>
                                        <p:attrNameLst>
                                          <p:attrName>style.visibility</p:attrName>
                                        </p:attrNameLst>
                                      </p:cBhvr>
                                      <p:to>
                                        <p:strVal val="visible"/>
                                      </p:to>
                                    </p:set>
                                    <p:animEffect transition="in" filter="randombar(horizontal)">
                                      <p:cBhvr>
                                        <p:cTn id="18" dur="500"/>
                                        <p:tgtEl>
                                          <p:spTgt spid="128076">
                                            <p:txEl>
                                              <p:pRg st="3" end="3"/>
                                            </p:txEl>
                                          </p:spTgt>
                                        </p:tgtEl>
                                      </p:cBhvr>
                                    </p:animEffect>
                                  </p:childTnLst>
                                </p:cTn>
                              </p:par>
                              <p:par>
                                <p:cTn id="19" presetID="14" presetClass="entr" presetSubtype="10" fill="hold" grpId="0" nodeType="withEffect">
                                  <p:stCondLst>
                                    <p:cond delay="0"/>
                                  </p:stCondLst>
                                  <p:childTnLst>
                                    <p:set>
                                      <p:cBhvr>
                                        <p:cTn id="20" dur="1" fill="hold">
                                          <p:stCondLst>
                                            <p:cond delay="0"/>
                                          </p:stCondLst>
                                        </p:cTn>
                                        <p:tgtEl>
                                          <p:spTgt spid="128076">
                                            <p:txEl>
                                              <p:pRg st="4" end="4"/>
                                            </p:txEl>
                                          </p:spTgt>
                                        </p:tgtEl>
                                        <p:attrNameLst>
                                          <p:attrName>style.visibility</p:attrName>
                                        </p:attrNameLst>
                                      </p:cBhvr>
                                      <p:to>
                                        <p:strVal val="visible"/>
                                      </p:to>
                                    </p:set>
                                    <p:animEffect transition="in" filter="randombar(horizontal)">
                                      <p:cBhvr>
                                        <p:cTn id="21" dur="500"/>
                                        <p:tgtEl>
                                          <p:spTgt spid="128076">
                                            <p:txEl>
                                              <p:pRg st="4" end="4"/>
                                            </p:txEl>
                                          </p:spTgt>
                                        </p:tgtEl>
                                      </p:cBhvr>
                                    </p:animEffect>
                                  </p:childTnLst>
                                </p:cTn>
                              </p:par>
                              <p:par>
                                <p:cTn id="22" presetID="14" presetClass="entr" presetSubtype="10" fill="hold" grpId="0" nodeType="withEffect">
                                  <p:stCondLst>
                                    <p:cond delay="0"/>
                                  </p:stCondLst>
                                  <p:childTnLst>
                                    <p:set>
                                      <p:cBhvr>
                                        <p:cTn id="23" dur="1" fill="hold">
                                          <p:stCondLst>
                                            <p:cond delay="0"/>
                                          </p:stCondLst>
                                        </p:cTn>
                                        <p:tgtEl>
                                          <p:spTgt spid="128076">
                                            <p:txEl>
                                              <p:pRg st="5" end="5"/>
                                            </p:txEl>
                                          </p:spTgt>
                                        </p:tgtEl>
                                        <p:attrNameLst>
                                          <p:attrName>style.visibility</p:attrName>
                                        </p:attrNameLst>
                                      </p:cBhvr>
                                      <p:to>
                                        <p:strVal val="visible"/>
                                      </p:to>
                                    </p:set>
                                    <p:animEffect transition="in" filter="randombar(horizontal)">
                                      <p:cBhvr>
                                        <p:cTn id="24" dur="500"/>
                                        <p:tgtEl>
                                          <p:spTgt spid="128076">
                                            <p:txEl>
                                              <p:pRg st="5" end="5"/>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4" presetClass="entr" presetSubtype="10" fill="hold" grpId="0" nodeType="clickEffect">
                                  <p:stCondLst>
                                    <p:cond delay="0"/>
                                  </p:stCondLst>
                                  <p:childTnLst>
                                    <p:set>
                                      <p:cBhvr>
                                        <p:cTn id="28" dur="1" fill="hold">
                                          <p:stCondLst>
                                            <p:cond delay="0"/>
                                          </p:stCondLst>
                                        </p:cTn>
                                        <p:tgtEl>
                                          <p:spTgt spid="128076">
                                            <p:txEl>
                                              <p:pRg st="6" end="6"/>
                                            </p:txEl>
                                          </p:spTgt>
                                        </p:tgtEl>
                                        <p:attrNameLst>
                                          <p:attrName>style.visibility</p:attrName>
                                        </p:attrNameLst>
                                      </p:cBhvr>
                                      <p:to>
                                        <p:strVal val="visible"/>
                                      </p:to>
                                    </p:set>
                                    <p:animEffect transition="in" filter="randombar(horizontal)">
                                      <p:cBhvr>
                                        <p:cTn id="29" dur="500"/>
                                        <p:tgtEl>
                                          <p:spTgt spid="128076">
                                            <p:txEl>
                                              <p:pRg st="6" end="6"/>
                                            </p:txEl>
                                          </p:spTgt>
                                        </p:tgtEl>
                                      </p:cBhvr>
                                    </p:animEffect>
                                  </p:childTnLst>
                                </p:cTn>
                              </p:par>
                              <p:par>
                                <p:cTn id="30" presetID="14" presetClass="entr" presetSubtype="10" fill="hold" grpId="0" nodeType="withEffect">
                                  <p:stCondLst>
                                    <p:cond delay="0"/>
                                  </p:stCondLst>
                                  <p:childTnLst>
                                    <p:set>
                                      <p:cBhvr>
                                        <p:cTn id="31" dur="1" fill="hold">
                                          <p:stCondLst>
                                            <p:cond delay="0"/>
                                          </p:stCondLst>
                                        </p:cTn>
                                        <p:tgtEl>
                                          <p:spTgt spid="128076">
                                            <p:txEl>
                                              <p:pRg st="7" end="7"/>
                                            </p:txEl>
                                          </p:spTgt>
                                        </p:tgtEl>
                                        <p:attrNameLst>
                                          <p:attrName>style.visibility</p:attrName>
                                        </p:attrNameLst>
                                      </p:cBhvr>
                                      <p:to>
                                        <p:strVal val="visible"/>
                                      </p:to>
                                    </p:set>
                                    <p:animEffect transition="in" filter="randombar(horizontal)">
                                      <p:cBhvr>
                                        <p:cTn id="32" dur="500"/>
                                        <p:tgtEl>
                                          <p:spTgt spid="128076">
                                            <p:txEl>
                                              <p:pRg st="7" end="7"/>
                                            </p:txEl>
                                          </p:spTgt>
                                        </p:tgtEl>
                                      </p:cBhvr>
                                    </p:animEffect>
                                  </p:childTnLst>
                                </p:cTn>
                              </p:par>
                              <p:par>
                                <p:cTn id="33" presetID="14" presetClass="entr" presetSubtype="10" fill="hold" grpId="0" nodeType="withEffect">
                                  <p:stCondLst>
                                    <p:cond delay="0"/>
                                  </p:stCondLst>
                                  <p:childTnLst>
                                    <p:set>
                                      <p:cBhvr>
                                        <p:cTn id="34" dur="1" fill="hold">
                                          <p:stCondLst>
                                            <p:cond delay="0"/>
                                          </p:stCondLst>
                                        </p:cTn>
                                        <p:tgtEl>
                                          <p:spTgt spid="128076">
                                            <p:txEl>
                                              <p:pRg st="8" end="8"/>
                                            </p:txEl>
                                          </p:spTgt>
                                        </p:tgtEl>
                                        <p:attrNameLst>
                                          <p:attrName>style.visibility</p:attrName>
                                        </p:attrNameLst>
                                      </p:cBhvr>
                                      <p:to>
                                        <p:strVal val="visible"/>
                                      </p:to>
                                    </p:set>
                                    <p:animEffect transition="in" filter="randombar(horizontal)">
                                      <p:cBhvr>
                                        <p:cTn id="35" dur="500"/>
                                        <p:tgtEl>
                                          <p:spTgt spid="128076">
                                            <p:txEl>
                                              <p:pRg st="8" end="8"/>
                                            </p:txEl>
                                          </p:spTgt>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14" presetClass="entr" presetSubtype="10" fill="hold" grpId="0" nodeType="clickEffect">
                                  <p:stCondLst>
                                    <p:cond delay="0"/>
                                  </p:stCondLst>
                                  <p:childTnLst>
                                    <p:set>
                                      <p:cBhvr>
                                        <p:cTn id="39" dur="1" fill="hold">
                                          <p:stCondLst>
                                            <p:cond delay="0"/>
                                          </p:stCondLst>
                                        </p:cTn>
                                        <p:tgtEl>
                                          <p:spTgt spid="128076">
                                            <p:txEl>
                                              <p:pRg st="9" end="9"/>
                                            </p:txEl>
                                          </p:spTgt>
                                        </p:tgtEl>
                                        <p:attrNameLst>
                                          <p:attrName>style.visibility</p:attrName>
                                        </p:attrNameLst>
                                      </p:cBhvr>
                                      <p:to>
                                        <p:strVal val="visible"/>
                                      </p:to>
                                    </p:set>
                                    <p:animEffect transition="in" filter="randombar(horizontal)">
                                      <p:cBhvr>
                                        <p:cTn id="40" dur="500"/>
                                        <p:tgtEl>
                                          <p:spTgt spid="128076">
                                            <p:txEl>
                                              <p:pRg st="9" end="9"/>
                                            </p:txEl>
                                          </p:spTgt>
                                        </p:tgtEl>
                                      </p:cBhvr>
                                    </p:animEffect>
                                  </p:childTnLst>
                                </p:cTn>
                              </p:par>
                              <p:par>
                                <p:cTn id="41" presetID="14" presetClass="entr" presetSubtype="10" fill="hold" grpId="0" nodeType="withEffect">
                                  <p:stCondLst>
                                    <p:cond delay="0"/>
                                  </p:stCondLst>
                                  <p:childTnLst>
                                    <p:set>
                                      <p:cBhvr>
                                        <p:cTn id="42" dur="1" fill="hold">
                                          <p:stCondLst>
                                            <p:cond delay="0"/>
                                          </p:stCondLst>
                                        </p:cTn>
                                        <p:tgtEl>
                                          <p:spTgt spid="128076">
                                            <p:txEl>
                                              <p:pRg st="10" end="10"/>
                                            </p:txEl>
                                          </p:spTgt>
                                        </p:tgtEl>
                                        <p:attrNameLst>
                                          <p:attrName>style.visibility</p:attrName>
                                        </p:attrNameLst>
                                      </p:cBhvr>
                                      <p:to>
                                        <p:strVal val="visible"/>
                                      </p:to>
                                    </p:set>
                                    <p:animEffect transition="in" filter="randombar(horizontal)">
                                      <p:cBhvr>
                                        <p:cTn id="43" dur="500"/>
                                        <p:tgtEl>
                                          <p:spTgt spid="128076">
                                            <p:txEl>
                                              <p:pRg st="10" end="10"/>
                                            </p:txEl>
                                          </p:spTgt>
                                        </p:tgtEl>
                                      </p:cBhvr>
                                    </p:animEffect>
                                  </p:childTnLst>
                                </p:cTn>
                              </p:par>
                              <p:par>
                                <p:cTn id="44" presetID="14" presetClass="entr" presetSubtype="10" fill="hold" grpId="0" nodeType="withEffect">
                                  <p:stCondLst>
                                    <p:cond delay="0"/>
                                  </p:stCondLst>
                                  <p:childTnLst>
                                    <p:set>
                                      <p:cBhvr>
                                        <p:cTn id="45" dur="1" fill="hold">
                                          <p:stCondLst>
                                            <p:cond delay="0"/>
                                          </p:stCondLst>
                                        </p:cTn>
                                        <p:tgtEl>
                                          <p:spTgt spid="128076">
                                            <p:txEl>
                                              <p:pRg st="11" end="11"/>
                                            </p:txEl>
                                          </p:spTgt>
                                        </p:tgtEl>
                                        <p:attrNameLst>
                                          <p:attrName>style.visibility</p:attrName>
                                        </p:attrNameLst>
                                      </p:cBhvr>
                                      <p:to>
                                        <p:strVal val="visible"/>
                                      </p:to>
                                    </p:set>
                                    <p:animEffect transition="in" filter="randombar(horizontal)">
                                      <p:cBhvr>
                                        <p:cTn id="46" dur="500"/>
                                        <p:tgtEl>
                                          <p:spTgt spid="128076">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076"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3" name="Picture 7" descr="fig02-01"/>
          <p:cNvPicPr>
            <a:picLocks noGrp="1" noChangeAspect="1" noChangeArrowheads="1"/>
          </p:cNvPicPr>
          <p:nvPr>
            <p:ph/>
          </p:nvPr>
        </p:nvPicPr>
        <p:blipFill>
          <a:blip r:embed="rId2">
            <a:extLst>
              <a:ext uri="{28A0092B-C50C-407E-A947-70E740481C1C}">
                <a14:useLocalDpi xmlns:a14="http://schemas.microsoft.com/office/drawing/2010/main" val="0"/>
              </a:ext>
            </a:extLst>
          </a:blip>
          <a:srcRect/>
          <a:stretch>
            <a:fillRect/>
          </a:stretch>
        </p:blipFill>
        <p:spPr>
          <a:xfrm>
            <a:off x="1227114" y="1213612"/>
            <a:ext cx="9911873" cy="4465971"/>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40474631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Text Box 4"/>
          <p:cNvSpPr txBox="1">
            <a:spLocks noChangeArrowheads="1"/>
          </p:cNvSpPr>
          <p:nvPr/>
        </p:nvSpPr>
        <p:spPr bwMode="auto">
          <a:xfrm>
            <a:off x="2782888" y="404814"/>
            <a:ext cx="6553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0"/>
              </a:spcBef>
              <a:defRPr>
                <a:solidFill>
                  <a:schemeClr val="tx1"/>
                </a:solidFill>
                <a:latin typeface="Tahoma" panose="020B0604030504040204" pitchFamily="34" charset="0"/>
              </a:defRPr>
            </a:lvl1pPr>
            <a:lvl2pPr marL="742950" indent="-285750" algn="l" eaLnBrk="0" hangingPunct="0">
              <a:spcBef>
                <a:spcPct val="0"/>
              </a:spcBef>
              <a:defRPr>
                <a:solidFill>
                  <a:schemeClr val="tx1"/>
                </a:solidFill>
                <a:latin typeface="Tahoma" panose="020B0604030504040204" pitchFamily="34" charset="0"/>
              </a:defRPr>
            </a:lvl2pPr>
            <a:lvl3pPr marL="1143000" indent="-228600" algn="l" eaLnBrk="0" hangingPunct="0">
              <a:spcBef>
                <a:spcPct val="0"/>
              </a:spcBef>
              <a:defRPr>
                <a:solidFill>
                  <a:schemeClr val="tx1"/>
                </a:solidFill>
                <a:latin typeface="Tahoma" panose="020B0604030504040204" pitchFamily="34" charset="0"/>
              </a:defRPr>
            </a:lvl3pPr>
            <a:lvl4pPr marL="1600200" indent="-228600" algn="l" eaLnBrk="0" hangingPunct="0">
              <a:spcBef>
                <a:spcPct val="0"/>
              </a:spcBef>
              <a:defRPr>
                <a:solidFill>
                  <a:schemeClr val="tx1"/>
                </a:solidFill>
                <a:latin typeface="Tahoma" panose="020B0604030504040204" pitchFamily="34" charset="0"/>
              </a:defRPr>
            </a:lvl4pPr>
            <a:lvl5pPr marL="2057400" indent="-228600" algn="l" eaLnBrk="0" hangingPunct="0">
              <a:spcBef>
                <a:spcPct val="0"/>
              </a:spcBef>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fontAlgn="base" hangingPunct="1">
              <a:spcBef>
                <a:spcPct val="50000"/>
              </a:spcBef>
              <a:spcAft>
                <a:spcPct val="0"/>
              </a:spcAft>
            </a:pPr>
            <a:r>
              <a:rPr lang="es-ES" sz="2000" b="1">
                <a:solidFill>
                  <a:srgbClr val="000000"/>
                </a:solidFill>
              </a:rPr>
              <a:t>MEDIDAS DE POSICIÓN – LOS PERCENTILES</a:t>
            </a:r>
          </a:p>
        </p:txBody>
      </p:sp>
      <p:sp>
        <p:nvSpPr>
          <p:cNvPr id="9220" name="Text Box 5"/>
          <p:cNvSpPr txBox="1">
            <a:spLocks noChangeArrowheads="1"/>
          </p:cNvSpPr>
          <p:nvPr/>
        </p:nvSpPr>
        <p:spPr bwMode="auto">
          <a:xfrm>
            <a:off x="2063750" y="1196975"/>
            <a:ext cx="8064500" cy="311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0"/>
              </a:spcBef>
              <a:defRPr>
                <a:solidFill>
                  <a:schemeClr val="tx1"/>
                </a:solidFill>
                <a:latin typeface="Tahoma" panose="020B0604030504040204" pitchFamily="34" charset="0"/>
              </a:defRPr>
            </a:lvl1pPr>
            <a:lvl2pPr marL="742950" indent="-285750" algn="l" eaLnBrk="0" hangingPunct="0">
              <a:spcBef>
                <a:spcPct val="0"/>
              </a:spcBef>
              <a:defRPr>
                <a:solidFill>
                  <a:schemeClr val="tx1"/>
                </a:solidFill>
                <a:latin typeface="Tahoma" panose="020B0604030504040204" pitchFamily="34" charset="0"/>
              </a:defRPr>
            </a:lvl2pPr>
            <a:lvl3pPr marL="1143000" indent="-228600" algn="l" eaLnBrk="0" hangingPunct="0">
              <a:spcBef>
                <a:spcPct val="0"/>
              </a:spcBef>
              <a:defRPr>
                <a:solidFill>
                  <a:schemeClr val="tx1"/>
                </a:solidFill>
                <a:latin typeface="Tahoma" panose="020B0604030504040204" pitchFamily="34" charset="0"/>
              </a:defRPr>
            </a:lvl3pPr>
            <a:lvl4pPr marL="1600200" indent="-228600" algn="l" eaLnBrk="0" hangingPunct="0">
              <a:spcBef>
                <a:spcPct val="0"/>
              </a:spcBef>
              <a:defRPr>
                <a:solidFill>
                  <a:schemeClr val="tx1"/>
                </a:solidFill>
                <a:latin typeface="Tahoma" panose="020B0604030504040204" pitchFamily="34" charset="0"/>
              </a:defRPr>
            </a:lvl4pPr>
            <a:lvl5pPr marL="2057400" indent="-228600" algn="l" eaLnBrk="0" hangingPunct="0">
              <a:spcBef>
                <a:spcPct val="0"/>
              </a:spcBef>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just" eaLnBrk="1" fontAlgn="base" hangingPunct="1">
              <a:spcBef>
                <a:spcPct val="50000"/>
              </a:spcBef>
              <a:spcAft>
                <a:spcPct val="0"/>
              </a:spcAft>
            </a:pPr>
            <a:r>
              <a:rPr lang="es-VE" dirty="0">
                <a:solidFill>
                  <a:srgbClr val="000000"/>
                </a:solidFill>
              </a:rPr>
              <a:t>Las </a:t>
            </a:r>
            <a:r>
              <a:rPr lang="es-VE" b="1" i="1" dirty="0">
                <a:solidFill>
                  <a:srgbClr val="000000"/>
                </a:solidFill>
              </a:rPr>
              <a:t>medidas de posición</a:t>
            </a:r>
            <a:r>
              <a:rPr lang="es-VE" dirty="0">
                <a:solidFill>
                  <a:srgbClr val="000000"/>
                </a:solidFill>
              </a:rPr>
              <a:t> son unos estadísticos que nos sintetizan la información sobre los datos que analizamos, facilitando su manejo. Una medida de posición es un indicador que se usa para señalar qué porcentaje de datos dentro de la muestra se encuentra a un lado y a otro del mismo.</a:t>
            </a:r>
          </a:p>
          <a:p>
            <a:pPr eaLnBrk="1" fontAlgn="base" hangingPunct="1">
              <a:spcAft>
                <a:spcPct val="0"/>
              </a:spcAft>
            </a:pPr>
            <a:endParaRPr lang="es-VE" dirty="0">
              <a:solidFill>
                <a:srgbClr val="000000"/>
              </a:solidFill>
            </a:endParaRPr>
          </a:p>
          <a:p>
            <a:pPr algn="just" eaLnBrk="1" fontAlgn="base" hangingPunct="1">
              <a:spcAft>
                <a:spcPct val="0"/>
              </a:spcAft>
            </a:pPr>
            <a:r>
              <a:rPr lang="es-VE" dirty="0">
                <a:solidFill>
                  <a:srgbClr val="000000"/>
                </a:solidFill>
              </a:rPr>
              <a:t>En resumen una </a:t>
            </a:r>
            <a:r>
              <a:rPr lang="es-VE" b="1" i="1" dirty="0">
                <a:solidFill>
                  <a:srgbClr val="000000"/>
                </a:solidFill>
              </a:rPr>
              <a:t>medida de posición</a:t>
            </a:r>
            <a:r>
              <a:rPr lang="es-VE" dirty="0">
                <a:solidFill>
                  <a:srgbClr val="000000"/>
                </a:solidFill>
              </a:rPr>
              <a:t> es un valor de la variable que nos informa del lugar que ocupa un dato dentro del conjunto ordenado de valores, los llamaremos percentiles y los denotaremos con P y un subíndice que indica el porcentaje de datos a la izquierda de P, por ejemplo P</a:t>
            </a:r>
            <a:r>
              <a:rPr lang="es-VE" baseline="-25000" dirty="0">
                <a:solidFill>
                  <a:srgbClr val="000000"/>
                </a:solidFill>
              </a:rPr>
              <a:t>20</a:t>
            </a:r>
            <a:r>
              <a:rPr lang="es-VE" dirty="0">
                <a:solidFill>
                  <a:srgbClr val="000000"/>
                </a:solidFill>
              </a:rPr>
              <a:t>:</a:t>
            </a:r>
          </a:p>
          <a:p>
            <a:pPr eaLnBrk="1" fontAlgn="base" hangingPunct="1">
              <a:spcAft>
                <a:spcPct val="0"/>
              </a:spcAft>
            </a:pPr>
            <a:endParaRPr lang="es-VE" dirty="0">
              <a:solidFill>
                <a:srgbClr val="000000"/>
              </a:solidFill>
            </a:endParaRPr>
          </a:p>
          <a:p>
            <a:pPr eaLnBrk="1" fontAlgn="base" hangingPunct="1">
              <a:spcAft>
                <a:spcPct val="0"/>
              </a:spcAft>
            </a:pPr>
            <a:endParaRPr lang="es-VE" dirty="0">
              <a:solidFill>
                <a:srgbClr val="000000"/>
              </a:solidFill>
            </a:endParaRPr>
          </a:p>
        </p:txBody>
      </p:sp>
      <p:grpSp>
        <p:nvGrpSpPr>
          <p:cNvPr id="21" name="Group 24"/>
          <p:cNvGrpSpPr>
            <a:grpSpLocks/>
          </p:cNvGrpSpPr>
          <p:nvPr/>
        </p:nvGrpSpPr>
        <p:grpSpPr bwMode="auto">
          <a:xfrm>
            <a:off x="2327834" y="3955257"/>
            <a:ext cx="6697662" cy="2465387"/>
            <a:chOff x="793" y="2296"/>
            <a:chExt cx="4219" cy="1553"/>
          </a:xfrm>
        </p:grpSpPr>
        <p:sp>
          <p:nvSpPr>
            <p:cNvPr id="22" name="Line 7"/>
            <p:cNvSpPr>
              <a:spLocks noChangeShapeType="1"/>
            </p:cNvSpPr>
            <p:nvPr/>
          </p:nvSpPr>
          <p:spPr bwMode="auto">
            <a:xfrm>
              <a:off x="793" y="3624"/>
              <a:ext cx="4082"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es-VE"/>
            </a:p>
          </p:txBody>
        </p:sp>
        <p:sp>
          <p:nvSpPr>
            <p:cNvPr id="23" name="Freeform 8"/>
            <p:cNvSpPr>
              <a:spLocks/>
            </p:cNvSpPr>
            <p:nvPr/>
          </p:nvSpPr>
          <p:spPr bwMode="auto">
            <a:xfrm>
              <a:off x="1110" y="2296"/>
              <a:ext cx="3447" cy="1279"/>
            </a:xfrm>
            <a:custGeom>
              <a:avLst/>
              <a:gdLst>
                <a:gd name="T0" fmla="*/ 0 w 3447"/>
                <a:gd name="T1" fmla="*/ 1346 h 1354"/>
                <a:gd name="T2" fmla="*/ 544 w 3447"/>
                <a:gd name="T3" fmla="*/ 1301 h 1354"/>
                <a:gd name="T4" fmla="*/ 997 w 3447"/>
                <a:gd name="T5" fmla="*/ 1028 h 1354"/>
                <a:gd name="T6" fmla="*/ 1360 w 3447"/>
                <a:gd name="T7" fmla="*/ 529 h 1354"/>
                <a:gd name="T8" fmla="*/ 1587 w 3447"/>
                <a:gd name="T9" fmla="*/ 167 h 1354"/>
                <a:gd name="T10" fmla="*/ 1769 w 3447"/>
                <a:gd name="T11" fmla="*/ 30 h 1354"/>
                <a:gd name="T12" fmla="*/ 2041 w 3447"/>
                <a:gd name="T13" fmla="*/ 348 h 1354"/>
                <a:gd name="T14" fmla="*/ 2313 w 3447"/>
                <a:gd name="T15" fmla="*/ 756 h 1354"/>
                <a:gd name="T16" fmla="*/ 2585 w 3447"/>
                <a:gd name="T17" fmla="*/ 1028 h 1354"/>
                <a:gd name="T18" fmla="*/ 2903 w 3447"/>
                <a:gd name="T19" fmla="*/ 1210 h 1354"/>
                <a:gd name="T20" fmla="*/ 3447 w 3447"/>
                <a:gd name="T21" fmla="*/ 1346 h 1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47" h="1354">
                  <a:moveTo>
                    <a:pt x="0" y="1346"/>
                  </a:moveTo>
                  <a:cubicBezTo>
                    <a:pt x="189" y="1350"/>
                    <a:pt x="378" y="1354"/>
                    <a:pt x="544" y="1301"/>
                  </a:cubicBezTo>
                  <a:cubicBezTo>
                    <a:pt x="710" y="1248"/>
                    <a:pt x="861" y="1157"/>
                    <a:pt x="997" y="1028"/>
                  </a:cubicBezTo>
                  <a:cubicBezTo>
                    <a:pt x="1133" y="899"/>
                    <a:pt x="1262" y="673"/>
                    <a:pt x="1360" y="529"/>
                  </a:cubicBezTo>
                  <a:cubicBezTo>
                    <a:pt x="1458" y="385"/>
                    <a:pt x="1519" y="250"/>
                    <a:pt x="1587" y="167"/>
                  </a:cubicBezTo>
                  <a:cubicBezTo>
                    <a:pt x="1655" y="84"/>
                    <a:pt x="1693" y="0"/>
                    <a:pt x="1769" y="30"/>
                  </a:cubicBezTo>
                  <a:cubicBezTo>
                    <a:pt x="1845" y="60"/>
                    <a:pt x="1950" y="227"/>
                    <a:pt x="2041" y="348"/>
                  </a:cubicBezTo>
                  <a:cubicBezTo>
                    <a:pt x="2132" y="469"/>
                    <a:pt x="2222" y="643"/>
                    <a:pt x="2313" y="756"/>
                  </a:cubicBezTo>
                  <a:cubicBezTo>
                    <a:pt x="2404" y="869"/>
                    <a:pt x="2487" y="952"/>
                    <a:pt x="2585" y="1028"/>
                  </a:cubicBezTo>
                  <a:cubicBezTo>
                    <a:pt x="2683" y="1104"/>
                    <a:pt x="2759" y="1157"/>
                    <a:pt x="2903" y="1210"/>
                  </a:cubicBezTo>
                  <a:cubicBezTo>
                    <a:pt x="3047" y="1263"/>
                    <a:pt x="3356" y="1323"/>
                    <a:pt x="3447" y="1346"/>
                  </a:cubicBezTo>
                </a:path>
              </a:pathLst>
            </a:custGeom>
            <a:noFill/>
            <a:ln w="28575" cap="flat" cmpd="sng">
              <a:solidFill>
                <a:srgbClr val="FF0000"/>
              </a:solidFill>
              <a:prstDash val="solid"/>
              <a:round/>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es-VE"/>
            </a:p>
          </p:txBody>
        </p:sp>
        <p:sp>
          <p:nvSpPr>
            <p:cNvPr id="24" name="Line 9"/>
            <p:cNvSpPr>
              <a:spLocks noChangeShapeType="1"/>
            </p:cNvSpPr>
            <p:nvPr/>
          </p:nvSpPr>
          <p:spPr bwMode="auto">
            <a:xfrm flipV="1">
              <a:off x="2653" y="2523"/>
              <a:ext cx="0" cy="1103"/>
            </a:xfrm>
            <a:prstGeom prst="line">
              <a:avLst/>
            </a:prstGeom>
            <a:noFill/>
            <a:ln w="9525">
              <a:solidFill>
                <a:srgbClr val="000000"/>
              </a:solidFill>
              <a:prstDash val="dash"/>
              <a:round/>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es-VE"/>
            </a:p>
          </p:txBody>
        </p:sp>
        <p:sp>
          <p:nvSpPr>
            <p:cNvPr id="25" name="Line 10"/>
            <p:cNvSpPr>
              <a:spLocks noChangeShapeType="1"/>
            </p:cNvSpPr>
            <p:nvPr/>
          </p:nvSpPr>
          <p:spPr bwMode="auto">
            <a:xfrm>
              <a:off x="1700" y="3539"/>
              <a:ext cx="181" cy="85"/>
            </a:xfrm>
            <a:prstGeom prst="line">
              <a:avLst/>
            </a:prstGeom>
            <a:noFill/>
            <a:ln w="28575">
              <a:solidFill>
                <a:schemeClr val="hlink"/>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es-VE"/>
            </a:p>
          </p:txBody>
        </p:sp>
        <p:sp>
          <p:nvSpPr>
            <p:cNvPr id="26" name="Line 11"/>
            <p:cNvSpPr>
              <a:spLocks noChangeShapeType="1"/>
            </p:cNvSpPr>
            <p:nvPr/>
          </p:nvSpPr>
          <p:spPr bwMode="auto">
            <a:xfrm>
              <a:off x="1927" y="3453"/>
              <a:ext cx="363" cy="171"/>
            </a:xfrm>
            <a:prstGeom prst="line">
              <a:avLst/>
            </a:prstGeom>
            <a:noFill/>
            <a:ln w="28575">
              <a:solidFill>
                <a:schemeClr val="hlink"/>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es-VE"/>
            </a:p>
          </p:txBody>
        </p:sp>
        <p:sp>
          <p:nvSpPr>
            <p:cNvPr id="27" name="Line 12"/>
            <p:cNvSpPr>
              <a:spLocks noChangeShapeType="1"/>
            </p:cNvSpPr>
            <p:nvPr/>
          </p:nvSpPr>
          <p:spPr bwMode="auto">
            <a:xfrm>
              <a:off x="2063" y="3325"/>
              <a:ext cx="635" cy="299"/>
            </a:xfrm>
            <a:prstGeom prst="line">
              <a:avLst/>
            </a:prstGeom>
            <a:noFill/>
            <a:ln w="28575">
              <a:solidFill>
                <a:schemeClr val="hlink"/>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es-VE"/>
            </a:p>
          </p:txBody>
        </p:sp>
        <p:sp>
          <p:nvSpPr>
            <p:cNvPr id="28" name="Line 13"/>
            <p:cNvSpPr>
              <a:spLocks noChangeShapeType="1"/>
            </p:cNvSpPr>
            <p:nvPr/>
          </p:nvSpPr>
          <p:spPr bwMode="auto">
            <a:xfrm>
              <a:off x="2199" y="3196"/>
              <a:ext cx="454" cy="189"/>
            </a:xfrm>
            <a:prstGeom prst="line">
              <a:avLst/>
            </a:prstGeom>
            <a:noFill/>
            <a:ln w="28575">
              <a:solidFill>
                <a:schemeClr val="hlink"/>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es-VE"/>
            </a:p>
          </p:txBody>
        </p:sp>
        <p:sp>
          <p:nvSpPr>
            <p:cNvPr id="29" name="Line 14"/>
            <p:cNvSpPr>
              <a:spLocks noChangeShapeType="1"/>
            </p:cNvSpPr>
            <p:nvPr/>
          </p:nvSpPr>
          <p:spPr bwMode="auto">
            <a:xfrm>
              <a:off x="2290" y="3068"/>
              <a:ext cx="363" cy="135"/>
            </a:xfrm>
            <a:prstGeom prst="line">
              <a:avLst/>
            </a:prstGeom>
            <a:noFill/>
            <a:ln w="28575">
              <a:solidFill>
                <a:schemeClr val="hlink"/>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es-VE"/>
            </a:p>
          </p:txBody>
        </p:sp>
        <p:sp>
          <p:nvSpPr>
            <p:cNvPr id="30" name="Line 15"/>
            <p:cNvSpPr>
              <a:spLocks noChangeShapeType="1"/>
            </p:cNvSpPr>
            <p:nvPr/>
          </p:nvSpPr>
          <p:spPr bwMode="auto">
            <a:xfrm>
              <a:off x="2380" y="2939"/>
              <a:ext cx="273" cy="83"/>
            </a:xfrm>
            <a:prstGeom prst="line">
              <a:avLst/>
            </a:prstGeom>
            <a:noFill/>
            <a:ln w="28575">
              <a:solidFill>
                <a:schemeClr val="hlink"/>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es-VE"/>
            </a:p>
          </p:txBody>
        </p:sp>
        <p:sp>
          <p:nvSpPr>
            <p:cNvPr id="31" name="Line 16"/>
            <p:cNvSpPr>
              <a:spLocks noChangeShapeType="1"/>
            </p:cNvSpPr>
            <p:nvPr/>
          </p:nvSpPr>
          <p:spPr bwMode="auto">
            <a:xfrm>
              <a:off x="2516" y="2767"/>
              <a:ext cx="137" cy="73"/>
            </a:xfrm>
            <a:prstGeom prst="line">
              <a:avLst/>
            </a:prstGeom>
            <a:noFill/>
            <a:ln w="28575">
              <a:solidFill>
                <a:schemeClr val="hlink"/>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es-VE"/>
            </a:p>
          </p:txBody>
        </p:sp>
        <p:sp>
          <p:nvSpPr>
            <p:cNvPr id="32" name="AutoShape 19"/>
            <p:cNvSpPr>
              <a:spLocks/>
            </p:cNvSpPr>
            <p:nvPr/>
          </p:nvSpPr>
          <p:spPr bwMode="auto">
            <a:xfrm>
              <a:off x="793" y="2468"/>
              <a:ext cx="816" cy="781"/>
            </a:xfrm>
            <a:prstGeom prst="borderCallout2">
              <a:avLst>
                <a:gd name="adj1" fmla="val 9218"/>
                <a:gd name="adj2" fmla="val 105884"/>
                <a:gd name="adj3" fmla="val 9218"/>
                <a:gd name="adj4" fmla="val 149264"/>
                <a:gd name="adj5" fmla="val 76824"/>
                <a:gd name="adj6" fmla="val 194486"/>
              </a:avLst>
            </a:prstGeom>
            <a:noFill/>
            <a:ln w="12700" algn="ctr">
              <a:solidFill>
                <a:srgbClr val="000000"/>
              </a:solidFill>
              <a:miter lim="800000"/>
              <a:headEnd/>
              <a:tailEnd type="triangle" w="med" len="me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42900" algn="l" eaLnBrk="0" hangingPunct="0">
                <a:spcBef>
                  <a:spcPct val="0"/>
                </a:spcBef>
                <a:defRPr>
                  <a:solidFill>
                    <a:schemeClr val="tx1"/>
                  </a:solidFill>
                  <a:latin typeface="Tahoma" panose="020B0604030504040204" pitchFamily="34" charset="0"/>
                </a:defRPr>
              </a:lvl1pPr>
              <a:lvl2pPr algn="l" eaLnBrk="0" hangingPunct="0">
                <a:spcBef>
                  <a:spcPct val="0"/>
                </a:spcBef>
                <a:defRPr>
                  <a:solidFill>
                    <a:schemeClr val="tx1"/>
                  </a:solidFill>
                  <a:latin typeface="Tahoma" panose="020B0604030504040204" pitchFamily="34" charset="0"/>
                </a:defRPr>
              </a:lvl2pPr>
              <a:lvl3pPr algn="l" eaLnBrk="0" hangingPunct="0">
                <a:spcBef>
                  <a:spcPct val="0"/>
                </a:spcBef>
                <a:defRPr>
                  <a:solidFill>
                    <a:schemeClr val="tx1"/>
                  </a:solidFill>
                  <a:latin typeface="Tahoma" panose="020B0604030504040204" pitchFamily="34" charset="0"/>
                </a:defRPr>
              </a:lvl3pPr>
              <a:lvl4pPr algn="l" eaLnBrk="0" hangingPunct="0">
                <a:spcBef>
                  <a:spcPct val="0"/>
                </a:spcBef>
                <a:defRPr>
                  <a:solidFill>
                    <a:schemeClr val="tx1"/>
                  </a:solidFill>
                  <a:latin typeface="Tahoma" panose="020B0604030504040204" pitchFamily="34" charset="0"/>
                </a:defRPr>
              </a:lvl4pPr>
              <a:lvl5pPr algn="l" eaLnBrk="0" hangingPunct="0">
                <a:spcBef>
                  <a:spcPct val="0"/>
                </a:spcBef>
                <a:defRPr>
                  <a:solidFill>
                    <a:schemeClr val="tx1"/>
                  </a:solidFill>
                  <a:latin typeface="Tahoma" panose="020B0604030504040204" pitchFamily="34" charset="0"/>
                </a:defRPr>
              </a:lvl5pPr>
              <a:lvl6pPr eaLnBrk="0" fontAlgn="base" hangingPunct="0">
                <a:spcBef>
                  <a:spcPct val="0"/>
                </a:spcBef>
                <a:spcAft>
                  <a:spcPct val="0"/>
                </a:spcAft>
                <a:defRPr>
                  <a:solidFill>
                    <a:schemeClr val="tx1"/>
                  </a:solidFill>
                  <a:latin typeface="Tahoma" panose="020B0604030504040204" pitchFamily="34" charset="0"/>
                </a:defRPr>
              </a:lvl6pPr>
              <a:lvl7pPr eaLnBrk="0" fontAlgn="base" hangingPunct="0">
                <a:spcBef>
                  <a:spcPct val="0"/>
                </a:spcBef>
                <a:spcAft>
                  <a:spcPct val="0"/>
                </a:spcAft>
                <a:defRPr>
                  <a:solidFill>
                    <a:schemeClr val="tx1"/>
                  </a:solidFill>
                  <a:latin typeface="Tahoma" panose="020B0604030504040204" pitchFamily="34" charset="0"/>
                </a:defRPr>
              </a:lvl7pPr>
              <a:lvl8pPr eaLnBrk="0" fontAlgn="base" hangingPunct="0">
                <a:spcBef>
                  <a:spcPct val="0"/>
                </a:spcBef>
                <a:spcAft>
                  <a:spcPct val="0"/>
                </a:spcAft>
                <a:defRPr>
                  <a:solidFill>
                    <a:schemeClr val="tx1"/>
                  </a:solidFill>
                  <a:latin typeface="Tahoma" panose="020B0604030504040204" pitchFamily="34" charset="0"/>
                </a:defRPr>
              </a:lvl8pPr>
              <a:lvl9pPr eaLnBrk="0" fontAlgn="base" hangingPunct="0">
                <a:spcBef>
                  <a:spcPct val="0"/>
                </a:spcBef>
                <a:spcAft>
                  <a:spcPct val="0"/>
                </a:spcAft>
                <a:defRPr>
                  <a:solidFill>
                    <a:schemeClr val="tx1"/>
                  </a:solidFill>
                  <a:latin typeface="Tahoma" panose="020B0604030504040204" pitchFamily="34" charset="0"/>
                </a:defRPr>
              </a:lvl9pPr>
            </a:lstStyle>
            <a:p>
              <a:pPr algn="ctr" eaLnBrk="1" hangingPunct="1"/>
              <a:r>
                <a:rPr lang="es-VE" sz="1200" dirty="0"/>
                <a:t>El 20%</a:t>
              </a:r>
            </a:p>
            <a:p>
              <a:pPr algn="ctr" eaLnBrk="1" hangingPunct="1"/>
              <a:r>
                <a:rPr lang="es-VE" sz="1200" dirty="0"/>
                <a:t>de los</a:t>
              </a:r>
            </a:p>
            <a:p>
              <a:pPr algn="ctr" eaLnBrk="1" hangingPunct="1"/>
              <a:r>
                <a:rPr lang="es-VE" sz="1200" dirty="0"/>
                <a:t>primeros datos</a:t>
              </a:r>
            </a:p>
            <a:p>
              <a:pPr algn="ctr" eaLnBrk="1" hangingPunct="1"/>
              <a:r>
                <a:rPr lang="es-VE" sz="1200" dirty="0"/>
                <a:t> de la </a:t>
              </a:r>
            </a:p>
            <a:p>
              <a:pPr algn="ctr" eaLnBrk="1" hangingPunct="1"/>
              <a:r>
                <a:rPr lang="es-VE" sz="1200" dirty="0"/>
                <a:t>distribución son</a:t>
              </a:r>
            </a:p>
            <a:p>
              <a:pPr algn="ctr" eaLnBrk="1" hangingPunct="1"/>
              <a:r>
                <a:rPr lang="es-VE" sz="1200" dirty="0">
                  <a:cs typeface="Tahoma" panose="020B0604030504040204" pitchFamily="34" charset="0"/>
                </a:rPr>
                <a:t>≤ P</a:t>
              </a:r>
              <a:r>
                <a:rPr lang="es-VE" sz="1200" baseline="-25000" dirty="0">
                  <a:cs typeface="Tahoma" panose="020B0604030504040204" pitchFamily="34" charset="0"/>
                </a:rPr>
                <a:t>20</a:t>
              </a:r>
            </a:p>
          </p:txBody>
        </p:sp>
        <p:sp>
          <p:nvSpPr>
            <p:cNvPr id="33" name="AutoShape 20"/>
            <p:cNvSpPr>
              <a:spLocks/>
            </p:cNvSpPr>
            <p:nvPr/>
          </p:nvSpPr>
          <p:spPr bwMode="auto">
            <a:xfrm>
              <a:off x="4059" y="2424"/>
              <a:ext cx="953" cy="689"/>
            </a:xfrm>
            <a:prstGeom prst="borderCallout2">
              <a:avLst>
                <a:gd name="adj1" fmla="val 10449"/>
                <a:gd name="adj2" fmla="val -5037"/>
                <a:gd name="adj3" fmla="val 10449"/>
                <a:gd name="adj4" fmla="val -47009"/>
                <a:gd name="adj5" fmla="val 112190"/>
                <a:gd name="adj6" fmla="val -90556"/>
              </a:avLst>
            </a:prstGeom>
            <a:noFill/>
            <a:ln w="12700" algn="ctr">
              <a:solidFill>
                <a:srgbClr val="000000"/>
              </a:solidFill>
              <a:miter lim="800000"/>
              <a:headEnd/>
              <a:tailEnd type="triangle" w="med" len="me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42900" algn="l" eaLnBrk="0" hangingPunct="0">
                <a:spcBef>
                  <a:spcPct val="0"/>
                </a:spcBef>
                <a:defRPr>
                  <a:solidFill>
                    <a:schemeClr val="tx1"/>
                  </a:solidFill>
                  <a:latin typeface="Tahoma" panose="020B0604030504040204" pitchFamily="34" charset="0"/>
                </a:defRPr>
              </a:lvl1pPr>
              <a:lvl2pPr algn="l" eaLnBrk="0" hangingPunct="0">
                <a:spcBef>
                  <a:spcPct val="0"/>
                </a:spcBef>
                <a:defRPr>
                  <a:solidFill>
                    <a:schemeClr val="tx1"/>
                  </a:solidFill>
                  <a:latin typeface="Tahoma" panose="020B0604030504040204" pitchFamily="34" charset="0"/>
                </a:defRPr>
              </a:lvl2pPr>
              <a:lvl3pPr algn="l" eaLnBrk="0" hangingPunct="0">
                <a:spcBef>
                  <a:spcPct val="0"/>
                </a:spcBef>
                <a:defRPr>
                  <a:solidFill>
                    <a:schemeClr val="tx1"/>
                  </a:solidFill>
                  <a:latin typeface="Tahoma" panose="020B0604030504040204" pitchFamily="34" charset="0"/>
                </a:defRPr>
              </a:lvl3pPr>
              <a:lvl4pPr algn="l" eaLnBrk="0" hangingPunct="0">
                <a:spcBef>
                  <a:spcPct val="0"/>
                </a:spcBef>
                <a:defRPr>
                  <a:solidFill>
                    <a:schemeClr val="tx1"/>
                  </a:solidFill>
                  <a:latin typeface="Tahoma" panose="020B0604030504040204" pitchFamily="34" charset="0"/>
                </a:defRPr>
              </a:lvl4pPr>
              <a:lvl5pPr algn="l" eaLnBrk="0" hangingPunct="0">
                <a:spcBef>
                  <a:spcPct val="0"/>
                </a:spcBef>
                <a:defRPr>
                  <a:solidFill>
                    <a:schemeClr val="tx1"/>
                  </a:solidFill>
                  <a:latin typeface="Tahoma" panose="020B0604030504040204" pitchFamily="34" charset="0"/>
                </a:defRPr>
              </a:lvl5pPr>
              <a:lvl6pPr eaLnBrk="0" fontAlgn="base" hangingPunct="0">
                <a:spcBef>
                  <a:spcPct val="0"/>
                </a:spcBef>
                <a:spcAft>
                  <a:spcPct val="0"/>
                </a:spcAft>
                <a:defRPr>
                  <a:solidFill>
                    <a:schemeClr val="tx1"/>
                  </a:solidFill>
                  <a:latin typeface="Tahoma" panose="020B0604030504040204" pitchFamily="34" charset="0"/>
                </a:defRPr>
              </a:lvl6pPr>
              <a:lvl7pPr eaLnBrk="0" fontAlgn="base" hangingPunct="0">
                <a:spcBef>
                  <a:spcPct val="0"/>
                </a:spcBef>
                <a:spcAft>
                  <a:spcPct val="0"/>
                </a:spcAft>
                <a:defRPr>
                  <a:solidFill>
                    <a:schemeClr val="tx1"/>
                  </a:solidFill>
                  <a:latin typeface="Tahoma" panose="020B0604030504040204" pitchFamily="34" charset="0"/>
                </a:defRPr>
              </a:lvl7pPr>
              <a:lvl8pPr eaLnBrk="0" fontAlgn="base" hangingPunct="0">
                <a:spcBef>
                  <a:spcPct val="0"/>
                </a:spcBef>
                <a:spcAft>
                  <a:spcPct val="0"/>
                </a:spcAft>
                <a:defRPr>
                  <a:solidFill>
                    <a:schemeClr val="tx1"/>
                  </a:solidFill>
                  <a:latin typeface="Tahoma" panose="020B0604030504040204" pitchFamily="34" charset="0"/>
                </a:defRPr>
              </a:lvl8pPr>
              <a:lvl9pPr eaLnBrk="0" fontAlgn="base" hangingPunct="0">
                <a:spcBef>
                  <a:spcPct val="0"/>
                </a:spcBef>
                <a:spcAft>
                  <a:spcPct val="0"/>
                </a:spcAft>
                <a:defRPr>
                  <a:solidFill>
                    <a:schemeClr val="tx1"/>
                  </a:solidFill>
                  <a:latin typeface="Tahoma" panose="020B0604030504040204" pitchFamily="34" charset="0"/>
                </a:defRPr>
              </a:lvl9pPr>
            </a:lstStyle>
            <a:p>
              <a:pPr algn="ctr" eaLnBrk="1" hangingPunct="1"/>
              <a:r>
                <a:rPr lang="es-VE" sz="1200"/>
                <a:t>El restante 80%</a:t>
              </a:r>
            </a:p>
            <a:p>
              <a:pPr algn="ctr" eaLnBrk="1" hangingPunct="1"/>
              <a:r>
                <a:rPr lang="es-VE" sz="1200"/>
                <a:t>de los</a:t>
              </a:r>
            </a:p>
            <a:p>
              <a:pPr algn="ctr" eaLnBrk="1" hangingPunct="1"/>
              <a:r>
                <a:rPr lang="es-VE" sz="1200"/>
                <a:t>datos de la</a:t>
              </a:r>
            </a:p>
            <a:p>
              <a:pPr algn="ctr" eaLnBrk="1" hangingPunct="1"/>
              <a:r>
                <a:rPr lang="es-VE" sz="1200"/>
                <a:t>distribución son</a:t>
              </a:r>
            </a:p>
            <a:p>
              <a:pPr algn="ctr" eaLnBrk="1" hangingPunct="1"/>
              <a:r>
                <a:rPr lang="es-VE" sz="1200">
                  <a:cs typeface="Tahoma" panose="020B0604030504040204" pitchFamily="34" charset="0"/>
                </a:rPr>
                <a:t>≥ P</a:t>
              </a:r>
              <a:r>
                <a:rPr lang="es-VE" sz="1200" baseline="-25000">
                  <a:cs typeface="Tahoma" panose="020B0604030504040204" pitchFamily="34" charset="0"/>
                </a:rPr>
                <a:t>20</a:t>
              </a:r>
            </a:p>
          </p:txBody>
        </p:sp>
        <p:sp>
          <p:nvSpPr>
            <p:cNvPr id="34" name="Text Box 21"/>
            <p:cNvSpPr txBox="1">
              <a:spLocks noChangeArrowheads="1"/>
            </p:cNvSpPr>
            <p:nvPr/>
          </p:nvSpPr>
          <p:spPr bwMode="auto">
            <a:xfrm>
              <a:off x="2472" y="3657"/>
              <a:ext cx="409" cy="192"/>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lgn="l" eaLnBrk="0" hangingPunct="0">
                <a:spcBef>
                  <a:spcPct val="0"/>
                </a:spcBef>
                <a:defRPr>
                  <a:solidFill>
                    <a:schemeClr val="tx1"/>
                  </a:solidFill>
                  <a:latin typeface="Tahoma" panose="020B0604030504040204" pitchFamily="34" charset="0"/>
                </a:defRPr>
              </a:lvl1pPr>
              <a:lvl2pPr algn="l" eaLnBrk="0" hangingPunct="0">
                <a:spcBef>
                  <a:spcPct val="0"/>
                </a:spcBef>
                <a:defRPr>
                  <a:solidFill>
                    <a:schemeClr val="tx1"/>
                  </a:solidFill>
                  <a:latin typeface="Tahoma" panose="020B0604030504040204" pitchFamily="34" charset="0"/>
                </a:defRPr>
              </a:lvl2pPr>
              <a:lvl3pPr algn="l" eaLnBrk="0" hangingPunct="0">
                <a:spcBef>
                  <a:spcPct val="0"/>
                </a:spcBef>
                <a:defRPr>
                  <a:solidFill>
                    <a:schemeClr val="tx1"/>
                  </a:solidFill>
                  <a:latin typeface="Tahoma" panose="020B0604030504040204" pitchFamily="34" charset="0"/>
                </a:defRPr>
              </a:lvl3pPr>
              <a:lvl4pPr algn="l" eaLnBrk="0" hangingPunct="0">
                <a:spcBef>
                  <a:spcPct val="0"/>
                </a:spcBef>
                <a:defRPr>
                  <a:solidFill>
                    <a:schemeClr val="tx1"/>
                  </a:solidFill>
                  <a:latin typeface="Tahoma" panose="020B0604030504040204" pitchFamily="34" charset="0"/>
                </a:defRPr>
              </a:lvl4pPr>
              <a:lvl5pPr algn="l" eaLnBrk="0" hangingPunct="0">
                <a:spcBef>
                  <a:spcPct val="0"/>
                </a:spcBef>
                <a:defRPr>
                  <a:solidFill>
                    <a:schemeClr val="tx1"/>
                  </a:solidFill>
                  <a:latin typeface="Tahoma" panose="020B0604030504040204" pitchFamily="34" charset="0"/>
                </a:defRPr>
              </a:lvl5pPr>
              <a:lvl6pPr eaLnBrk="0" fontAlgn="base" hangingPunct="0">
                <a:spcBef>
                  <a:spcPct val="0"/>
                </a:spcBef>
                <a:spcAft>
                  <a:spcPct val="0"/>
                </a:spcAft>
                <a:defRPr>
                  <a:solidFill>
                    <a:schemeClr val="tx1"/>
                  </a:solidFill>
                  <a:latin typeface="Tahoma" panose="020B0604030504040204" pitchFamily="34" charset="0"/>
                </a:defRPr>
              </a:lvl6pPr>
              <a:lvl7pPr eaLnBrk="0" fontAlgn="base" hangingPunct="0">
                <a:spcBef>
                  <a:spcPct val="0"/>
                </a:spcBef>
                <a:spcAft>
                  <a:spcPct val="0"/>
                </a:spcAft>
                <a:defRPr>
                  <a:solidFill>
                    <a:schemeClr val="tx1"/>
                  </a:solidFill>
                  <a:latin typeface="Tahoma" panose="020B0604030504040204" pitchFamily="34" charset="0"/>
                </a:defRPr>
              </a:lvl7pPr>
              <a:lvl8pPr eaLnBrk="0" fontAlgn="base" hangingPunct="0">
                <a:spcBef>
                  <a:spcPct val="0"/>
                </a:spcBef>
                <a:spcAft>
                  <a:spcPct val="0"/>
                </a:spcAft>
                <a:defRPr>
                  <a:solidFill>
                    <a:schemeClr val="tx1"/>
                  </a:solidFill>
                  <a:latin typeface="Tahoma" panose="020B0604030504040204" pitchFamily="34" charset="0"/>
                </a:defRPr>
              </a:lvl8pPr>
              <a:lvl9pPr eaLnBrk="0" fontAlgn="base" hangingPunct="0">
                <a:spcBef>
                  <a:spcPct val="0"/>
                </a:spcBef>
                <a:spcAft>
                  <a:spcPct val="0"/>
                </a:spcAft>
                <a:defRPr>
                  <a:solidFill>
                    <a:schemeClr val="tx1"/>
                  </a:solidFill>
                  <a:latin typeface="Tahoma" panose="020B0604030504040204" pitchFamily="34" charset="0"/>
                </a:defRPr>
              </a:lvl9pPr>
            </a:lstStyle>
            <a:p>
              <a:pPr algn="ctr" eaLnBrk="1" hangingPunct="1">
                <a:spcBef>
                  <a:spcPct val="50000"/>
                </a:spcBef>
              </a:pPr>
              <a:r>
                <a:rPr lang="es-VE"/>
                <a:t>P</a:t>
              </a:r>
              <a:r>
                <a:rPr lang="es-VE" baseline="-25000"/>
                <a:t>20</a:t>
              </a:r>
              <a:endParaRPr lang="es-ES" baseline="-25000"/>
            </a:p>
          </p:txBody>
        </p:sp>
        <p:sp>
          <p:nvSpPr>
            <p:cNvPr id="35" name="Text Box 22"/>
            <p:cNvSpPr txBox="1">
              <a:spLocks noChangeArrowheads="1"/>
            </p:cNvSpPr>
            <p:nvPr/>
          </p:nvSpPr>
          <p:spPr bwMode="auto">
            <a:xfrm>
              <a:off x="2200" y="3294"/>
              <a:ext cx="363" cy="192"/>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lgn="l" eaLnBrk="0" hangingPunct="0">
                <a:spcBef>
                  <a:spcPct val="0"/>
                </a:spcBef>
                <a:defRPr>
                  <a:solidFill>
                    <a:schemeClr val="tx1"/>
                  </a:solidFill>
                  <a:latin typeface="Tahoma" panose="020B0604030504040204" pitchFamily="34" charset="0"/>
                </a:defRPr>
              </a:lvl1pPr>
              <a:lvl2pPr algn="l" eaLnBrk="0" hangingPunct="0">
                <a:spcBef>
                  <a:spcPct val="0"/>
                </a:spcBef>
                <a:defRPr>
                  <a:solidFill>
                    <a:schemeClr val="tx1"/>
                  </a:solidFill>
                  <a:latin typeface="Tahoma" panose="020B0604030504040204" pitchFamily="34" charset="0"/>
                </a:defRPr>
              </a:lvl2pPr>
              <a:lvl3pPr algn="l" eaLnBrk="0" hangingPunct="0">
                <a:spcBef>
                  <a:spcPct val="0"/>
                </a:spcBef>
                <a:defRPr>
                  <a:solidFill>
                    <a:schemeClr val="tx1"/>
                  </a:solidFill>
                  <a:latin typeface="Tahoma" panose="020B0604030504040204" pitchFamily="34" charset="0"/>
                </a:defRPr>
              </a:lvl3pPr>
              <a:lvl4pPr algn="l" eaLnBrk="0" hangingPunct="0">
                <a:spcBef>
                  <a:spcPct val="0"/>
                </a:spcBef>
                <a:defRPr>
                  <a:solidFill>
                    <a:schemeClr val="tx1"/>
                  </a:solidFill>
                  <a:latin typeface="Tahoma" panose="020B0604030504040204" pitchFamily="34" charset="0"/>
                </a:defRPr>
              </a:lvl4pPr>
              <a:lvl5pPr algn="l" eaLnBrk="0" hangingPunct="0">
                <a:spcBef>
                  <a:spcPct val="0"/>
                </a:spcBef>
                <a:defRPr>
                  <a:solidFill>
                    <a:schemeClr val="tx1"/>
                  </a:solidFill>
                  <a:latin typeface="Tahoma" panose="020B0604030504040204" pitchFamily="34" charset="0"/>
                </a:defRPr>
              </a:lvl5pPr>
              <a:lvl6pPr eaLnBrk="0" fontAlgn="base" hangingPunct="0">
                <a:spcBef>
                  <a:spcPct val="0"/>
                </a:spcBef>
                <a:spcAft>
                  <a:spcPct val="0"/>
                </a:spcAft>
                <a:defRPr>
                  <a:solidFill>
                    <a:schemeClr val="tx1"/>
                  </a:solidFill>
                  <a:latin typeface="Tahoma" panose="020B0604030504040204" pitchFamily="34" charset="0"/>
                </a:defRPr>
              </a:lvl6pPr>
              <a:lvl7pPr eaLnBrk="0" fontAlgn="base" hangingPunct="0">
                <a:spcBef>
                  <a:spcPct val="0"/>
                </a:spcBef>
                <a:spcAft>
                  <a:spcPct val="0"/>
                </a:spcAft>
                <a:defRPr>
                  <a:solidFill>
                    <a:schemeClr val="tx1"/>
                  </a:solidFill>
                  <a:latin typeface="Tahoma" panose="020B0604030504040204" pitchFamily="34" charset="0"/>
                </a:defRPr>
              </a:lvl7pPr>
              <a:lvl8pPr eaLnBrk="0" fontAlgn="base" hangingPunct="0">
                <a:spcBef>
                  <a:spcPct val="0"/>
                </a:spcBef>
                <a:spcAft>
                  <a:spcPct val="0"/>
                </a:spcAft>
                <a:defRPr>
                  <a:solidFill>
                    <a:schemeClr val="tx1"/>
                  </a:solidFill>
                  <a:latin typeface="Tahoma" panose="020B0604030504040204" pitchFamily="34" charset="0"/>
                </a:defRPr>
              </a:lvl8pPr>
              <a:lvl9pPr eaLnBrk="0" fontAlgn="base" hangingPunct="0">
                <a:spcBef>
                  <a:spcPct val="0"/>
                </a:spcBef>
                <a:spcAft>
                  <a:spcPct val="0"/>
                </a:spcAft>
                <a:defRPr>
                  <a:solidFill>
                    <a:schemeClr val="tx1"/>
                  </a:solidFill>
                  <a:latin typeface="Tahoma" panose="020B0604030504040204" pitchFamily="34" charset="0"/>
                </a:defRPr>
              </a:lvl9pPr>
            </a:lstStyle>
            <a:p>
              <a:pPr algn="just" eaLnBrk="1" hangingPunct="1">
                <a:spcBef>
                  <a:spcPct val="50000"/>
                </a:spcBef>
              </a:pPr>
              <a:r>
                <a:rPr lang="es-VE"/>
                <a:t>20%</a:t>
              </a:r>
              <a:endParaRPr lang="es-ES"/>
            </a:p>
          </p:txBody>
        </p:sp>
        <p:sp>
          <p:nvSpPr>
            <p:cNvPr id="36" name="Text Box 23"/>
            <p:cNvSpPr txBox="1">
              <a:spLocks noChangeArrowheads="1"/>
            </p:cNvSpPr>
            <p:nvPr/>
          </p:nvSpPr>
          <p:spPr bwMode="auto">
            <a:xfrm>
              <a:off x="2971" y="3294"/>
              <a:ext cx="545" cy="192"/>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lgn="l" eaLnBrk="0" hangingPunct="0">
                <a:spcBef>
                  <a:spcPct val="0"/>
                </a:spcBef>
                <a:defRPr>
                  <a:solidFill>
                    <a:schemeClr val="tx1"/>
                  </a:solidFill>
                  <a:latin typeface="Tahoma" panose="020B0604030504040204" pitchFamily="34" charset="0"/>
                </a:defRPr>
              </a:lvl1pPr>
              <a:lvl2pPr algn="l" eaLnBrk="0" hangingPunct="0">
                <a:spcBef>
                  <a:spcPct val="0"/>
                </a:spcBef>
                <a:defRPr>
                  <a:solidFill>
                    <a:schemeClr val="tx1"/>
                  </a:solidFill>
                  <a:latin typeface="Tahoma" panose="020B0604030504040204" pitchFamily="34" charset="0"/>
                </a:defRPr>
              </a:lvl2pPr>
              <a:lvl3pPr algn="l" eaLnBrk="0" hangingPunct="0">
                <a:spcBef>
                  <a:spcPct val="0"/>
                </a:spcBef>
                <a:defRPr>
                  <a:solidFill>
                    <a:schemeClr val="tx1"/>
                  </a:solidFill>
                  <a:latin typeface="Tahoma" panose="020B0604030504040204" pitchFamily="34" charset="0"/>
                </a:defRPr>
              </a:lvl3pPr>
              <a:lvl4pPr algn="l" eaLnBrk="0" hangingPunct="0">
                <a:spcBef>
                  <a:spcPct val="0"/>
                </a:spcBef>
                <a:defRPr>
                  <a:solidFill>
                    <a:schemeClr val="tx1"/>
                  </a:solidFill>
                  <a:latin typeface="Tahoma" panose="020B0604030504040204" pitchFamily="34" charset="0"/>
                </a:defRPr>
              </a:lvl4pPr>
              <a:lvl5pPr algn="l" eaLnBrk="0" hangingPunct="0">
                <a:spcBef>
                  <a:spcPct val="0"/>
                </a:spcBef>
                <a:defRPr>
                  <a:solidFill>
                    <a:schemeClr val="tx1"/>
                  </a:solidFill>
                  <a:latin typeface="Tahoma" panose="020B0604030504040204" pitchFamily="34" charset="0"/>
                </a:defRPr>
              </a:lvl5pPr>
              <a:lvl6pPr eaLnBrk="0" fontAlgn="base" hangingPunct="0">
                <a:spcBef>
                  <a:spcPct val="0"/>
                </a:spcBef>
                <a:spcAft>
                  <a:spcPct val="0"/>
                </a:spcAft>
                <a:defRPr>
                  <a:solidFill>
                    <a:schemeClr val="tx1"/>
                  </a:solidFill>
                  <a:latin typeface="Tahoma" panose="020B0604030504040204" pitchFamily="34" charset="0"/>
                </a:defRPr>
              </a:lvl6pPr>
              <a:lvl7pPr eaLnBrk="0" fontAlgn="base" hangingPunct="0">
                <a:spcBef>
                  <a:spcPct val="0"/>
                </a:spcBef>
                <a:spcAft>
                  <a:spcPct val="0"/>
                </a:spcAft>
                <a:defRPr>
                  <a:solidFill>
                    <a:schemeClr val="tx1"/>
                  </a:solidFill>
                  <a:latin typeface="Tahoma" panose="020B0604030504040204" pitchFamily="34" charset="0"/>
                </a:defRPr>
              </a:lvl7pPr>
              <a:lvl8pPr eaLnBrk="0" fontAlgn="base" hangingPunct="0">
                <a:spcBef>
                  <a:spcPct val="0"/>
                </a:spcBef>
                <a:spcAft>
                  <a:spcPct val="0"/>
                </a:spcAft>
                <a:defRPr>
                  <a:solidFill>
                    <a:schemeClr val="tx1"/>
                  </a:solidFill>
                  <a:latin typeface="Tahoma" panose="020B0604030504040204" pitchFamily="34" charset="0"/>
                </a:defRPr>
              </a:lvl8pPr>
              <a:lvl9pPr eaLnBrk="0" fontAlgn="base" hangingPunct="0">
                <a:spcBef>
                  <a:spcPct val="0"/>
                </a:spcBef>
                <a:spcAft>
                  <a:spcPct val="0"/>
                </a:spcAft>
                <a:defRPr>
                  <a:solidFill>
                    <a:schemeClr val="tx1"/>
                  </a:solidFill>
                  <a:latin typeface="Tahoma" panose="020B0604030504040204" pitchFamily="34" charset="0"/>
                </a:defRPr>
              </a:lvl9pPr>
            </a:lstStyle>
            <a:p>
              <a:pPr algn="just" eaLnBrk="1" hangingPunct="1">
                <a:spcBef>
                  <a:spcPct val="50000"/>
                </a:spcBef>
              </a:pPr>
              <a:r>
                <a:rPr lang="es-VE"/>
                <a:t>80%</a:t>
              </a:r>
              <a:endParaRPr lang="es-ES"/>
            </a:p>
          </p:txBody>
        </p:sp>
      </p:grpSp>
    </p:spTree>
    <p:extLst>
      <p:ext uri="{BB962C8B-B14F-4D97-AF65-F5344CB8AC3E}">
        <p14:creationId xmlns:p14="http://schemas.microsoft.com/office/powerpoint/2010/main" val="607513375"/>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9" name="Text Box 4"/>
          <p:cNvSpPr txBox="1">
            <a:spLocks noChangeArrowheads="1"/>
          </p:cNvSpPr>
          <p:nvPr/>
        </p:nvSpPr>
        <p:spPr bwMode="auto">
          <a:xfrm>
            <a:off x="2782888" y="404814"/>
            <a:ext cx="6553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0"/>
              </a:spcBef>
              <a:defRPr>
                <a:solidFill>
                  <a:schemeClr val="tx1"/>
                </a:solidFill>
                <a:latin typeface="Tahoma" panose="020B0604030504040204" pitchFamily="34" charset="0"/>
              </a:defRPr>
            </a:lvl1pPr>
            <a:lvl2pPr marL="742950" indent="-285750" algn="l" eaLnBrk="0" hangingPunct="0">
              <a:spcBef>
                <a:spcPct val="0"/>
              </a:spcBef>
              <a:defRPr>
                <a:solidFill>
                  <a:schemeClr val="tx1"/>
                </a:solidFill>
                <a:latin typeface="Tahoma" panose="020B0604030504040204" pitchFamily="34" charset="0"/>
              </a:defRPr>
            </a:lvl2pPr>
            <a:lvl3pPr marL="1143000" indent="-228600" algn="l" eaLnBrk="0" hangingPunct="0">
              <a:spcBef>
                <a:spcPct val="0"/>
              </a:spcBef>
              <a:defRPr>
                <a:solidFill>
                  <a:schemeClr val="tx1"/>
                </a:solidFill>
                <a:latin typeface="Tahoma" panose="020B0604030504040204" pitchFamily="34" charset="0"/>
              </a:defRPr>
            </a:lvl3pPr>
            <a:lvl4pPr marL="1600200" indent="-228600" algn="l" eaLnBrk="0" hangingPunct="0">
              <a:spcBef>
                <a:spcPct val="0"/>
              </a:spcBef>
              <a:defRPr>
                <a:solidFill>
                  <a:schemeClr val="tx1"/>
                </a:solidFill>
                <a:latin typeface="Tahoma" panose="020B0604030504040204" pitchFamily="34" charset="0"/>
              </a:defRPr>
            </a:lvl4pPr>
            <a:lvl5pPr marL="2057400" indent="-228600" algn="l" eaLnBrk="0" hangingPunct="0">
              <a:spcBef>
                <a:spcPct val="0"/>
              </a:spcBef>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fontAlgn="base" hangingPunct="1">
              <a:spcBef>
                <a:spcPct val="50000"/>
              </a:spcBef>
              <a:spcAft>
                <a:spcPct val="0"/>
              </a:spcAft>
            </a:pPr>
            <a:r>
              <a:rPr lang="es-ES" sz="2000" b="1">
                <a:solidFill>
                  <a:srgbClr val="000000"/>
                </a:solidFill>
              </a:rPr>
              <a:t>MEDIDAS DE POSICIÓN – LOS PERCENTILES</a:t>
            </a:r>
          </a:p>
        </p:txBody>
      </p:sp>
      <p:sp>
        <p:nvSpPr>
          <p:cNvPr id="106500" name="Text Box 5"/>
          <p:cNvSpPr txBox="1">
            <a:spLocks noChangeArrowheads="1"/>
          </p:cNvSpPr>
          <p:nvPr/>
        </p:nvSpPr>
        <p:spPr bwMode="auto">
          <a:xfrm>
            <a:off x="2063750" y="1196975"/>
            <a:ext cx="8064500" cy="3665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0"/>
              </a:spcBef>
              <a:defRPr>
                <a:solidFill>
                  <a:schemeClr val="tx1"/>
                </a:solidFill>
                <a:latin typeface="Tahoma" panose="020B0604030504040204" pitchFamily="34" charset="0"/>
              </a:defRPr>
            </a:lvl1pPr>
            <a:lvl2pPr marL="742950" indent="-285750" algn="l" eaLnBrk="0" hangingPunct="0">
              <a:spcBef>
                <a:spcPct val="0"/>
              </a:spcBef>
              <a:defRPr>
                <a:solidFill>
                  <a:schemeClr val="tx1"/>
                </a:solidFill>
                <a:latin typeface="Tahoma" panose="020B0604030504040204" pitchFamily="34" charset="0"/>
              </a:defRPr>
            </a:lvl2pPr>
            <a:lvl3pPr marL="1143000" indent="-228600" algn="l" eaLnBrk="0" hangingPunct="0">
              <a:spcBef>
                <a:spcPct val="0"/>
              </a:spcBef>
              <a:defRPr>
                <a:solidFill>
                  <a:schemeClr val="tx1"/>
                </a:solidFill>
                <a:latin typeface="Tahoma" panose="020B0604030504040204" pitchFamily="34" charset="0"/>
              </a:defRPr>
            </a:lvl3pPr>
            <a:lvl4pPr marL="1600200" indent="-228600" algn="l" eaLnBrk="0" hangingPunct="0">
              <a:spcBef>
                <a:spcPct val="0"/>
              </a:spcBef>
              <a:defRPr>
                <a:solidFill>
                  <a:schemeClr val="tx1"/>
                </a:solidFill>
                <a:latin typeface="Tahoma" panose="020B0604030504040204" pitchFamily="34" charset="0"/>
              </a:defRPr>
            </a:lvl4pPr>
            <a:lvl5pPr marL="2057400" indent="-228600" algn="l" eaLnBrk="0" hangingPunct="0">
              <a:spcBef>
                <a:spcPct val="0"/>
              </a:spcBef>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just" eaLnBrk="1" fontAlgn="base" hangingPunct="1">
              <a:spcBef>
                <a:spcPct val="50000"/>
              </a:spcBef>
              <a:spcAft>
                <a:spcPct val="0"/>
              </a:spcAft>
            </a:pPr>
            <a:r>
              <a:rPr lang="es-VE">
                <a:solidFill>
                  <a:srgbClr val="000000"/>
                </a:solidFill>
              </a:rPr>
              <a:t>A ciertos percentiles se les han dado nombre específicos:</a:t>
            </a:r>
          </a:p>
          <a:p>
            <a:pPr algn="just" eaLnBrk="1" fontAlgn="base" hangingPunct="1">
              <a:spcBef>
                <a:spcPct val="50000"/>
              </a:spcBef>
              <a:spcAft>
                <a:spcPct val="0"/>
              </a:spcAft>
            </a:pPr>
            <a:r>
              <a:rPr lang="es-VE">
                <a:solidFill>
                  <a:srgbClr val="000000"/>
                </a:solidFill>
              </a:rPr>
              <a:t>-Al  percentil 25, P</a:t>
            </a:r>
            <a:r>
              <a:rPr lang="es-VE" baseline="-25000">
                <a:solidFill>
                  <a:srgbClr val="000000"/>
                </a:solidFill>
              </a:rPr>
              <a:t>25</a:t>
            </a:r>
            <a:r>
              <a:rPr lang="es-VE">
                <a:solidFill>
                  <a:srgbClr val="000000"/>
                </a:solidFill>
              </a:rPr>
              <a:t>, se le llama primer cuartil y se le denota por Q</a:t>
            </a:r>
            <a:r>
              <a:rPr lang="es-VE" baseline="-25000">
                <a:solidFill>
                  <a:srgbClr val="000000"/>
                </a:solidFill>
              </a:rPr>
              <a:t>1</a:t>
            </a:r>
          </a:p>
          <a:p>
            <a:pPr algn="just" eaLnBrk="1" fontAlgn="base" hangingPunct="1">
              <a:spcBef>
                <a:spcPct val="50000"/>
              </a:spcBef>
              <a:spcAft>
                <a:spcPct val="0"/>
              </a:spcAft>
            </a:pPr>
            <a:r>
              <a:rPr lang="es-VE">
                <a:solidFill>
                  <a:srgbClr val="000000"/>
                </a:solidFill>
              </a:rPr>
              <a:t>-Al  percentil 50, P</a:t>
            </a:r>
            <a:r>
              <a:rPr lang="es-VE" baseline="-25000">
                <a:solidFill>
                  <a:srgbClr val="000000"/>
                </a:solidFill>
              </a:rPr>
              <a:t>50</a:t>
            </a:r>
            <a:r>
              <a:rPr lang="es-VE">
                <a:solidFill>
                  <a:srgbClr val="000000"/>
                </a:solidFill>
              </a:rPr>
              <a:t>, se le llama segundo cuartil y se le denota por Q</a:t>
            </a:r>
            <a:r>
              <a:rPr lang="es-VE" baseline="-25000">
                <a:solidFill>
                  <a:srgbClr val="000000"/>
                </a:solidFill>
              </a:rPr>
              <a:t>2</a:t>
            </a:r>
          </a:p>
          <a:p>
            <a:pPr algn="just" eaLnBrk="1" fontAlgn="base" hangingPunct="1">
              <a:spcBef>
                <a:spcPct val="50000"/>
              </a:spcBef>
              <a:spcAft>
                <a:spcPct val="0"/>
              </a:spcAft>
            </a:pPr>
            <a:r>
              <a:rPr lang="es-VE">
                <a:solidFill>
                  <a:srgbClr val="000000"/>
                </a:solidFill>
              </a:rPr>
              <a:t>  Nótese que P50 = Q2 es también por definición la Mediana, es decir:</a:t>
            </a:r>
          </a:p>
          <a:p>
            <a:pPr algn="ctr" eaLnBrk="1" fontAlgn="base" hangingPunct="1">
              <a:spcBef>
                <a:spcPct val="50000"/>
              </a:spcBef>
              <a:spcAft>
                <a:spcPct val="0"/>
              </a:spcAft>
            </a:pPr>
            <a:r>
              <a:rPr lang="es-VE">
                <a:solidFill>
                  <a:srgbClr val="000000"/>
                </a:solidFill>
              </a:rPr>
              <a:t>P</a:t>
            </a:r>
            <a:r>
              <a:rPr lang="es-VE" baseline="-25000">
                <a:solidFill>
                  <a:srgbClr val="000000"/>
                </a:solidFill>
              </a:rPr>
              <a:t>50 </a:t>
            </a:r>
            <a:r>
              <a:rPr lang="es-VE">
                <a:solidFill>
                  <a:srgbClr val="000000"/>
                </a:solidFill>
              </a:rPr>
              <a:t>= Q</a:t>
            </a:r>
            <a:r>
              <a:rPr lang="es-VE" baseline="-25000">
                <a:solidFill>
                  <a:srgbClr val="000000"/>
                </a:solidFill>
              </a:rPr>
              <a:t>2</a:t>
            </a:r>
            <a:r>
              <a:rPr lang="es-VE">
                <a:solidFill>
                  <a:srgbClr val="000000"/>
                </a:solidFill>
              </a:rPr>
              <a:t> = M</a:t>
            </a:r>
            <a:r>
              <a:rPr lang="es-VE" baseline="-25000">
                <a:solidFill>
                  <a:srgbClr val="000000"/>
                </a:solidFill>
              </a:rPr>
              <a:t>e</a:t>
            </a:r>
          </a:p>
          <a:p>
            <a:pPr eaLnBrk="1" fontAlgn="base" hangingPunct="1">
              <a:spcAft>
                <a:spcPct val="0"/>
              </a:spcAft>
            </a:pPr>
            <a:r>
              <a:rPr lang="es-VE">
                <a:solidFill>
                  <a:srgbClr val="000000"/>
                </a:solidFill>
              </a:rPr>
              <a:t>-Al  percentil 75, P</a:t>
            </a:r>
            <a:r>
              <a:rPr lang="es-VE" baseline="-25000">
                <a:solidFill>
                  <a:srgbClr val="000000"/>
                </a:solidFill>
              </a:rPr>
              <a:t>75</a:t>
            </a:r>
            <a:r>
              <a:rPr lang="es-VE">
                <a:solidFill>
                  <a:srgbClr val="000000"/>
                </a:solidFill>
              </a:rPr>
              <a:t>, se le llama tercer cuartil y se le denota por Q</a:t>
            </a:r>
            <a:r>
              <a:rPr lang="es-VE" baseline="-25000">
                <a:solidFill>
                  <a:srgbClr val="000000"/>
                </a:solidFill>
              </a:rPr>
              <a:t>3</a:t>
            </a:r>
          </a:p>
          <a:p>
            <a:pPr eaLnBrk="1" fontAlgn="base" hangingPunct="1">
              <a:spcAft>
                <a:spcPct val="0"/>
              </a:spcAft>
            </a:pPr>
            <a:endParaRPr lang="es-VE">
              <a:solidFill>
                <a:srgbClr val="000000"/>
              </a:solidFill>
            </a:endParaRPr>
          </a:p>
          <a:p>
            <a:pPr algn="just" eaLnBrk="1" fontAlgn="base" hangingPunct="1">
              <a:spcAft>
                <a:spcPct val="0"/>
              </a:spcAft>
            </a:pPr>
            <a:r>
              <a:rPr lang="es-VE">
                <a:solidFill>
                  <a:srgbClr val="000000"/>
                </a:solidFill>
              </a:rPr>
              <a:t>Los cuartiles dividen la distribución en 4 áreas que contienen cada una el 25% de los datos:</a:t>
            </a:r>
          </a:p>
          <a:p>
            <a:pPr eaLnBrk="1" fontAlgn="base" hangingPunct="1">
              <a:spcAft>
                <a:spcPct val="0"/>
              </a:spcAft>
            </a:pPr>
            <a:endParaRPr lang="es-VE">
              <a:solidFill>
                <a:srgbClr val="000000"/>
              </a:solidFill>
            </a:endParaRPr>
          </a:p>
          <a:p>
            <a:pPr eaLnBrk="1" fontAlgn="base" hangingPunct="1">
              <a:spcAft>
                <a:spcPct val="0"/>
              </a:spcAft>
            </a:pPr>
            <a:endParaRPr lang="es-VE">
              <a:solidFill>
                <a:srgbClr val="000000"/>
              </a:solidFill>
            </a:endParaRPr>
          </a:p>
        </p:txBody>
      </p:sp>
      <p:grpSp>
        <p:nvGrpSpPr>
          <p:cNvPr id="18" name="Group 26"/>
          <p:cNvGrpSpPr>
            <a:grpSpLocks/>
          </p:cNvGrpSpPr>
          <p:nvPr/>
        </p:nvGrpSpPr>
        <p:grpSpPr bwMode="auto">
          <a:xfrm>
            <a:off x="2894504" y="4076700"/>
            <a:ext cx="6480175" cy="2012950"/>
            <a:chOff x="793" y="2704"/>
            <a:chExt cx="4082" cy="1222"/>
          </a:xfrm>
        </p:grpSpPr>
        <p:sp>
          <p:nvSpPr>
            <p:cNvPr id="19" name="Line 5"/>
            <p:cNvSpPr>
              <a:spLocks noChangeShapeType="1"/>
            </p:cNvSpPr>
            <p:nvPr/>
          </p:nvSpPr>
          <p:spPr bwMode="auto">
            <a:xfrm>
              <a:off x="793" y="3624"/>
              <a:ext cx="4082"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es-VE"/>
            </a:p>
          </p:txBody>
        </p:sp>
        <p:sp>
          <p:nvSpPr>
            <p:cNvPr id="20" name="Freeform 6"/>
            <p:cNvSpPr>
              <a:spLocks/>
            </p:cNvSpPr>
            <p:nvPr/>
          </p:nvSpPr>
          <p:spPr bwMode="auto">
            <a:xfrm>
              <a:off x="1110" y="2704"/>
              <a:ext cx="3447" cy="871"/>
            </a:xfrm>
            <a:custGeom>
              <a:avLst/>
              <a:gdLst>
                <a:gd name="T0" fmla="*/ 0 w 3447"/>
                <a:gd name="T1" fmla="*/ 1346 h 1354"/>
                <a:gd name="T2" fmla="*/ 544 w 3447"/>
                <a:gd name="T3" fmla="*/ 1301 h 1354"/>
                <a:gd name="T4" fmla="*/ 997 w 3447"/>
                <a:gd name="T5" fmla="*/ 1028 h 1354"/>
                <a:gd name="T6" fmla="*/ 1360 w 3447"/>
                <a:gd name="T7" fmla="*/ 529 h 1354"/>
                <a:gd name="T8" fmla="*/ 1587 w 3447"/>
                <a:gd name="T9" fmla="*/ 167 h 1354"/>
                <a:gd name="T10" fmla="*/ 1769 w 3447"/>
                <a:gd name="T11" fmla="*/ 30 h 1354"/>
                <a:gd name="T12" fmla="*/ 2041 w 3447"/>
                <a:gd name="T13" fmla="*/ 348 h 1354"/>
                <a:gd name="T14" fmla="*/ 2313 w 3447"/>
                <a:gd name="T15" fmla="*/ 756 h 1354"/>
                <a:gd name="T16" fmla="*/ 2585 w 3447"/>
                <a:gd name="T17" fmla="*/ 1028 h 1354"/>
                <a:gd name="T18" fmla="*/ 2903 w 3447"/>
                <a:gd name="T19" fmla="*/ 1210 h 1354"/>
                <a:gd name="T20" fmla="*/ 3447 w 3447"/>
                <a:gd name="T21" fmla="*/ 1346 h 1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47" h="1354">
                  <a:moveTo>
                    <a:pt x="0" y="1346"/>
                  </a:moveTo>
                  <a:cubicBezTo>
                    <a:pt x="189" y="1350"/>
                    <a:pt x="378" y="1354"/>
                    <a:pt x="544" y="1301"/>
                  </a:cubicBezTo>
                  <a:cubicBezTo>
                    <a:pt x="710" y="1248"/>
                    <a:pt x="861" y="1157"/>
                    <a:pt x="997" y="1028"/>
                  </a:cubicBezTo>
                  <a:cubicBezTo>
                    <a:pt x="1133" y="899"/>
                    <a:pt x="1262" y="673"/>
                    <a:pt x="1360" y="529"/>
                  </a:cubicBezTo>
                  <a:cubicBezTo>
                    <a:pt x="1458" y="385"/>
                    <a:pt x="1519" y="250"/>
                    <a:pt x="1587" y="167"/>
                  </a:cubicBezTo>
                  <a:cubicBezTo>
                    <a:pt x="1655" y="84"/>
                    <a:pt x="1693" y="0"/>
                    <a:pt x="1769" y="30"/>
                  </a:cubicBezTo>
                  <a:cubicBezTo>
                    <a:pt x="1845" y="60"/>
                    <a:pt x="1950" y="227"/>
                    <a:pt x="2041" y="348"/>
                  </a:cubicBezTo>
                  <a:cubicBezTo>
                    <a:pt x="2132" y="469"/>
                    <a:pt x="2222" y="643"/>
                    <a:pt x="2313" y="756"/>
                  </a:cubicBezTo>
                  <a:cubicBezTo>
                    <a:pt x="2404" y="869"/>
                    <a:pt x="2487" y="952"/>
                    <a:pt x="2585" y="1028"/>
                  </a:cubicBezTo>
                  <a:cubicBezTo>
                    <a:pt x="2683" y="1104"/>
                    <a:pt x="2759" y="1157"/>
                    <a:pt x="2903" y="1210"/>
                  </a:cubicBezTo>
                  <a:cubicBezTo>
                    <a:pt x="3047" y="1263"/>
                    <a:pt x="3356" y="1323"/>
                    <a:pt x="3447" y="1346"/>
                  </a:cubicBezTo>
                </a:path>
              </a:pathLst>
            </a:custGeom>
            <a:noFill/>
            <a:ln w="28575" cap="flat" cmpd="sng">
              <a:solidFill>
                <a:srgbClr val="000000"/>
              </a:solidFill>
              <a:prstDash val="solid"/>
              <a:round/>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es-VE"/>
            </a:p>
          </p:txBody>
        </p:sp>
        <p:sp>
          <p:nvSpPr>
            <p:cNvPr id="21" name="Line 7"/>
            <p:cNvSpPr>
              <a:spLocks noChangeShapeType="1"/>
            </p:cNvSpPr>
            <p:nvPr/>
          </p:nvSpPr>
          <p:spPr bwMode="auto">
            <a:xfrm flipV="1">
              <a:off x="2880" y="2750"/>
              <a:ext cx="0" cy="876"/>
            </a:xfrm>
            <a:prstGeom prst="line">
              <a:avLst/>
            </a:prstGeom>
            <a:noFill/>
            <a:ln w="9525">
              <a:solidFill>
                <a:srgbClr val="000000"/>
              </a:solidFill>
              <a:prstDash val="dash"/>
              <a:round/>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es-VE"/>
            </a:p>
          </p:txBody>
        </p:sp>
        <p:sp>
          <p:nvSpPr>
            <p:cNvPr id="22" name="Text Box 17"/>
            <p:cNvSpPr txBox="1">
              <a:spLocks noChangeArrowheads="1"/>
            </p:cNvSpPr>
            <p:nvPr/>
          </p:nvSpPr>
          <p:spPr bwMode="auto">
            <a:xfrm>
              <a:off x="2200" y="3612"/>
              <a:ext cx="409" cy="185"/>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lgn="l" eaLnBrk="0" hangingPunct="0">
                <a:spcBef>
                  <a:spcPct val="0"/>
                </a:spcBef>
                <a:defRPr>
                  <a:solidFill>
                    <a:schemeClr val="tx1"/>
                  </a:solidFill>
                  <a:latin typeface="Tahoma" panose="020B0604030504040204" pitchFamily="34" charset="0"/>
                </a:defRPr>
              </a:lvl1pPr>
              <a:lvl2pPr algn="l" eaLnBrk="0" hangingPunct="0">
                <a:spcBef>
                  <a:spcPct val="0"/>
                </a:spcBef>
                <a:defRPr>
                  <a:solidFill>
                    <a:schemeClr val="tx1"/>
                  </a:solidFill>
                  <a:latin typeface="Tahoma" panose="020B0604030504040204" pitchFamily="34" charset="0"/>
                </a:defRPr>
              </a:lvl2pPr>
              <a:lvl3pPr algn="l" eaLnBrk="0" hangingPunct="0">
                <a:spcBef>
                  <a:spcPct val="0"/>
                </a:spcBef>
                <a:defRPr>
                  <a:solidFill>
                    <a:schemeClr val="tx1"/>
                  </a:solidFill>
                  <a:latin typeface="Tahoma" panose="020B0604030504040204" pitchFamily="34" charset="0"/>
                </a:defRPr>
              </a:lvl3pPr>
              <a:lvl4pPr algn="l" eaLnBrk="0" hangingPunct="0">
                <a:spcBef>
                  <a:spcPct val="0"/>
                </a:spcBef>
                <a:defRPr>
                  <a:solidFill>
                    <a:schemeClr val="tx1"/>
                  </a:solidFill>
                  <a:latin typeface="Tahoma" panose="020B0604030504040204" pitchFamily="34" charset="0"/>
                </a:defRPr>
              </a:lvl4pPr>
              <a:lvl5pPr algn="l" eaLnBrk="0" hangingPunct="0">
                <a:spcBef>
                  <a:spcPct val="0"/>
                </a:spcBef>
                <a:defRPr>
                  <a:solidFill>
                    <a:schemeClr val="tx1"/>
                  </a:solidFill>
                  <a:latin typeface="Tahoma" panose="020B0604030504040204" pitchFamily="34" charset="0"/>
                </a:defRPr>
              </a:lvl5pPr>
              <a:lvl6pPr eaLnBrk="0" fontAlgn="base" hangingPunct="0">
                <a:spcBef>
                  <a:spcPct val="0"/>
                </a:spcBef>
                <a:spcAft>
                  <a:spcPct val="0"/>
                </a:spcAft>
                <a:defRPr>
                  <a:solidFill>
                    <a:schemeClr val="tx1"/>
                  </a:solidFill>
                  <a:latin typeface="Tahoma" panose="020B0604030504040204" pitchFamily="34" charset="0"/>
                </a:defRPr>
              </a:lvl6pPr>
              <a:lvl7pPr eaLnBrk="0" fontAlgn="base" hangingPunct="0">
                <a:spcBef>
                  <a:spcPct val="0"/>
                </a:spcBef>
                <a:spcAft>
                  <a:spcPct val="0"/>
                </a:spcAft>
                <a:defRPr>
                  <a:solidFill>
                    <a:schemeClr val="tx1"/>
                  </a:solidFill>
                  <a:latin typeface="Tahoma" panose="020B0604030504040204" pitchFamily="34" charset="0"/>
                </a:defRPr>
              </a:lvl7pPr>
              <a:lvl8pPr eaLnBrk="0" fontAlgn="base" hangingPunct="0">
                <a:spcBef>
                  <a:spcPct val="0"/>
                </a:spcBef>
                <a:spcAft>
                  <a:spcPct val="0"/>
                </a:spcAft>
                <a:defRPr>
                  <a:solidFill>
                    <a:schemeClr val="tx1"/>
                  </a:solidFill>
                  <a:latin typeface="Tahoma" panose="020B0604030504040204" pitchFamily="34" charset="0"/>
                </a:defRPr>
              </a:lvl8pPr>
              <a:lvl9pPr eaLnBrk="0" fontAlgn="base" hangingPunct="0">
                <a:spcBef>
                  <a:spcPct val="0"/>
                </a:spcBef>
                <a:spcAft>
                  <a:spcPct val="0"/>
                </a:spcAft>
                <a:defRPr>
                  <a:solidFill>
                    <a:schemeClr val="tx1"/>
                  </a:solidFill>
                  <a:latin typeface="Tahoma" panose="020B0604030504040204" pitchFamily="34" charset="0"/>
                </a:defRPr>
              </a:lvl9pPr>
            </a:lstStyle>
            <a:p>
              <a:pPr algn="ctr" eaLnBrk="1" hangingPunct="1">
                <a:spcBef>
                  <a:spcPct val="50000"/>
                </a:spcBef>
              </a:pPr>
              <a:r>
                <a:rPr lang="es-VE" dirty="0"/>
                <a:t>Q</a:t>
              </a:r>
              <a:r>
                <a:rPr lang="es-VE" baseline="-25000" dirty="0"/>
                <a:t>1</a:t>
              </a:r>
              <a:endParaRPr lang="es-ES" baseline="-25000" dirty="0"/>
            </a:p>
          </p:txBody>
        </p:sp>
        <p:sp>
          <p:nvSpPr>
            <p:cNvPr id="23" name="Text Box 18"/>
            <p:cNvSpPr txBox="1">
              <a:spLocks noChangeArrowheads="1"/>
            </p:cNvSpPr>
            <p:nvPr/>
          </p:nvSpPr>
          <p:spPr bwMode="auto">
            <a:xfrm>
              <a:off x="2018" y="3385"/>
              <a:ext cx="453" cy="206"/>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marL="342900" indent="-342900" algn="l" eaLnBrk="0" hangingPunct="0">
                <a:spcBef>
                  <a:spcPct val="0"/>
                </a:spcBef>
                <a:defRPr>
                  <a:solidFill>
                    <a:schemeClr val="tx1"/>
                  </a:solidFill>
                  <a:latin typeface="Tahoma" panose="020B0604030504040204" pitchFamily="34" charset="0"/>
                </a:defRPr>
              </a:lvl1pPr>
              <a:lvl2pPr algn="l" eaLnBrk="0" hangingPunct="0">
                <a:spcBef>
                  <a:spcPct val="0"/>
                </a:spcBef>
                <a:defRPr>
                  <a:solidFill>
                    <a:schemeClr val="tx1"/>
                  </a:solidFill>
                  <a:latin typeface="Tahoma" panose="020B0604030504040204" pitchFamily="34" charset="0"/>
                </a:defRPr>
              </a:lvl2pPr>
              <a:lvl3pPr algn="l" eaLnBrk="0" hangingPunct="0">
                <a:spcBef>
                  <a:spcPct val="0"/>
                </a:spcBef>
                <a:defRPr>
                  <a:solidFill>
                    <a:schemeClr val="tx1"/>
                  </a:solidFill>
                  <a:latin typeface="Tahoma" panose="020B0604030504040204" pitchFamily="34" charset="0"/>
                </a:defRPr>
              </a:lvl3pPr>
              <a:lvl4pPr algn="l" eaLnBrk="0" hangingPunct="0">
                <a:spcBef>
                  <a:spcPct val="0"/>
                </a:spcBef>
                <a:defRPr>
                  <a:solidFill>
                    <a:schemeClr val="tx1"/>
                  </a:solidFill>
                  <a:latin typeface="Tahoma" panose="020B0604030504040204" pitchFamily="34" charset="0"/>
                </a:defRPr>
              </a:lvl4pPr>
              <a:lvl5pPr algn="l" eaLnBrk="0" hangingPunct="0">
                <a:spcBef>
                  <a:spcPct val="0"/>
                </a:spcBef>
                <a:defRPr>
                  <a:solidFill>
                    <a:schemeClr val="tx1"/>
                  </a:solidFill>
                  <a:latin typeface="Tahoma" panose="020B0604030504040204" pitchFamily="34" charset="0"/>
                </a:defRPr>
              </a:lvl5pPr>
              <a:lvl6pPr eaLnBrk="0" fontAlgn="base" hangingPunct="0">
                <a:spcBef>
                  <a:spcPct val="0"/>
                </a:spcBef>
                <a:spcAft>
                  <a:spcPct val="0"/>
                </a:spcAft>
                <a:defRPr>
                  <a:solidFill>
                    <a:schemeClr val="tx1"/>
                  </a:solidFill>
                  <a:latin typeface="Tahoma" panose="020B0604030504040204" pitchFamily="34" charset="0"/>
                </a:defRPr>
              </a:lvl6pPr>
              <a:lvl7pPr eaLnBrk="0" fontAlgn="base" hangingPunct="0">
                <a:spcBef>
                  <a:spcPct val="0"/>
                </a:spcBef>
                <a:spcAft>
                  <a:spcPct val="0"/>
                </a:spcAft>
                <a:defRPr>
                  <a:solidFill>
                    <a:schemeClr val="tx1"/>
                  </a:solidFill>
                  <a:latin typeface="Tahoma" panose="020B0604030504040204" pitchFamily="34" charset="0"/>
                </a:defRPr>
              </a:lvl7pPr>
              <a:lvl8pPr eaLnBrk="0" fontAlgn="base" hangingPunct="0">
                <a:spcBef>
                  <a:spcPct val="0"/>
                </a:spcBef>
                <a:spcAft>
                  <a:spcPct val="0"/>
                </a:spcAft>
                <a:defRPr>
                  <a:solidFill>
                    <a:schemeClr val="tx1"/>
                  </a:solidFill>
                  <a:latin typeface="Tahoma" panose="020B0604030504040204" pitchFamily="34" charset="0"/>
                </a:defRPr>
              </a:lvl8pPr>
              <a:lvl9pPr eaLnBrk="0" fontAlgn="base" hangingPunct="0">
                <a:spcBef>
                  <a:spcPct val="0"/>
                </a:spcBef>
                <a:spcAft>
                  <a:spcPct val="0"/>
                </a:spcAft>
                <a:defRPr>
                  <a:solidFill>
                    <a:schemeClr val="tx1"/>
                  </a:solidFill>
                  <a:latin typeface="Tahoma" panose="020B0604030504040204" pitchFamily="34" charset="0"/>
                </a:defRPr>
              </a:lvl9pPr>
            </a:lstStyle>
            <a:p>
              <a:pPr algn="just" eaLnBrk="1" hangingPunct="1">
                <a:spcBef>
                  <a:spcPct val="50000"/>
                </a:spcBef>
              </a:pPr>
              <a:r>
                <a:rPr lang="es-VE" sz="1600" dirty="0" smtClean="0"/>
                <a:t>25%</a:t>
              </a:r>
              <a:endParaRPr lang="es-ES" sz="1600" dirty="0"/>
            </a:p>
          </p:txBody>
        </p:sp>
        <p:sp>
          <p:nvSpPr>
            <p:cNvPr id="24" name="Text Box 19"/>
            <p:cNvSpPr txBox="1">
              <a:spLocks noChangeArrowheads="1"/>
            </p:cNvSpPr>
            <p:nvPr/>
          </p:nvSpPr>
          <p:spPr bwMode="auto">
            <a:xfrm>
              <a:off x="3470" y="3385"/>
              <a:ext cx="453" cy="206"/>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marL="342900" indent="-342900" algn="l" eaLnBrk="0" hangingPunct="0">
                <a:spcBef>
                  <a:spcPct val="0"/>
                </a:spcBef>
                <a:defRPr>
                  <a:solidFill>
                    <a:schemeClr val="tx1"/>
                  </a:solidFill>
                  <a:latin typeface="Tahoma" panose="020B0604030504040204" pitchFamily="34" charset="0"/>
                </a:defRPr>
              </a:lvl1pPr>
              <a:lvl2pPr algn="l" eaLnBrk="0" hangingPunct="0">
                <a:spcBef>
                  <a:spcPct val="0"/>
                </a:spcBef>
                <a:defRPr>
                  <a:solidFill>
                    <a:schemeClr val="tx1"/>
                  </a:solidFill>
                  <a:latin typeface="Tahoma" panose="020B0604030504040204" pitchFamily="34" charset="0"/>
                </a:defRPr>
              </a:lvl2pPr>
              <a:lvl3pPr algn="l" eaLnBrk="0" hangingPunct="0">
                <a:spcBef>
                  <a:spcPct val="0"/>
                </a:spcBef>
                <a:defRPr>
                  <a:solidFill>
                    <a:schemeClr val="tx1"/>
                  </a:solidFill>
                  <a:latin typeface="Tahoma" panose="020B0604030504040204" pitchFamily="34" charset="0"/>
                </a:defRPr>
              </a:lvl3pPr>
              <a:lvl4pPr algn="l" eaLnBrk="0" hangingPunct="0">
                <a:spcBef>
                  <a:spcPct val="0"/>
                </a:spcBef>
                <a:defRPr>
                  <a:solidFill>
                    <a:schemeClr val="tx1"/>
                  </a:solidFill>
                  <a:latin typeface="Tahoma" panose="020B0604030504040204" pitchFamily="34" charset="0"/>
                </a:defRPr>
              </a:lvl4pPr>
              <a:lvl5pPr algn="l" eaLnBrk="0" hangingPunct="0">
                <a:spcBef>
                  <a:spcPct val="0"/>
                </a:spcBef>
                <a:defRPr>
                  <a:solidFill>
                    <a:schemeClr val="tx1"/>
                  </a:solidFill>
                  <a:latin typeface="Tahoma" panose="020B0604030504040204" pitchFamily="34" charset="0"/>
                </a:defRPr>
              </a:lvl5pPr>
              <a:lvl6pPr eaLnBrk="0" fontAlgn="base" hangingPunct="0">
                <a:spcBef>
                  <a:spcPct val="0"/>
                </a:spcBef>
                <a:spcAft>
                  <a:spcPct val="0"/>
                </a:spcAft>
                <a:defRPr>
                  <a:solidFill>
                    <a:schemeClr val="tx1"/>
                  </a:solidFill>
                  <a:latin typeface="Tahoma" panose="020B0604030504040204" pitchFamily="34" charset="0"/>
                </a:defRPr>
              </a:lvl6pPr>
              <a:lvl7pPr eaLnBrk="0" fontAlgn="base" hangingPunct="0">
                <a:spcBef>
                  <a:spcPct val="0"/>
                </a:spcBef>
                <a:spcAft>
                  <a:spcPct val="0"/>
                </a:spcAft>
                <a:defRPr>
                  <a:solidFill>
                    <a:schemeClr val="tx1"/>
                  </a:solidFill>
                  <a:latin typeface="Tahoma" panose="020B0604030504040204" pitchFamily="34" charset="0"/>
                </a:defRPr>
              </a:lvl7pPr>
              <a:lvl8pPr eaLnBrk="0" fontAlgn="base" hangingPunct="0">
                <a:spcBef>
                  <a:spcPct val="0"/>
                </a:spcBef>
                <a:spcAft>
                  <a:spcPct val="0"/>
                </a:spcAft>
                <a:defRPr>
                  <a:solidFill>
                    <a:schemeClr val="tx1"/>
                  </a:solidFill>
                  <a:latin typeface="Tahoma" panose="020B0604030504040204" pitchFamily="34" charset="0"/>
                </a:defRPr>
              </a:lvl8pPr>
              <a:lvl9pPr eaLnBrk="0" fontAlgn="base" hangingPunct="0">
                <a:spcBef>
                  <a:spcPct val="0"/>
                </a:spcBef>
                <a:spcAft>
                  <a:spcPct val="0"/>
                </a:spcAft>
                <a:defRPr>
                  <a:solidFill>
                    <a:schemeClr val="tx1"/>
                  </a:solidFill>
                  <a:latin typeface="Tahoma" panose="020B0604030504040204" pitchFamily="34" charset="0"/>
                </a:defRPr>
              </a:lvl9pPr>
            </a:lstStyle>
            <a:p>
              <a:pPr algn="just" eaLnBrk="1" hangingPunct="1">
                <a:spcBef>
                  <a:spcPct val="50000"/>
                </a:spcBef>
              </a:pPr>
              <a:r>
                <a:rPr lang="es-VE" sz="1600" dirty="0" smtClean="0"/>
                <a:t>25%</a:t>
              </a:r>
              <a:endParaRPr lang="es-ES" sz="1600" dirty="0"/>
            </a:p>
          </p:txBody>
        </p:sp>
        <p:sp>
          <p:nvSpPr>
            <p:cNvPr id="25" name="Line 20"/>
            <p:cNvSpPr>
              <a:spLocks noChangeShapeType="1"/>
            </p:cNvSpPr>
            <p:nvPr/>
          </p:nvSpPr>
          <p:spPr bwMode="auto">
            <a:xfrm flipV="1">
              <a:off x="2381" y="3158"/>
              <a:ext cx="0" cy="454"/>
            </a:xfrm>
            <a:prstGeom prst="line">
              <a:avLst/>
            </a:prstGeom>
            <a:noFill/>
            <a:ln w="9525">
              <a:solidFill>
                <a:srgbClr val="000000"/>
              </a:solidFill>
              <a:prstDash val="dash"/>
              <a:round/>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es-VE"/>
            </a:p>
          </p:txBody>
        </p:sp>
        <p:sp>
          <p:nvSpPr>
            <p:cNvPr id="26" name="Line 21"/>
            <p:cNvSpPr>
              <a:spLocks noChangeShapeType="1"/>
            </p:cNvSpPr>
            <p:nvPr/>
          </p:nvSpPr>
          <p:spPr bwMode="auto">
            <a:xfrm flipV="1">
              <a:off x="3424" y="3203"/>
              <a:ext cx="0" cy="409"/>
            </a:xfrm>
            <a:prstGeom prst="line">
              <a:avLst/>
            </a:prstGeom>
            <a:noFill/>
            <a:ln w="9525">
              <a:solidFill>
                <a:srgbClr val="000000"/>
              </a:solidFill>
              <a:prstDash val="dash"/>
              <a:round/>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es-VE"/>
            </a:p>
          </p:txBody>
        </p:sp>
        <p:sp>
          <p:nvSpPr>
            <p:cNvPr id="27" name="Text Box 22"/>
            <p:cNvSpPr txBox="1">
              <a:spLocks noChangeArrowheads="1"/>
            </p:cNvSpPr>
            <p:nvPr/>
          </p:nvSpPr>
          <p:spPr bwMode="auto">
            <a:xfrm>
              <a:off x="2699" y="3612"/>
              <a:ext cx="409" cy="314"/>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lgn="l" eaLnBrk="0" hangingPunct="0">
                <a:spcBef>
                  <a:spcPct val="0"/>
                </a:spcBef>
                <a:defRPr>
                  <a:solidFill>
                    <a:schemeClr val="tx1"/>
                  </a:solidFill>
                  <a:latin typeface="Tahoma" panose="020B0604030504040204" pitchFamily="34" charset="0"/>
                </a:defRPr>
              </a:lvl1pPr>
              <a:lvl2pPr algn="l" eaLnBrk="0" hangingPunct="0">
                <a:spcBef>
                  <a:spcPct val="0"/>
                </a:spcBef>
                <a:defRPr>
                  <a:solidFill>
                    <a:schemeClr val="tx1"/>
                  </a:solidFill>
                  <a:latin typeface="Tahoma" panose="020B0604030504040204" pitchFamily="34" charset="0"/>
                </a:defRPr>
              </a:lvl2pPr>
              <a:lvl3pPr algn="l" eaLnBrk="0" hangingPunct="0">
                <a:spcBef>
                  <a:spcPct val="0"/>
                </a:spcBef>
                <a:defRPr>
                  <a:solidFill>
                    <a:schemeClr val="tx1"/>
                  </a:solidFill>
                  <a:latin typeface="Tahoma" panose="020B0604030504040204" pitchFamily="34" charset="0"/>
                </a:defRPr>
              </a:lvl3pPr>
              <a:lvl4pPr algn="l" eaLnBrk="0" hangingPunct="0">
                <a:spcBef>
                  <a:spcPct val="0"/>
                </a:spcBef>
                <a:defRPr>
                  <a:solidFill>
                    <a:schemeClr val="tx1"/>
                  </a:solidFill>
                  <a:latin typeface="Tahoma" panose="020B0604030504040204" pitchFamily="34" charset="0"/>
                </a:defRPr>
              </a:lvl4pPr>
              <a:lvl5pPr algn="l" eaLnBrk="0" hangingPunct="0">
                <a:spcBef>
                  <a:spcPct val="0"/>
                </a:spcBef>
                <a:defRPr>
                  <a:solidFill>
                    <a:schemeClr val="tx1"/>
                  </a:solidFill>
                  <a:latin typeface="Tahoma" panose="020B0604030504040204" pitchFamily="34" charset="0"/>
                </a:defRPr>
              </a:lvl5pPr>
              <a:lvl6pPr eaLnBrk="0" fontAlgn="base" hangingPunct="0">
                <a:spcBef>
                  <a:spcPct val="0"/>
                </a:spcBef>
                <a:spcAft>
                  <a:spcPct val="0"/>
                </a:spcAft>
                <a:defRPr>
                  <a:solidFill>
                    <a:schemeClr val="tx1"/>
                  </a:solidFill>
                  <a:latin typeface="Tahoma" panose="020B0604030504040204" pitchFamily="34" charset="0"/>
                </a:defRPr>
              </a:lvl6pPr>
              <a:lvl7pPr eaLnBrk="0" fontAlgn="base" hangingPunct="0">
                <a:spcBef>
                  <a:spcPct val="0"/>
                </a:spcBef>
                <a:spcAft>
                  <a:spcPct val="0"/>
                </a:spcAft>
                <a:defRPr>
                  <a:solidFill>
                    <a:schemeClr val="tx1"/>
                  </a:solidFill>
                  <a:latin typeface="Tahoma" panose="020B0604030504040204" pitchFamily="34" charset="0"/>
                </a:defRPr>
              </a:lvl7pPr>
              <a:lvl8pPr eaLnBrk="0" fontAlgn="base" hangingPunct="0">
                <a:spcBef>
                  <a:spcPct val="0"/>
                </a:spcBef>
                <a:spcAft>
                  <a:spcPct val="0"/>
                </a:spcAft>
                <a:defRPr>
                  <a:solidFill>
                    <a:schemeClr val="tx1"/>
                  </a:solidFill>
                  <a:latin typeface="Tahoma" panose="020B0604030504040204" pitchFamily="34" charset="0"/>
                </a:defRPr>
              </a:lvl8pPr>
              <a:lvl9pPr eaLnBrk="0" fontAlgn="base" hangingPunct="0">
                <a:spcBef>
                  <a:spcPct val="0"/>
                </a:spcBef>
                <a:spcAft>
                  <a:spcPct val="0"/>
                </a:spcAft>
                <a:defRPr>
                  <a:solidFill>
                    <a:schemeClr val="tx1"/>
                  </a:solidFill>
                  <a:latin typeface="Tahoma" panose="020B0604030504040204" pitchFamily="34" charset="0"/>
                </a:defRPr>
              </a:lvl9pPr>
            </a:lstStyle>
            <a:p>
              <a:pPr algn="ctr" eaLnBrk="1" hangingPunct="1">
                <a:spcBef>
                  <a:spcPct val="50000"/>
                </a:spcBef>
              </a:pPr>
              <a:r>
                <a:rPr lang="es-VE"/>
                <a:t>Q</a:t>
              </a:r>
              <a:r>
                <a:rPr lang="es-VE" baseline="-25000"/>
                <a:t>2</a:t>
              </a:r>
            </a:p>
            <a:p>
              <a:pPr algn="ctr" eaLnBrk="1" hangingPunct="1">
                <a:lnSpc>
                  <a:spcPct val="50000"/>
                </a:lnSpc>
                <a:spcBef>
                  <a:spcPct val="50000"/>
                </a:spcBef>
              </a:pPr>
              <a:r>
                <a:rPr lang="es-VE"/>
                <a:t>M</a:t>
              </a:r>
              <a:r>
                <a:rPr lang="es-VE" baseline="-25000"/>
                <a:t>e</a:t>
              </a:r>
              <a:endParaRPr lang="es-ES" baseline="-25000"/>
            </a:p>
          </p:txBody>
        </p:sp>
        <p:sp>
          <p:nvSpPr>
            <p:cNvPr id="28" name="Text Box 23"/>
            <p:cNvSpPr txBox="1">
              <a:spLocks noChangeArrowheads="1"/>
            </p:cNvSpPr>
            <p:nvPr/>
          </p:nvSpPr>
          <p:spPr bwMode="auto">
            <a:xfrm>
              <a:off x="3243" y="3612"/>
              <a:ext cx="409" cy="185"/>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lgn="l" eaLnBrk="0" hangingPunct="0">
                <a:spcBef>
                  <a:spcPct val="0"/>
                </a:spcBef>
                <a:defRPr>
                  <a:solidFill>
                    <a:schemeClr val="tx1"/>
                  </a:solidFill>
                  <a:latin typeface="Tahoma" panose="020B0604030504040204" pitchFamily="34" charset="0"/>
                </a:defRPr>
              </a:lvl1pPr>
              <a:lvl2pPr algn="l" eaLnBrk="0" hangingPunct="0">
                <a:spcBef>
                  <a:spcPct val="0"/>
                </a:spcBef>
                <a:defRPr>
                  <a:solidFill>
                    <a:schemeClr val="tx1"/>
                  </a:solidFill>
                  <a:latin typeface="Tahoma" panose="020B0604030504040204" pitchFamily="34" charset="0"/>
                </a:defRPr>
              </a:lvl2pPr>
              <a:lvl3pPr algn="l" eaLnBrk="0" hangingPunct="0">
                <a:spcBef>
                  <a:spcPct val="0"/>
                </a:spcBef>
                <a:defRPr>
                  <a:solidFill>
                    <a:schemeClr val="tx1"/>
                  </a:solidFill>
                  <a:latin typeface="Tahoma" panose="020B0604030504040204" pitchFamily="34" charset="0"/>
                </a:defRPr>
              </a:lvl3pPr>
              <a:lvl4pPr algn="l" eaLnBrk="0" hangingPunct="0">
                <a:spcBef>
                  <a:spcPct val="0"/>
                </a:spcBef>
                <a:defRPr>
                  <a:solidFill>
                    <a:schemeClr val="tx1"/>
                  </a:solidFill>
                  <a:latin typeface="Tahoma" panose="020B0604030504040204" pitchFamily="34" charset="0"/>
                </a:defRPr>
              </a:lvl4pPr>
              <a:lvl5pPr algn="l" eaLnBrk="0" hangingPunct="0">
                <a:spcBef>
                  <a:spcPct val="0"/>
                </a:spcBef>
                <a:defRPr>
                  <a:solidFill>
                    <a:schemeClr val="tx1"/>
                  </a:solidFill>
                  <a:latin typeface="Tahoma" panose="020B0604030504040204" pitchFamily="34" charset="0"/>
                </a:defRPr>
              </a:lvl5pPr>
              <a:lvl6pPr eaLnBrk="0" fontAlgn="base" hangingPunct="0">
                <a:spcBef>
                  <a:spcPct val="0"/>
                </a:spcBef>
                <a:spcAft>
                  <a:spcPct val="0"/>
                </a:spcAft>
                <a:defRPr>
                  <a:solidFill>
                    <a:schemeClr val="tx1"/>
                  </a:solidFill>
                  <a:latin typeface="Tahoma" panose="020B0604030504040204" pitchFamily="34" charset="0"/>
                </a:defRPr>
              </a:lvl6pPr>
              <a:lvl7pPr eaLnBrk="0" fontAlgn="base" hangingPunct="0">
                <a:spcBef>
                  <a:spcPct val="0"/>
                </a:spcBef>
                <a:spcAft>
                  <a:spcPct val="0"/>
                </a:spcAft>
                <a:defRPr>
                  <a:solidFill>
                    <a:schemeClr val="tx1"/>
                  </a:solidFill>
                  <a:latin typeface="Tahoma" panose="020B0604030504040204" pitchFamily="34" charset="0"/>
                </a:defRPr>
              </a:lvl7pPr>
              <a:lvl8pPr eaLnBrk="0" fontAlgn="base" hangingPunct="0">
                <a:spcBef>
                  <a:spcPct val="0"/>
                </a:spcBef>
                <a:spcAft>
                  <a:spcPct val="0"/>
                </a:spcAft>
                <a:defRPr>
                  <a:solidFill>
                    <a:schemeClr val="tx1"/>
                  </a:solidFill>
                  <a:latin typeface="Tahoma" panose="020B0604030504040204" pitchFamily="34" charset="0"/>
                </a:defRPr>
              </a:lvl8pPr>
              <a:lvl9pPr eaLnBrk="0" fontAlgn="base" hangingPunct="0">
                <a:spcBef>
                  <a:spcPct val="0"/>
                </a:spcBef>
                <a:spcAft>
                  <a:spcPct val="0"/>
                </a:spcAft>
                <a:defRPr>
                  <a:solidFill>
                    <a:schemeClr val="tx1"/>
                  </a:solidFill>
                  <a:latin typeface="Tahoma" panose="020B0604030504040204" pitchFamily="34" charset="0"/>
                </a:defRPr>
              </a:lvl9pPr>
            </a:lstStyle>
            <a:p>
              <a:pPr algn="ctr" eaLnBrk="1" hangingPunct="1">
                <a:spcBef>
                  <a:spcPct val="50000"/>
                </a:spcBef>
              </a:pPr>
              <a:r>
                <a:rPr lang="es-VE" dirty="0"/>
                <a:t>Q</a:t>
              </a:r>
              <a:r>
                <a:rPr lang="es-VE" baseline="-25000" dirty="0"/>
                <a:t>3</a:t>
              </a:r>
              <a:endParaRPr lang="es-ES" baseline="-25000" dirty="0"/>
            </a:p>
          </p:txBody>
        </p:sp>
        <p:sp>
          <p:nvSpPr>
            <p:cNvPr id="29" name="Text Box 24"/>
            <p:cNvSpPr txBox="1">
              <a:spLocks noChangeArrowheads="1"/>
            </p:cNvSpPr>
            <p:nvPr/>
          </p:nvSpPr>
          <p:spPr bwMode="auto">
            <a:xfrm>
              <a:off x="2472" y="3385"/>
              <a:ext cx="453" cy="206"/>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marL="342900" indent="-342900" algn="l" eaLnBrk="0" hangingPunct="0">
                <a:spcBef>
                  <a:spcPct val="0"/>
                </a:spcBef>
                <a:defRPr>
                  <a:solidFill>
                    <a:schemeClr val="tx1"/>
                  </a:solidFill>
                  <a:latin typeface="Tahoma" panose="020B0604030504040204" pitchFamily="34" charset="0"/>
                </a:defRPr>
              </a:lvl1pPr>
              <a:lvl2pPr algn="l" eaLnBrk="0" hangingPunct="0">
                <a:spcBef>
                  <a:spcPct val="0"/>
                </a:spcBef>
                <a:defRPr>
                  <a:solidFill>
                    <a:schemeClr val="tx1"/>
                  </a:solidFill>
                  <a:latin typeface="Tahoma" panose="020B0604030504040204" pitchFamily="34" charset="0"/>
                </a:defRPr>
              </a:lvl2pPr>
              <a:lvl3pPr algn="l" eaLnBrk="0" hangingPunct="0">
                <a:spcBef>
                  <a:spcPct val="0"/>
                </a:spcBef>
                <a:defRPr>
                  <a:solidFill>
                    <a:schemeClr val="tx1"/>
                  </a:solidFill>
                  <a:latin typeface="Tahoma" panose="020B0604030504040204" pitchFamily="34" charset="0"/>
                </a:defRPr>
              </a:lvl3pPr>
              <a:lvl4pPr algn="l" eaLnBrk="0" hangingPunct="0">
                <a:spcBef>
                  <a:spcPct val="0"/>
                </a:spcBef>
                <a:defRPr>
                  <a:solidFill>
                    <a:schemeClr val="tx1"/>
                  </a:solidFill>
                  <a:latin typeface="Tahoma" panose="020B0604030504040204" pitchFamily="34" charset="0"/>
                </a:defRPr>
              </a:lvl4pPr>
              <a:lvl5pPr algn="l" eaLnBrk="0" hangingPunct="0">
                <a:spcBef>
                  <a:spcPct val="0"/>
                </a:spcBef>
                <a:defRPr>
                  <a:solidFill>
                    <a:schemeClr val="tx1"/>
                  </a:solidFill>
                  <a:latin typeface="Tahoma" panose="020B0604030504040204" pitchFamily="34" charset="0"/>
                </a:defRPr>
              </a:lvl5pPr>
              <a:lvl6pPr eaLnBrk="0" fontAlgn="base" hangingPunct="0">
                <a:spcBef>
                  <a:spcPct val="0"/>
                </a:spcBef>
                <a:spcAft>
                  <a:spcPct val="0"/>
                </a:spcAft>
                <a:defRPr>
                  <a:solidFill>
                    <a:schemeClr val="tx1"/>
                  </a:solidFill>
                  <a:latin typeface="Tahoma" panose="020B0604030504040204" pitchFamily="34" charset="0"/>
                </a:defRPr>
              </a:lvl6pPr>
              <a:lvl7pPr eaLnBrk="0" fontAlgn="base" hangingPunct="0">
                <a:spcBef>
                  <a:spcPct val="0"/>
                </a:spcBef>
                <a:spcAft>
                  <a:spcPct val="0"/>
                </a:spcAft>
                <a:defRPr>
                  <a:solidFill>
                    <a:schemeClr val="tx1"/>
                  </a:solidFill>
                  <a:latin typeface="Tahoma" panose="020B0604030504040204" pitchFamily="34" charset="0"/>
                </a:defRPr>
              </a:lvl7pPr>
              <a:lvl8pPr eaLnBrk="0" fontAlgn="base" hangingPunct="0">
                <a:spcBef>
                  <a:spcPct val="0"/>
                </a:spcBef>
                <a:spcAft>
                  <a:spcPct val="0"/>
                </a:spcAft>
                <a:defRPr>
                  <a:solidFill>
                    <a:schemeClr val="tx1"/>
                  </a:solidFill>
                  <a:latin typeface="Tahoma" panose="020B0604030504040204" pitchFamily="34" charset="0"/>
                </a:defRPr>
              </a:lvl8pPr>
              <a:lvl9pPr eaLnBrk="0" fontAlgn="base" hangingPunct="0">
                <a:spcBef>
                  <a:spcPct val="0"/>
                </a:spcBef>
                <a:spcAft>
                  <a:spcPct val="0"/>
                </a:spcAft>
                <a:defRPr>
                  <a:solidFill>
                    <a:schemeClr val="tx1"/>
                  </a:solidFill>
                  <a:latin typeface="Tahoma" panose="020B0604030504040204" pitchFamily="34" charset="0"/>
                </a:defRPr>
              </a:lvl9pPr>
            </a:lstStyle>
            <a:p>
              <a:pPr algn="just" eaLnBrk="1" hangingPunct="1">
                <a:spcBef>
                  <a:spcPct val="50000"/>
                </a:spcBef>
              </a:pPr>
              <a:r>
                <a:rPr lang="es-VE" sz="1600" dirty="0" smtClean="0"/>
                <a:t>25%</a:t>
              </a:r>
              <a:endParaRPr lang="es-ES" sz="1600" dirty="0"/>
            </a:p>
          </p:txBody>
        </p:sp>
        <p:sp>
          <p:nvSpPr>
            <p:cNvPr id="30" name="Text Box 25"/>
            <p:cNvSpPr txBox="1">
              <a:spLocks noChangeArrowheads="1"/>
            </p:cNvSpPr>
            <p:nvPr/>
          </p:nvSpPr>
          <p:spPr bwMode="auto">
            <a:xfrm>
              <a:off x="2971" y="3385"/>
              <a:ext cx="453" cy="206"/>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marL="342900" indent="-342900" algn="l" eaLnBrk="0" hangingPunct="0">
                <a:spcBef>
                  <a:spcPct val="0"/>
                </a:spcBef>
                <a:defRPr>
                  <a:solidFill>
                    <a:schemeClr val="tx1"/>
                  </a:solidFill>
                  <a:latin typeface="Tahoma" panose="020B0604030504040204" pitchFamily="34" charset="0"/>
                </a:defRPr>
              </a:lvl1pPr>
              <a:lvl2pPr algn="l" eaLnBrk="0" hangingPunct="0">
                <a:spcBef>
                  <a:spcPct val="0"/>
                </a:spcBef>
                <a:defRPr>
                  <a:solidFill>
                    <a:schemeClr val="tx1"/>
                  </a:solidFill>
                  <a:latin typeface="Tahoma" panose="020B0604030504040204" pitchFamily="34" charset="0"/>
                </a:defRPr>
              </a:lvl2pPr>
              <a:lvl3pPr algn="l" eaLnBrk="0" hangingPunct="0">
                <a:spcBef>
                  <a:spcPct val="0"/>
                </a:spcBef>
                <a:defRPr>
                  <a:solidFill>
                    <a:schemeClr val="tx1"/>
                  </a:solidFill>
                  <a:latin typeface="Tahoma" panose="020B0604030504040204" pitchFamily="34" charset="0"/>
                </a:defRPr>
              </a:lvl3pPr>
              <a:lvl4pPr algn="l" eaLnBrk="0" hangingPunct="0">
                <a:spcBef>
                  <a:spcPct val="0"/>
                </a:spcBef>
                <a:defRPr>
                  <a:solidFill>
                    <a:schemeClr val="tx1"/>
                  </a:solidFill>
                  <a:latin typeface="Tahoma" panose="020B0604030504040204" pitchFamily="34" charset="0"/>
                </a:defRPr>
              </a:lvl4pPr>
              <a:lvl5pPr algn="l" eaLnBrk="0" hangingPunct="0">
                <a:spcBef>
                  <a:spcPct val="0"/>
                </a:spcBef>
                <a:defRPr>
                  <a:solidFill>
                    <a:schemeClr val="tx1"/>
                  </a:solidFill>
                  <a:latin typeface="Tahoma" panose="020B0604030504040204" pitchFamily="34" charset="0"/>
                </a:defRPr>
              </a:lvl5pPr>
              <a:lvl6pPr eaLnBrk="0" fontAlgn="base" hangingPunct="0">
                <a:spcBef>
                  <a:spcPct val="0"/>
                </a:spcBef>
                <a:spcAft>
                  <a:spcPct val="0"/>
                </a:spcAft>
                <a:defRPr>
                  <a:solidFill>
                    <a:schemeClr val="tx1"/>
                  </a:solidFill>
                  <a:latin typeface="Tahoma" panose="020B0604030504040204" pitchFamily="34" charset="0"/>
                </a:defRPr>
              </a:lvl6pPr>
              <a:lvl7pPr eaLnBrk="0" fontAlgn="base" hangingPunct="0">
                <a:spcBef>
                  <a:spcPct val="0"/>
                </a:spcBef>
                <a:spcAft>
                  <a:spcPct val="0"/>
                </a:spcAft>
                <a:defRPr>
                  <a:solidFill>
                    <a:schemeClr val="tx1"/>
                  </a:solidFill>
                  <a:latin typeface="Tahoma" panose="020B0604030504040204" pitchFamily="34" charset="0"/>
                </a:defRPr>
              </a:lvl7pPr>
              <a:lvl8pPr eaLnBrk="0" fontAlgn="base" hangingPunct="0">
                <a:spcBef>
                  <a:spcPct val="0"/>
                </a:spcBef>
                <a:spcAft>
                  <a:spcPct val="0"/>
                </a:spcAft>
                <a:defRPr>
                  <a:solidFill>
                    <a:schemeClr val="tx1"/>
                  </a:solidFill>
                  <a:latin typeface="Tahoma" panose="020B0604030504040204" pitchFamily="34" charset="0"/>
                </a:defRPr>
              </a:lvl8pPr>
              <a:lvl9pPr eaLnBrk="0" fontAlgn="base" hangingPunct="0">
                <a:spcBef>
                  <a:spcPct val="0"/>
                </a:spcBef>
                <a:spcAft>
                  <a:spcPct val="0"/>
                </a:spcAft>
                <a:defRPr>
                  <a:solidFill>
                    <a:schemeClr val="tx1"/>
                  </a:solidFill>
                  <a:latin typeface="Tahoma" panose="020B0604030504040204" pitchFamily="34" charset="0"/>
                </a:defRPr>
              </a:lvl9pPr>
            </a:lstStyle>
            <a:p>
              <a:pPr algn="just" eaLnBrk="1" hangingPunct="1">
                <a:spcBef>
                  <a:spcPct val="50000"/>
                </a:spcBef>
              </a:pPr>
              <a:r>
                <a:rPr lang="es-VE" sz="1600" dirty="0" smtClean="0"/>
                <a:t>25%</a:t>
              </a:r>
              <a:endParaRPr lang="es-ES" sz="1600" dirty="0"/>
            </a:p>
          </p:txBody>
        </p:sp>
      </p:grpSp>
    </p:spTree>
    <p:extLst>
      <p:ext uri="{BB962C8B-B14F-4D97-AF65-F5344CB8AC3E}">
        <p14:creationId xmlns:p14="http://schemas.microsoft.com/office/powerpoint/2010/main" val="2671965090"/>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1043189" y="269688"/>
            <a:ext cx="10238704" cy="1938992"/>
          </a:xfrm>
          <a:prstGeom prst="rect">
            <a:avLst/>
          </a:prstGeom>
          <a:noFill/>
        </p:spPr>
        <p:txBody>
          <a:bodyPr wrap="square" rtlCol="0">
            <a:spAutoFit/>
          </a:bodyPr>
          <a:lstStyle/>
          <a:p>
            <a:pPr algn="just"/>
            <a:r>
              <a:rPr lang="es-VE" sz="2000" b="1" dirty="0"/>
              <a:t>CUARTILES</a:t>
            </a:r>
          </a:p>
          <a:p>
            <a:pPr algn="just"/>
            <a:r>
              <a:rPr lang="es-VE" sz="2000" dirty="0"/>
              <a:t>Los cuartiles son los tres valores que dividen al conjunto de datos ordenados en cuatro </a:t>
            </a:r>
            <a:r>
              <a:rPr lang="es-VE" sz="2000" dirty="0" smtClean="0"/>
              <a:t>partes porcentualmente iguales. Hay </a:t>
            </a:r>
            <a:r>
              <a:rPr lang="es-VE" sz="2000" dirty="0"/>
              <a:t>tres cuartiles denotados usualmente Q1, Q2, Q3. El segundo cuartil es precisamente </a:t>
            </a:r>
            <a:r>
              <a:rPr lang="es-VE" sz="2000" dirty="0" smtClean="0"/>
              <a:t>la mediana</a:t>
            </a:r>
            <a:r>
              <a:rPr lang="es-VE" sz="2000" dirty="0"/>
              <a:t>. El primer cuartil, es el valor en el cual o por debajo del cual queda un cuarto (25%) </a:t>
            </a:r>
            <a:r>
              <a:rPr lang="es-VE" sz="2000" dirty="0" smtClean="0"/>
              <a:t>de todos </a:t>
            </a:r>
            <a:r>
              <a:rPr lang="es-VE" sz="2000" dirty="0"/>
              <a:t>los valores de la sucesión (ordenada); el tercer cuartil, es el valor en el cual o por debajo </a:t>
            </a:r>
            <a:r>
              <a:rPr lang="es-VE" sz="2000" dirty="0" smtClean="0"/>
              <a:t>del cual </a:t>
            </a:r>
            <a:r>
              <a:rPr lang="es-VE" sz="2000" dirty="0"/>
              <a:t>quedan las tres cuartas partes (75%) de los datos</a:t>
            </a:r>
            <a:r>
              <a:rPr lang="es-VE" sz="2000" dirty="0" smtClean="0"/>
              <a:t>.</a:t>
            </a:r>
            <a:endParaRPr lang="es-VE" sz="2000" dirty="0"/>
          </a:p>
        </p:txBody>
      </p:sp>
      <p:sp>
        <p:nvSpPr>
          <p:cNvPr id="7" name="CuadroTexto 6"/>
          <p:cNvSpPr txBox="1"/>
          <p:nvPr/>
        </p:nvSpPr>
        <p:spPr>
          <a:xfrm>
            <a:off x="1043188" y="2421228"/>
            <a:ext cx="10483403" cy="1631216"/>
          </a:xfrm>
          <a:prstGeom prst="rect">
            <a:avLst/>
          </a:prstGeom>
          <a:noFill/>
        </p:spPr>
        <p:txBody>
          <a:bodyPr wrap="square" rtlCol="0">
            <a:spAutoFit/>
          </a:bodyPr>
          <a:lstStyle/>
          <a:p>
            <a:r>
              <a:rPr lang="es-VE" sz="2000" dirty="0" smtClean="0"/>
              <a:t>Usualmente cualquier percentil se ubica en una posición localizada mediante la siguiente formula:</a:t>
            </a:r>
          </a:p>
          <a:p>
            <a:endParaRPr lang="es-VE" sz="2000" dirty="0" smtClean="0"/>
          </a:p>
          <a:p>
            <a:r>
              <a:rPr lang="es-VE" sz="2000" dirty="0" smtClean="0"/>
              <a:t>Lugar que ocupa el percentil buscado = ((</a:t>
            </a:r>
            <a:r>
              <a:rPr lang="es-VE" sz="2000" dirty="0" err="1" smtClean="0"/>
              <a:t>Pbuscado</a:t>
            </a:r>
            <a:r>
              <a:rPr lang="es-VE" sz="2000" dirty="0" smtClean="0"/>
              <a:t>). (n + 1))/100</a:t>
            </a:r>
          </a:p>
          <a:p>
            <a:endParaRPr lang="es-VE" sz="2000" dirty="0"/>
          </a:p>
          <a:p>
            <a:r>
              <a:rPr lang="es-VE" sz="2000" dirty="0" smtClean="0"/>
              <a:t>Por Ejemplo:</a:t>
            </a:r>
            <a:endParaRPr lang="es-VE" sz="2000" dirty="0"/>
          </a:p>
        </p:txBody>
      </p:sp>
      <p:graphicFrame>
        <p:nvGraphicFramePr>
          <p:cNvPr id="8" name="Tabla 7"/>
          <p:cNvGraphicFramePr>
            <a:graphicFrameLocks noGrp="1"/>
          </p:cNvGraphicFramePr>
          <p:nvPr>
            <p:extLst>
              <p:ext uri="{D42A27DB-BD31-4B8C-83A1-F6EECF244321}">
                <p14:modId xmlns:p14="http://schemas.microsoft.com/office/powerpoint/2010/main" val="1438281391"/>
              </p:ext>
            </p:extLst>
          </p:nvPr>
        </p:nvGraphicFramePr>
        <p:xfrm>
          <a:off x="1967606" y="4314422"/>
          <a:ext cx="8128000" cy="765888"/>
        </p:xfrm>
        <a:graphic>
          <a:graphicData uri="http://schemas.openxmlformats.org/drawingml/2006/table">
            <a:tbl>
              <a:tblPr firstRow="1" bandRow="1">
                <a:tableStyleId>{5940675A-B579-460E-94D1-54222C63F5DA}</a:tableStyleId>
              </a:tblPr>
              <a:tblGrid>
                <a:gridCol w="812800">
                  <a:extLst>
                    <a:ext uri="{9D8B030D-6E8A-4147-A177-3AD203B41FA5}">
                      <a16:colId xmlns:a16="http://schemas.microsoft.com/office/drawing/2014/main" val="20000"/>
                    </a:ext>
                  </a:extLst>
                </a:gridCol>
                <a:gridCol w="812800">
                  <a:extLst>
                    <a:ext uri="{9D8B030D-6E8A-4147-A177-3AD203B41FA5}">
                      <a16:colId xmlns:a16="http://schemas.microsoft.com/office/drawing/2014/main" val="20001"/>
                    </a:ext>
                  </a:extLst>
                </a:gridCol>
                <a:gridCol w="812800">
                  <a:extLst>
                    <a:ext uri="{9D8B030D-6E8A-4147-A177-3AD203B41FA5}">
                      <a16:colId xmlns:a16="http://schemas.microsoft.com/office/drawing/2014/main" val="20002"/>
                    </a:ext>
                  </a:extLst>
                </a:gridCol>
                <a:gridCol w="812800">
                  <a:extLst>
                    <a:ext uri="{9D8B030D-6E8A-4147-A177-3AD203B41FA5}">
                      <a16:colId xmlns:a16="http://schemas.microsoft.com/office/drawing/2014/main" val="20003"/>
                    </a:ext>
                  </a:extLst>
                </a:gridCol>
                <a:gridCol w="812800">
                  <a:extLst>
                    <a:ext uri="{9D8B030D-6E8A-4147-A177-3AD203B41FA5}">
                      <a16:colId xmlns:a16="http://schemas.microsoft.com/office/drawing/2014/main" val="20004"/>
                    </a:ext>
                  </a:extLst>
                </a:gridCol>
                <a:gridCol w="812800">
                  <a:extLst>
                    <a:ext uri="{9D8B030D-6E8A-4147-A177-3AD203B41FA5}">
                      <a16:colId xmlns:a16="http://schemas.microsoft.com/office/drawing/2014/main" val="20005"/>
                    </a:ext>
                  </a:extLst>
                </a:gridCol>
                <a:gridCol w="812800">
                  <a:extLst>
                    <a:ext uri="{9D8B030D-6E8A-4147-A177-3AD203B41FA5}">
                      <a16:colId xmlns:a16="http://schemas.microsoft.com/office/drawing/2014/main" val="20006"/>
                    </a:ext>
                  </a:extLst>
                </a:gridCol>
                <a:gridCol w="812800">
                  <a:extLst>
                    <a:ext uri="{9D8B030D-6E8A-4147-A177-3AD203B41FA5}">
                      <a16:colId xmlns:a16="http://schemas.microsoft.com/office/drawing/2014/main" val="20007"/>
                    </a:ext>
                  </a:extLst>
                </a:gridCol>
                <a:gridCol w="812800">
                  <a:extLst>
                    <a:ext uri="{9D8B030D-6E8A-4147-A177-3AD203B41FA5}">
                      <a16:colId xmlns:a16="http://schemas.microsoft.com/office/drawing/2014/main" val="20008"/>
                    </a:ext>
                  </a:extLst>
                </a:gridCol>
                <a:gridCol w="812800">
                  <a:extLst>
                    <a:ext uri="{9D8B030D-6E8A-4147-A177-3AD203B41FA5}">
                      <a16:colId xmlns:a16="http://schemas.microsoft.com/office/drawing/2014/main" val="20009"/>
                    </a:ext>
                  </a:extLst>
                </a:gridCol>
              </a:tblGrid>
              <a:tr h="382944">
                <a:tc>
                  <a:txBody>
                    <a:bodyPr/>
                    <a:lstStyle/>
                    <a:p>
                      <a:r>
                        <a:rPr lang="es-VE" dirty="0" smtClean="0"/>
                        <a:t>8.1</a:t>
                      </a:r>
                      <a:endParaRPr lang="es-VE" dirty="0"/>
                    </a:p>
                  </a:txBody>
                  <a:tcPr/>
                </a:tc>
                <a:tc>
                  <a:txBody>
                    <a:bodyPr/>
                    <a:lstStyle/>
                    <a:p>
                      <a:r>
                        <a:rPr lang="es-VE" dirty="0" smtClean="0"/>
                        <a:t>8.8</a:t>
                      </a:r>
                      <a:endParaRPr lang="es-VE" dirty="0"/>
                    </a:p>
                  </a:txBody>
                  <a:tcPr/>
                </a:tc>
                <a:tc>
                  <a:txBody>
                    <a:bodyPr/>
                    <a:lstStyle/>
                    <a:p>
                      <a:r>
                        <a:rPr lang="es-VE" dirty="0" smtClean="0"/>
                        <a:t>8.8</a:t>
                      </a:r>
                      <a:endParaRPr lang="es-VE" dirty="0"/>
                    </a:p>
                  </a:txBody>
                  <a:tcPr/>
                </a:tc>
                <a:tc>
                  <a:txBody>
                    <a:bodyPr/>
                    <a:lstStyle/>
                    <a:p>
                      <a:r>
                        <a:rPr lang="es-VE" dirty="0" smtClean="0"/>
                        <a:t>8.9</a:t>
                      </a:r>
                      <a:endParaRPr lang="es-VE" dirty="0"/>
                    </a:p>
                  </a:txBody>
                  <a:tcPr/>
                </a:tc>
                <a:tc>
                  <a:txBody>
                    <a:bodyPr/>
                    <a:lstStyle/>
                    <a:p>
                      <a:r>
                        <a:rPr lang="es-VE" dirty="0" smtClean="0"/>
                        <a:t>9.0</a:t>
                      </a:r>
                      <a:endParaRPr lang="es-VE" dirty="0"/>
                    </a:p>
                  </a:txBody>
                  <a:tcPr/>
                </a:tc>
                <a:tc>
                  <a:txBody>
                    <a:bodyPr/>
                    <a:lstStyle/>
                    <a:p>
                      <a:r>
                        <a:rPr lang="es-VE" dirty="0" smtClean="0"/>
                        <a:t>9.0</a:t>
                      </a:r>
                      <a:endParaRPr lang="es-VE" dirty="0"/>
                    </a:p>
                  </a:txBody>
                  <a:tcPr/>
                </a:tc>
                <a:tc>
                  <a:txBody>
                    <a:bodyPr/>
                    <a:lstStyle/>
                    <a:p>
                      <a:r>
                        <a:rPr lang="es-VE" dirty="0" smtClean="0"/>
                        <a:t>9.1</a:t>
                      </a:r>
                      <a:endParaRPr lang="es-VE" dirty="0"/>
                    </a:p>
                  </a:txBody>
                  <a:tcPr/>
                </a:tc>
                <a:tc>
                  <a:txBody>
                    <a:bodyPr/>
                    <a:lstStyle/>
                    <a:p>
                      <a:r>
                        <a:rPr lang="es-VE" dirty="0" smtClean="0"/>
                        <a:t>9.2</a:t>
                      </a:r>
                      <a:endParaRPr lang="es-VE" dirty="0"/>
                    </a:p>
                  </a:txBody>
                  <a:tcPr/>
                </a:tc>
                <a:tc>
                  <a:txBody>
                    <a:bodyPr/>
                    <a:lstStyle/>
                    <a:p>
                      <a:r>
                        <a:rPr lang="es-VE" dirty="0" smtClean="0"/>
                        <a:t>9.2</a:t>
                      </a:r>
                      <a:endParaRPr lang="es-VE" dirty="0"/>
                    </a:p>
                  </a:txBody>
                  <a:tcPr/>
                </a:tc>
                <a:tc>
                  <a:txBody>
                    <a:bodyPr/>
                    <a:lstStyle/>
                    <a:p>
                      <a:r>
                        <a:rPr lang="es-VE" dirty="0" smtClean="0"/>
                        <a:t>9.3</a:t>
                      </a:r>
                      <a:endParaRPr lang="es-VE" dirty="0"/>
                    </a:p>
                  </a:txBody>
                  <a:tcPr/>
                </a:tc>
                <a:extLst>
                  <a:ext uri="{0D108BD9-81ED-4DB2-BD59-A6C34878D82A}">
                    <a16:rowId xmlns:a16="http://schemas.microsoft.com/office/drawing/2014/main" val="10000"/>
                  </a:ext>
                </a:extLst>
              </a:tr>
              <a:tr h="382944">
                <a:tc>
                  <a:txBody>
                    <a:bodyPr/>
                    <a:lstStyle/>
                    <a:p>
                      <a:r>
                        <a:rPr lang="es-VE" dirty="0" smtClean="0"/>
                        <a:t>9.4</a:t>
                      </a:r>
                      <a:endParaRPr lang="es-VE" dirty="0"/>
                    </a:p>
                  </a:txBody>
                  <a:tcPr/>
                </a:tc>
                <a:tc>
                  <a:txBody>
                    <a:bodyPr/>
                    <a:lstStyle/>
                    <a:p>
                      <a:r>
                        <a:rPr lang="es-VE" dirty="0" smtClean="0"/>
                        <a:t>9.4</a:t>
                      </a:r>
                      <a:endParaRPr lang="es-VE" dirty="0"/>
                    </a:p>
                  </a:txBody>
                  <a:tcPr/>
                </a:tc>
                <a:tc>
                  <a:txBody>
                    <a:bodyPr/>
                    <a:lstStyle/>
                    <a:p>
                      <a:r>
                        <a:rPr lang="es-VE" dirty="0" smtClean="0"/>
                        <a:t>9.4</a:t>
                      </a:r>
                      <a:endParaRPr lang="es-VE" dirty="0"/>
                    </a:p>
                  </a:txBody>
                  <a:tcPr/>
                </a:tc>
                <a:tc>
                  <a:txBody>
                    <a:bodyPr/>
                    <a:lstStyle/>
                    <a:p>
                      <a:r>
                        <a:rPr lang="es-VE" dirty="0" smtClean="0"/>
                        <a:t>9.4</a:t>
                      </a:r>
                      <a:endParaRPr lang="es-VE" dirty="0"/>
                    </a:p>
                  </a:txBody>
                  <a:tcPr/>
                </a:tc>
                <a:tc>
                  <a:txBody>
                    <a:bodyPr/>
                    <a:lstStyle/>
                    <a:p>
                      <a:r>
                        <a:rPr lang="es-VE" dirty="0" smtClean="0"/>
                        <a:t>9.5</a:t>
                      </a:r>
                      <a:endParaRPr lang="es-VE" dirty="0"/>
                    </a:p>
                  </a:txBody>
                  <a:tcPr/>
                </a:tc>
                <a:tc>
                  <a:txBody>
                    <a:bodyPr/>
                    <a:lstStyle/>
                    <a:p>
                      <a:r>
                        <a:rPr lang="es-VE" dirty="0" smtClean="0"/>
                        <a:t>9.6</a:t>
                      </a:r>
                      <a:endParaRPr lang="es-VE" dirty="0"/>
                    </a:p>
                  </a:txBody>
                  <a:tcPr/>
                </a:tc>
                <a:tc>
                  <a:txBody>
                    <a:bodyPr/>
                    <a:lstStyle/>
                    <a:p>
                      <a:r>
                        <a:rPr lang="es-VE" dirty="0" smtClean="0"/>
                        <a:t>9.6</a:t>
                      </a:r>
                      <a:endParaRPr lang="es-VE" dirty="0"/>
                    </a:p>
                  </a:txBody>
                  <a:tcPr/>
                </a:tc>
                <a:tc>
                  <a:txBody>
                    <a:bodyPr/>
                    <a:lstStyle/>
                    <a:p>
                      <a:r>
                        <a:rPr lang="es-VE" dirty="0" smtClean="0"/>
                        <a:t>9.7</a:t>
                      </a:r>
                      <a:endParaRPr lang="es-VE" dirty="0"/>
                    </a:p>
                  </a:txBody>
                  <a:tcPr/>
                </a:tc>
                <a:tc>
                  <a:txBody>
                    <a:bodyPr/>
                    <a:lstStyle/>
                    <a:p>
                      <a:r>
                        <a:rPr lang="es-VE" dirty="0" smtClean="0"/>
                        <a:t>9.8</a:t>
                      </a:r>
                      <a:endParaRPr lang="es-VE" dirty="0"/>
                    </a:p>
                  </a:txBody>
                  <a:tcPr/>
                </a:tc>
                <a:tc>
                  <a:txBody>
                    <a:bodyPr/>
                    <a:lstStyle/>
                    <a:p>
                      <a:r>
                        <a:rPr lang="es-VE" dirty="0" smtClean="0"/>
                        <a:t>10.5</a:t>
                      </a:r>
                      <a:endParaRPr lang="es-VE" dirty="0"/>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54337839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a:spLocks noChangeArrowheads="1"/>
          </p:cNvSpPr>
          <p:nvPr/>
        </p:nvSpPr>
        <p:spPr bwMode="auto">
          <a:xfrm>
            <a:off x="1681147" y="356855"/>
            <a:ext cx="911395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s-VE" sz="2400" b="1" i="0" u="none" strike="noStrike" cap="none" normalizeH="0" baseline="0" dirty="0" smtClean="0">
                <a:ln>
                  <a:noFill/>
                </a:ln>
                <a:solidFill>
                  <a:srgbClr val="000000"/>
                </a:solidFill>
                <a:effectLst/>
                <a:latin typeface="+mn-lt"/>
                <a:cs typeface="Times New Roman" panose="02020603050405020304" pitchFamily="18" charset="0"/>
              </a:rPr>
              <a:t>En el caso en que la posición no corresponda exactamente con la posición la interpolación se realiza de la siguiente forma:</a:t>
            </a:r>
          </a:p>
        </p:txBody>
      </p:sp>
      <p:sp>
        <p:nvSpPr>
          <p:cNvPr id="4" name="CuadroTexto 3"/>
          <p:cNvSpPr txBox="1"/>
          <p:nvPr/>
        </p:nvSpPr>
        <p:spPr>
          <a:xfrm>
            <a:off x="1951603" y="2169374"/>
            <a:ext cx="7529305" cy="800219"/>
          </a:xfrm>
          <a:prstGeom prst="rect">
            <a:avLst/>
          </a:prstGeom>
          <a:noFill/>
        </p:spPr>
        <p:txBody>
          <a:bodyPr wrap="none" rtlCol="0">
            <a:spAutoFit/>
          </a:bodyPr>
          <a:lstStyle/>
          <a:p>
            <a:r>
              <a:rPr lang="es-VE" sz="2400" dirty="0" smtClean="0"/>
              <a:t>Donde:</a:t>
            </a:r>
          </a:p>
          <a:p>
            <a:r>
              <a:rPr lang="es-VE" sz="2200" i="1" dirty="0" err="1" smtClean="0"/>
              <a:t>Q</a:t>
            </a:r>
            <a:r>
              <a:rPr lang="es-VE" sz="2200" i="1" baseline="-25000" dirty="0" err="1" smtClean="0"/>
              <a:t>k</a:t>
            </a:r>
            <a:r>
              <a:rPr lang="es-VE" sz="2200" dirty="0" smtClean="0"/>
              <a:t> = Cuartil </a:t>
            </a:r>
            <a:r>
              <a:rPr lang="es-VE" sz="2200" i="1" dirty="0" smtClean="0"/>
              <a:t>k</a:t>
            </a:r>
            <a:r>
              <a:rPr lang="es-VE" sz="2200" dirty="0" smtClean="0"/>
              <a:t> (1, 2 </a:t>
            </a:r>
            <a:r>
              <a:rPr lang="es-VE" sz="2200" dirty="0" err="1" smtClean="0"/>
              <a:t>ó</a:t>
            </a:r>
            <a:r>
              <a:rPr lang="es-VE" sz="2200" dirty="0" smtClean="0"/>
              <a:t> 3); D1 = Limite inferior; D2 = Limite superior</a:t>
            </a:r>
            <a:endParaRPr lang="es-VE" sz="2200" dirty="0"/>
          </a:p>
        </p:txBody>
      </p:sp>
      <p:sp>
        <p:nvSpPr>
          <p:cNvPr id="6" name="CuadroTexto 5"/>
          <p:cNvSpPr txBox="1"/>
          <p:nvPr/>
        </p:nvSpPr>
        <p:spPr>
          <a:xfrm>
            <a:off x="610055" y="3376713"/>
            <a:ext cx="11256134" cy="3170099"/>
          </a:xfrm>
          <a:prstGeom prst="rect">
            <a:avLst/>
          </a:prstGeom>
          <a:noFill/>
        </p:spPr>
        <p:txBody>
          <a:bodyPr wrap="square" rtlCol="0">
            <a:spAutoFit/>
          </a:bodyPr>
          <a:lstStyle/>
          <a:p>
            <a:r>
              <a:rPr lang="es-VE" sz="2000" dirty="0" smtClean="0"/>
              <a:t>Ejemplo: Sea el conjunto de datos: </a:t>
            </a:r>
            <a:r>
              <a:rPr lang="es-VE" sz="2000" dirty="0"/>
              <a:t> 3.0 - 4.3 - 4.8 - 5.3 - 5.5 - 5.5 - 6.2 - 6.2 - 6.2 - 9.5. </a:t>
            </a:r>
            <a:endParaRPr lang="es-VE" sz="2000" dirty="0" smtClean="0"/>
          </a:p>
          <a:p>
            <a:endParaRPr lang="es-VE" sz="2000" dirty="0"/>
          </a:p>
          <a:p>
            <a:r>
              <a:rPr lang="es-VE" sz="2000" dirty="0" smtClean="0"/>
              <a:t>1º</a:t>
            </a:r>
            <a:r>
              <a:rPr lang="es-VE" sz="2000" dirty="0"/>
              <a:t>) El cuartil "k" de una lista de "n" datos, se corresponde con el dato que se encuentra en la posición: </a:t>
            </a:r>
            <a:br>
              <a:rPr lang="es-VE" sz="2000" dirty="0"/>
            </a:br>
            <a:r>
              <a:rPr lang="es-VE" sz="2000" dirty="0" smtClean="0"/>
              <a:t>k</a:t>
            </a:r>
            <a:r>
              <a:rPr lang="es-VE" sz="2000" dirty="0"/>
              <a:t>·(n+1) / 4 </a:t>
            </a:r>
            <a:r>
              <a:rPr lang="es-VE" sz="2000" dirty="0" smtClean="0"/>
              <a:t>, en este caso: k </a:t>
            </a:r>
            <a:r>
              <a:rPr lang="es-VE" sz="2000" dirty="0"/>
              <a:t>= </a:t>
            </a:r>
            <a:r>
              <a:rPr lang="es-VE" sz="2000" dirty="0" smtClean="0"/>
              <a:t>1; n </a:t>
            </a:r>
            <a:r>
              <a:rPr lang="es-VE" sz="2000" dirty="0"/>
              <a:t>= 10 </a:t>
            </a:r>
            <a:r>
              <a:rPr lang="es-VE" sz="2000" dirty="0" smtClean="0"/>
              <a:t>==&gt; </a:t>
            </a:r>
            <a:r>
              <a:rPr lang="es-VE" sz="2000" dirty="0"/>
              <a:t>dato de la posición 1·(10+1) /4 = 2,75 </a:t>
            </a:r>
            <a:endParaRPr lang="es-VE" sz="2000" dirty="0" smtClean="0"/>
          </a:p>
          <a:p>
            <a:endParaRPr lang="es-VE" sz="2000" dirty="0" smtClean="0"/>
          </a:p>
          <a:p>
            <a:r>
              <a:rPr lang="es-VE" sz="2000" dirty="0"/>
              <a:t>2º) Como no da un valor exacto, entonces se "interpola" con los datos que están antes (D1) y después (D2) de la posición calculada, obteniendo el cuartil definitivo con la fórmula: </a:t>
            </a:r>
            <a:r>
              <a:rPr lang="es-VE" sz="2000" dirty="0" err="1" smtClean="0"/>
              <a:t>Qk</a:t>
            </a:r>
            <a:r>
              <a:rPr lang="es-VE" sz="2000" dirty="0" smtClean="0"/>
              <a:t> </a:t>
            </a:r>
            <a:r>
              <a:rPr lang="es-VE" sz="2000" dirty="0"/>
              <a:t>= D1 + ( k·(D2 - D1)/4 ) </a:t>
            </a:r>
            <a:endParaRPr lang="es-VE" sz="2000" dirty="0" smtClean="0"/>
          </a:p>
          <a:p>
            <a:r>
              <a:rPr lang="es-VE" sz="2000" dirty="0" smtClean="0"/>
              <a:t>Como </a:t>
            </a:r>
            <a:r>
              <a:rPr lang="es-VE" sz="2000" dirty="0"/>
              <a:t>habíamos calculado la posición 2,75, eso quiere decir que debemos tomar el dato de la posición 2 y el dato de la posición 3: </a:t>
            </a:r>
            <a:r>
              <a:rPr lang="es-VE" sz="2000" dirty="0" smtClean="0"/>
              <a:t>D1 </a:t>
            </a:r>
            <a:r>
              <a:rPr lang="es-VE" sz="2000" dirty="0"/>
              <a:t>= "dato de la posición 2" = </a:t>
            </a:r>
            <a:r>
              <a:rPr lang="es-VE" sz="2000" dirty="0" smtClean="0"/>
              <a:t>4,3; D2 </a:t>
            </a:r>
            <a:r>
              <a:rPr lang="es-VE" sz="2000" dirty="0"/>
              <a:t>= "dato de la posición 3" = 4,8 </a:t>
            </a:r>
            <a:r>
              <a:rPr lang="es-VE" sz="2000" dirty="0" smtClean="0"/>
              <a:t> que </a:t>
            </a:r>
            <a:r>
              <a:rPr lang="es-VE" sz="2000" dirty="0"/>
              <a:t>sustituimos en la ecuación anterior, para el cuartil 1 (k=1) </a:t>
            </a:r>
            <a:r>
              <a:rPr lang="es-VE" sz="2000" dirty="0" smtClean="0"/>
              <a:t>Q1 </a:t>
            </a:r>
            <a:r>
              <a:rPr lang="es-VE" sz="2000" dirty="0"/>
              <a:t>= 4.3 + ( 1·(4,8 - 4,3)/4 ) = 4,3 + 0,125 = 4,425 </a:t>
            </a:r>
          </a:p>
        </p:txBody>
      </p:sp>
      <p:sp>
        <p:nvSpPr>
          <p:cNvPr id="7" name="CuadroTexto 6"/>
          <p:cNvSpPr txBox="1"/>
          <p:nvPr/>
        </p:nvSpPr>
        <p:spPr>
          <a:xfrm>
            <a:off x="4029122" y="1300589"/>
            <a:ext cx="3374265" cy="461665"/>
          </a:xfrm>
          <a:prstGeom prst="rect">
            <a:avLst/>
          </a:prstGeom>
          <a:noFill/>
        </p:spPr>
        <p:txBody>
          <a:bodyPr wrap="square" rtlCol="0">
            <a:spAutoFit/>
          </a:bodyPr>
          <a:lstStyle/>
          <a:p>
            <a:r>
              <a:rPr lang="es-VE" sz="2400" i="1" dirty="0" err="1" smtClean="0"/>
              <a:t>Q</a:t>
            </a:r>
            <a:r>
              <a:rPr lang="es-VE" sz="2400" i="1" baseline="-25000" dirty="0" err="1" smtClean="0"/>
              <a:t>k</a:t>
            </a:r>
            <a:r>
              <a:rPr lang="es-VE" sz="2400" dirty="0" smtClean="0"/>
              <a:t> = D1 + (k.(D2 –D1)/4)</a:t>
            </a:r>
            <a:endParaRPr lang="es-VE" sz="2400" dirty="0"/>
          </a:p>
        </p:txBody>
      </p:sp>
    </p:spTree>
    <p:extLst>
      <p:ext uri="{BB962C8B-B14F-4D97-AF65-F5344CB8AC3E}">
        <p14:creationId xmlns:p14="http://schemas.microsoft.com/office/powerpoint/2010/main" val="39522199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rotWithShape="1">
          <a:blip r:embed="rId2"/>
          <a:srcRect l="22053" t="18618" r="19942" b="6558"/>
          <a:stretch/>
        </p:blipFill>
        <p:spPr>
          <a:xfrm>
            <a:off x="1648497" y="319862"/>
            <a:ext cx="8680360" cy="6295484"/>
          </a:xfrm>
          <a:prstGeom prst="rect">
            <a:avLst/>
          </a:prstGeom>
        </p:spPr>
      </p:pic>
    </p:spTree>
    <p:extLst>
      <p:ext uri="{BB962C8B-B14F-4D97-AF65-F5344CB8AC3E}">
        <p14:creationId xmlns:p14="http://schemas.microsoft.com/office/powerpoint/2010/main" val="253417241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1146219" y="927278"/>
            <a:ext cx="9543246" cy="5632311"/>
          </a:xfrm>
          <a:prstGeom prst="rect">
            <a:avLst/>
          </a:prstGeom>
          <a:noFill/>
        </p:spPr>
        <p:txBody>
          <a:bodyPr wrap="square" rtlCol="0">
            <a:spAutoFit/>
          </a:bodyPr>
          <a:lstStyle/>
          <a:p>
            <a:pPr marL="285750" indent="-285750" algn="just">
              <a:buFont typeface="Wingdings" panose="05000000000000000000" pitchFamily="2" charset="2"/>
              <a:buChar char="§"/>
            </a:pPr>
            <a:r>
              <a:rPr lang="es-VE" sz="2000" dirty="0"/>
              <a:t>Los diagramas </a:t>
            </a:r>
            <a:r>
              <a:rPr lang="es-VE" sz="2000" dirty="0" smtClean="0"/>
              <a:t>de </a:t>
            </a:r>
            <a:r>
              <a:rPr lang="es-VE" sz="2000" dirty="0" err="1" smtClean="0"/>
              <a:t>Tukey</a:t>
            </a:r>
            <a:r>
              <a:rPr lang="es-VE" sz="2000" dirty="0" smtClean="0"/>
              <a:t> o de</a:t>
            </a:r>
            <a:r>
              <a:rPr lang="es-VE" sz="2000" dirty="0"/>
              <a:t> </a:t>
            </a:r>
            <a:r>
              <a:rPr lang="es-VE" sz="2000" b="1" dirty="0"/>
              <a:t>Caja-Bigotes</a:t>
            </a:r>
            <a:r>
              <a:rPr lang="es-VE" sz="2000" dirty="0"/>
              <a:t> (</a:t>
            </a:r>
            <a:r>
              <a:rPr lang="es-VE" sz="2000" dirty="0" err="1"/>
              <a:t>boxplots</a:t>
            </a:r>
            <a:r>
              <a:rPr lang="es-VE" sz="2000" dirty="0"/>
              <a:t> o </a:t>
            </a:r>
            <a:r>
              <a:rPr lang="es-VE" sz="2000" dirty="0" smtClean="0"/>
              <a:t>box-</a:t>
            </a:r>
            <a:r>
              <a:rPr lang="es-VE" sz="2000" dirty="0" err="1" smtClean="0"/>
              <a:t>whiskers</a:t>
            </a:r>
            <a:r>
              <a:rPr lang="es-VE" sz="2000" dirty="0" smtClean="0"/>
              <a:t> </a:t>
            </a:r>
            <a:r>
              <a:rPr lang="es-VE" sz="2000" dirty="0" err="1" smtClean="0"/>
              <a:t>plot</a:t>
            </a:r>
            <a:r>
              <a:rPr lang="es-VE" sz="2000" dirty="0" smtClean="0"/>
              <a:t>) </a:t>
            </a:r>
            <a:r>
              <a:rPr lang="es-VE" sz="2000" dirty="0"/>
              <a:t>son una </a:t>
            </a:r>
            <a:r>
              <a:rPr lang="es-VE" sz="2000" dirty="0" smtClean="0"/>
              <a:t>representación </a:t>
            </a:r>
            <a:r>
              <a:rPr lang="es-VE" sz="2000" dirty="0"/>
              <a:t>visual que describe varias características </a:t>
            </a:r>
            <a:r>
              <a:rPr lang="es-VE" sz="2000" dirty="0" smtClean="0"/>
              <a:t>importantes de los datos </a:t>
            </a:r>
            <a:r>
              <a:rPr lang="es-VE" sz="2000" dirty="0"/>
              <a:t>al mismo tiempo, tales como la dispersión y </a:t>
            </a:r>
            <a:r>
              <a:rPr lang="es-VE" sz="2000" dirty="0" smtClean="0"/>
              <a:t>simetría.</a:t>
            </a:r>
          </a:p>
          <a:p>
            <a:pPr algn="just"/>
            <a:endParaRPr lang="es-VE" sz="2000" dirty="0" smtClean="0"/>
          </a:p>
          <a:p>
            <a:pPr marL="285750" indent="-285750" algn="just">
              <a:buFont typeface="Wingdings" panose="05000000000000000000" pitchFamily="2" charset="2"/>
              <a:buChar char="§"/>
            </a:pPr>
            <a:r>
              <a:rPr lang="es-VE" sz="2000" dirty="0"/>
              <a:t>P</a:t>
            </a:r>
            <a:r>
              <a:rPr lang="es-VE" sz="2000" dirty="0" smtClean="0"/>
              <a:t>ara </a:t>
            </a:r>
            <a:r>
              <a:rPr lang="es-VE" sz="2000" dirty="0"/>
              <a:t>su realización se representan </a:t>
            </a:r>
            <a:r>
              <a:rPr lang="es-VE" sz="2000" b="1" dirty="0"/>
              <a:t>los tres cuartiles</a:t>
            </a:r>
            <a:r>
              <a:rPr lang="es-VE" sz="2000" dirty="0"/>
              <a:t> y los valores</a:t>
            </a:r>
            <a:r>
              <a:rPr lang="es-VE" sz="2000" b="1" dirty="0"/>
              <a:t> mínimo</a:t>
            </a:r>
            <a:r>
              <a:rPr lang="es-VE" sz="2000" dirty="0"/>
              <a:t> y </a:t>
            </a:r>
            <a:r>
              <a:rPr lang="es-VE" sz="2000" b="1" dirty="0"/>
              <a:t>máximo </a:t>
            </a:r>
            <a:r>
              <a:rPr lang="es-VE" sz="2000" dirty="0"/>
              <a:t>de los datos, sobre un rectángulo, alineado horizontal o </a:t>
            </a:r>
            <a:r>
              <a:rPr lang="es-VE" sz="2000" dirty="0" smtClean="0"/>
              <a:t>verticalmente.</a:t>
            </a:r>
          </a:p>
          <a:p>
            <a:pPr algn="just"/>
            <a:endParaRPr lang="es-VE" sz="2000" dirty="0" smtClean="0"/>
          </a:p>
          <a:p>
            <a:pPr marL="285750" indent="-285750" algn="just">
              <a:buFont typeface="Wingdings" panose="05000000000000000000" pitchFamily="2" charset="2"/>
              <a:buChar char="§"/>
            </a:pPr>
            <a:r>
              <a:rPr lang="es-VE" sz="2000" dirty="0" smtClean="0"/>
              <a:t>Una </a:t>
            </a:r>
            <a:r>
              <a:rPr lang="es-VE" sz="2000" dirty="0"/>
              <a:t>gráfica de este tipo consiste en una </a:t>
            </a:r>
            <a:r>
              <a:rPr lang="es-VE" sz="2000" b="1" dirty="0"/>
              <a:t>caja </a:t>
            </a:r>
            <a:r>
              <a:rPr lang="es-VE" sz="2000" dirty="0"/>
              <a:t>rectangular, donde los lados más largos muestran </a:t>
            </a:r>
            <a:r>
              <a:rPr lang="es-VE" sz="2000" dirty="0" smtClean="0"/>
              <a:t>el </a:t>
            </a:r>
            <a:r>
              <a:rPr lang="es-VE" sz="2000" b="1" dirty="0" smtClean="0"/>
              <a:t>recorrido </a:t>
            </a:r>
            <a:r>
              <a:rPr lang="es-VE" sz="2000" b="1" dirty="0" err="1"/>
              <a:t>intercuartílico</a:t>
            </a:r>
            <a:r>
              <a:rPr lang="es-VE" sz="2000" dirty="0"/>
              <a:t>. Este rectángulo está dividido por un segmento vertical que indica donde se posiciona la mediana y por lo tanto su relación con los cuartiles primero y tercero(recordemos que el segundo cuartil coincide con la mediana</a:t>
            </a:r>
            <a:r>
              <a:rPr lang="es-VE" sz="2000" dirty="0" smtClean="0"/>
              <a:t>).</a:t>
            </a:r>
          </a:p>
          <a:p>
            <a:pPr algn="just"/>
            <a:endParaRPr lang="es-VE" sz="2000" dirty="0" smtClean="0"/>
          </a:p>
          <a:p>
            <a:pPr marL="285750" indent="-285750" algn="just">
              <a:buFont typeface="Wingdings" panose="05000000000000000000" pitchFamily="2" charset="2"/>
              <a:buChar char="§"/>
            </a:pPr>
            <a:r>
              <a:rPr lang="es-VE" sz="2000" dirty="0" smtClean="0"/>
              <a:t>Esta </a:t>
            </a:r>
            <a:r>
              <a:rPr lang="es-VE" sz="2000" dirty="0"/>
              <a:t>caja se ubica a escala sobre un segmento que tiene como extremos los valores mínimo y máximo de la variable. Las </a:t>
            </a:r>
            <a:r>
              <a:rPr lang="es-VE" sz="2000" dirty="0" smtClean="0"/>
              <a:t>líneas </a:t>
            </a:r>
            <a:r>
              <a:rPr lang="es-VE" sz="2000" dirty="0"/>
              <a:t>que sobresalen de la caja se llaman </a:t>
            </a:r>
            <a:r>
              <a:rPr lang="es-VE" sz="2000" b="1" dirty="0"/>
              <a:t>bigotes</a:t>
            </a:r>
            <a:r>
              <a:rPr lang="es-VE" sz="2000" dirty="0"/>
              <a:t>. Estos bigotes tienen </a:t>
            </a:r>
            <a:r>
              <a:rPr lang="es-VE" sz="2000" dirty="0" smtClean="0"/>
              <a:t>un </a:t>
            </a:r>
            <a:r>
              <a:rPr lang="es-VE" sz="2000" dirty="0"/>
              <a:t>límite de prolongación, de modo que cualquier dato o caso que no se encuentre dentro de este rango es marcado e identificado </a:t>
            </a:r>
            <a:r>
              <a:rPr lang="es-VE" sz="2000" dirty="0" smtClean="0"/>
              <a:t>individualmente.</a:t>
            </a:r>
            <a:endParaRPr lang="es-VE" sz="2000" dirty="0"/>
          </a:p>
          <a:p>
            <a:pPr algn="just"/>
            <a:endParaRPr lang="es-VE" sz="2000" dirty="0"/>
          </a:p>
        </p:txBody>
      </p:sp>
      <p:sp>
        <p:nvSpPr>
          <p:cNvPr id="3" name="CuadroTexto 2"/>
          <p:cNvSpPr txBox="1"/>
          <p:nvPr/>
        </p:nvSpPr>
        <p:spPr>
          <a:xfrm>
            <a:off x="1068946" y="244699"/>
            <a:ext cx="9620519" cy="461665"/>
          </a:xfrm>
          <a:prstGeom prst="rect">
            <a:avLst/>
          </a:prstGeom>
          <a:noFill/>
        </p:spPr>
        <p:txBody>
          <a:bodyPr wrap="square" rtlCol="0">
            <a:spAutoFit/>
          </a:bodyPr>
          <a:lstStyle/>
          <a:p>
            <a:pPr algn="ctr"/>
            <a:r>
              <a:rPr lang="es-VE" sz="2400" b="1" dirty="0" smtClean="0">
                <a:solidFill>
                  <a:srgbClr val="0070C0"/>
                </a:solidFill>
              </a:rPr>
              <a:t>DIAGRAMAS DE TUKEY O CAJA Y BIGOTES (BOX-WHISKER PLOT)</a:t>
            </a:r>
            <a:endParaRPr lang="es-VE" sz="2400" b="1" dirty="0">
              <a:solidFill>
                <a:srgbClr val="0070C0"/>
              </a:solidFill>
            </a:endParaRPr>
          </a:p>
        </p:txBody>
      </p:sp>
    </p:spTree>
    <p:extLst>
      <p:ext uri="{BB962C8B-B14F-4D97-AF65-F5344CB8AC3E}">
        <p14:creationId xmlns:p14="http://schemas.microsoft.com/office/powerpoint/2010/main" val="860592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fade">
                                      <p:cBhvr>
                                        <p:cTn id="7" dur="500"/>
                                        <p:tgtEl>
                                          <p:spTgt spid="2">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4" end="4"/>
                                            </p:txEl>
                                          </p:spTgt>
                                        </p:tgtEl>
                                        <p:attrNameLst>
                                          <p:attrName>style.visibility</p:attrName>
                                        </p:attrNameLst>
                                      </p:cBhvr>
                                      <p:to>
                                        <p:strVal val="visible"/>
                                      </p:to>
                                    </p:set>
                                    <p:animEffect transition="in" filter="fade">
                                      <p:cBhvr>
                                        <p:cTn id="12" dur="500"/>
                                        <p:tgtEl>
                                          <p:spTgt spid="2">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6" end="6"/>
                                            </p:txEl>
                                          </p:spTgt>
                                        </p:tgtEl>
                                        <p:attrNameLst>
                                          <p:attrName>style.visibility</p:attrName>
                                        </p:attrNameLst>
                                      </p:cBhvr>
                                      <p:to>
                                        <p:strVal val="visible"/>
                                      </p:to>
                                    </p:set>
                                    <p:animEffect transition="in" filter="fade">
                                      <p:cBhvr>
                                        <p:cTn id="17"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2974" y="1017888"/>
            <a:ext cx="4352925" cy="3619500"/>
          </a:xfrm>
          <a:prstGeom prst="rect">
            <a:avLst/>
          </a:prstGeom>
        </p:spPr>
      </p:pic>
      <p:sp>
        <p:nvSpPr>
          <p:cNvPr id="3" name="CuadroTexto 2"/>
          <p:cNvSpPr txBox="1"/>
          <p:nvPr/>
        </p:nvSpPr>
        <p:spPr>
          <a:xfrm>
            <a:off x="810633" y="4851572"/>
            <a:ext cx="10771767" cy="1815882"/>
          </a:xfrm>
          <a:prstGeom prst="rect">
            <a:avLst/>
          </a:prstGeom>
          <a:noFill/>
        </p:spPr>
        <p:txBody>
          <a:bodyPr wrap="square" rtlCol="0">
            <a:spAutoFit/>
          </a:bodyPr>
          <a:lstStyle/>
          <a:p>
            <a:pPr algn="just"/>
            <a:r>
              <a:rPr lang="es-ES" sz="1600" dirty="0"/>
              <a:t>Mediana. </a:t>
            </a:r>
            <a:r>
              <a:rPr lang="es-ES" sz="1600" dirty="0" smtClean="0"/>
              <a:t>(Q2) Valor </a:t>
            </a:r>
            <a:r>
              <a:rPr lang="es-ES" sz="1600" dirty="0"/>
              <a:t>que deja a la mitad de los casos por encima y a la otra mitad por </a:t>
            </a:r>
            <a:r>
              <a:rPr lang="es-ES" sz="1600" dirty="0" smtClean="0"/>
              <a:t>debajo. Primer </a:t>
            </a:r>
            <a:r>
              <a:rPr lang="es-ES" sz="1600" dirty="0"/>
              <a:t>Cuartil (Q1). El 25% de los casos se encuentran por debajo de este </a:t>
            </a:r>
            <a:r>
              <a:rPr lang="es-ES" sz="1600" dirty="0" smtClean="0"/>
              <a:t>valor. Tercer </a:t>
            </a:r>
            <a:r>
              <a:rPr lang="es-ES" sz="1600" dirty="0"/>
              <a:t>Cuartil (Q3). El 75% de los casos se encuentran por encima de este </a:t>
            </a:r>
            <a:r>
              <a:rPr lang="es-ES" sz="1600" dirty="0" smtClean="0"/>
              <a:t>valor.  Rango </a:t>
            </a:r>
            <a:r>
              <a:rPr lang="es-ES" sz="1600" dirty="0" err="1"/>
              <a:t>Intercuartílico</a:t>
            </a:r>
            <a:r>
              <a:rPr lang="es-ES" sz="1600" dirty="0"/>
              <a:t> (RIC). Es la diferencia entre el tercer y el primer </a:t>
            </a:r>
            <a:r>
              <a:rPr lang="es-ES" sz="1600" dirty="0" smtClean="0"/>
              <a:t>cuartil. Límites </a:t>
            </a:r>
            <a:r>
              <a:rPr lang="es-ES" sz="1600" dirty="0"/>
              <a:t>Superior o Inferior (</a:t>
            </a:r>
            <a:r>
              <a:rPr lang="es-ES" sz="1600" dirty="0" err="1"/>
              <a:t>Ls</a:t>
            </a:r>
            <a:r>
              <a:rPr lang="es-ES" sz="1600" dirty="0"/>
              <a:t> o Li). </a:t>
            </a:r>
            <a:r>
              <a:rPr lang="es-ES" sz="1600" dirty="0" err="1"/>
              <a:t>Ls</a:t>
            </a:r>
            <a:r>
              <a:rPr lang="es-ES" sz="1600" dirty="0"/>
              <a:t> contiene los casos por encima de Q3 más 1,5 veces el rango </a:t>
            </a:r>
            <a:r>
              <a:rPr lang="es-ES" sz="1600" dirty="0" err="1"/>
              <a:t>intercuartílico</a:t>
            </a:r>
            <a:r>
              <a:rPr lang="es-ES" sz="1600" dirty="0"/>
              <a:t> o Li por debajo de Q1 – 1,5xRIC (Estilo de </a:t>
            </a:r>
            <a:r>
              <a:rPr lang="es-ES" sz="1600" dirty="0" err="1"/>
              <a:t>Tukey</a:t>
            </a:r>
            <a:r>
              <a:rPr lang="es-ES" sz="1600" dirty="0"/>
              <a:t>). Cuando los valores no son posibles en lugar de emplear la aproximación anterior se escogen los valores máximo o mínimo de la muestra (Estilo de </a:t>
            </a:r>
            <a:r>
              <a:rPr lang="es-ES" sz="1600" dirty="0" err="1"/>
              <a:t>Spears</a:t>
            </a:r>
            <a:r>
              <a:rPr lang="es-ES" sz="1600" dirty="0" smtClean="0"/>
              <a:t>). Los </a:t>
            </a:r>
            <a:r>
              <a:rPr lang="es-ES" sz="1600" dirty="0"/>
              <a:t>valores atípicos son aquellos que están más a allá de los límites inferior y superior. Cuando los valores atípicos están más allá de 3 veces el RIC en lugar del 1.5 son denominados valores extremos.</a:t>
            </a:r>
          </a:p>
        </p:txBody>
      </p:sp>
    </p:spTree>
    <p:extLst>
      <p:ext uri="{BB962C8B-B14F-4D97-AF65-F5344CB8AC3E}">
        <p14:creationId xmlns:p14="http://schemas.microsoft.com/office/powerpoint/2010/main" val="102825553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5911403" y="1287887"/>
            <a:ext cx="5872766" cy="4031873"/>
          </a:xfrm>
          <a:prstGeom prst="rect">
            <a:avLst/>
          </a:prstGeom>
          <a:noFill/>
        </p:spPr>
        <p:txBody>
          <a:bodyPr wrap="square" rtlCol="0">
            <a:spAutoFit/>
          </a:bodyPr>
          <a:lstStyle/>
          <a:p>
            <a:pPr algn="just"/>
            <a:r>
              <a:rPr lang="es-VE" sz="3200" dirty="0" smtClean="0">
                <a:latin typeface="Times New Roman" panose="02020603050405020304" pitchFamily="18" charset="0"/>
                <a:cs typeface="Times New Roman" panose="02020603050405020304" pitchFamily="18" charset="0"/>
              </a:rPr>
              <a:t>“Consultar al estadístico luego de realizado el experimento es solo comparable con solicitarle a un médico que haga una autopsia. Todo lo que podrá decirle es de qué murió el experimento”.</a:t>
            </a:r>
          </a:p>
          <a:p>
            <a:pPr algn="just"/>
            <a:endParaRPr lang="es-VE" sz="3200" dirty="0">
              <a:latin typeface="Times New Roman" panose="02020603050405020304" pitchFamily="18" charset="0"/>
              <a:cs typeface="Times New Roman" panose="02020603050405020304" pitchFamily="18" charset="0"/>
            </a:endParaRPr>
          </a:p>
          <a:p>
            <a:pPr algn="r"/>
            <a:r>
              <a:rPr lang="es-VE" sz="3200" dirty="0" smtClean="0">
                <a:latin typeface="Times New Roman" panose="02020603050405020304" pitchFamily="18" charset="0"/>
                <a:cs typeface="Times New Roman" panose="02020603050405020304" pitchFamily="18" charset="0"/>
              </a:rPr>
              <a:t>Sir Ronald Fisher</a:t>
            </a:r>
            <a:endParaRPr lang="es-VE" sz="3200" dirty="0">
              <a:latin typeface="Times New Roman" panose="02020603050405020304" pitchFamily="18" charset="0"/>
              <a:cs typeface="Times New Roman" panose="02020603050405020304" pitchFamily="18" charset="0"/>
            </a:endParaRPr>
          </a:p>
        </p:txBody>
      </p:sp>
      <p:pic>
        <p:nvPicPr>
          <p:cNvPr id="4" name="Imagen 3"/>
          <p:cNvPicPr>
            <a:picLocks noChangeAspect="1"/>
          </p:cNvPicPr>
          <p:nvPr/>
        </p:nvPicPr>
        <p:blipFill>
          <a:blip r:embed="rId2"/>
          <a:stretch>
            <a:fillRect/>
          </a:stretch>
        </p:blipFill>
        <p:spPr>
          <a:xfrm>
            <a:off x="1053117" y="940156"/>
            <a:ext cx="4440610" cy="5462655"/>
          </a:xfrm>
          <a:prstGeom prst="rect">
            <a:avLst/>
          </a:prstGeom>
        </p:spPr>
      </p:pic>
    </p:spTree>
    <p:extLst>
      <p:ext uri="{BB962C8B-B14F-4D97-AF65-F5344CB8AC3E}">
        <p14:creationId xmlns:p14="http://schemas.microsoft.com/office/powerpoint/2010/main" val="250467533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5" name="Rectangle 2"/>
          <p:cNvSpPr>
            <a:spLocks noGrp="1" noChangeArrowheads="1"/>
          </p:cNvSpPr>
          <p:nvPr>
            <p:ph type="title" idx="4294967295"/>
          </p:nvPr>
        </p:nvSpPr>
        <p:spPr>
          <a:xfrm>
            <a:off x="1120775" y="457200"/>
            <a:ext cx="11071225" cy="307975"/>
          </a:xfrm>
          <a:prstGeom prst="rect">
            <a:avLst/>
          </a:prstGeom>
        </p:spPr>
        <p:txBody>
          <a:bodyPr>
            <a:normAutofit fontScale="90000"/>
          </a:bodyPr>
          <a:lstStyle/>
          <a:p>
            <a:pPr eaLnBrk="1" hangingPunct="1"/>
            <a:r>
              <a:rPr lang="es-ES" smtClean="0"/>
              <a:t>Diagramas de Tukey</a:t>
            </a:r>
          </a:p>
        </p:txBody>
      </p:sp>
      <p:sp>
        <p:nvSpPr>
          <p:cNvPr id="241668" name="Rectangle 4"/>
          <p:cNvSpPr>
            <a:spLocks noGrp="1" noChangeArrowheads="1"/>
          </p:cNvSpPr>
          <p:nvPr>
            <p:ph type="body" sz="half" idx="4294967295"/>
          </p:nvPr>
        </p:nvSpPr>
        <p:spPr>
          <a:xfrm>
            <a:off x="824248" y="1123950"/>
            <a:ext cx="4406900" cy="5932487"/>
          </a:xfrm>
          <a:prstGeom prst="rect">
            <a:avLst/>
          </a:prstGeom>
        </p:spPr>
        <p:txBody>
          <a:bodyPr>
            <a:noAutofit/>
          </a:bodyPr>
          <a:lstStyle/>
          <a:p>
            <a:pPr eaLnBrk="1" hangingPunct="1">
              <a:lnSpc>
                <a:spcPct val="80000"/>
              </a:lnSpc>
            </a:pPr>
            <a:r>
              <a:rPr lang="es-ES" sz="2200" dirty="0">
                <a:solidFill>
                  <a:srgbClr val="CC3300"/>
                </a:solidFill>
              </a:rPr>
              <a:t>Resumen con 5 números</a:t>
            </a:r>
            <a:r>
              <a:rPr lang="es-ES" sz="2200" dirty="0"/>
              <a:t>:</a:t>
            </a:r>
          </a:p>
          <a:p>
            <a:pPr lvl="1" eaLnBrk="1" hangingPunct="1">
              <a:lnSpc>
                <a:spcPct val="80000"/>
              </a:lnSpc>
            </a:pPr>
            <a:r>
              <a:rPr lang="es-ES" sz="2200" dirty="0"/>
              <a:t>Mínimo, cuartiles y máximo.</a:t>
            </a:r>
          </a:p>
          <a:p>
            <a:pPr lvl="1" eaLnBrk="1" hangingPunct="1">
              <a:lnSpc>
                <a:spcPct val="80000"/>
              </a:lnSpc>
            </a:pPr>
            <a:r>
              <a:rPr lang="es-ES" sz="2200" dirty="0"/>
              <a:t>Suelen dar una buena idea de la distribución.</a:t>
            </a:r>
          </a:p>
          <a:p>
            <a:pPr eaLnBrk="1" hangingPunct="1">
              <a:lnSpc>
                <a:spcPct val="80000"/>
              </a:lnSpc>
            </a:pPr>
            <a:endParaRPr lang="es-ES" sz="2200" dirty="0"/>
          </a:p>
          <a:p>
            <a:pPr eaLnBrk="1" hangingPunct="1">
              <a:lnSpc>
                <a:spcPct val="80000"/>
              </a:lnSpc>
            </a:pPr>
            <a:r>
              <a:rPr lang="es-ES" sz="2200" dirty="0"/>
              <a:t>La zona central, ‘</a:t>
            </a:r>
            <a:r>
              <a:rPr lang="es-ES" sz="2200" dirty="0">
                <a:solidFill>
                  <a:srgbClr val="CC3300"/>
                </a:solidFill>
              </a:rPr>
              <a:t>caja’,</a:t>
            </a:r>
            <a:r>
              <a:rPr lang="es-ES" sz="2200" dirty="0"/>
              <a:t> contiene al 50% central de las observaciones. </a:t>
            </a:r>
          </a:p>
          <a:p>
            <a:pPr lvl="1" eaLnBrk="1" hangingPunct="1">
              <a:lnSpc>
                <a:spcPct val="80000"/>
              </a:lnSpc>
            </a:pPr>
            <a:r>
              <a:rPr lang="es-ES" sz="2200" dirty="0"/>
              <a:t>Su tamaño se llama ‘</a:t>
            </a:r>
            <a:r>
              <a:rPr lang="es-ES" sz="2200" dirty="0">
                <a:solidFill>
                  <a:srgbClr val="CC3300"/>
                </a:solidFill>
              </a:rPr>
              <a:t>rango </a:t>
            </a:r>
            <a:r>
              <a:rPr lang="es-ES" sz="2200" dirty="0" err="1">
                <a:solidFill>
                  <a:srgbClr val="CC3300"/>
                </a:solidFill>
              </a:rPr>
              <a:t>intercuartílico</a:t>
            </a:r>
            <a:r>
              <a:rPr lang="es-ES" sz="2200" dirty="0"/>
              <a:t>’ (R.I.)</a:t>
            </a:r>
          </a:p>
          <a:p>
            <a:pPr eaLnBrk="1" hangingPunct="1">
              <a:lnSpc>
                <a:spcPct val="80000"/>
              </a:lnSpc>
            </a:pPr>
            <a:endParaRPr lang="es-ES" sz="2200" dirty="0"/>
          </a:p>
          <a:p>
            <a:pPr eaLnBrk="1" hangingPunct="1">
              <a:lnSpc>
                <a:spcPct val="80000"/>
              </a:lnSpc>
            </a:pPr>
            <a:r>
              <a:rPr lang="es-ES" sz="2200" dirty="0"/>
              <a:t>Es costumbre que ‘</a:t>
            </a:r>
            <a:r>
              <a:rPr lang="es-ES" sz="2200" dirty="0">
                <a:solidFill>
                  <a:srgbClr val="CC3300"/>
                </a:solidFill>
              </a:rPr>
              <a:t>los bigotes</a:t>
            </a:r>
            <a:r>
              <a:rPr lang="es-ES" sz="2200" dirty="0"/>
              <a:t>’, no lleguen hasta los extremos, sino hasta las observaciones que se separan de la caja en no más de 1,5 R.I.</a:t>
            </a:r>
          </a:p>
          <a:p>
            <a:pPr lvl="1" algn="just" eaLnBrk="1" hangingPunct="1">
              <a:lnSpc>
                <a:spcPct val="80000"/>
              </a:lnSpc>
            </a:pPr>
            <a:r>
              <a:rPr lang="es-ES" sz="2200" dirty="0"/>
              <a:t>Más allá de esa distancia se consideran anómalas, y así se marcan.</a:t>
            </a:r>
          </a:p>
        </p:txBody>
      </p:sp>
      <p:pic>
        <p:nvPicPr>
          <p:cNvPr id="15367" name="Picture 7" descr="Tukey1"/>
          <p:cNvPicPr>
            <a:picLocks noGrp="1" noChangeAspect="1" noChangeArrowheads="1"/>
          </p:cNvPicPr>
          <p:nvPr>
            <p:ph sz="quarter" idx="4294967295"/>
          </p:nvPr>
        </p:nvPicPr>
        <p:blipFill>
          <a:blip r:embed="rId2">
            <a:extLst>
              <a:ext uri="{28A0092B-C50C-407E-A947-70E740481C1C}">
                <a14:useLocalDpi xmlns:a14="http://schemas.microsoft.com/office/drawing/2010/main" val="0"/>
              </a:ext>
            </a:extLst>
          </a:blip>
          <a:srcRect/>
          <a:stretch>
            <a:fillRect/>
          </a:stretch>
        </p:blipFill>
        <p:spPr>
          <a:xfrm>
            <a:off x="6031918" y="162820"/>
            <a:ext cx="5889625" cy="297021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241674" name="Picture 10" descr="Tukey2"/>
          <p:cNvPicPr>
            <a:picLocks noGrp="1" noChangeAspect="1" noChangeArrowheads="1"/>
          </p:cNvPicPr>
          <p:nvPr>
            <p:ph sz="quarter" idx="4294967295"/>
          </p:nvPr>
        </p:nvPicPr>
        <p:blipFill>
          <a:blip r:embed="rId3">
            <a:extLst>
              <a:ext uri="{28A0092B-C50C-407E-A947-70E740481C1C}">
                <a14:useLocalDpi xmlns:a14="http://schemas.microsoft.com/office/drawing/2010/main" val="0"/>
              </a:ext>
            </a:extLst>
          </a:blip>
          <a:srcRect/>
          <a:stretch>
            <a:fillRect/>
          </a:stretch>
        </p:blipFill>
        <p:spPr>
          <a:xfrm>
            <a:off x="6031918" y="3427413"/>
            <a:ext cx="5905500" cy="297973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7656362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41668">
                                            <p:txEl>
                                              <p:pRg st="7" end="7"/>
                                            </p:txEl>
                                          </p:spTgt>
                                        </p:tgtEl>
                                        <p:attrNameLst>
                                          <p:attrName>style.visibility</p:attrName>
                                        </p:attrNameLst>
                                      </p:cBhvr>
                                      <p:to>
                                        <p:strVal val="visible"/>
                                      </p:to>
                                    </p:set>
                                    <p:animEffect transition="in" filter="dissolve">
                                      <p:cBhvr>
                                        <p:cTn id="7" dur="500"/>
                                        <p:tgtEl>
                                          <p:spTgt spid="241668">
                                            <p:txEl>
                                              <p:pRg st="7" end="7"/>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241668">
                                            <p:txEl>
                                              <p:pRg st="8" end="8"/>
                                            </p:txEl>
                                          </p:spTgt>
                                        </p:tgtEl>
                                        <p:attrNameLst>
                                          <p:attrName>style.visibility</p:attrName>
                                        </p:attrNameLst>
                                      </p:cBhvr>
                                      <p:to>
                                        <p:strVal val="visible"/>
                                      </p:to>
                                    </p:set>
                                    <p:animEffect transition="in" filter="dissolve">
                                      <p:cBhvr>
                                        <p:cTn id="10" dur="500"/>
                                        <p:tgtEl>
                                          <p:spTgt spid="241668">
                                            <p:txEl>
                                              <p:pRg st="8" end="8"/>
                                            </p:txEl>
                                          </p:spTgt>
                                        </p:tgtEl>
                                      </p:cBhvr>
                                    </p:animEffect>
                                  </p:childTnLst>
                                </p:cTn>
                              </p:par>
                            </p:childTnLst>
                          </p:cTn>
                        </p:par>
                        <p:par>
                          <p:cTn id="11" fill="hold" nodeType="afterGroup">
                            <p:stCondLst>
                              <p:cond delay="500"/>
                            </p:stCondLst>
                            <p:childTnLst>
                              <p:par>
                                <p:cTn id="12" presetID="9" presetClass="entr" presetSubtype="0" fill="hold" nodeType="afterEffect">
                                  <p:stCondLst>
                                    <p:cond delay="0"/>
                                  </p:stCondLst>
                                  <p:childTnLst>
                                    <p:set>
                                      <p:cBhvr>
                                        <p:cTn id="13" dur="1" fill="hold">
                                          <p:stCondLst>
                                            <p:cond delay="0"/>
                                          </p:stCondLst>
                                        </p:cTn>
                                        <p:tgtEl>
                                          <p:spTgt spid="241674"/>
                                        </p:tgtEl>
                                        <p:attrNameLst>
                                          <p:attrName>style.visibility</p:attrName>
                                        </p:attrNameLst>
                                      </p:cBhvr>
                                      <p:to>
                                        <p:strVal val="visible"/>
                                      </p:to>
                                    </p:set>
                                    <p:animEffect transition="in" filter="dissolve">
                                      <p:cBhvr>
                                        <p:cTn id="14" dur="500"/>
                                        <p:tgtEl>
                                          <p:spTgt spid="2416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rotWithShape="1">
          <a:blip r:embed="rId2"/>
          <a:srcRect l="22647" t="17385" r="20537" b="6558"/>
          <a:stretch/>
        </p:blipFill>
        <p:spPr>
          <a:xfrm>
            <a:off x="2047742" y="103031"/>
            <a:ext cx="8369116" cy="6298709"/>
          </a:xfrm>
          <a:prstGeom prst="rect">
            <a:avLst/>
          </a:prstGeom>
        </p:spPr>
      </p:pic>
    </p:spTree>
    <p:extLst>
      <p:ext uri="{BB962C8B-B14F-4D97-AF65-F5344CB8AC3E}">
        <p14:creationId xmlns:p14="http://schemas.microsoft.com/office/powerpoint/2010/main" val="224164139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rotWithShape="1">
          <a:blip r:embed="rId2"/>
          <a:srcRect l="22351" t="17561" r="20239" b="5678"/>
          <a:stretch/>
        </p:blipFill>
        <p:spPr>
          <a:xfrm>
            <a:off x="1803042" y="180303"/>
            <a:ext cx="8617622" cy="6478073"/>
          </a:xfrm>
          <a:prstGeom prst="rect">
            <a:avLst/>
          </a:prstGeom>
        </p:spPr>
      </p:pic>
    </p:spTree>
    <p:extLst>
      <p:ext uri="{BB962C8B-B14F-4D97-AF65-F5344CB8AC3E}">
        <p14:creationId xmlns:p14="http://schemas.microsoft.com/office/powerpoint/2010/main" val="262615642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adroTexto 5"/>
          <p:cNvSpPr txBox="1"/>
          <p:nvPr/>
        </p:nvSpPr>
        <p:spPr>
          <a:xfrm>
            <a:off x="360609" y="502276"/>
            <a:ext cx="6671256" cy="6247864"/>
          </a:xfrm>
          <a:prstGeom prst="rect">
            <a:avLst/>
          </a:prstGeom>
          <a:noFill/>
        </p:spPr>
        <p:txBody>
          <a:bodyPr wrap="square" rtlCol="0">
            <a:spAutoFit/>
          </a:bodyPr>
          <a:lstStyle/>
          <a:p>
            <a:pPr marL="285750" indent="-285750" algn="just">
              <a:buFont typeface="Wingdings" panose="05000000000000000000" pitchFamily="2" charset="2"/>
              <a:buChar char="§"/>
            </a:pPr>
            <a:r>
              <a:rPr lang="es-VE" sz="2000" dirty="0" smtClean="0"/>
              <a:t>Los diagramas de caja y bigote son herramientas muy comunes para evaluar la capacidad de las métricas para discriminar entre los diferentes grados de degradación (</a:t>
            </a:r>
            <a:r>
              <a:rPr lang="es-VE" sz="2000" dirty="0" err="1" smtClean="0"/>
              <a:t>Barbour</a:t>
            </a:r>
            <a:r>
              <a:rPr lang="es-VE" sz="2000" dirty="0" smtClean="0"/>
              <a:t> et al. 1999).</a:t>
            </a:r>
          </a:p>
          <a:p>
            <a:pPr marL="285750" indent="-285750" algn="just">
              <a:buFont typeface="Wingdings" panose="05000000000000000000" pitchFamily="2" charset="2"/>
              <a:buChar char="§"/>
            </a:pPr>
            <a:endParaRPr lang="es-VE" sz="2000" dirty="0"/>
          </a:p>
          <a:p>
            <a:pPr marL="285750" indent="-285750" algn="just">
              <a:buFont typeface="Wingdings" panose="05000000000000000000" pitchFamily="2" charset="2"/>
              <a:buChar char="§"/>
            </a:pPr>
            <a:r>
              <a:rPr lang="es-VE" sz="2000" dirty="0" smtClean="0"/>
              <a:t>La comparación se realiza entre la distribución de los valores de una métrica en un conjunto de áreas de referencia y en un conjunto de áreas severamente impactadas.</a:t>
            </a:r>
          </a:p>
          <a:p>
            <a:pPr marL="285750" indent="-285750" algn="just">
              <a:buFont typeface="Wingdings" panose="05000000000000000000" pitchFamily="2" charset="2"/>
              <a:buChar char="§"/>
            </a:pPr>
            <a:endParaRPr lang="es-VE" sz="2000" dirty="0"/>
          </a:p>
          <a:p>
            <a:pPr marL="285750" indent="-285750" algn="just">
              <a:buFont typeface="Wingdings" panose="05000000000000000000" pitchFamily="2" charset="2"/>
              <a:buChar char="§"/>
            </a:pPr>
            <a:r>
              <a:rPr lang="es-VE" sz="2000" dirty="0" smtClean="0"/>
              <a:t>El grado de </a:t>
            </a:r>
            <a:r>
              <a:rPr lang="es-VE" sz="2000" dirty="0" err="1" smtClean="0"/>
              <a:t>sobreposición</a:t>
            </a:r>
            <a:r>
              <a:rPr lang="es-VE" sz="2000" dirty="0" smtClean="0"/>
              <a:t> o solapamiento entre los cuartiles de la distribución es lo que evalúa el grado de sensibilidad de una métrica.</a:t>
            </a:r>
          </a:p>
          <a:p>
            <a:pPr marL="285750" indent="-285750" algn="just">
              <a:buFont typeface="Wingdings" panose="05000000000000000000" pitchFamily="2" charset="2"/>
              <a:buChar char="§"/>
            </a:pPr>
            <a:endParaRPr lang="es-VE" sz="2000" dirty="0"/>
          </a:p>
          <a:p>
            <a:pPr marL="285750" indent="-285750" algn="just">
              <a:buFont typeface="Wingdings" panose="05000000000000000000" pitchFamily="2" charset="2"/>
              <a:buChar char="§"/>
            </a:pPr>
            <a:r>
              <a:rPr lang="es-VE" sz="2000" dirty="0" smtClean="0"/>
              <a:t>Las métricas pueden presentar varios comportamientos según sensibilidad. Por tanto las métricas que presentan ninguna o un mínimo de </a:t>
            </a:r>
            <a:r>
              <a:rPr lang="es-VE" sz="2000" dirty="0" err="1" smtClean="0"/>
              <a:t>sobreposición</a:t>
            </a:r>
            <a:r>
              <a:rPr lang="es-VE" sz="2000" dirty="0" smtClean="0"/>
              <a:t> entre los cuartiles en la comparación entre áreas de referencia con las impactadas pueden ser consideradas sensibles y discriminatorias</a:t>
            </a:r>
          </a:p>
        </p:txBody>
      </p:sp>
      <p:sp>
        <p:nvSpPr>
          <p:cNvPr id="7" name="CuadroTexto 6"/>
          <p:cNvSpPr txBox="1"/>
          <p:nvPr/>
        </p:nvSpPr>
        <p:spPr>
          <a:xfrm>
            <a:off x="7456864" y="502276"/>
            <a:ext cx="4636393" cy="830997"/>
          </a:xfrm>
          <a:prstGeom prst="rect">
            <a:avLst/>
          </a:prstGeom>
          <a:solidFill>
            <a:srgbClr val="92D050"/>
          </a:solidFill>
        </p:spPr>
        <p:txBody>
          <a:bodyPr wrap="square" rtlCol="0">
            <a:spAutoFit/>
          </a:bodyPr>
          <a:lstStyle/>
          <a:p>
            <a:pPr algn="ctr"/>
            <a:r>
              <a:rPr lang="es-VE" sz="2400" dirty="0" smtClean="0"/>
              <a:t>Los Diagramas de Caja y Bigote en la Bioevaluación:</a:t>
            </a:r>
            <a:endParaRPr lang="es-VE" sz="2400" dirty="0"/>
          </a:p>
        </p:txBody>
      </p:sp>
      <p:pic>
        <p:nvPicPr>
          <p:cNvPr id="8" name="Imagen 7"/>
          <p:cNvPicPr>
            <a:picLocks noChangeAspect="1"/>
          </p:cNvPicPr>
          <p:nvPr/>
        </p:nvPicPr>
        <p:blipFill rotWithShape="1">
          <a:blip r:embed="rId2"/>
          <a:srcRect l="24825" t="17385" r="23606" b="8318"/>
          <a:stretch/>
        </p:blipFill>
        <p:spPr>
          <a:xfrm>
            <a:off x="7456865" y="1748513"/>
            <a:ext cx="4636393" cy="3755390"/>
          </a:xfrm>
          <a:prstGeom prst="rect">
            <a:avLst/>
          </a:prstGeom>
        </p:spPr>
      </p:pic>
    </p:spTree>
    <p:extLst>
      <p:ext uri="{BB962C8B-B14F-4D97-AF65-F5344CB8AC3E}">
        <p14:creationId xmlns:p14="http://schemas.microsoft.com/office/powerpoint/2010/main" val="353992704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rotWithShape="1">
          <a:blip r:embed="rId2"/>
          <a:srcRect l="21856" t="17034" r="19546" b="6029"/>
          <a:stretch/>
        </p:blipFill>
        <p:spPr>
          <a:xfrm>
            <a:off x="1867436" y="180304"/>
            <a:ext cx="8775788" cy="6478074"/>
          </a:xfrm>
          <a:prstGeom prst="rect">
            <a:avLst/>
          </a:prstGeom>
        </p:spPr>
      </p:pic>
    </p:spTree>
    <p:extLst>
      <p:ext uri="{BB962C8B-B14F-4D97-AF65-F5344CB8AC3E}">
        <p14:creationId xmlns:p14="http://schemas.microsoft.com/office/powerpoint/2010/main" val="30548891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682581" y="309094"/>
            <a:ext cx="10959921" cy="461665"/>
          </a:xfrm>
          <a:prstGeom prst="rect">
            <a:avLst/>
          </a:prstGeom>
          <a:solidFill>
            <a:srgbClr val="92D050"/>
          </a:solidFill>
        </p:spPr>
        <p:txBody>
          <a:bodyPr wrap="square" rtlCol="0">
            <a:spAutoFit/>
          </a:bodyPr>
          <a:lstStyle/>
          <a:p>
            <a:r>
              <a:rPr lang="es-VE" sz="2400" dirty="0" smtClean="0"/>
              <a:t>HERRAMIENTAS ESTADISTICAS PARA EL ANALISIS DE LOS DATOS EN LA BIOEVALUACION</a:t>
            </a:r>
            <a:endParaRPr lang="es-VE" sz="2400" dirty="0"/>
          </a:p>
        </p:txBody>
      </p:sp>
      <p:sp>
        <p:nvSpPr>
          <p:cNvPr id="3" name="CuadroTexto 2"/>
          <p:cNvSpPr txBox="1"/>
          <p:nvPr/>
        </p:nvSpPr>
        <p:spPr>
          <a:xfrm>
            <a:off x="1262130" y="1584101"/>
            <a:ext cx="9775064" cy="4493538"/>
          </a:xfrm>
          <a:prstGeom prst="rect">
            <a:avLst/>
          </a:prstGeom>
          <a:noFill/>
        </p:spPr>
        <p:txBody>
          <a:bodyPr wrap="square" rtlCol="0">
            <a:spAutoFit/>
          </a:bodyPr>
          <a:lstStyle/>
          <a:p>
            <a:pPr algn="just"/>
            <a:r>
              <a:rPr lang="es-VE" sz="2200" b="1" i="1" cap="small" dirty="0" smtClean="0">
                <a:solidFill>
                  <a:srgbClr val="0033CC"/>
                </a:solidFill>
              </a:rPr>
              <a:t>Tipos de Variables, Replicación y Escogencia de la Prueba estadística</a:t>
            </a:r>
          </a:p>
          <a:p>
            <a:pPr algn="just"/>
            <a:endParaRPr lang="es-VE" sz="2200" dirty="0"/>
          </a:p>
          <a:p>
            <a:pPr marL="285750" indent="-285750" algn="just">
              <a:buFont typeface="Arial" panose="020B0604020202020204" pitchFamily="34" charset="0"/>
              <a:buChar char="•"/>
            </a:pPr>
            <a:r>
              <a:rPr lang="es-VE" sz="2200" dirty="0" smtClean="0"/>
              <a:t>La prueba estadística a ser utilizada está vinculada a los objetivos, formulación de las hipótesis, formas de recolección y características de los datos.</a:t>
            </a:r>
          </a:p>
          <a:p>
            <a:pPr algn="just"/>
            <a:endParaRPr lang="es-VE" sz="2200" dirty="0" smtClean="0"/>
          </a:p>
          <a:p>
            <a:pPr marL="285750" indent="-285750" algn="just">
              <a:buFont typeface="Arial" panose="020B0604020202020204" pitchFamily="34" charset="0"/>
              <a:buChar char="•"/>
            </a:pPr>
            <a:r>
              <a:rPr lang="es-VE" sz="2200" dirty="0" smtClean="0"/>
              <a:t>Conocer los análisis estadísticos a aplicar (planeación) antes de iniciar la recolección de los datos.-</a:t>
            </a:r>
            <a:r>
              <a:rPr lang="es-VE" sz="2200" dirty="0" smtClean="0">
                <a:sym typeface="Wingdings" panose="05000000000000000000" pitchFamily="2" charset="2"/>
              </a:rPr>
              <a:t> Análisis simples y adecuados.</a:t>
            </a:r>
          </a:p>
          <a:p>
            <a:pPr algn="just"/>
            <a:endParaRPr lang="es-VE" sz="2200" dirty="0" smtClean="0">
              <a:sym typeface="Wingdings" panose="05000000000000000000" pitchFamily="2" charset="2"/>
            </a:endParaRPr>
          </a:p>
          <a:p>
            <a:pPr marL="285750" indent="-285750" algn="just">
              <a:buFont typeface="Arial" panose="020B0604020202020204" pitchFamily="34" charset="0"/>
              <a:buChar char="•"/>
            </a:pPr>
            <a:r>
              <a:rPr lang="es-VE" sz="2200" dirty="0" smtClean="0">
                <a:sym typeface="Wingdings" panose="05000000000000000000" pitchFamily="2" charset="2"/>
              </a:rPr>
              <a:t>Seleccionar aquellas pruebas mas adecuadas para responder la pregunta formulada. Después de recolectar los datos ya no se tendrán muchas opciones!!!</a:t>
            </a:r>
          </a:p>
          <a:p>
            <a:pPr algn="just"/>
            <a:endParaRPr lang="es-VE" sz="2200" dirty="0" smtClean="0">
              <a:sym typeface="Wingdings" panose="05000000000000000000" pitchFamily="2" charset="2"/>
            </a:endParaRPr>
          </a:p>
          <a:p>
            <a:pPr marL="285750" indent="-285750" algn="just">
              <a:buFont typeface="Arial" panose="020B0604020202020204" pitchFamily="34" charset="0"/>
              <a:buChar char="•"/>
            </a:pPr>
            <a:r>
              <a:rPr lang="es-VE" sz="2200" dirty="0" smtClean="0"/>
              <a:t>Los análisis más simples pueden generar resultados más objetivos y directos, lo que facilitará su interpretación.</a:t>
            </a:r>
            <a:endParaRPr lang="es-VE" sz="2200" dirty="0"/>
          </a:p>
        </p:txBody>
      </p:sp>
      <p:sp>
        <p:nvSpPr>
          <p:cNvPr id="4" name="CuadroTexto 3"/>
          <p:cNvSpPr txBox="1"/>
          <p:nvPr/>
        </p:nvSpPr>
        <p:spPr>
          <a:xfrm>
            <a:off x="7572778" y="808098"/>
            <a:ext cx="4069724" cy="369332"/>
          </a:xfrm>
          <a:prstGeom prst="rect">
            <a:avLst/>
          </a:prstGeom>
          <a:noFill/>
        </p:spPr>
        <p:txBody>
          <a:bodyPr wrap="square" rtlCol="0">
            <a:spAutoFit/>
          </a:bodyPr>
          <a:lstStyle/>
          <a:p>
            <a:pPr algn="ctr"/>
            <a:r>
              <a:rPr lang="es-VE" dirty="0" smtClean="0"/>
              <a:t>(</a:t>
            </a:r>
            <a:r>
              <a:rPr lang="es-VE" dirty="0" err="1" smtClean="0"/>
              <a:t>Sanchez</a:t>
            </a:r>
            <a:r>
              <a:rPr lang="es-VE" dirty="0" smtClean="0"/>
              <a:t>-Melo &amp; </a:t>
            </a:r>
            <a:r>
              <a:rPr lang="es-VE" dirty="0" err="1" smtClean="0"/>
              <a:t>Ubiratan-Hepp</a:t>
            </a:r>
            <a:r>
              <a:rPr lang="es-VE" dirty="0" smtClean="0"/>
              <a:t> 2008)</a:t>
            </a:r>
            <a:endParaRPr lang="es-VE" dirty="0"/>
          </a:p>
        </p:txBody>
      </p:sp>
    </p:spTree>
    <p:extLst>
      <p:ext uri="{BB962C8B-B14F-4D97-AF65-F5344CB8AC3E}">
        <p14:creationId xmlns:p14="http://schemas.microsoft.com/office/powerpoint/2010/main" val="319547286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1326524" y="682580"/>
            <a:ext cx="9775064" cy="5509200"/>
          </a:xfrm>
          <a:prstGeom prst="rect">
            <a:avLst/>
          </a:prstGeom>
          <a:noFill/>
        </p:spPr>
        <p:txBody>
          <a:bodyPr wrap="square" rtlCol="0">
            <a:spAutoFit/>
          </a:bodyPr>
          <a:lstStyle/>
          <a:p>
            <a:pPr algn="just"/>
            <a:r>
              <a:rPr lang="es-VE" sz="2200" b="1" i="1" cap="small" dirty="0" smtClean="0">
                <a:solidFill>
                  <a:srgbClr val="0033CC"/>
                </a:solidFill>
              </a:rPr>
              <a:t>Tipos y Naturaleza de las Variables</a:t>
            </a:r>
          </a:p>
          <a:p>
            <a:pPr algn="just"/>
            <a:endParaRPr lang="es-VE" sz="2200" dirty="0"/>
          </a:p>
          <a:p>
            <a:pPr marL="285750" indent="-285750" algn="just">
              <a:buFont typeface="Arial" panose="020B0604020202020204" pitchFamily="34" charset="0"/>
              <a:buChar char="•"/>
            </a:pPr>
            <a:r>
              <a:rPr lang="es-VE" sz="2200" dirty="0" smtClean="0"/>
              <a:t>Para escoger una análisis adecuado a los objetivos es necesario conocer cuantas variables tenemos y los tipos y naturaleza de las mismas.</a:t>
            </a:r>
          </a:p>
          <a:p>
            <a:pPr marL="285750" indent="-285750" algn="just">
              <a:buFont typeface="Arial" panose="020B0604020202020204" pitchFamily="34" charset="0"/>
              <a:buChar char="•"/>
            </a:pPr>
            <a:r>
              <a:rPr lang="es-VE" sz="2200" dirty="0" smtClean="0"/>
              <a:t>Podemos separar en: </a:t>
            </a:r>
            <a:r>
              <a:rPr lang="es-VE" sz="2200" u="sng" dirty="0" smtClean="0"/>
              <a:t>Variables Respuestas</a:t>
            </a:r>
            <a:r>
              <a:rPr lang="es-VE" sz="2200" dirty="0" smtClean="0"/>
              <a:t> (Dependientes) y </a:t>
            </a:r>
            <a:r>
              <a:rPr lang="es-VE" sz="2200" u="sng" dirty="0" smtClean="0"/>
              <a:t>Variables Explicativas</a:t>
            </a:r>
            <a:r>
              <a:rPr lang="es-VE" sz="2200" dirty="0" smtClean="0"/>
              <a:t> (Independientes).</a:t>
            </a:r>
          </a:p>
          <a:p>
            <a:pPr marL="285750" indent="-285750" algn="just">
              <a:buFont typeface="Arial" panose="020B0604020202020204" pitchFamily="34" charset="0"/>
              <a:buChar char="•"/>
            </a:pPr>
            <a:r>
              <a:rPr lang="es-VE" sz="2200" dirty="0" smtClean="0"/>
              <a:t>La variable respuesta es aquella en la que se esperan alteraciones o variaciones frente a diferentes valores (</a:t>
            </a:r>
            <a:r>
              <a:rPr lang="es-VE" sz="2200" dirty="0" err="1" smtClean="0"/>
              <a:t>ó</a:t>
            </a:r>
            <a:r>
              <a:rPr lang="es-VE" sz="2200" dirty="0" smtClean="0"/>
              <a:t> niveles) de la variable explicativa. En la variable respuesta es en la que estamos interesados.</a:t>
            </a:r>
          </a:p>
          <a:p>
            <a:pPr marL="285750" indent="-285750" algn="just">
              <a:buFont typeface="Arial" panose="020B0604020202020204" pitchFamily="34" charset="0"/>
              <a:buChar char="•"/>
            </a:pPr>
            <a:r>
              <a:rPr lang="es-VE" sz="2200" dirty="0" smtClean="0"/>
              <a:t>Cuando tenemos varias variables respuestas (</a:t>
            </a:r>
            <a:r>
              <a:rPr lang="es-VE" sz="2200" dirty="0" err="1" smtClean="0"/>
              <a:t>Ejem</a:t>
            </a:r>
            <a:r>
              <a:rPr lang="es-VE" sz="2200" dirty="0" smtClean="0"/>
              <a:t>., Abundancia de varias especies en una serie de muestras) se deben utilizar </a:t>
            </a:r>
            <a:r>
              <a:rPr lang="es-VE" sz="2200" u="sng" dirty="0" smtClean="0"/>
              <a:t>Análisis Multivariados</a:t>
            </a:r>
            <a:r>
              <a:rPr lang="es-VE" sz="2200" dirty="0" smtClean="0"/>
              <a:t>. En caso de tener una sola variable respuesta (</a:t>
            </a:r>
            <a:r>
              <a:rPr lang="es-VE" sz="2200" dirty="0" err="1" smtClean="0"/>
              <a:t>Ejem</a:t>
            </a:r>
            <a:r>
              <a:rPr lang="es-VE" sz="2200" dirty="0" smtClean="0"/>
              <a:t>. Riqueza) se utilizan </a:t>
            </a:r>
            <a:r>
              <a:rPr lang="es-VE" sz="2200" u="sng" dirty="0" smtClean="0"/>
              <a:t>Análisis Univariados</a:t>
            </a:r>
            <a:r>
              <a:rPr lang="es-VE" sz="2200" dirty="0" smtClean="0"/>
              <a:t>.</a:t>
            </a:r>
          </a:p>
          <a:p>
            <a:pPr marL="285750" indent="-285750" algn="just">
              <a:buFont typeface="Arial" panose="020B0604020202020204" pitchFamily="34" charset="0"/>
              <a:buChar char="•"/>
            </a:pPr>
            <a:r>
              <a:rPr lang="es-VE" sz="2200" dirty="0" smtClean="0"/>
              <a:t>Otra clasificación se refiere a la naturaleza de las variables: Podemos tener </a:t>
            </a:r>
            <a:r>
              <a:rPr lang="es-VE" sz="2200" u="sng" dirty="0" smtClean="0"/>
              <a:t>Variables Cuantitativas</a:t>
            </a:r>
            <a:r>
              <a:rPr lang="es-VE" sz="2200" dirty="0" smtClean="0"/>
              <a:t> Continuas o Discretas y </a:t>
            </a:r>
            <a:r>
              <a:rPr lang="es-VE" sz="2200" u="sng" dirty="0" smtClean="0"/>
              <a:t>Variables Cualitativas</a:t>
            </a:r>
            <a:r>
              <a:rPr lang="es-VE" sz="2200" dirty="0" smtClean="0"/>
              <a:t> o Categóricas, también llamados estados o niveles. </a:t>
            </a:r>
            <a:endParaRPr lang="es-VE" sz="2200" dirty="0"/>
          </a:p>
        </p:txBody>
      </p:sp>
    </p:spTree>
    <p:extLst>
      <p:ext uri="{BB962C8B-B14F-4D97-AF65-F5344CB8AC3E}">
        <p14:creationId xmlns:p14="http://schemas.microsoft.com/office/powerpoint/2010/main" val="390608277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75" name="Rectangle 31"/>
          <p:cNvSpPr>
            <a:spLocks noGrp="1" noChangeArrowheads="1"/>
          </p:cNvSpPr>
          <p:nvPr>
            <p:ph type="body" idx="1"/>
          </p:nvPr>
        </p:nvSpPr>
        <p:spPr>
          <a:xfrm>
            <a:off x="2243233" y="768325"/>
            <a:ext cx="8916988" cy="6089675"/>
          </a:xfrm>
        </p:spPr>
        <p:txBody>
          <a:bodyPr>
            <a:noAutofit/>
          </a:bodyPr>
          <a:lstStyle/>
          <a:p>
            <a:pPr eaLnBrk="1" hangingPunct="1">
              <a:lnSpc>
                <a:spcPct val="80000"/>
              </a:lnSpc>
            </a:pPr>
            <a:r>
              <a:rPr lang="es-ES" sz="2000" b="1" dirty="0">
                <a:solidFill>
                  <a:srgbClr val="CC3300"/>
                </a:solidFill>
              </a:rPr>
              <a:t>Cualitativas</a:t>
            </a:r>
            <a:r>
              <a:rPr lang="es-ES" sz="2000" dirty="0">
                <a:solidFill>
                  <a:srgbClr val="CC3300"/>
                </a:solidFill>
              </a:rPr>
              <a:t/>
            </a:r>
            <a:br>
              <a:rPr lang="es-ES" sz="2000" dirty="0">
                <a:solidFill>
                  <a:srgbClr val="CC3300"/>
                </a:solidFill>
              </a:rPr>
            </a:br>
            <a:r>
              <a:rPr lang="es-ES" sz="2000" dirty="0"/>
              <a:t>Si sus valores (</a:t>
            </a:r>
            <a:r>
              <a:rPr lang="es-ES" sz="2000" i="1" dirty="0"/>
              <a:t>modalidades</a:t>
            </a:r>
            <a:r>
              <a:rPr lang="es-ES" sz="2000" dirty="0"/>
              <a:t>) no se pueden asociar naturalmente a un número </a:t>
            </a:r>
            <a:r>
              <a:rPr lang="es-ES" sz="2000" dirty="0">
                <a:solidFill>
                  <a:srgbClr val="339933"/>
                </a:solidFill>
              </a:rPr>
              <a:t>(no se pueden hacer operaciones algebraicas con ellos)</a:t>
            </a:r>
          </a:p>
          <a:p>
            <a:pPr eaLnBrk="1" hangingPunct="1">
              <a:lnSpc>
                <a:spcPct val="80000"/>
              </a:lnSpc>
            </a:pPr>
            <a:endParaRPr lang="es-ES" sz="2000" dirty="0">
              <a:solidFill>
                <a:srgbClr val="339933"/>
              </a:solidFill>
            </a:endParaRPr>
          </a:p>
          <a:p>
            <a:pPr lvl="1" eaLnBrk="1" hangingPunct="1">
              <a:lnSpc>
                <a:spcPct val="80000"/>
              </a:lnSpc>
            </a:pPr>
            <a:r>
              <a:rPr lang="es-ES" sz="2000" dirty="0">
                <a:solidFill>
                  <a:srgbClr val="CC3300"/>
                </a:solidFill>
              </a:rPr>
              <a:t>Nominales</a:t>
            </a:r>
            <a:r>
              <a:rPr lang="es-ES" sz="2000" dirty="0"/>
              <a:t>: Si sus valores no se pueden ordenar</a:t>
            </a:r>
          </a:p>
          <a:p>
            <a:pPr lvl="2" eaLnBrk="1" hangingPunct="1">
              <a:lnSpc>
                <a:spcPct val="80000"/>
              </a:lnSpc>
            </a:pPr>
            <a:r>
              <a:rPr lang="es-ES" dirty="0">
                <a:solidFill>
                  <a:srgbClr val="0033CC"/>
                </a:solidFill>
              </a:rPr>
              <a:t>Sexo, </a:t>
            </a:r>
            <a:r>
              <a:rPr lang="es-ES" dirty="0" smtClean="0">
                <a:solidFill>
                  <a:srgbClr val="0033CC"/>
                </a:solidFill>
              </a:rPr>
              <a:t>Categoría Trófica, Presencia-Ausencia</a:t>
            </a:r>
            <a:endParaRPr lang="es-ES" dirty="0">
              <a:solidFill>
                <a:srgbClr val="0033CC"/>
              </a:solidFill>
            </a:endParaRPr>
          </a:p>
          <a:p>
            <a:pPr lvl="1" eaLnBrk="1" hangingPunct="1">
              <a:lnSpc>
                <a:spcPct val="80000"/>
              </a:lnSpc>
            </a:pPr>
            <a:endParaRPr lang="es-ES" sz="2000" dirty="0">
              <a:solidFill>
                <a:schemeClr val="accent1"/>
              </a:solidFill>
            </a:endParaRPr>
          </a:p>
          <a:p>
            <a:pPr lvl="1" eaLnBrk="1" hangingPunct="1">
              <a:lnSpc>
                <a:spcPct val="80000"/>
              </a:lnSpc>
            </a:pPr>
            <a:r>
              <a:rPr lang="es-ES" sz="2000" dirty="0">
                <a:solidFill>
                  <a:srgbClr val="CC3300"/>
                </a:solidFill>
              </a:rPr>
              <a:t>Ordinales</a:t>
            </a:r>
            <a:r>
              <a:rPr lang="es-ES" sz="2000" dirty="0"/>
              <a:t>: Si sus valores se pueden ordenar</a:t>
            </a:r>
          </a:p>
          <a:p>
            <a:pPr lvl="2" eaLnBrk="1" hangingPunct="1">
              <a:lnSpc>
                <a:spcPct val="80000"/>
              </a:lnSpc>
            </a:pPr>
            <a:r>
              <a:rPr lang="es-ES" dirty="0" smtClean="0">
                <a:solidFill>
                  <a:srgbClr val="0033CC"/>
                </a:solidFill>
              </a:rPr>
              <a:t>Categorías de Abundancia</a:t>
            </a:r>
            <a:endParaRPr lang="es-ES" dirty="0">
              <a:solidFill>
                <a:srgbClr val="0033CC"/>
              </a:solidFill>
            </a:endParaRPr>
          </a:p>
          <a:p>
            <a:pPr lvl="1" eaLnBrk="1" hangingPunct="1">
              <a:lnSpc>
                <a:spcPct val="80000"/>
              </a:lnSpc>
            </a:pPr>
            <a:endParaRPr lang="es-ES" sz="2000" dirty="0">
              <a:solidFill>
                <a:schemeClr val="accent1"/>
              </a:solidFill>
            </a:endParaRPr>
          </a:p>
          <a:p>
            <a:pPr eaLnBrk="1" hangingPunct="1">
              <a:lnSpc>
                <a:spcPct val="80000"/>
              </a:lnSpc>
            </a:pPr>
            <a:r>
              <a:rPr lang="es-ES" sz="2000" b="1" dirty="0">
                <a:solidFill>
                  <a:srgbClr val="CC3300"/>
                </a:solidFill>
              </a:rPr>
              <a:t>Cuantitativas o Numéricas</a:t>
            </a:r>
            <a:r>
              <a:rPr lang="es-ES" sz="2000" dirty="0">
                <a:solidFill>
                  <a:srgbClr val="CC3300"/>
                </a:solidFill>
              </a:rPr>
              <a:t/>
            </a:r>
            <a:br>
              <a:rPr lang="es-ES" sz="2000" dirty="0">
                <a:solidFill>
                  <a:srgbClr val="CC3300"/>
                </a:solidFill>
              </a:rPr>
            </a:br>
            <a:r>
              <a:rPr lang="es-ES" sz="2000" dirty="0"/>
              <a:t>Si sus valores son numéricos (</a:t>
            </a:r>
            <a:r>
              <a:rPr lang="es-ES" sz="2000" dirty="0">
                <a:solidFill>
                  <a:srgbClr val="339933"/>
                </a:solidFill>
              </a:rPr>
              <a:t>tiene sentido hacer operaciones algebraicas con ellos</a:t>
            </a:r>
            <a:r>
              <a:rPr lang="es-ES" sz="2000" dirty="0"/>
              <a:t>)</a:t>
            </a:r>
          </a:p>
          <a:p>
            <a:pPr eaLnBrk="1" hangingPunct="1">
              <a:lnSpc>
                <a:spcPct val="80000"/>
              </a:lnSpc>
            </a:pPr>
            <a:endParaRPr lang="es-ES" sz="2000" dirty="0"/>
          </a:p>
          <a:p>
            <a:pPr lvl="1" eaLnBrk="1" hangingPunct="1">
              <a:lnSpc>
                <a:spcPct val="80000"/>
              </a:lnSpc>
            </a:pPr>
            <a:r>
              <a:rPr lang="es-ES" sz="2000" dirty="0">
                <a:solidFill>
                  <a:srgbClr val="CC3300"/>
                </a:solidFill>
              </a:rPr>
              <a:t>Discretas</a:t>
            </a:r>
            <a:r>
              <a:rPr lang="es-ES" sz="2000" dirty="0"/>
              <a:t>: Si toma valores enteros</a:t>
            </a:r>
          </a:p>
          <a:p>
            <a:pPr lvl="2" eaLnBrk="1" hangingPunct="1">
              <a:lnSpc>
                <a:spcPct val="80000"/>
              </a:lnSpc>
            </a:pPr>
            <a:r>
              <a:rPr lang="es-ES" dirty="0" smtClean="0">
                <a:solidFill>
                  <a:srgbClr val="0033CC"/>
                </a:solidFill>
              </a:rPr>
              <a:t>Riqueza de Especies, Abundancia de Organismos, etc.”</a:t>
            </a:r>
            <a:endParaRPr lang="es-ES" dirty="0">
              <a:solidFill>
                <a:srgbClr val="0033CC"/>
              </a:solidFill>
            </a:endParaRPr>
          </a:p>
          <a:p>
            <a:pPr lvl="1" eaLnBrk="1" hangingPunct="1">
              <a:lnSpc>
                <a:spcPct val="80000"/>
              </a:lnSpc>
            </a:pPr>
            <a:endParaRPr lang="es-ES" sz="2000" dirty="0">
              <a:solidFill>
                <a:schemeClr val="accent1"/>
              </a:solidFill>
            </a:endParaRPr>
          </a:p>
          <a:p>
            <a:pPr lvl="1" eaLnBrk="1" hangingPunct="1">
              <a:lnSpc>
                <a:spcPct val="80000"/>
              </a:lnSpc>
            </a:pPr>
            <a:r>
              <a:rPr lang="es-ES" sz="2000" dirty="0">
                <a:solidFill>
                  <a:srgbClr val="CC3300"/>
                </a:solidFill>
              </a:rPr>
              <a:t>Continuas</a:t>
            </a:r>
            <a:r>
              <a:rPr lang="es-ES" sz="2000" dirty="0"/>
              <a:t>: Si entre dos valores, son posibles infinitos valores intermedios.</a:t>
            </a:r>
          </a:p>
          <a:p>
            <a:pPr lvl="2" eaLnBrk="1" hangingPunct="1">
              <a:lnSpc>
                <a:spcPct val="80000"/>
              </a:lnSpc>
            </a:pPr>
            <a:r>
              <a:rPr lang="es-ES" dirty="0" smtClean="0">
                <a:solidFill>
                  <a:srgbClr val="0033CC"/>
                </a:solidFill>
              </a:rPr>
              <a:t>Tamaño, Diversidad, Tasa de Descomposición, etc.</a:t>
            </a:r>
            <a:endParaRPr lang="es-ES" u="sng" dirty="0">
              <a:solidFill>
                <a:srgbClr val="0033CC"/>
              </a:solidFill>
            </a:endParaRPr>
          </a:p>
        </p:txBody>
      </p:sp>
      <p:sp>
        <p:nvSpPr>
          <p:cNvPr id="14340" name="Rectangle 33"/>
          <p:cNvSpPr>
            <a:spLocks noGrp="1" noChangeArrowheads="1"/>
          </p:cNvSpPr>
          <p:nvPr>
            <p:ph type="title"/>
          </p:nvPr>
        </p:nvSpPr>
        <p:spPr>
          <a:xfrm>
            <a:off x="1638301" y="83709"/>
            <a:ext cx="8994775" cy="668338"/>
          </a:xfrm>
        </p:spPr>
        <p:txBody>
          <a:bodyPr>
            <a:normAutofit fontScale="90000"/>
          </a:bodyPr>
          <a:lstStyle/>
          <a:p>
            <a:pPr eaLnBrk="1" hangingPunct="1"/>
            <a:r>
              <a:rPr lang="es-ES" dirty="0"/>
              <a:t>Tipos de variables</a:t>
            </a:r>
          </a:p>
        </p:txBody>
      </p:sp>
      <p:sp>
        <p:nvSpPr>
          <p:cNvPr id="14341" name="AutoShape 34"/>
          <p:cNvSpPr>
            <a:spLocks/>
          </p:cNvSpPr>
          <p:nvPr/>
        </p:nvSpPr>
        <p:spPr bwMode="auto">
          <a:xfrm>
            <a:off x="1982326" y="864917"/>
            <a:ext cx="73025" cy="3168650"/>
          </a:xfrm>
          <a:prstGeom prst="leftBrace">
            <a:avLst>
              <a:gd name="adj1" fmla="val 361594"/>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900">
                <a:solidFill>
                  <a:schemeClr val="tx1"/>
                </a:solidFill>
                <a:latin typeface="Arial" panose="020B0604020202020204" pitchFamily="34" charset="0"/>
              </a:defRPr>
            </a:lvl1pPr>
            <a:lvl2pPr marL="742950" indent="-285750">
              <a:defRPr sz="1900">
                <a:solidFill>
                  <a:schemeClr val="tx1"/>
                </a:solidFill>
                <a:latin typeface="Arial" panose="020B0604020202020204" pitchFamily="34" charset="0"/>
              </a:defRPr>
            </a:lvl2pPr>
            <a:lvl3pPr marL="1143000" indent="-228600">
              <a:defRPr sz="1900">
                <a:solidFill>
                  <a:schemeClr val="tx1"/>
                </a:solidFill>
                <a:latin typeface="Arial" panose="020B0604020202020204" pitchFamily="34" charset="0"/>
              </a:defRPr>
            </a:lvl3pPr>
            <a:lvl4pPr marL="1600200" indent="-228600">
              <a:defRPr sz="1900">
                <a:solidFill>
                  <a:schemeClr val="tx1"/>
                </a:solidFill>
                <a:latin typeface="Arial" panose="020B0604020202020204" pitchFamily="34" charset="0"/>
              </a:defRPr>
            </a:lvl4pPr>
            <a:lvl5pPr marL="2057400" indent="-228600">
              <a:defRPr sz="1900">
                <a:solidFill>
                  <a:schemeClr val="tx1"/>
                </a:solidFill>
                <a:latin typeface="Arial" panose="020B0604020202020204" pitchFamily="34" charset="0"/>
              </a:defRPr>
            </a:lvl5pPr>
            <a:lvl6pPr marL="2514600" indent="-228600" eaLnBrk="0" fontAlgn="base" hangingPunct="0">
              <a:spcBef>
                <a:spcPct val="0"/>
              </a:spcBef>
              <a:spcAft>
                <a:spcPct val="0"/>
              </a:spcAft>
              <a:defRPr sz="1900">
                <a:solidFill>
                  <a:schemeClr val="tx1"/>
                </a:solidFill>
                <a:latin typeface="Arial" panose="020B0604020202020204" pitchFamily="34" charset="0"/>
              </a:defRPr>
            </a:lvl6pPr>
            <a:lvl7pPr marL="2971800" indent="-228600" eaLnBrk="0" fontAlgn="base" hangingPunct="0">
              <a:spcBef>
                <a:spcPct val="0"/>
              </a:spcBef>
              <a:spcAft>
                <a:spcPct val="0"/>
              </a:spcAft>
              <a:defRPr sz="1900">
                <a:solidFill>
                  <a:schemeClr val="tx1"/>
                </a:solidFill>
                <a:latin typeface="Arial" panose="020B0604020202020204" pitchFamily="34" charset="0"/>
              </a:defRPr>
            </a:lvl7pPr>
            <a:lvl8pPr marL="3429000" indent="-228600" eaLnBrk="0" fontAlgn="base" hangingPunct="0">
              <a:spcBef>
                <a:spcPct val="0"/>
              </a:spcBef>
              <a:spcAft>
                <a:spcPct val="0"/>
              </a:spcAft>
              <a:defRPr sz="1900">
                <a:solidFill>
                  <a:schemeClr val="tx1"/>
                </a:solidFill>
                <a:latin typeface="Arial" panose="020B0604020202020204" pitchFamily="34" charset="0"/>
              </a:defRPr>
            </a:lvl8pPr>
            <a:lvl9pPr marL="3886200" indent="-228600" eaLnBrk="0" fontAlgn="base" hangingPunct="0">
              <a:spcBef>
                <a:spcPct val="0"/>
              </a:spcBef>
              <a:spcAft>
                <a:spcPct val="0"/>
              </a:spcAft>
              <a:defRPr sz="1900">
                <a:solidFill>
                  <a:schemeClr val="tx1"/>
                </a:solidFill>
                <a:latin typeface="Arial" panose="020B0604020202020204" pitchFamily="34" charset="0"/>
              </a:defRPr>
            </a:lvl9pPr>
          </a:lstStyle>
          <a:p>
            <a:pPr eaLnBrk="1" hangingPunct="1"/>
            <a:endParaRPr lang="es-VE"/>
          </a:p>
        </p:txBody>
      </p:sp>
      <p:sp>
        <p:nvSpPr>
          <p:cNvPr id="108579" name="AutoShape 35"/>
          <p:cNvSpPr>
            <a:spLocks/>
          </p:cNvSpPr>
          <p:nvPr/>
        </p:nvSpPr>
        <p:spPr bwMode="auto">
          <a:xfrm>
            <a:off x="2692022" y="2107594"/>
            <a:ext cx="73025" cy="863600"/>
          </a:xfrm>
          <a:prstGeom prst="leftBrace">
            <a:avLst>
              <a:gd name="adj1" fmla="val 98551"/>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900">
                <a:solidFill>
                  <a:schemeClr val="tx1"/>
                </a:solidFill>
                <a:latin typeface="Arial" panose="020B0604020202020204" pitchFamily="34" charset="0"/>
              </a:defRPr>
            </a:lvl1pPr>
            <a:lvl2pPr marL="742950" indent="-285750">
              <a:defRPr sz="1900">
                <a:solidFill>
                  <a:schemeClr val="tx1"/>
                </a:solidFill>
                <a:latin typeface="Arial" panose="020B0604020202020204" pitchFamily="34" charset="0"/>
              </a:defRPr>
            </a:lvl2pPr>
            <a:lvl3pPr marL="1143000" indent="-228600">
              <a:defRPr sz="1900">
                <a:solidFill>
                  <a:schemeClr val="tx1"/>
                </a:solidFill>
                <a:latin typeface="Arial" panose="020B0604020202020204" pitchFamily="34" charset="0"/>
              </a:defRPr>
            </a:lvl3pPr>
            <a:lvl4pPr marL="1600200" indent="-228600">
              <a:defRPr sz="1900">
                <a:solidFill>
                  <a:schemeClr val="tx1"/>
                </a:solidFill>
                <a:latin typeface="Arial" panose="020B0604020202020204" pitchFamily="34" charset="0"/>
              </a:defRPr>
            </a:lvl4pPr>
            <a:lvl5pPr marL="2057400" indent="-228600">
              <a:defRPr sz="1900">
                <a:solidFill>
                  <a:schemeClr val="tx1"/>
                </a:solidFill>
                <a:latin typeface="Arial" panose="020B0604020202020204" pitchFamily="34" charset="0"/>
              </a:defRPr>
            </a:lvl5pPr>
            <a:lvl6pPr marL="2514600" indent="-228600" eaLnBrk="0" fontAlgn="base" hangingPunct="0">
              <a:spcBef>
                <a:spcPct val="0"/>
              </a:spcBef>
              <a:spcAft>
                <a:spcPct val="0"/>
              </a:spcAft>
              <a:defRPr sz="1900">
                <a:solidFill>
                  <a:schemeClr val="tx1"/>
                </a:solidFill>
                <a:latin typeface="Arial" panose="020B0604020202020204" pitchFamily="34" charset="0"/>
              </a:defRPr>
            </a:lvl6pPr>
            <a:lvl7pPr marL="2971800" indent="-228600" eaLnBrk="0" fontAlgn="base" hangingPunct="0">
              <a:spcBef>
                <a:spcPct val="0"/>
              </a:spcBef>
              <a:spcAft>
                <a:spcPct val="0"/>
              </a:spcAft>
              <a:defRPr sz="1900">
                <a:solidFill>
                  <a:schemeClr val="tx1"/>
                </a:solidFill>
                <a:latin typeface="Arial" panose="020B0604020202020204" pitchFamily="34" charset="0"/>
              </a:defRPr>
            </a:lvl7pPr>
            <a:lvl8pPr marL="3429000" indent="-228600" eaLnBrk="0" fontAlgn="base" hangingPunct="0">
              <a:spcBef>
                <a:spcPct val="0"/>
              </a:spcBef>
              <a:spcAft>
                <a:spcPct val="0"/>
              </a:spcAft>
              <a:defRPr sz="1900">
                <a:solidFill>
                  <a:schemeClr val="tx1"/>
                </a:solidFill>
                <a:latin typeface="Arial" panose="020B0604020202020204" pitchFamily="34" charset="0"/>
              </a:defRPr>
            </a:lvl8pPr>
            <a:lvl9pPr marL="3886200" indent="-228600" eaLnBrk="0" fontAlgn="base" hangingPunct="0">
              <a:spcBef>
                <a:spcPct val="0"/>
              </a:spcBef>
              <a:spcAft>
                <a:spcPct val="0"/>
              </a:spcAft>
              <a:defRPr sz="1900">
                <a:solidFill>
                  <a:schemeClr val="tx1"/>
                </a:solidFill>
                <a:latin typeface="Arial" panose="020B0604020202020204" pitchFamily="34" charset="0"/>
              </a:defRPr>
            </a:lvl9pPr>
          </a:lstStyle>
          <a:p>
            <a:pPr eaLnBrk="1" hangingPunct="1"/>
            <a:endParaRPr lang="es-VE"/>
          </a:p>
        </p:txBody>
      </p:sp>
      <p:sp>
        <p:nvSpPr>
          <p:cNvPr id="108580" name="AutoShape 36"/>
          <p:cNvSpPr>
            <a:spLocks/>
          </p:cNvSpPr>
          <p:nvPr/>
        </p:nvSpPr>
        <p:spPr bwMode="auto">
          <a:xfrm>
            <a:off x="2618997" y="5177307"/>
            <a:ext cx="73025" cy="791359"/>
          </a:xfrm>
          <a:prstGeom prst="leftBrace">
            <a:avLst>
              <a:gd name="adj1" fmla="val 82246"/>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900">
                <a:solidFill>
                  <a:schemeClr val="tx1"/>
                </a:solidFill>
                <a:latin typeface="Arial" panose="020B0604020202020204" pitchFamily="34" charset="0"/>
              </a:defRPr>
            </a:lvl1pPr>
            <a:lvl2pPr marL="742950" indent="-285750">
              <a:defRPr sz="1900">
                <a:solidFill>
                  <a:schemeClr val="tx1"/>
                </a:solidFill>
                <a:latin typeface="Arial" panose="020B0604020202020204" pitchFamily="34" charset="0"/>
              </a:defRPr>
            </a:lvl2pPr>
            <a:lvl3pPr marL="1143000" indent="-228600">
              <a:defRPr sz="1900">
                <a:solidFill>
                  <a:schemeClr val="tx1"/>
                </a:solidFill>
                <a:latin typeface="Arial" panose="020B0604020202020204" pitchFamily="34" charset="0"/>
              </a:defRPr>
            </a:lvl3pPr>
            <a:lvl4pPr marL="1600200" indent="-228600">
              <a:defRPr sz="1900">
                <a:solidFill>
                  <a:schemeClr val="tx1"/>
                </a:solidFill>
                <a:latin typeface="Arial" panose="020B0604020202020204" pitchFamily="34" charset="0"/>
              </a:defRPr>
            </a:lvl4pPr>
            <a:lvl5pPr marL="2057400" indent="-228600">
              <a:defRPr sz="1900">
                <a:solidFill>
                  <a:schemeClr val="tx1"/>
                </a:solidFill>
                <a:latin typeface="Arial" panose="020B0604020202020204" pitchFamily="34" charset="0"/>
              </a:defRPr>
            </a:lvl5pPr>
            <a:lvl6pPr marL="2514600" indent="-228600" eaLnBrk="0" fontAlgn="base" hangingPunct="0">
              <a:spcBef>
                <a:spcPct val="0"/>
              </a:spcBef>
              <a:spcAft>
                <a:spcPct val="0"/>
              </a:spcAft>
              <a:defRPr sz="1900">
                <a:solidFill>
                  <a:schemeClr val="tx1"/>
                </a:solidFill>
                <a:latin typeface="Arial" panose="020B0604020202020204" pitchFamily="34" charset="0"/>
              </a:defRPr>
            </a:lvl6pPr>
            <a:lvl7pPr marL="2971800" indent="-228600" eaLnBrk="0" fontAlgn="base" hangingPunct="0">
              <a:spcBef>
                <a:spcPct val="0"/>
              </a:spcBef>
              <a:spcAft>
                <a:spcPct val="0"/>
              </a:spcAft>
              <a:defRPr sz="1900">
                <a:solidFill>
                  <a:schemeClr val="tx1"/>
                </a:solidFill>
                <a:latin typeface="Arial" panose="020B0604020202020204" pitchFamily="34" charset="0"/>
              </a:defRPr>
            </a:lvl7pPr>
            <a:lvl8pPr marL="3429000" indent="-228600" eaLnBrk="0" fontAlgn="base" hangingPunct="0">
              <a:spcBef>
                <a:spcPct val="0"/>
              </a:spcBef>
              <a:spcAft>
                <a:spcPct val="0"/>
              </a:spcAft>
              <a:defRPr sz="1900">
                <a:solidFill>
                  <a:schemeClr val="tx1"/>
                </a:solidFill>
                <a:latin typeface="Arial" panose="020B0604020202020204" pitchFamily="34" charset="0"/>
              </a:defRPr>
            </a:lvl8pPr>
            <a:lvl9pPr marL="3886200" indent="-228600" eaLnBrk="0" fontAlgn="base" hangingPunct="0">
              <a:spcBef>
                <a:spcPct val="0"/>
              </a:spcBef>
              <a:spcAft>
                <a:spcPct val="0"/>
              </a:spcAft>
              <a:defRPr sz="1900">
                <a:solidFill>
                  <a:schemeClr val="tx1"/>
                </a:solidFill>
                <a:latin typeface="Arial" panose="020B0604020202020204" pitchFamily="34" charset="0"/>
              </a:defRPr>
            </a:lvl9pPr>
          </a:lstStyle>
          <a:p>
            <a:pPr eaLnBrk="1" hangingPunct="1"/>
            <a:endParaRPr lang="es-VE"/>
          </a:p>
        </p:txBody>
      </p:sp>
    </p:spTree>
    <p:extLst>
      <p:ext uri="{BB962C8B-B14F-4D97-AF65-F5344CB8AC3E}">
        <p14:creationId xmlns:p14="http://schemas.microsoft.com/office/powerpoint/2010/main" val="399985899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798490" y="115905"/>
            <a:ext cx="10354614" cy="6524863"/>
          </a:xfrm>
          <a:prstGeom prst="rect">
            <a:avLst/>
          </a:prstGeom>
          <a:noFill/>
        </p:spPr>
        <p:txBody>
          <a:bodyPr wrap="square" rtlCol="0">
            <a:spAutoFit/>
          </a:bodyPr>
          <a:lstStyle/>
          <a:p>
            <a:pPr algn="just"/>
            <a:r>
              <a:rPr lang="es-VE" sz="2200" b="1" i="1" cap="small" dirty="0" smtClean="0">
                <a:solidFill>
                  <a:srgbClr val="0033CC"/>
                </a:solidFill>
              </a:rPr>
              <a:t>Variables Respuestas Utilizadas en la </a:t>
            </a:r>
            <a:r>
              <a:rPr lang="es-VE" sz="2200" b="1" i="1" cap="small" dirty="0" err="1" smtClean="0">
                <a:solidFill>
                  <a:srgbClr val="0033CC"/>
                </a:solidFill>
              </a:rPr>
              <a:t>Bioevaluacion</a:t>
            </a:r>
            <a:endParaRPr lang="es-VE" sz="2200" b="1" i="1" cap="small" dirty="0" smtClean="0">
              <a:solidFill>
                <a:srgbClr val="0033CC"/>
              </a:solidFill>
            </a:endParaRPr>
          </a:p>
          <a:p>
            <a:pPr algn="just"/>
            <a:endParaRPr lang="es-VE" sz="2200" dirty="0"/>
          </a:p>
          <a:p>
            <a:pPr marL="285750" indent="-285750" algn="just">
              <a:buFont typeface="Arial" panose="020B0604020202020204" pitchFamily="34" charset="0"/>
              <a:buChar char="•"/>
            </a:pPr>
            <a:r>
              <a:rPr lang="es-VE" sz="2200" dirty="0" smtClean="0"/>
              <a:t>En los estudios de Bioevaluación se puede utilizar una variable respuesta (</a:t>
            </a:r>
            <a:r>
              <a:rPr lang="es-VE" sz="2200" u="sng" dirty="0" err="1" smtClean="0"/>
              <a:t>Unimétrico</a:t>
            </a:r>
            <a:r>
              <a:rPr lang="es-VE" sz="2200" dirty="0" smtClean="0"/>
              <a:t>) o varias variables respuesta (</a:t>
            </a:r>
            <a:r>
              <a:rPr lang="es-VE" sz="2200" u="sng" dirty="0" smtClean="0"/>
              <a:t>Multimétricos</a:t>
            </a:r>
            <a:r>
              <a:rPr lang="es-VE" sz="2200" dirty="0" smtClean="0"/>
              <a:t>).</a:t>
            </a:r>
          </a:p>
          <a:p>
            <a:pPr algn="just"/>
            <a:endParaRPr lang="es-VE" sz="2200" dirty="0" smtClean="0"/>
          </a:p>
          <a:p>
            <a:pPr marL="285750" indent="-285750" algn="just">
              <a:buFont typeface="Arial" panose="020B0604020202020204" pitchFamily="34" charset="0"/>
              <a:buChar char="•"/>
            </a:pPr>
            <a:r>
              <a:rPr lang="es-VE" sz="2200" dirty="0" smtClean="0"/>
              <a:t>Unimétricos : abundancia o biomasa de una especie sensible. También una variable que condense la información de todas las especies (riqueza, índice de diversidad, índice biótico, índices multimétricos).</a:t>
            </a:r>
          </a:p>
          <a:p>
            <a:pPr algn="just"/>
            <a:endParaRPr lang="es-VE" sz="2200" dirty="0" smtClean="0"/>
          </a:p>
          <a:p>
            <a:pPr marL="285750" indent="-285750" algn="just">
              <a:buFont typeface="Arial" panose="020B0604020202020204" pitchFamily="34" charset="0"/>
              <a:buChar char="•"/>
            </a:pPr>
            <a:r>
              <a:rPr lang="es-VE" sz="2200" dirty="0" smtClean="0"/>
              <a:t> La Riqueza de especies (S): métrica simple y fácil de interpretar. Es afectada por el esfuerzo de muestreo (Solución?).</a:t>
            </a:r>
          </a:p>
          <a:p>
            <a:pPr algn="just"/>
            <a:endParaRPr lang="es-VE" sz="2200" dirty="0" smtClean="0"/>
          </a:p>
          <a:p>
            <a:pPr marL="285750" indent="-285750" algn="just">
              <a:buFont typeface="Arial" panose="020B0604020202020204" pitchFamily="34" charset="0"/>
              <a:buChar char="•"/>
            </a:pPr>
            <a:r>
              <a:rPr lang="es-VE" sz="2200" dirty="0" smtClean="0"/>
              <a:t>Los índices de diversidad: Shannon y Simpson mas utilizados. Están compuestos de dos métricas: riqueza y equidad. Mejor utilizar cada métrica por separado (Melo 2008).</a:t>
            </a:r>
          </a:p>
          <a:p>
            <a:pPr algn="just"/>
            <a:endParaRPr lang="es-VE" sz="2200" dirty="0" smtClean="0"/>
          </a:p>
          <a:p>
            <a:pPr marL="285750" indent="-285750" algn="just">
              <a:buFont typeface="Arial" panose="020B0604020202020204" pitchFamily="34" charset="0"/>
              <a:buChar char="•"/>
            </a:pPr>
            <a:r>
              <a:rPr lang="es-VE" sz="2200" dirty="0" smtClean="0"/>
              <a:t>Los índice bióticos y multimétricos condensan la información de la comunidad en una métrica de fácil comprensión. Están basados en la presencia/ausencia o abundancia relativa de los </a:t>
            </a:r>
            <a:r>
              <a:rPr lang="es-VE" sz="2200" dirty="0" err="1" smtClean="0"/>
              <a:t>taxa</a:t>
            </a:r>
            <a:r>
              <a:rPr lang="es-VE" sz="2200" dirty="0" smtClean="0"/>
              <a:t>. Y también en información sobre la sensibilidad de los </a:t>
            </a:r>
            <a:r>
              <a:rPr lang="es-VE" sz="2200" dirty="0" err="1" smtClean="0"/>
              <a:t>taxa</a:t>
            </a:r>
            <a:r>
              <a:rPr lang="es-VE" sz="2200" dirty="0" smtClean="0"/>
              <a:t>  a perturbaciones antrópicas.</a:t>
            </a:r>
            <a:endParaRPr lang="es-VE" sz="2200" dirty="0"/>
          </a:p>
        </p:txBody>
      </p:sp>
    </p:spTree>
    <p:extLst>
      <p:ext uri="{BB962C8B-B14F-4D97-AF65-F5344CB8AC3E}">
        <p14:creationId xmlns:p14="http://schemas.microsoft.com/office/powerpoint/2010/main" val="395239743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798490" y="386362"/>
            <a:ext cx="10354614" cy="6186309"/>
          </a:xfrm>
          <a:prstGeom prst="rect">
            <a:avLst/>
          </a:prstGeom>
          <a:noFill/>
        </p:spPr>
        <p:txBody>
          <a:bodyPr wrap="square" rtlCol="0">
            <a:spAutoFit/>
          </a:bodyPr>
          <a:lstStyle/>
          <a:p>
            <a:pPr algn="just"/>
            <a:r>
              <a:rPr lang="es-VE" sz="2200" b="1" i="1" cap="small" dirty="0" smtClean="0">
                <a:solidFill>
                  <a:srgbClr val="0033CC"/>
                </a:solidFill>
              </a:rPr>
              <a:t>Transformación y Estandarización de los Datos</a:t>
            </a:r>
          </a:p>
          <a:p>
            <a:pPr algn="just"/>
            <a:endParaRPr lang="es-VE" sz="2200" dirty="0" smtClean="0"/>
          </a:p>
          <a:p>
            <a:pPr marL="342900" indent="-342900" algn="just">
              <a:buFont typeface="Arial" panose="020B0604020202020204" pitchFamily="34" charset="0"/>
              <a:buChar char="•"/>
            </a:pPr>
            <a:r>
              <a:rPr lang="es-VE" sz="2200" dirty="0" smtClean="0"/>
              <a:t>En los análisis tradicionales los datos </a:t>
            </a:r>
            <a:r>
              <a:rPr lang="es-VE" sz="2200" u="sng" dirty="0" smtClean="0"/>
              <a:t>deben</a:t>
            </a:r>
            <a:r>
              <a:rPr lang="es-VE" sz="2200" dirty="0" smtClean="0"/>
              <a:t> tener distribución “normal” y homogeneidad de la varianza (la media y la varianza son independientes). Los datos biológicos no siempre cumplen con estas dos condiciones.</a:t>
            </a:r>
          </a:p>
          <a:p>
            <a:pPr marL="342900" indent="-342900" algn="just">
              <a:buFont typeface="Arial" panose="020B0604020202020204" pitchFamily="34" charset="0"/>
              <a:buChar char="•"/>
            </a:pPr>
            <a:r>
              <a:rPr lang="es-VE" sz="2200" dirty="0" smtClean="0"/>
              <a:t>Para corregir esta deficiencia se realiza la transformación y estandarización de los datos.</a:t>
            </a:r>
          </a:p>
          <a:p>
            <a:pPr marL="342900" indent="-342900" algn="just">
              <a:buFont typeface="Arial" panose="020B0604020202020204" pitchFamily="34" charset="0"/>
              <a:buChar char="•"/>
            </a:pPr>
            <a:r>
              <a:rPr lang="es-VE" sz="2200" dirty="0" smtClean="0"/>
              <a:t>Se transforman los datos cuando, por ejemplo, obtenemos el log(</a:t>
            </a:r>
            <a:r>
              <a:rPr lang="es-VE" sz="2200" i="1" dirty="0" smtClean="0"/>
              <a:t>x</a:t>
            </a:r>
            <a:r>
              <a:rPr lang="es-VE" sz="2200" dirty="0" smtClean="0"/>
              <a:t>+1); donde </a:t>
            </a:r>
            <a:r>
              <a:rPr lang="es-VE" sz="2200" i="1" dirty="0" smtClean="0"/>
              <a:t>x</a:t>
            </a:r>
            <a:r>
              <a:rPr lang="es-VE" sz="2200" dirty="0" smtClean="0"/>
              <a:t> es el valor a ser transformado y la adición de 1 asegura que no se obtenga el Logaritmo de 0, que no existe.</a:t>
            </a:r>
          </a:p>
          <a:p>
            <a:pPr marL="342900" indent="-342900" algn="just">
              <a:buFont typeface="Arial" panose="020B0604020202020204" pitchFamily="34" charset="0"/>
              <a:buChar char="•"/>
            </a:pPr>
            <a:r>
              <a:rPr lang="es-VE" sz="2200" dirty="0" smtClean="0"/>
              <a:t>Se estandarizan los datos cuando, por ejemplo, dividimos la abundancia de una especie en una muestra por la abundancia total de la especie en todas las muestras.</a:t>
            </a:r>
          </a:p>
          <a:p>
            <a:pPr marL="342900" indent="-342900" algn="just">
              <a:buFont typeface="Arial" panose="020B0604020202020204" pitchFamily="34" charset="0"/>
              <a:buChar char="•"/>
            </a:pPr>
            <a:r>
              <a:rPr lang="es-VE" sz="2200" dirty="0" smtClean="0"/>
              <a:t>Se ha señalado que la transformación de los datos es recomendable porque facilita la discriminación de sitios con diferentes calidad del agua (</a:t>
            </a:r>
            <a:r>
              <a:rPr lang="es-VE" sz="2200" dirty="0" err="1" smtClean="0"/>
              <a:t>Thorne</a:t>
            </a:r>
            <a:r>
              <a:rPr lang="es-VE" sz="2200" dirty="0" smtClean="0"/>
              <a:t> et al. 1999). </a:t>
            </a:r>
          </a:p>
          <a:p>
            <a:pPr marL="342900" indent="-342900" algn="just">
              <a:buFont typeface="Arial" panose="020B0604020202020204" pitchFamily="34" charset="0"/>
              <a:buChar char="•"/>
            </a:pPr>
            <a:r>
              <a:rPr lang="es-VE" sz="2200" dirty="0" smtClean="0"/>
              <a:t>En los análisis multivariados muchas veces la variables poseen distintas escalas de valores. Ejemplos son conductividad, pH, concentración de nutrientes, especies muy abundantes versus especies poco abundantes (“raras”). Una solución es estandarizar o transformar las variables para que todas queden en una misma escala.</a:t>
            </a:r>
            <a:endParaRPr lang="es-VE" sz="2200" dirty="0"/>
          </a:p>
        </p:txBody>
      </p:sp>
    </p:spTree>
    <p:extLst>
      <p:ext uri="{BB962C8B-B14F-4D97-AF65-F5344CB8AC3E}">
        <p14:creationId xmlns:p14="http://schemas.microsoft.com/office/powerpoint/2010/main" val="4193841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animEffect transition="in" filter="fade">
                                      <p:cBhvr>
                                        <p:cTn id="7" dur="500"/>
                                        <p:tgtEl>
                                          <p:spTgt spid="2">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4" end="4"/>
                                            </p:txEl>
                                          </p:spTgt>
                                        </p:tgtEl>
                                        <p:attrNameLst>
                                          <p:attrName>style.visibility</p:attrName>
                                        </p:attrNameLst>
                                      </p:cBhvr>
                                      <p:to>
                                        <p:strVal val="visible"/>
                                      </p:to>
                                    </p:set>
                                    <p:animEffect transition="in" filter="fade">
                                      <p:cBhvr>
                                        <p:cTn id="12" dur="500"/>
                                        <p:tgtEl>
                                          <p:spTgt spid="2">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5" end="5"/>
                                            </p:txEl>
                                          </p:spTgt>
                                        </p:tgtEl>
                                        <p:attrNameLst>
                                          <p:attrName>style.visibility</p:attrName>
                                        </p:attrNameLst>
                                      </p:cBhvr>
                                      <p:to>
                                        <p:strVal val="visible"/>
                                      </p:to>
                                    </p:set>
                                    <p:animEffect transition="in" filter="fade">
                                      <p:cBhvr>
                                        <p:cTn id="17" dur="500"/>
                                        <p:tgtEl>
                                          <p:spTgt spid="2">
                                            <p:txEl>
                                              <p:pRg st="5" end="5"/>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2">
                                            <p:txEl>
                                              <p:pRg st="6" end="6"/>
                                            </p:txEl>
                                          </p:spTgt>
                                        </p:tgtEl>
                                        <p:attrNameLst>
                                          <p:attrName>style.visibility</p:attrName>
                                        </p:attrNameLst>
                                      </p:cBhvr>
                                      <p:to>
                                        <p:strVal val="visible"/>
                                      </p:to>
                                    </p:set>
                                    <p:animEffect transition="in" filter="fade">
                                      <p:cBhvr>
                                        <p:cTn id="20" dur="500"/>
                                        <p:tgtEl>
                                          <p:spTgt spid="2">
                                            <p:txEl>
                                              <p:pRg st="6" end="6"/>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2">
                                            <p:txEl>
                                              <p:pRg st="7" end="7"/>
                                            </p:txEl>
                                          </p:spTgt>
                                        </p:tgtEl>
                                        <p:attrNameLst>
                                          <p:attrName>style.visibility</p:attrName>
                                        </p:attrNameLst>
                                      </p:cBhvr>
                                      <p:to>
                                        <p:strVal val="visible"/>
                                      </p:to>
                                    </p:set>
                                    <p:animEffect transition="in" filter="fade">
                                      <p:cBhvr>
                                        <p:cTn id="25" dur="5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a 1"/>
          <p:cNvGraphicFramePr>
            <a:graphicFrameLocks noGrp="1"/>
          </p:cNvGraphicFramePr>
          <p:nvPr>
            <p:extLst>
              <p:ext uri="{D42A27DB-BD31-4B8C-83A1-F6EECF244321}">
                <p14:modId xmlns:p14="http://schemas.microsoft.com/office/powerpoint/2010/main" val="840646727"/>
              </p:ext>
            </p:extLst>
          </p:nvPr>
        </p:nvGraphicFramePr>
        <p:xfrm>
          <a:off x="2160788" y="2329525"/>
          <a:ext cx="8128000" cy="3754120"/>
        </p:xfrm>
        <a:graphic>
          <a:graphicData uri="http://schemas.openxmlformats.org/drawingml/2006/table">
            <a:tbl>
              <a:tblPr firstRow="1" bandRow="1">
                <a:tableStyleId>{10A1B5D5-9B99-4C35-A422-299274C87663}</a:tableStyleId>
              </a:tblPr>
              <a:tblGrid>
                <a:gridCol w="1625600">
                  <a:extLst>
                    <a:ext uri="{9D8B030D-6E8A-4147-A177-3AD203B41FA5}">
                      <a16:colId xmlns:a16="http://schemas.microsoft.com/office/drawing/2014/main" val="20000"/>
                    </a:ext>
                  </a:extLst>
                </a:gridCol>
                <a:gridCol w="1625600">
                  <a:extLst>
                    <a:ext uri="{9D8B030D-6E8A-4147-A177-3AD203B41FA5}">
                      <a16:colId xmlns:a16="http://schemas.microsoft.com/office/drawing/2014/main" val="20001"/>
                    </a:ext>
                  </a:extLst>
                </a:gridCol>
                <a:gridCol w="1625600">
                  <a:extLst>
                    <a:ext uri="{9D8B030D-6E8A-4147-A177-3AD203B41FA5}">
                      <a16:colId xmlns:a16="http://schemas.microsoft.com/office/drawing/2014/main" val="20002"/>
                    </a:ext>
                  </a:extLst>
                </a:gridCol>
                <a:gridCol w="1625600">
                  <a:extLst>
                    <a:ext uri="{9D8B030D-6E8A-4147-A177-3AD203B41FA5}">
                      <a16:colId xmlns:a16="http://schemas.microsoft.com/office/drawing/2014/main" val="20003"/>
                    </a:ext>
                  </a:extLst>
                </a:gridCol>
                <a:gridCol w="1625600">
                  <a:extLst>
                    <a:ext uri="{9D8B030D-6E8A-4147-A177-3AD203B41FA5}">
                      <a16:colId xmlns:a16="http://schemas.microsoft.com/office/drawing/2014/main" val="20004"/>
                    </a:ext>
                  </a:extLst>
                </a:gridCol>
              </a:tblGrid>
              <a:tr h="370840">
                <a:tc gridSpan="2">
                  <a:txBody>
                    <a:bodyPr/>
                    <a:lstStyle/>
                    <a:p>
                      <a:endParaRPr lang="es-VE" dirty="0"/>
                    </a:p>
                  </a:txBody>
                  <a:tcPr/>
                </a:tc>
                <a:tc hMerge="1">
                  <a:txBody>
                    <a:bodyPr/>
                    <a:lstStyle/>
                    <a:p>
                      <a:endParaRPr lang="es-VE" dirty="0"/>
                    </a:p>
                  </a:txBody>
                  <a:tcPr/>
                </a:tc>
                <a:tc gridSpan="3">
                  <a:txBody>
                    <a:bodyPr/>
                    <a:lstStyle/>
                    <a:p>
                      <a:pPr algn="ctr"/>
                      <a:r>
                        <a:rPr lang="es-VE" dirty="0" smtClean="0"/>
                        <a:t>Número de variables explicativas (independientes)</a:t>
                      </a:r>
                      <a:endParaRPr lang="es-VE" dirty="0"/>
                    </a:p>
                  </a:txBody>
                  <a:tcPr anchor="ctr"/>
                </a:tc>
                <a:tc hMerge="1">
                  <a:txBody>
                    <a:bodyPr/>
                    <a:lstStyle/>
                    <a:p>
                      <a:endParaRPr lang="es-VE" dirty="0"/>
                    </a:p>
                  </a:txBody>
                  <a:tcPr/>
                </a:tc>
                <a:tc hMerge="1">
                  <a:txBody>
                    <a:bodyPr/>
                    <a:lstStyle/>
                    <a:p>
                      <a:endParaRPr lang="es-VE" dirty="0"/>
                    </a:p>
                  </a:txBody>
                  <a:tcPr/>
                </a:tc>
                <a:extLst>
                  <a:ext uri="{0D108BD9-81ED-4DB2-BD59-A6C34878D82A}">
                    <a16:rowId xmlns:a16="http://schemas.microsoft.com/office/drawing/2014/main" val="10000"/>
                  </a:ext>
                </a:extLst>
              </a:tr>
              <a:tr h="370840">
                <a:tc gridSpan="2">
                  <a:txBody>
                    <a:bodyPr/>
                    <a:lstStyle/>
                    <a:p>
                      <a:endParaRPr lang="es-VE" dirty="0"/>
                    </a:p>
                  </a:txBody>
                  <a:tcPr/>
                </a:tc>
                <a:tc hMerge="1">
                  <a:txBody>
                    <a:bodyPr/>
                    <a:lstStyle/>
                    <a:p>
                      <a:endParaRPr lang="es-VE" dirty="0"/>
                    </a:p>
                  </a:txBody>
                  <a:tcPr/>
                </a:tc>
                <a:tc>
                  <a:txBody>
                    <a:bodyPr/>
                    <a:lstStyle/>
                    <a:p>
                      <a:pPr algn="ctr"/>
                      <a:r>
                        <a:rPr lang="es-VE" dirty="0" smtClean="0"/>
                        <a:t>1</a:t>
                      </a:r>
                      <a:endParaRPr lang="es-VE" dirty="0"/>
                    </a:p>
                  </a:txBody>
                  <a:tcPr/>
                </a:tc>
                <a:tc>
                  <a:txBody>
                    <a:bodyPr/>
                    <a:lstStyle/>
                    <a:p>
                      <a:pPr algn="ctr"/>
                      <a:r>
                        <a:rPr lang="es-VE" dirty="0" smtClean="0"/>
                        <a:t>2</a:t>
                      </a:r>
                      <a:endParaRPr lang="es-VE" dirty="0"/>
                    </a:p>
                  </a:txBody>
                  <a:tcPr/>
                </a:tc>
                <a:tc>
                  <a:txBody>
                    <a:bodyPr/>
                    <a:lstStyle/>
                    <a:p>
                      <a:pPr algn="ctr"/>
                      <a:r>
                        <a:rPr lang="es-VE" dirty="0" smtClean="0"/>
                        <a:t>3</a:t>
                      </a:r>
                      <a:endParaRPr lang="es-VE" dirty="0"/>
                    </a:p>
                  </a:txBody>
                  <a:tcPr/>
                </a:tc>
                <a:extLst>
                  <a:ext uri="{0D108BD9-81ED-4DB2-BD59-A6C34878D82A}">
                    <a16:rowId xmlns:a16="http://schemas.microsoft.com/office/drawing/2014/main" val="10001"/>
                  </a:ext>
                </a:extLst>
              </a:tr>
              <a:tr h="370840">
                <a:tc rowSpan="3">
                  <a:txBody>
                    <a:bodyPr/>
                    <a:lstStyle/>
                    <a:p>
                      <a:pPr algn="ctr"/>
                      <a:r>
                        <a:rPr lang="es-VE" dirty="0" smtClean="0"/>
                        <a:t>Naturaleza de las variables explicativas </a:t>
                      </a:r>
                      <a:endParaRPr lang="es-VE" dirty="0"/>
                    </a:p>
                  </a:txBody>
                  <a:tcPr anchor="ctr"/>
                </a:tc>
                <a:tc>
                  <a:txBody>
                    <a:bodyPr/>
                    <a:lstStyle/>
                    <a:p>
                      <a:r>
                        <a:rPr lang="es-VE" dirty="0" smtClean="0"/>
                        <a:t>Cuantitativas</a:t>
                      </a:r>
                      <a:endParaRPr lang="es-VE" dirty="0"/>
                    </a:p>
                  </a:txBody>
                  <a:tcPr/>
                </a:tc>
                <a:tc>
                  <a:txBody>
                    <a:bodyPr/>
                    <a:lstStyle/>
                    <a:p>
                      <a:r>
                        <a:rPr lang="es-VE" dirty="0" smtClean="0"/>
                        <a:t>Regresión Lineal Simple</a:t>
                      </a:r>
                      <a:endParaRPr lang="es-VE" dirty="0"/>
                    </a:p>
                  </a:txBody>
                  <a:tcPr/>
                </a:tc>
                <a:tc>
                  <a:txBody>
                    <a:bodyPr/>
                    <a:lstStyle/>
                    <a:p>
                      <a:r>
                        <a:rPr lang="es-VE" dirty="0" smtClean="0"/>
                        <a:t>Regresión Múltiple</a:t>
                      </a:r>
                      <a:endParaRPr lang="es-VE" dirty="0"/>
                    </a:p>
                  </a:txBody>
                  <a:tcPr/>
                </a:tc>
                <a:tc>
                  <a:txBody>
                    <a:bodyPr/>
                    <a:lstStyle/>
                    <a:p>
                      <a:r>
                        <a:rPr lang="es-VE" dirty="0" smtClean="0"/>
                        <a:t>Regresión Múltiple</a:t>
                      </a:r>
                      <a:endParaRPr lang="es-VE" dirty="0"/>
                    </a:p>
                  </a:txBody>
                  <a:tcPr/>
                </a:tc>
                <a:extLst>
                  <a:ext uri="{0D108BD9-81ED-4DB2-BD59-A6C34878D82A}">
                    <a16:rowId xmlns:a16="http://schemas.microsoft.com/office/drawing/2014/main" val="10002"/>
                  </a:ext>
                </a:extLst>
              </a:tr>
              <a:tr h="370840">
                <a:tc vMerge="1">
                  <a:txBody>
                    <a:bodyPr/>
                    <a:lstStyle/>
                    <a:p>
                      <a:endParaRPr lang="es-VE" dirty="0"/>
                    </a:p>
                  </a:txBody>
                  <a:tcPr/>
                </a:tc>
                <a:tc>
                  <a:txBody>
                    <a:bodyPr/>
                    <a:lstStyle/>
                    <a:p>
                      <a:r>
                        <a:rPr lang="es-VE" dirty="0" smtClean="0"/>
                        <a:t>Categórica</a:t>
                      </a:r>
                      <a:endParaRPr lang="es-VE" dirty="0"/>
                    </a:p>
                  </a:txBody>
                  <a:tcPr/>
                </a:tc>
                <a:tc>
                  <a:txBody>
                    <a:bodyPr/>
                    <a:lstStyle/>
                    <a:p>
                      <a:r>
                        <a:rPr lang="es-VE" dirty="0" smtClean="0"/>
                        <a:t>Prueba </a:t>
                      </a:r>
                      <a:r>
                        <a:rPr lang="es-VE" sz="1800" dirty="0" smtClean="0"/>
                        <a:t>t</a:t>
                      </a:r>
                      <a:r>
                        <a:rPr lang="es-VE" dirty="0" smtClean="0"/>
                        <a:t>-</a:t>
                      </a:r>
                      <a:r>
                        <a:rPr lang="es-VE" dirty="0" err="1" smtClean="0"/>
                        <a:t>Student</a:t>
                      </a:r>
                      <a:r>
                        <a:rPr lang="es-VE" dirty="0" smtClean="0"/>
                        <a:t> (1-2 niveles)</a:t>
                      </a:r>
                    </a:p>
                    <a:p>
                      <a:r>
                        <a:rPr lang="es-VE" dirty="0" smtClean="0"/>
                        <a:t>1-Anova(&gt; 2 niveles)</a:t>
                      </a:r>
                      <a:endParaRPr lang="es-VE" dirty="0"/>
                    </a:p>
                  </a:txBody>
                  <a:tcPr/>
                </a:tc>
                <a:tc>
                  <a:txBody>
                    <a:bodyPr/>
                    <a:lstStyle/>
                    <a:p>
                      <a:r>
                        <a:rPr lang="es-VE" dirty="0" smtClean="0"/>
                        <a:t>Prueba t-pareada</a:t>
                      </a:r>
                    </a:p>
                    <a:p>
                      <a:r>
                        <a:rPr lang="es-VE" dirty="0" smtClean="0"/>
                        <a:t>2-Anova</a:t>
                      </a:r>
                    </a:p>
                    <a:p>
                      <a:r>
                        <a:rPr lang="es-VE" dirty="0" smtClean="0"/>
                        <a:t>1-Anova (en bloques)</a:t>
                      </a:r>
                      <a:endParaRPr lang="es-VE" dirty="0"/>
                    </a:p>
                  </a:txBody>
                  <a:tcPr/>
                </a:tc>
                <a:tc>
                  <a:txBody>
                    <a:bodyPr/>
                    <a:lstStyle/>
                    <a:p>
                      <a:r>
                        <a:rPr lang="es-VE" dirty="0" smtClean="0"/>
                        <a:t>3-Anova</a:t>
                      </a:r>
                    </a:p>
                    <a:p>
                      <a:r>
                        <a:rPr lang="es-VE" dirty="0" smtClean="0"/>
                        <a:t>2-Anova + bloques</a:t>
                      </a:r>
                    </a:p>
                    <a:p>
                      <a:r>
                        <a:rPr lang="es-VE" dirty="0" smtClean="0"/>
                        <a:t>1-Anova + 2 bloques</a:t>
                      </a:r>
                      <a:endParaRPr lang="es-VE" dirty="0"/>
                    </a:p>
                  </a:txBody>
                  <a:tcPr/>
                </a:tc>
                <a:extLst>
                  <a:ext uri="{0D108BD9-81ED-4DB2-BD59-A6C34878D82A}">
                    <a16:rowId xmlns:a16="http://schemas.microsoft.com/office/drawing/2014/main" val="10003"/>
                  </a:ext>
                </a:extLst>
              </a:tr>
              <a:tr h="370840">
                <a:tc vMerge="1">
                  <a:txBody>
                    <a:bodyPr/>
                    <a:lstStyle/>
                    <a:p>
                      <a:endParaRPr lang="es-VE" dirty="0"/>
                    </a:p>
                  </a:txBody>
                  <a:tcPr/>
                </a:tc>
                <a:tc>
                  <a:txBody>
                    <a:bodyPr/>
                    <a:lstStyle/>
                    <a:p>
                      <a:r>
                        <a:rPr lang="es-VE" dirty="0" smtClean="0"/>
                        <a:t>Cuantitativa y Categórica</a:t>
                      </a:r>
                      <a:endParaRPr lang="es-VE" dirty="0"/>
                    </a:p>
                  </a:txBody>
                  <a:tcPr/>
                </a:tc>
                <a:tc>
                  <a:txBody>
                    <a:bodyPr/>
                    <a:lstStyle/>
                    <a:p>
                      <a:r>
                        <a:rPr lang="es-VE" dirty="0" smtClean="0"/>
                        <a:t>----</a:t>
                      </a:r>
                      <a:endParaRPr lang="es-VE" dirty="0"/>
                    </a:p>
                  </a:txBody>
                  <a:tcPr/>
                </a:tc>
                <a:tc>
                  <a:txBody>
                    <a:bodyPr/>
                    <a:lstStyle/>
                    <a:p>
                      <a:r>
                        <a:rPr lang="es-VE" dirty="0" err="1" smtClean="0"/>
                        <a:t>Ancova</a:t>
                      </a:r>
                      <a:endParaRPr lang="es-VE" dirty="0"/>
                    </a:p>
                  </a:txBody>
                  <a:tcPr/>
                </a:tc>
                <a:tc>
                  <a:txBody>
                    <a:bodyPr/>
                    <a:lstStyle/>
                    <a:p>
                      <a:r>
                        <a:rPr lang="es-VE" dirty="0" smtClean="0"/>
                        <a:t>Regresión </a:t>
                      </a:r>
                      <a:r>
                        <a:rPr lang="es-VE" dirty="0" err="1" smtClean="0"/>
                        <a:t>Multiple</a:t>
                      </a:r>
                      <a:endParaRPr lang="es-VE" dirty="0"/>
                    </a:p>
                  </a:txBody>
                  <a:tcPr/>
                </a:tc>
                <a:extLst>
                  <a:ext uri="{0D108BD9-81ED-4DB2-BD59-A6C34878D82A}">
                    <a16:rowId xmlns:a16="http://schemas.microsoft.com/office/drawing/2014/main" val="10004"/>
                  </a:ext>
                </a:extLst>
              </a:tr>
            </a:tbl>
          </a:graphicData>
        </a:graphic>
      </p:graphicFrame>
      <p:sp>
        <p:nvSpPr>
          <p:cNvPr id="3" name="CuadroTexto 2"/>
          <p:cNvSpPr txBox="1"/>
          <p:nvPr/>
        </p:nvSpPr>
        <p:spPr>
          <a:xfrm>
            <a:off x="1790164" y="1159098"/>
            <a:ext cx="9169758" cy="830997"/>
          </a:xfrm>
          <a:prstGeom prst="rect">
            <a:avLst/>
          </a:prstGeom>
          <a:noFill/>
        </p:spPr>
        <p:txBody>
          <a:bodyPr wrap="square" rtlCol="0">
            <a:spAutoFit/>
          </a:bodyPr>
          <a:lstStyle/>
          <a:p>
            <a:pPr algn="ctr"/>
            <a:r>
              <a:rPr lang="es-VE" sz="2400" dirty="0" smtClean="0"/>
              <a:t>Selección del análisis estadístico adecuado cuando se tiene una variable respuesta cuantitativa (Univariados)</a:t>
            </a:r>
            <a:endParaRPr lang="es-VE" sz="2400" dirty="0"/>
          </a:p>
        </p:txBody>
      </p:sp>
    </p:spTree>
    <p:extLst>
      <p:ext uri="{BB962C8B-B14F-4D97-AF65-F5344CB8AC3E}">
        <p14:creationId xmlns:p14="http://schemas.microsoft.com/office/powerpoint/2010/main" val="361836189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ChangeArrowheads="1"/>
          </p:cNvSpPr>
          <p:nvPr/>
        </p:nvSpPr>
        <p:spPr bwMode="auto">
          <a:xfrm>
            <a:off x="1524001" y="-184666"/>
            <a:ext cx="184731" cy="369332"/>
          </a:xfrm>
          <a:prstGeom prst="rect">
            <a:avLst/>
          </a:prstGeom>
          <a:noFill/>
          <a:ln w="9525">
            <a:noFill/>
            <a:miter lim="800000"/>
            <a:headEnd/>
            <a:tailEnd/>
          </a:ln>
        </p:spPr>
        <p:txBody>
          <a:bodyPr wrap="none" anchor="ctr">
            <a:spAutoFit/>
          </a:bodyPr>
          <a:lstStyle/>
          <a:p>
            <a:endParaRPr lang="es-VE"/>
          </a:p>
        </p:txBody>
      </p:sp>
      <p:sp>
        <p:nvSpPr>
          <p:cNvPr id="2052" name="3 CuadroTexto"/>
          <p:cNvSpPr txBox="1">
            <a:spLocks noChangeArrowheads="1"/>
          </p:cNvSpPr>
          <p:nvPr/>
        </p:nvSpPr>
        <p:spPr bwMode="auto">
          <a:xfrm>
            <a:off x="678288" y="460332"/>
            <a:ext cx="11513712" cy="430887"/>
          </a:xfrm>
          <a:prstGeom prst="rect">
            <a:avLst/>
          </a:prstGeom>
          <a:noFill/>
          <a:ln w="9525">
            <a:noFill/>
            <a:miter lim="800000"/>
            <a:headEnd/>
            <a:tailEnd/>
          </a:ln>
        </p:spPr>
        <p:txBody>
          <a:bodyPr wrap="square">
            <a:spAutoFit/>
          </a:bodyPr>
          <a:lstStyle/>
          <a:p>
            <a:r>
              <a:rPr lang="es-VE" sz="2200" dirty="0" smtClean="0">
                <a:solidFill>
                  <a:srgbClr val="0033CC"/>
                </a:solidFill>
              </a:rPr>
              <a:t>Ajuste por Regresión Lineal Simple entre las Variables </a:t>
            </a:r>
            <a:r>
              <a:rPr lang="es-VE" sz="2200" dirty="0">
                <a:solidFill>
                  <a:srgbClr val="0033CC"/>
                </a:solidFill>
              </a:rPr>
              <a:t>Conductividad del Agua y </a:t>
            </a:r>
            <a:r>
              <a:rPr lang="es-VE" sz="2200" dirty="0" smtClean="0">
                <a:solidFill>
                  <a:srgbClr val="0033CC"/>
                </a:solidFill>
              </a:rPr>
              <a:t>% </a:t>
            </a:r>
            <a:r>
              <a:rPr lang="es-VE" sz="2200" dirty="0">
                <a:solidFill>
                  <a:srgbClr val="0033CC"/>
                </a:solidFill>
              </a:rPr>
              <a:t>de Pastizales)</a:t>
            </a:r>
          </a:p>
        </p:txBody>
      </p:sp>
      <p:pic>
        <p:nvPicPr>
          <p:cNvPr id="2" name="Picture 3"/>
          <p:cNvPicPr>
            <a:picLocks noChangeAspect="1" noChangeArrowheads="1"/>
          </p:cNvPicPr>
          <p:nvPr/>
        </p:nvPicPr>
        <p:blipFill>
          <a:blip r:embed="rId2" cstate="print"/>
          <a:srcRect/>
          <a:stretch>
            <a:fillRect/>
          </a:stretch>
        </p:blipFill>
        <p:spPr bwMode="auto">
          <a:xfrm>
            <a:off x="3172763" y="1751528"/>
            <a:ext cx="5812238" cy="4142424"/>
          </a:xfrm>
          <a:prstGeom prst="rect">
            <a:avLst/>
          </a:prstGeom>
          <a:noFill/>
          <a:ln w="9525">
            <a:noFill/>
            <a:miter lim="800000"/>
            <a:headEnd/>
            <a:tailEnd/>
          </a:ln>
        </p:spPr>
      </p:pic>
    </p:spTree>
    <p:extLst>
      <p:ext uri="{BB962C8B-B14F-4D97-AF65-F5344CB8AC3E}">
        <p14:creationId xmlns:p14="http://schemas.microsoft.com/office/powerpoint/2010/main" val="4120639875"/>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3648</TotalTime>
  <Words>1825</Words>
  <Application>Microsoft Office PowerPoint</Application>
  <PresentationFormat>Panorámica</PresentationFormat>
  <Paragraphs>201</Paragraphs>
  <Slides>24</Slides>
  <Notes>2</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24</vt:i4>
      </vt:variant>
    </vt:vector>
  </HeadingPairs>
  <TitlesOfParts>
    <vt:vector size="31" baseType="lpstr">
      <vt:lpstr>Arial</vt:lpstr>
      <vt:lpstr>Calibri</vt:lpstr>
      <vt:lpstr>Calibri Light</vt:lpstr>
      <vt:lpstr>Tahoma</vt:lpstr>
      <vt:lpstr>Times New Roman</vt:lpstr>
      <vt:lpstr>Wingdings</vt:lpstr>
      <vt:lpstr>Tema de Office</vt:lpstr>
      <vt:lpstr>Presentación de PowerPoint</vt:lpstr>
      <vt:lpstr>Presentación de PowerPoint</vt:lpstr>
      <vt:lpstr>Presentación de PowerPoint</vt:lpstr>
      <vt:lpstr>Presentación de PowerPoint</vt:lpstr>
      <vt:lpstr>Tipos de variables</vt:lpstr>
      <vt:lpstr>Presentación de PowerPoint</vt:lpstr>
      <vt:lpstr>Presentación de PowerPoint</vt:lpstr>
      <vt:lpstr>Presentación de PowerPoint</vt:lpstr>
      <vt:lpstr>Presentación de PowerPoint</vt:lpstr>
      <vt:lpstr>Presentación de PowerPoint</vt:lpstr>
      <vt:lpstr>Un brevísimo resumen sobre estadísticos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Diagramas de Tukey</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joseelirincon</dc:creator>
  <cp:lastModifiedBy>DELL</cp:lastModifiedBy>
  <cp:revision>73</cp:revision>
  <dcterms:created xsi:type="dcterms:W3CDTF">2015-06-01T17:28:11Z</dcterms:created>
  <dcterms:modified xsi:type="dcterms:W3CDTF">2018-11-30T20:04:16Z</dcterms:modified>
</cp:coreProperties>
</file>