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3BE-6E02-4280-0867-255B4F4F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6B3B2-62D1-9514-B8C8-40E0C5363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DDB9-864F-94BF-3031-79EA2B14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76A7-35EA-22BE-E1EF-6B749F4C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4C8A-7941-6ACF-8123-0AC28BB3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30EE-CCF8-ED83-0E7C-987E7E12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60EF3-CB3E-F811-D8EB-C2E7B57D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64CD3-09DB-6232-BF6C-0DE66CEB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66FC-D1AC-EF36-DB53-2BB2B29E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AD25-D0C5-C3F1-7B67-FABE1EC1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A80A7-92B0-9C3E-6489-FF6C6E4BF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3EE79-CAD4-268F-DF6D-36861D082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69589-4B09-341E-667E-3F3C0C18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1249-7E0C-D1D2-7CF2-5522422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C058-6B28-A284-5AB1-A4E5905F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FCD7-8F0B-0C3D-DDEB-BED9B20C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A095-890E-69D1-6784-21AD18FC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3B54-F53E-1169-00BE-6BC39CD3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6C70-BBA9-FC32-8C68-648A1531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3061-BD0E-84BF-9191-CD33D2F2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4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9FA5-D37E-EDAC-0040-B4B2042D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C7E7-EB3C-26F2-3497-DE2B9D08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6A37-1987-E62E-D9BD-8B34F801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3066-D7DA-46A8-3B42-88E81EFA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EAB6-E488-4404-EA0E-6190E94F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9C64-ACEE-3C36-ECA1-FFEDA5ED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33F4-3235-83FB-E9E3-F77481174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62E87-B4A7-EBF2-C187-E369325B6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35F65-015A-116A-4D79-092625E9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AA33-EDAD-3766-1523-8A92076A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3828-8590-BC52-45C0-7DE8DA24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94C-4B73-0C94-DEBE-8B1A9A96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57C7-93A9-48AE-0C29-59C1F855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CD53-3FD7-23E2-D8C4-C65C7AA94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74FB7-B899-E3E1-4AD9-5AED2428C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6ED5D-D517-E968-31E4-090DC56B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89049-F4AF-DDAD-6BF5-7F18FD4B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82628-C1F7-66A6-B668-6E995459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1CC7D-6DB4-8B08-E87B-73E90155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4D20-FC8A-5B89-C858-A1EDA9A9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9D9C7-6C40-FDEC-FC06-E3EFD57A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23A5E-3D9C-CA3B-14DF-2DA6DFD9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FFC8-7BC2-1284-181A-7A4E75CA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ED305-00BE-8DFF-42B1-BD8E547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5AAD-439D-2A05-CAEA-CA81130D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22A43-A117-BB8A-5C87-23D2D796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1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61D4-8232-4AE5-E2CE-5FF07B59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EB5A-32A0-CF7A-FEC4-9C0B9E7B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92773-FAEE-D3FB-7C66-85F6BF352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D24C-ACF3-74FC-B774-3DC7D257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D901-6749-7F1B-C3D8-D18B6E4D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DCB1-C575-6ECC-DEFF-6F3C022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82BB-72CA-35E1-E8F1-09C9CB3C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B0D87-C7B9-E3A8-1667-2856F70B9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8F7DB-242A-A85C-2E6D-FD65F8E8A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0A739-921E-6AFE-C1A0-2D2F68DF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5EF27-86BB-BFEF-C203-53A85832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00876-7947-DBE2-D623-F3C2C1AA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F1733-6828-9C96-06CC-C3225C8C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6BB20-9F05-B21C-56DB-D695BCDCF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6364-C2B4-6BEA-0337-70099F8D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AFC3A-DA37-4FBC-8E37-B511A68FD41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228E-D684-B068-70AD-B4D7D0FFF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4B03F-6F84-C4BA-DC52-B6A8FC22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C947A-F443-48E3-90EB-FD62D716A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ogs.com/eqnedit.php?latex=v_j%20%3D%20%20nit_j%20%20%5Clambda_%7Bnit%7D%20%2B%20%20bdo_j%20%20%5Clambda_%7Bbdo%7D%20%2B%20%20u_j#0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hyperlink" Target="https://www.codecogs.com/eqnedit.php?latex=logit(%5Cmathbb%7BE%7D(Z_%7Bij%7D))%20%3D%20%5Calpha%20%2B%20%20h_%7Bij%7D%20%2B%20v_%7Bi%7D%20%2B%20v_%7Bj%7D#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decogs.com/eqnedit.php?latex=v_i%20%3D%20%20nit_i%20%20%5Clambda_%7Bnit%7D%20%2B%20%20bdo_i%20%20%5Clambda_%7Bbdo%7D%20%2B%20%20u_i#0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hyperlink" Target="https://www.codecogs.com/eqnedit.php?latex=h_%7Bij%7D%20%3D%20%7C%20f_%7Bnit%7D(nit_i)%20-%20%20f_%7Bnit%7D(nit_j)%7C%20%2B%20%7C%20f_%7Bbdo%7D(bdo_i)%20-%20%20f_%7Bbdo%7D(bdo_j)%7C%20%20#0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0525F7FE-C910-1211-B372-987F0470DA4B}"/>
              </a:ext>
            </a:extLst>
          </p:cNvPr>
          <p:cNvGrpSpPr/>
          <p:nvPr/>
        </p:nvGrpSpPr>
        <p:grpSpPr>
          <a:xfrm>
            <a:off x="1255752" y="166062"/>
            <a:ext cx="9404349" cy="6600087"/>
            <a:chOff x="1255752" y="166062"/>
            <a:chExt cx="9404349" cy="6600087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A8F2507D-3D15-510F-C2B0-5FA7BC83A06B}"/>
                </a:ext>
              </a:extLst>
            </p:cNvPr>
            <p:cNvGrpSpPr/>
            <p:nvPr/>
          </p:nvGrpSpPr>
          <p:grpSpPr>
            <a:xfrm>
              <a:off x="1255752" y="166062"/>
              <a:ext cx="9404349" cy="6600087"/>
              <a:chOff x="1255752" y="166062"/>
              <a:chExt cx="9404349" cy="6600087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C30550D-EF77-0D4B-5870-6DB3C92655CF}"/>
                  </a:ext>
                </a:extLst>
              </p:cNvPr>
              <p:cNvGrpSpPr/>
              <p:nvPr/>
            </p:nvGrpSpPr>
            <p:grpSpPr>
              <a:xfrm>
                <a:off x="1255752" y="166062"/>
                <a:ext cx="5139750" cy="5835209"/>
                <a:chOff x="1174472" y="166062"/>
                <a:chExt cx="5139750" cy="5835209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376A3401-F3DE-B44E-8890-743A3A57DAFB}"/>
                    </a:ext>
                  </a:extLst>
                </p:cNvPr>
                <p:cNvGrpSpPr/>
                <p:nvPr/>
              </p:nvGrpSpPr>
              <p:grpSpPr>
                <a:xfrm>
                  <a:off x="2463650" y="4977881"/>
                  <a:ext cx="2929063" cy="308992"/>
                  <a:chOff x="4027579" y="4781168"/>
                  <a:chExt cx="2929063" cy="30899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33A01EB-EE29-1C77-91E4-79164519C98C}"/>
                      </a:ext>
                    </a:extLst>
                  </p:cNvPr>
                  <p:cNvSpPr/>
                  <p:nvPr/>
                </p:nvSpPr>
                <p:spPr>
                  <a:xfrm>
                    <a:off x="6294028" y="4781550"/>
                    <a:ext cx="243932" cy="30861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BD227EC7-7108-BB5A-A33F-3B108F0F19DE}"/>
                      </a:ext>
                    </a:extLst>
                  </p:cNvPr>
                  <p:cNvSpPr/>
                  <p:nvPr/>
                </p:nvSpPr>
                <p:spPr>
                  <a:xfrm>
                    <a:off x="6712710" y="4781168"/>
                    <a:ext cx="243932" cy="30861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7C6499B0-A0E1-E0E8-0CBA-A287C223943F}"/>
                      </a:ext>
                    </a:extLst>
                  </p:cNvPr>
                  <p:cNvSpPr/>
                  <p:nvPr/>
                </p:nvSpPr>
                <p:spPr>
                  <a:xfrm>
                    <a:off x="5806440" y="4781550"/>
                    <a:ext cx="294640" cy="30861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30" name="Picture 6">
                    <a:hlinkClick r:id="rId2"/>
                    <a:extLst>
                      <a:ext uri="{FF2B5EF4-FFF2-40B4-BE49-F238E27FC236}">
                        <a16:creationId xmlns:a16="http://schemas.microsoft.com/office/drawing/2014/main" id="{58966497-9108-1EE6-F1A2-53212F7145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27579" y="4832581"/>
                    <a:ext cx="2880973" cy="2057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34" name="Picture 10">
                  <a:hlinkClick r:id="rId4"/>
                  <a:extLst>
                    <a:ext uri="{FF2B5EF4-FFF2-40B4-BE49-F238E27FC236}">
                      <a16:creationId xmlns:a16="http://schemas.microsoft.com/office/drawing/2014/main" id="{45D93FB4-3501-FCC2-3E1D-F6546CB2F5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" b="-46807"/>
                <a:stretch>
                  <a:fillRect/>
                </a:stretch>
              </p:blipFill>
              <p:spPr bwMode="auto">
                <a:xfrm>
                  <a:off x="1743631" y="5478048"/>
                  <a:ext cx="4285490" cy="2648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>
                  <a:hlinkClick r:id="rId6"/>
                  <a:extLst>
                    <a:ext uri="{FF2B5EF4-FFF2-40B4-BE49-F238E27FC236}">
                      <a16:creationId xmlns:a16="http://schemas.microsoft.com/office/drawing/2014/main" id="{AB190369-F2EE-9656-E415-FA811F06C8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085"/>
                <a:stretch>
                  <a:fillRect/>
                </a:stretch>
              </p:blipFill>
              <p:spPr bwMode="auto">
                <a:xfrm>
                  <a:off x="1770555" y="5804061"/>
                  <a:ext cx="2077558" cy="1685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2" name="Picture 18">
                  <a:hlinkClick r:id="rId8"/>
                  <a:extLst>
                    <a:ext uri="{FF2B5EF4-FFF2-40B4-BE49-F238E27FC236}">
                      <a16:creationId xmlns:a16="http://schemas.microsoft.com/office/drawing/2014/main" id="{4F21310C-24DE-ACA2-A014-9FABE65E39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6599"/>
                <a:stretch>
                  <a:fillRect/>
                </a:stretch>
              </p:blipFill>
              <p:spPr bwMode="auto">
                <a:xfrm>
                  <a:off x="4010491" y="5799165"/>
                  <a:ext cx="2077558" cy="2021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8FDF8C4-3604-977F-9142-38D4F0DB5D22}"/>
                    </a:ext>
                  </a:extLst>
                </p:cNvPr>
                <p:cNvGrpSpPr/>
                <p:nvPr/>
              </p:nvGrpSpPr>
              <p:grpSpPr>
                <a:xfrm>
                  <a:off x="1174472" y="166062"/>
                  <a:ext cx="5139750" cy="4271003"/>
                  <a:chOff x="757781" y="351257"/>
                  <a:chExt cx="5139750" cy="4271003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9A75086-C401-30FE-6E2F-E1089622773E}"/>
                      </a:ext>
                    </a:extLst>
                  </p:cNvPr>
                  <p:cNvSpPr/>
                  <p:nvPr/>
                </p:nvSpPr>
                <p:spPr>
                  <a:xfrm>
                    <a:off x="1125427" y="471604"/>
                    <a:ext cx="4736600" cy="25150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B270FFB-62C1-180C-E32D-6448735E3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346" y="475770"/>
                    <a:ext cx="4768185" cy="24622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>
                        <a:latin typeface="Consolas" panose="020B0609020204030204" pitchFamily="49" charset="0"/>
                      </a:rPr>
                      <a:t>gdmm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(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Y = com, 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X = env,   </a:t>
                    </a:r>
                  </a:p>
                  <a:p>
                    <a:r>
                      <a:rPr 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  diss_formula =~s(log(nit))+s(log(</a:t>
                    </a:r>
                    <a:r>
                      <a:rPr lang="en-US" sz="1400" dirty="0" err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bdo</a:t>
                    </a:r>
                    <a:r>
                      <a:rPr lang="en-US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)),</a:t>
                    </a:r>
                  </a:p>
                  <a:p>
                    <a:r>
                      <a: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  uniq_formula =~log(nit)+log(</a:t>
                    </a:r>
                    <a:r>
                      <a:rPr lang="en-US" sz="14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bdo</a:t>
                    </a:r>
                    <a:r>
                      <a: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),    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method = 'bray’, 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binary = TRUE, 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family = 'binomial’, 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link = 'logit’, 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mono = TRUE,</a:t>
                    </a:r>
                  </a:p>
                  <a:p>
                    <a:r>
                      <a:rPr lang="en-US" sz="1400" dirty="0">
                        <a:latin typeface="Consolas" panose="020B0609020204030204" pitchFamily="49" charset="0"/>
                      </a:rPr>
                      <a:t>  </a:t>
                    </a:r>
                    <a:r>
                      <a:rPr lang="en-US" sz="1400" dirty="0" err="1">
                        <a:latin typeface="Consolas" panose="020B0609020204030204" pitchFamily="49" charset="0"/>
                      </a:rPr>
                      <a:t>bboot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 = TRUE)   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68C56667-C4DF-A816-0521-F1968F5937F0}"/>
                      </a:ext>
                    </a:extLst>
                  </p:cNvPr>
                  <p:cNvSpPr/>
                  <p:nvPr/>
                </p:nvSpPr>
                <p:spPr>
                  <a:xfrm>
                    <a:off x="1125427" y="3026844"/>
                    <a:ext cx="4736766" cy="119108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24C5A44-0DBC-3DD8-BAC2-8C72A77C64B8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176" y="3021306"/>
                    <a:ext cx="4121109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600"/>
                    </a:lvl1pPr>
                  </a:lstStyle>
                  <a:p>
                    <a:r>
                      <a:rPr lang="en-GB" sz="1400" dirty="0">
                        <a:latin typeface="Consolas" panose="020B0609020204030204" pitchFamily="49" charset="0"/>
                      </a:rPr>
                      <a:t>predict(</a:t>
                    </a:r>
                  </a:p>
                  <a:p>
                    <a:r>
                      <a:rPr lang="en-GB" sz="1400" dirty="0">
                        <a:latin typeface="Consolas" panose="020B0609020204030204" pitchFamily="49" charset="0"/>
                      </a:rPr>
                      <a:t>  model, </a:t>
                    </a:r>
                  </a:p>
                  <a:p>
                    <a:r>
                      <a:rPr lang="en-GB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  </a:t>
                    </a:r>
                    <a:r>
                      <a:rPr lang="en-GB" sz="1400" dirty="0" err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new_X</a:t>
                    </a:r>
                    <a:r>
                      <a:rPr lang="en-GB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 = </a:t>
                    </a:r>
                    <a:r>
                      <a:rPr lang="en-GB" sz="1400" dirty="0" err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newdata_X</a:t>
                    </a:r>
                    <a:r>
                      <a:rPr lang="en-GB" sz="14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  </a:t>
                    </a:r>
                    <a:r>
                      <a:rPr lang="en-GB" sz="14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new_W</a:t>
                    </a:r>
                    <a:r>
                      <a: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 = </a:t>
                    </a:r>
                    <a:r>
                      <a:rPr lang="en-GB" sz="1400" dirty="0" err="1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newdata_W</a:t>
                    </a:r>
                    <a:r>
                      <a:rPr lang="en-GB" sz="14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rPr>
                      <a:t>, </a:t>
                    </a:r>
                  </a:p>
                  <a:p>
                    <a:r>
                      <a:rPr lang="en-GB" sz="1400" dirty="0">
                        <a:latin typeface="Consolas" panose="020B0609020204030204" pitchFamily="49" charset="0"/>
                      </a:rPr>
                      <a:t>  component = 'uniqueness')</a:t>
                    </a:r>
                    <a:endParaRPr lang="en-US" sz="1400" dirty="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86B8C76-D0A3-13FD-C34B-9C7AC70E5929}"/>
                      </a:ext>
                    </a:extLst>
                  </p:cNvPr>
                  <p:cNvSpPr/>
                  <p:nvPr/>
                </p:nvSpPr>
                <p:spPr>
                  <a:xfrm>
                    <a:off x="1125427" y="4252597"/>
                    <a:ext cx="4736600" cy="369663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8A53A09-96FD-C525-B211-26B88730D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175" y="4290688"/>
                    <a:ext cx="41211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1600"/>
                    </a:lvl1pPr>
                  </a:lstStyle>
                  <a:p>
                    <a:r>
                      <a:rPr lang="en-US" sz="1400" dirty="0" err="1">
                        <a:latin typeface="Consolas" panose="020B0609020204030204" pitchFamily="49" charset="0"/>
                      </a:rPr>
                      <a:t>diss_gradient</a:t>
                    </a:r>
                    <a:r>
                      <a:rPr lang="en-US" sz="1400" dirty="0">
                        <a:latin typeface="Consolas" panose="020B0609020204030204" pitchFamily="49" charset="0"/>
                      </a:rPr>
                      <a:t>(model)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DEEC322-395A-5963-0F15-37E4939A8C10}"/>
                      </a:ext>
                    </a:extLst>
                  </p:cNvPr>
                  <p:cNvSpPr txBox="1"/>
                  <p:nvPr/>
                </p:nvSpPr>
                <p:spPr>
                  <a:xfrm>
                    <a:off x="757781" y="351257"/>
                    <a:ext cx="33214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064A836-FF7E-2DC3-D2B9-AB9697D687A2}"/>
                    </a:ext>
                  </a:extLst>
                </p:cNvPr>
                <p:cNvSpPr txBox="1"/>
                <p:nvPr/>
              </p:nvSpPr>
              <p:spPr>
                <a:xfrm>
                  <a:off x="1204954" y="4558047"/>
                  <a:ext cx="3321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pic>
            <p:nvPicPr>
              <p:cNvPr id="1033" name="Picture 1032">
                <a:extLst>
                  <a:ext uri="{FF2B5EF4-FFF2-40B4-BE49-F238E27FC236}">
                    <a16:creationId xmlns:a16="http://schemas.microsoft.com/office/drawing/2014/main" id="{C6F64038-B40F-DBB2-B450-AB51BFD06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538993" y="172723"/>
                <a:ext cx="4121108" cy="6593426"/>
              </a:xfrm>
              <a:prstGeom prst="rect">
                <a:avLst/>
              </a:prstGeom>
            </p:spPr>
          </p:pic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0C98435E-4F71-8373-3D24-D684C1F42E8D}"/>
                </a:ext>
              </a:extLst>
            </p:cNvPr>
            <p:cNvSpPr txBox="1"/>
            <p:nvPr/>
          </p:nvSpPr>
          <p:spPr>
            <a:xfrm>
              <a:off x="8834442" y="1517689"/>
              <a:ext cx="1592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Pseudo-P = 0.008**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4CD598CF-E8F8-C31D-F75E-BCB8FCAEA172}"/>
                </a:ext>
              </a:extLst>
            </p:cNvPr>
            <p:cNvSpPr txBox="1"/>
            <p:nvPr/>
          </p:nvSpPr>
          <p:spPr>
            <a:xfrm>
              <a:off x="7276639" y="1525926"/>
              <a:ext cx="1414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Pseudo-P = 0.454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01A8F459-FB67-8851-5F5A-2D9E9ABD4BF4}"/>
                    </a:ext>
                  </a:extLst>
                </p:cNvPr>
                <p:cNvSpPr txBox="1"/>
                <p:nvPr/>
              </p:nvSpPr>
              <p:spPr>
                <a:xfrm>
                  <a:off x="7678343" y="1693088"/>
                  <a:ext cx="9950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𝑏𝑑𝑜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= 0.018</a:t>
                  </a:r>
                </a:p>
              </p:txBody>
            </p:sp>
          </mc:Choice>
          <mc:Fallback xmlns="">
            <p:sp>
              <p:nvSpPr>
                <p:cNvPr id="1043" name="TextBox 1042">
                  <a:extLst>
                    <a:ext uri="{FF2B5EF4-FFF2-40B4-BE49-F238E27FC236}">
                      <a16:creationId xmlns:a16="http://schemas.microsoft.com/office/drawing/2014/main" id="{01A8F459-FB67-8851-5F5A-2D9E9ABD4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343" y="1693088"/>
                  <a:ext cx="995016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TextBox 1046">
                  <a:extLst>
                    <a:ext uri="{FF2B5EF4-FFF2-40B4-BE49-F238E27FC236}">
                      <a16:creationId xmlns:a16="http://schemas.microsoft.com/office/drawing/2014/main" id="{8A58831C-7973-F7BB-4FB3-C31E27B0B2C0}"/>
                    </a:ext>
                  </a:extLst>
                </p:cNvPr>
                <p:cNvSpPr txBox="1"/>
                <p:nvPr/>
              </p:nvSpPr>
              <p:spPr>
                <a:xfrm>
                  <a:off x="9308696" y="1693087"/>
                  <a:ext cx="10484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s-ES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𝑛𝑖𝑡</m:t>
                          </m:r>
                        </m:sub>
                      </m:sSub>
                    </m:oMath>
                  </a14:m>
                  <a:r>
                    <a:rPr lang="en-US" sz="12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= - 0.274</a:t>
                  </a:r>
                </a:p>
              </p:txBody>
            </p:sp>
          </mc:Choice>
          <mc:Fallback xmlns="">
            <p:sp>
              <p:nvSpPr>
                <p:cNvPr id="1047" name="TextBox 1046">
                  <a:extLst>
                    <a:ext uri="{FF2B5EF4-FFF2-40B4-BE49-F238E27FC236}">
                      <a16:creationId xmlns:a16="http://schemas.microsoft.com/office/drawing/2014/main" id="{8A58831C-7973-F7BB-4FB3-C31E27B0B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696" y="1693087"/>
                  <a:ext cx="1048492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445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122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Hernandez Carrasco</dc:creator>
  <cp:lastModifiedBy>Daniel Hernandez Carrasco</cp:lastModifiedBy>
  <cp:revision>2</cp:revision>
  <dcterms:created xsi:type="dcterms:W3CDTF">2025-06-04T15:56:32Z</dcterms:created>
  <dcterms:modified xsi:type="dcterms:W3CDTF">2025-06-08T06:29:40Z</dcterms:modified>
</cp:coreProperties>
</file>