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notesMasterIdLst>
    <p:notesMasterId r:id="rId17"/>
  </p:notesMasterIdLst>
  <p:sldIdLst>
    <p:sldId id="272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58"/>
  </p:normalViewPr>
  <p:slideViewPr>
    <p:cSldViewPr snapToGrid="0">
      <p:cViewPr varScale="1">
        <p:scale>
          <a:sx n="120" d="100"/>
          <a:sy n="120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0CE2-9955-7141-B607-24D4F04B1229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1B3A-D1F4-2143-96A1-3FB339A2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1B3A-D1F4-2143-96A1-3FB339A22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7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78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6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6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1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0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6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1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04922-5F4E-9B0A-5F29-8B897DFEC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Confluent Interview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293B39-5033-893B-A8AA-9D132BFBC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David Herst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1/9/2025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E443-616D-A034-CAB7-DC12ED69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436" y="5859757"/>
            <a:ext cx="1644824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8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7601-7367-E3FC-4A51-4F665667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Exercise: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B0E2-F7A4-CDDE-2B12-E2343AA1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fulfill the spirit of the exercise, I used sample data in Confluent Cloud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stock trades</a:t>
            </a:r>
          </a:p>
          <a:p>
            <a:r>
              <a:rPr lang="en-US" dirty="0"/>
              <a:t>The two topics are joined by </a:t>
            </a:r>
            <a:r>
              <a:rPr lang="en-US" dirty="0" err="1"/>
              <a:t>userid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FBB5E-1594-43F2-E438-E4779E62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4172844"/>
            <a:ext cx="3602664" cy="2405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C94BB-761B-E3A2-8324-048B0925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12" y="4172843"/>
            <a:ext cx="4386114" cy="24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5B98-EE61-DB5D-48B4-5B3D86E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Exercise: </a:t>
            </a:r>
            <a:r>
              <a:rPr lang="en-US" dirty="0" err="1"/>
              <a:t>ksql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0FA43-BF71-C86C-B255-AAE748A7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58144"/>
            <a:ext cx="2066656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AAF61-30EE-731D-F72A-05894A3B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90" y="4105488"/>
            <a:ext cx="4143121" cy="2411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9C677-FBF0-43FA-2F03-1AB1AE02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02" y="618518"/>
            <a:ext cx="4526462" cy="2750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8E83D-2A55-DB5E-224F-C88BEAF55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922" y="2539861"/>
            <a:ext cx="3394044" cy="41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4798-D281-9C13-BD9B-C4FE985F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Exercise: Flink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CEFA-11C6-BB5C-D68D-6C805C99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80930-1FF1-4743-8864-B7D6D003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35" y="2399869"/>
            <a:ext cx="7772400" cy="28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8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FD62-3238-CFC6-224A-61ABD3AA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Exercise: Flink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1ACAC-D3CD-59E6-B755-ECE93755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12BC9-4744-8177-2927-F70E29C8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2" y="1643497"/>
            <a:ext cx="5785884" cy="4753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76939-438D-A0BB-A561-05D8D472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21" y="2661711"/>
            <a:ext cx="7772400" cy="35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869-0131-A93B-C7A3-663BC1A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Road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7458-C418-EFF7-A87C-4F615458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Intense deep dive into Confluent, Kafka, Flink </a:t>
            </a:r>
          </a:p>
          <a:p>
            <a:r>
              <a:rPr lang="en-US" dirty="0"/>
              <a:t>Take stock of current technical marketing landscape</a:t>
            </a:r>
          </a:p>
          <a:p>
            <a:pPr lvl="1"/>
            <a:r>
              <a:rPr lang="en-US" dirty="0"/>
              <a:t>Existing material on Flink</a:t>
            </a:r>
          </a:p>
          <a:p>
            <a:pPr lvl="1"/>
            <a:r>
              <a:rPr lang="en-US" dirty="0"/>
              <a:t>Programs in other areas</a:t>
            </a:r>
          </a:p>
          <a:p>
            <a:r>
              <a:rPr lang="en-US" dirty="0"/>
              <a:t>Connect with key resources at Confluent</a:t>
            </a:r>
          </a:p>
          <a:p>
            <a:pPr lvl="1"/>
            <a:r>
              <a:rPr lang="en-US" dirty="0"/>
              <a:t>Marketing team</a:t>
            </a:r>
          </a:p>
          <a:p>
            <a:pPr lvl="1"/>
            <a:r>
              <a:rPr lang="en-US" dirty="0"/>
              <a:t>Flink product team</a:t>
            </a:r>
          </a:p>
          <a:p>
            <a:pPr lvl="1"/>
            <a:r>
              <a:rPr lang="en-US" dirty="0"/>
              <a:t>Training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4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147EE9-4D44-5C4A-791E-C71202E1C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4E55CC-2549-207D-A215-E759046BC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D9A1-9CD0-52D7-42FA-562710E4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FAC8-0F24-6150-61B0-2074B830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The TMM role</a:t>
            </a:r>
          </a:p>
          <a:p>
            <a:r>
              <a:rPr lang="en-US" dirty="0"/>
              <a:t>What I’ve learned so far</a:t>
            </a:r>
          </a:p>
          <a:p>
            <a:r>
              <a:rPr lang="en-US" dirty="0"/>
              <a:t>The technical exercise</a:t>
            </a:r>
          </a:p>
          <a:p>
            <a:r>
              <a:rPr lang="en-US" dirty="0"/>
              <a:t>My road forward</a:t>
            </a:r>
          </a:p>
        </p:txBody>
      </p:sp>
    </p:spTree>
    <p:extLst>
      <p:ext uri="{BB962C8B-B14F-4D97-AF65-F5344CB8AC3E}">
        <p14:creationId xmlns:p14="http://schemas.microsoft.com/office/powerpoint/2010/main" val="29681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3BBD-8F26-A446-5061-CD56BDA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D201-1ACA-A320-5C52-65261C07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Experienced technical interpreter </a:t>
            </a:r>
          </a:p>
          <a:p>
            <a:pPr lvl="1"/>
            <a:r>
              <a:rPr lang="en-US" dirty="0"/>
              <a:t>Made complex tech subjects accessible through writing, teaching, presentation</a:t>
            </a:r>
          </a:p>
          <a:p>
            <a:pPr lvl="1"/>
            <a:r>
              <a:rPr lang="en-US" dirty="0"/>
              <a:t>Regularly learned a new tech quickly in order to create and teach a course</a:t>
            </a:r>
          </a:p>
          <a:p>
            <a:r>
              <a:rPr lang="en-US" dirty="0"/>
              <a:t>Seasoned customer-facing advocate</a:t>
            </a:r>
          </a:p>
          <a:p>
            <a:pPr lvl="1"/>
            <a:r>
              <a:rPr lang="en-US" dirty="0"/>
              <a:t>Long experience in customer-facing roles, both commercial and government</a:t>
            </a:r>
          </a:p>
          <a:p>
            <a:r>
              <a:rPr lang="en-US" dirty="0"/>
              <a:t>Architectural (big picture) thinker</a:t>
            </a:r>
          </a:p>
          <a:p>
            <a:r>
              <a:rPr lang="en-US" dirty="0"/>
              <a:t> Broad, long IT experience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36DB-F32E-1703-D16F-5CCE0D1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Flink TMM role call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AD0F-C705-A272-70C3-E0DF7307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03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Showcase Flink in Confluent Cloud as a critical business solution </a:t>
            </a:r>
          </a:p>
          <a:p>
            <a:r>
              <a:rPr lang="en-US" dirty="0"/>
              <a:t>High level activities</a:t>
            </a:r>
          </a:p>
          <a:p>
            <a:pPr lvl="1"/>
            <a:r>
              <a:rPr lang="en-US" dirty="0"/>
              <a:t>Make the strong business case for Flink to tech (and non-tech) audiences</a:t>
            </a:r>
          </a:p>
          <a:p>
            <a:pPr lvl="1"/>
            <a:r>
              <a:rPr lang="en-US" dirty="0"/>
              <a:t>Convey that case through a catalog of marketing collateral and activities</a:t>
            </a:r>
          </a:p>
          <a:p>
            <a:r>
              <a:rPr lang="en-US" dirty="0"/>
              <a:t>Flink’s core value:</a:t>
            </a:r>
          </a:p>
          <a:p>
            <a:pPr lvl="1"/>
            <a:r>
              <a:rPr lang="en-US" dirty="0"/>
              <a:t>R/t stateful stream-based analytics</a:t>
            </a:r>
          </a:p>
          <a:p>
            <a:pPr lvl="1"/>
            <a:r>
              <a:rPr lang="en-US" dirty="0"/>
              <a:t>Dynamic, adaptable analysis</a:t>
            </a:r>
          </a:p>
          <a:p>
            <a:r>
              <a:rPr lang="en-US" dirty="0"/>
              <a:t>High level use cases for Flink</a:t>
            </a:r>
          </a:p>
          <a:p>
            <a:pPr lvl="1"/>
            <a:r>
              <a:rPr lang="en-US" dirty="0"/>
              <a:t>Detecting emergent bad behavior (e.g. bank fraud)</a:t>
            </a:r>
          </a:p>
          <a:p>
            <a:pPr lvl="1"/>
            <a:r>
              <a:rPr lang="en-US" dirty="0"/>
              <a:t>Detecting emergent good behavior (e.g. opportunities for optimization)</a:t>
            </a:r>
          </a:p>
          <a:p>
            <a:pPr lvl="1"/>
            <a:r>
              <a:rPr lang="en-US" dirty="0"/>
              <a:t>Sharing insights from one unit to the entire enterprise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3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B719-2F54-B9F6-BBD8-965B311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Flink TMM role call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5F79-93EE-26F2-B678-D61A6698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Create collateral: workshops, webinars, blogs, white papers, demo’s, hands-on events</a:t>
            </a:r>
          </a:p>
          <a:p>
            <a:pPr lvl="1"/>
            <a:r>
              <a:rPr lang="en-US" dirty="0"/>
              <a:t>Evangelize Flink’s value in common use cases and with best practices</a:t>
            </a:r>
          </a:p>
          <a:p>
            <a:pPr lvl="1"/>
            <a:r>
              <a:rPr lang="en-US" dirty="0"/>
              <a:t>Coordinate with marketing teams on how best to promote Flink </a:t>
            </a:r>
          </a:p>
          <a:p>
            <a:pPr lvl="1"/>
            <a:r>
              <a:rPr lang="en-US" dirty="0"/>
              <a:t>Liaise between customer teams and product team re issues and desired features</a:t>
            </a:r>
          </a:p>
          <a:p>
            <a:pPr lvl="1"/>
            <a:r>
              <a:rPr lang="en-US" dirty="0"/>
              <a:t>Comparatively analyze Flink’s competition</a:t>
            </a:r>
          </a:p>
          <a:p>
            <a:r>
              <a:rPr lang="en-US" dirty="0"/>
              <a:t>Audiences</a:t>
            </a:r>
          </a:p>
          <a:p>
            <a:pPr lvl="1"/>
            <a:r>
              <a:rPr lang="en-US" dirty="0"/>
              <a:t>Internal: account teams, SMEs</a:t>
            </a:r>
          </a:p>
          <a:p>
            <a:pPr lvl="1"/>
            <a:r>
              <a:rPr lang="en-US" dirty="0"/>
              <a:t>External: customers, user groups, community, technical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5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0333-496F-2808-1DEE-E18C4FF3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BDF5-7755-0BF4-8EC9-D9DAC2536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Kafka and streaming: </a:t>
            </a:r>
          </a:p>
          <a:p>
            <a:pPr lvl="1"/>
            <a:r>
              <a:rPr lang="en-US" dirty="0"/>
              <a:t>Key business advantages over traditional DBMS/ETL paradigm</a:t>
            </a:r>
          </a:p>
          <a:p>
            <a:pPr lvl="1"/>
            <a:r>
              <a:rPr lang="en-US" dirty="0"/>
              <a:t>Key concepts and mechanics</a:t>
            </a:r>
          </a:p>
          <a:p>
            <a:r>
              <a:rPr lang="en-US" dirty="0"/>
              <a:t>Flink: </a:t>
            </a:r>
          </a:p>
          <a:p>
            <a:pPr lvl="1" fontAlgn="ctr"/>
            <a:r>
              <a:rPr lang="en-US" dirty="0"/>
              <a:t>Stream processing: enrich, join, split, filter</a:t>
            </a:r>
          </a:p>
          <a:p>
            <a:pPr lvl="1" fontAlgn="ctr"/>
            <a:r>
              <a:rPr lang="en-US" dirty="0"/>
              <a:t>Stateful processing: aggregations, multi-message analysis</a:t>
            </a:r>
          </a:p>
          <a:p>
            <a:r>
              <a:rPr lang="en-US" dirty="0"/>
              <a:t>Confluent Cloud: advantages over OSS Kafka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A0A9C-E0A2-4F04-49EA-A7350D398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Kafka 101</a:t>
            </a:r>
          </a:p>
          <a:p>
            <a:pPr lvl="1"/>
            <a:r>
              <a:rPr lang="en-US" dirty="0"/>
              <a:t>Kafka Streams 101</a:t>
            </a:r>
          </a:p>
          <a:p>
            <a:pPr lvl="1"/>
            <a:r>
              <a:rPr lang="en-US" dirty="0" err="1"/>
              <a:t>ksqlDB</a:t>
            </a:r>
            <a:r>
              <a:rPr lang="en-US" dirty="0"/>
              <a:t> tutorial</a:t>
            </a:r>
          </a:p>
          <a:p>
            <a:pPr lvl="1"/>
            <a:r>
              <a:rPr lang="en-US" dirty="0"/>
              <a:t>Flink 101</a:t>
            </a:r>
          </a:p>
        </p:txBody>
      </p:sp>
    </p:spTree>
    <p:extLst>
      <p:ext uri="{BB962C8B-B14F-4D97-AF65-F5344CB8AC3E}">
        <p14:creationId xmlns:p14="http://schemas.microsoft.com/office/powerpoint/2010/main" val="18751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7B34-1980-2A5D-6B17-6FE3C1DF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A039-0818-585C-401C-0855A1DA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pieces:</a:t>
            </a:r>
          </a:p>
          <a:p>
            <a:pPr lvl="1"/>
            <a:r>
              <a:rPr lang="en-US" dirty="0"/>
              <a:t>Pull Kaggle movie data into Confluent Cloud</a:t>
            </a:r>
          </a:p>
          <a:p>
            <a:pPr lvl="1"/>
            <a:r>
              <a:rPr lang="en-US" dirty="0"/>
              <a:t>Use Flink to analyze movie data, answering certain questions</a:t>
            </a:r>
          </a:p>
        </p:txBody>
      </p:sp>
    </p:spTree>
    <p:extLst>
      <p:ext uri="{BB962C8B-B14F-4D97-AF65-F5344CB8AC3E}">
        <p14:creationId xmlns:p14="http://schemas.microsoft.com/office/powerpoint/2010/main" val="374785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F75F-0BB7-E762-4CF7-15A8F25F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Exercise: Kaggle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07CC2-C41C-4A66-EBAA-FAC9501E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614" y="1866707"/>
            <a:ext cx="3178068" cy="3988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81670-702F-D2E7-F9D0-30FD44A2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67" y="3332070"/>
            <a:ext cx="4789211" cy="3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F43D-B3D6-F725-0CC0-CEA2B55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Exercise: Kaggle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19EE-2411-1DC8-6D75-4400B00B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300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I downloaded the Kaggle data into CSVs</a:t>
            </a:r>
          </a:p>
          <a:p>
            <a:r>
              <a:rPr lang="en-US" sz="2000" dirty="0"/>
              <a:t>I tried several ways to pull the CSVs into Confluent Cloud, </a:t>
            </a:r>
            <a:r>
              <a:rPr lang="en-US" sz="2000" i="1" dirty="0"/>
              <a:t>w/o success</a:t>
            </a:r>
          </a:p>
          <a:p>
            <a:pPr lvl="1"/>
            <a:r>
              <a:rPr lang="en-US" sz="1800" dirty="0" err="1"/>
              <a:t>FilePulse</a:t>
            </a:r>
            <a:r>
              <a:rPr lang="en-US" sz="1800" dirty="0"/>
              <a:t> connector packaged as a plugin</a:t>
            </a:r>
          </a:p>
          <a:p>
            <a:pPr lvl="1"/>
            <a:r>
              <a:rPr lang="en-US" sz="1800" dirty="0" err="1"/>
              <a:t>FilePulse</a:t>
            </a:r>
            <a:r>
              <a:rPr lang="en-US" sz="1800" dirty="0"/>
              <a:t> connector installed via REST API</a:t>
            </a:r>
          </a:p>
          <a:p>
            <a:pPr lvl="1"/>
            <a:r>
              <a:rPr lang="en-US" sz="1800" dirty="0"/>
              <a:t>Loading CSV data into MySQL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9412E-E269-97A7-2A19-C8D71E0F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62" y="2031128"/>
            <a:ext cx="5059326" cy="3083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430864-C7E5-8F3A-0364-CEE57B51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37" y="4667691"/>
            <a:ext cx="5859427" cy="2068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40FA6-7D67-0B38-ABBC-9D4A4D32F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7" y="4902691"/>
            <a:ext cx="3247951" cy="17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4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489</Words>
  <Application>Microsoft Macintosh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Tw Cen MT</vt:lpstr>
      <vt:lpstr>Circuit</vt:lpstr>
      <vt:lpstr>Confluent Interview</vt:lpstr>
      <vt:lpstr>Agenda</vt:lpstr>
      <vt:lpstr>Who am I? </vt:lpstr>
      <vt:lpstr>What does the Flink TMM role call for?</vt:lpstr>
      <vt:lpstr>What does the Flink TMM role call for?</vt:lpstr>
      <vt:lpstr>What I’ve learned so far</vt:lpstr>
      <vt:lpstr>The Technical Exercise</vt:lpstr>
      <vt:lpstr>The Technical Exercise: Kaggle Data</vt:lpstr>
      <vt:lpstr>The Technical Exercise: Kaggle Data</vt:lpstr>
      <vt:lpstr>The Technical Exercise: Sample Data</vt:lpstr>
      <vt:lpstr>The Technical Exercise: ksql</vt:lpstr>
      <vt:lpstr>The Technical Exercise: Flink</vt:lpstr>
      <vt:lpstr>The Technical Exercise: Flink</vt:lpstr>
      <vt:lpstr>My Road Forward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Herst</dc:creator>
  <cp:lastModifiedBy>David Herst</cp:lastModifiedBy>
  <cp:revision>6</cp:revision>
  <dcterms:created xsi:type="dcterms:W3CDTF">2025-01-08T17:52:13Z</dcterms:created>
  <dcterms:modified xsi:type="dcterms:W3CDTF">2025-01-08T20:42:50Z</dcterms:modified>
</cp:coreProperties>
</file>