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88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3D1FF-2DC6-4D00-A21A-5BCCED43B94F}" v="27" dt="2024-08-28T05:54:28.340"/>
    <p1510:client id="{1C4617FF-9A6C-4331-AF99-6A72C2441BE3}" v="395" dt="2024-08-27T13:02:37.849"/>
    <p1510:client id="{1F74CA0B-9DA8-4E20-9B38-7F62D48A7FDE}" v="8" dt="2024-08-27T04:38:23.270"/>
    <p1510:client id="{3DA96F3C-7136-4D2A-8C3C-FF2B15B37BF0}" v="351" dt="2024-08-27T07:30:04.050"/>
    <p1510:client id="{4ECB2AE9-90FA-4779-B80D-301E08F69323}" v="45" dt="2024-08-27T04:13:11.674"/>
    <p1510:client id="{6CD819CC-8AA8-4DE2-B294-F725C6D0D290}" v="548" dt="2024-08-28T18:50:35.614"/>
    <p1510:client id="{7205D650-EB0A-4F2E-90C7-CF48711AE23F}" v="687" dt="2024-08-27T19:29:40.349"/>
    <p1510:client id="{72183C38-FF18-4F76-9EAE-3AB853050F9D}" v="13" dt="2024-08-28T04:29:54.814"/>
    <p1510:client id="{72AE2A2E-3C87-4BE8-BD7B-46B3075DC8F7}" v="25" dt="2024-08-27T05:19:57.868"/>
    <p1510:client id="{87848154-7B32-4EA4-A055-2AAA96FDFE54}" v="111" dt="2024-08-27T04:45:16.666"/>
    <p1510:client id="{8B9048C1-FD26-412C-88EB-A55940D466D3}" v="269" dt="2024-08-28T09:31:43.220"/>
    <p1510:client id="{A31222DC-85DB-4CD1-A9C5-249B55ABAC11}" v="1" dt="2024-08-27T16:18:34.172"/>
    <p1510:client id="{E4783555-90BD-4BD6-9BB3-A19C68C5DC21}" v="68" dt="2024-08-27T12:06:35.920"/>
    <p1510:client id="{E4F6AE18-53BA-40C7-A59D-8F8E0736B0AE}" v="42" dt="2024-08-27T07:05:35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471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7B76395-4FC9-42CC-B11E-7B1F2BA1BCB5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89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792E3-D524-454C-8AFD-A91972900BCB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90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C3A68-6922-42D3-8905-ECC2D82A3469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4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9E9F4-7604-4950-A8B2-8ACDEDB1506E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1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B7524-32A2-4C20-A58C-BC3BAA1042FC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20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4447-D6B2-43BB-A877-57F1A267B999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3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20E16-BD35-483C-AA6B-346FC7E46DEA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9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AC6F8-5103-4FC0-A69E-5C6AE6469DA8}" type="datetime1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C6921-0627-4C8F-83D5-0CF936D2FFDD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1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08AD7-8103-40F8-983C-E2BA6BB9CBE0}" type="datetime1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77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C06B4-9380-4A4D-AF49-A3596E17DAF5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97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FDEF1-C582-4E22-9E77-D68326471F28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989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A9602-A9A9-453F-AEF1-37B5837E02CD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6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medium.com/@prabhu_b/context-aware-firewall-in-nsx-6-4-4763707fa415" TargetMode="External"/><Relationship Id="rId7" Type="http://schemas.openxmlformats.org/officeDocument/2006/relationships/hyperlink" Target="https://corporatefinanceinstitute.com/resources/commercial-lending/altmans-z-score-model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auto-encoders/" TargetMode="External"/><Relationship Id="rId5" Type="http://schemas.openxmlformats.org/officeDocument/2006/relationships/hyperlink" Target="https://www.kaggle.com/datasets?search=firewall" TargetMode="External"/><Relationship Id="rId4" Type="http://schemas.openxmlformats.org/officeDocument/2006/relationships/hyperlink" Target="https://docs.servicenow.com/bundle/washingtondc-it-operations-management/page/product/discovery/concept/firewall-admin-workspace-dashboard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895" y="190557"/>
            <a:ext cx="10363200" cy="767959"/>
          </a:xfrm>
        </p:spPr>
        <p:txBody>
          <a:bodyPr/>
          <a:lstStyle/>
          <a:p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83832" y="1156185"/>
            <a:ext cx="9929135" cy="441178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Problem Statement ID         - 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Times New Roman"/>
                <a:ea typeface="ＭＳ Ｐゴシック"/>
                <a:cs typeface="Times New Roman"/>
              </a:rPr>
              <a:t>1741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Problem Statement Title     - </a:t>
            </a:r>
            <a:r>
              <a:rPr lang="en-IN" sz="2400" dirty="0">
                <a:effectLst/>
                <a:latin typeface="Times New Roman"/>
                <a:ea typeface="ＭＳ Ｐゴシック"/>
                <a:cs typeface="Times New Roman"/>
              </a:rPr>
              <a:t>Centralized application-context aware firewall</a:t>
            </a:r>
            <a:endParaRPr lang="en-US" sz="2400" b="1" dirty="0">
              <a:latin typeface="Times New Roman"/>
              <a:ea typeface="ＭＳ Ｐゴシック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Theme                                   -</a:t>
            </a:r>
            <a:r>
              <a:rPr lang="en-US" sz="2400" b="1" dirty="0">
                <a:solidFill>
                  <a:srgbClr val="000000"/>
                </a:solidFill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Times New Roman"/>
                <a:ea typeface="ＭＳ Ｐゴシック"/>
                <a:cs typeface="Times New Roman"/>
              </a:rPr>
              <a:t>Blockchain &amp; Cybersecurity</a:t>
            </a:r>
            <a:endParaRPr lang="en-US" sz="2400" b="1" dirty="0">
              <a:latin typeface="Times New Roman"/>
              <a:ea typeface="ＭＳ Ｐゴシック"/>
              <a:cs typeface="Times New Roman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PS Category                         - </a:t>
            </a:r>
            <a:r>
              <a:rPr lang="en-US" sz="2000" dirty="0">
                <a:latin typeface="Times New Roman"/>
                <a:ea typeface="ＭＳ Ｐゴシック"/>
                <a:cs typeface="Times New Roman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Team ID                                - </a:t>
            </a:r>
            <a:r>
              <a:rPr lang="en-US" sz="2000" dirty="0">
                <a:latin typeface="Times New Roman"/>
                <a:ea typeface="ＭＳ Ｐゴシック"/>
                <a:cs typeface="Times New Roman"/>
              </a:rPr>
              <a:t>Nil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Team Name                          - </a:t>
            </a:r>
            <a:r>
              <a:rPr lang="en-US" sz="2000" dirty="0">
                <a:latin typeface="Times New Roman"/>
                <a:ea typeface="ＭＳ Ｐゴシック"/>
                <a:cs typeface="Times New Roman"/>
              </a:rPr>
              <a:t>GLAD BITS</a:t>
            </a:r>
            <a:endParaRPr lang="en-IN" sz="2000" dirty="0">
              <a:latin typeface="Times New Roman"/>
              <a:ea typeface="ＭＳ Ｐゴシック"/>
              <a:cs typeface="Times New Roman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9418EBA-FD73-DBFC-F793-7D026BF86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15E25945-E1F8-C5B5-A038-F1C6F53D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1374129-161F-1BE3-1001-CE0E7723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network&#10;&#10;Description automatically generated">
            <a:extLst>
              <a:ext uri="{FF2B5EF4-FFF2-40B4-BE49-F238E27FC236}">
                <a16:creationId xmlns:a16="http://schemas.microsoft.com/office/drawing/2014/main" id="{DADC4C53-F96C-3716-88ED-8A6FCB1BE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3496" y="624289"/>
            <a:ext cx="4935437" cy="5808455"/>
          </a:xfrm>
          <a:prstGeom prst="rect">
            <a:avLst/>
          </a:prstGeom>
        </p:spPr>
      </p:pic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351811" y="88288"/>
            <a:ext cx="9593613" cy="825044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59880" y="1161329"/>
            <a:ext cx="703378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v"/>
              <a:defRPr sz="3200" b="1" u="sng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indent="0" algn="just">
              <a:buNone/>
            </a:pPr>
            <a:r>
              <a:rPr lang="en-US" sz="2400" u="none" dirty="0">
                <a:solidFill>
                  <a:prstClr val="black"/>
                </a:solidFill>
                <a:latin typeface="Times New Roman"/>
                <a:ea typeface="Tahoma"/>
                <a:cs typeface="Times New Roman"/>
              </a:rPr>
              <a:t>Proposed Solution:</a:t>
            </a:r>
            <a:endParaRPr lang="en-US" sz="2400">
              <a:solidFill>
                <a:prstClr val="black"/>
              </a:solidFill>
              <a:ea typeface="Tahoma"/>
            </a:endParaRP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The system monitor each applications and website requests/response and controls whether to allow or block that traffic based on set rules.</a:t>
            </a:r>
            <a:endParaRPr lang="en-US" sz="1600" b="0" u="none">
              <a:solidFill>
                <a:srgbClr val="212529"/>
              </a:solidFill>
              <a:latin typeface="Times New Roman"/>
              <a:ea typeface="Tahoma" panose="020B0604030504040204" pitchFamily="34" charset="0"/>
              <a:cs typeface="Arial"/>
            </a:endParaRP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Each application running on the endpoint will have its own set of firewall policies.</a:t>
            </a: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The agent will collect detailed logs of network usage and capture information such as the destination IPs, domains, protocols and reports this to a central server.</a:t>
            </a: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A web-based console allows administrators to manage all devices and apps from one place, setting and updating rules as needed</a:t>
            </a: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Primarily designed for Windows and extend compatibility with </a:t>
            </a:r>
            <a:r>
              <a:rPr lang="en-US" sz="1600" b="0" u="none" dirty="0" err="1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linux</a:t>
            </a: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 Systems,</a:t>
            </a:r>
          </a:p>
          <a:p>
            <a:pPr marL="285750" indent="-285750" algn="just">
              <a:buFont typeface="Arial" panose="05000000000000000000" pitchFamily="2" charset="2"/>
              <a:buChar char="•"/>
            </a:pPr>
            <a:r>
              <a:rPr lang="en-US" sz="1600" b="0" u="none" dirty="0">
                <a:solidFill>
                  <a:srgbClr val="212529"/>
                </a:solidFill>
                <a:latin typeface="Times New Roman"/>
                <a:ea typeface="Tahoma"/>
                <a:cs typeface="Arial"/>
              </a:rPr>
              <a:t>Integrate AI/ML algorithms to analyze network traffic, automatically detect anomalies, and generate real-time alerts, enhancing network security by preemptively addressing potential threats.</a:t>
            </a:r>
          </a:p>
          <a:p>
            <a:pPr marL="0" indent="0" algn="just">
              <a:buNone/>
            </a:pPr>
            <a:r>
              <a:rPr lang="en-US" sz="1600" u="none" dirty="0">
                <a:solidFill>
                  <a:prstClr val="black"/>
                </a:solidFill>
                <a:latin typeface="Tahoma"/>
                <a:ea typeface="Tahoma"/>
                <a:cs typeface="Tahoma"/>
              </a:rPr>
              <a:t>Innovation and uniqueness of the solution </a:t>
            </a:r>
            <a:endParaRPr lang="en-US" sz="1600" b="0" u="none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0" u="none" dirty="0">
                <a:solidFill>
                  <a:prstClr val="black"/>
                </a:solidFill>
                <a:latin typeface="Times New Roman"/>
                <a:ea typeface="Tahoma"/>
                <a:cs typeface="Arial"/>
              </a:rPr>
              <a:t>The solution stands out by integrating a hybrid anomaly detection model with Z-Score method &amp; Autoencoders. This fusion boosts detection accuracy for complex threats, while its adaptive learning capability allows the system to evolve with emerging patterns, ensuring robust and responsive security.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33885" y="-2717"/>
            <a:ext cx="1758114" cy="631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355925" y="711729"/>
            <a:ext cx="7284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IDEA TITLE - </a:t>
            </a:r>
            <a:r>
              <a:rPr lang="en-IN" sz="2000" b="1" i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Centralized application-context aware firewall</a:t>
            </a:r>
            <a:endParaRPr lang="en-US" sz="2000" b="1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1A3057-B3C5-83C5-DCCD-4AD147F2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05E3120B-F8B1-3BA9-1F14-2017BF80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634A84A-24D8-3FEE-7FD2-73ED2045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EA7ED1-0D8B-3563-7EAF-B0F3C3CF11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24" t="348" r="1631" b="348"/>
          <a:stretch/>
        </p:blipFill>
        <p:spPr>
          <a:xfrm>
            <a:off x="5417258" y="270423"/>
            <a:ext cx="6770588" cy="6086291"/>
          </a:xfrm>
          <a:prstGeom prst="rect">
            <a:avLst/>
          </a:prstGeom>
        </p:spPr>
      </p:pic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71596" y="843952"/>
            <a:ext cx="502294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latin typeface="Times New Roman"/>
                <a:ea typeface="ＭＳ Ｐゴシック"/>
                <a:cs typeface="Times New Roman"/>
              </a:rPr>
              <a:t>Technologies to be used</a:t>
            </a:r>
            <a:endParaRPr lang="en-US" altLang="en-US" sz="2000" b="1" dirty="0">
              <a:latin typeface="Times New Roman"/>
              <a:ea typeface="ＭＳ Ｐゴシック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altLang="en-US" b="1" dirty="0">
                <a:latin typeface="Times New Roman"/>
                <a:ea typeface="ＭＳ Ｐゴシック"/>
                <a:cs typeface="Times New Roman"/>
              </a:rPr>
              <a:t>Iptables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ＭＳ Ｐゴシック"/>
                <a:cs typeface="Times New Roman"/>
              </a:rPr>
              <a:t>/</a:t>
            </a:r>
            <a:r>
              <a:rPr lang="en-US" altLang="en-US" b="1" dirty="0" err="1">
                <a:latin typeface="Times New Roman"/>
                <a:ea typeface="ＭＳ Ｐゴシック"/>
                <a:cs typeface="Times New Roman"/>
              </a:rPr>
              <a:t>nftables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ＭＳ Ｐゴシック"/>
                <a:cs typeface="Times New Roman"/>
              </a:rPr>
              <a:t>: </a:t>
            </a:r>
            <a:r>
              <a:rPr lang="en-US" dirty="0">
                <a:latin typeface="Times New Roman"/>
                <a:ea typeface="Calibri"/>
                <a:cs typeface="Calibri"/>
              </a:rPr>
              <a:t>For implementing firewall rules and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Calibri"/>
                <a:cs typeface="Calibri"/>
              </a:rPr>
              <a:t>managing network traffic</a:t>
            </a:r>
            <a:endParaRPr lang="en-US" b="1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Times New Roman"/>
                <a:ea typeface="ＭＳ Ｐゴシック"/>
                <a:cs typeface="Times New Roman"/>
              </a:rPr>
              <a:t>Suricata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ＭＳ Ｐゴシック"/>
                <a:cs typeface="Times New Roman"/>
              </a:rPr>
              <a:t>: integrated for deep packet inspection.</a:t>
            </a:r>
            <a:endParaRPr lang="en-US" altLang="en-US" dirty="0">
              <a:latin typeface="Times New Roman"/>
              <a:ea typeface="ＭＳ Ｐゴシック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 err="1">
                <a:latin typeface="Times New Roman"/>
                <a:ea typeface="Calibri"/>
                <a:cs typeface="Calibri"/>
              </a:rPr>
              <a:t>Scapy</a:t>
            </a:r>
            <a:r>
              <a:rPr lang="en-US" b="1" dirty="0">
                <a:latin typeface="Times New Roman"/>
                <a:ea typeface="Calibri"/>
                <a:cs typeface="Calibri"/>
              </a:rPr>
              <a:t>: </a:t>
            </a:r>
            <a:r>
              <a:rPr lang="en-US" dirty="0">
                <a:latin typeface="Calibri"/>
                <a:ea typeface="Calibri"/>
                <a:cs typeface="Calibri"/>
              </a:rPr>
              <a:t>Packet sniffing, Network testing, Port scanning.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latin typeface="Times New Roman"/>
                <a:ea typeface="ＭＳ Ｐゴシック"/>
                <a:cs typeface="Times New Roman"/>
              </a:rPr>
              <a:t>Z-score Method : </a:t>
            </a:r>
            <a:r>
              <a:rPr lang="en-US" dirty="0">
                <a:latin typeface="Times New Roman"/>
                <a:ea typeface="ＭＳ Ｐゴシック"/>
                <a:cs typeface="Times New Roman"/>
              </a:rPr>
              <a:t>Identifies anomalies based on  mean.</a:t>
            </a:r>
            <a:endParaRPr lang="en-US"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b="1" dirty="0">
                <a:latin typeface="Times New Roman"/>
                <a:ea typeface="ＭＳ Ｐゴシック"/>
                <a:cs typeface="Times New Roman"/>
              </a:rPr>
              <a:t>Autoencoder : </a:t>
            </a:r>
            <a:r>
              <a:rPr lang="en-US" dirty="0">
                <a:latin typeface="Times New Roman"/>
                <a:ea typeface="ＭＳ Ｐゴシック"/>
                <a:cs typeface="Times New Roman"/>
              </a:rPr>
              <a:t>Detects anomalies based on the reconstruction error.</a:t>
            </a: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931" y="-389703"/>
            <a:ext cx="10515600" cy="1325563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A6B977-76B0-642D-72AA-1E849417C398}"/>
              </a:ext>
            </a:extLst>
          </p:cNvPr>
          <p:cNvSpPr txBox="1"/>
          <p:nvPr/>
        </p:nvSpPr>
        <p:spPr>
          <a:xfrm>
            <a:off x="457642" y="3959196"/>
            <a:ext cx="3367193" cy="240065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ea typeface="ＭＳ Ｐゴシック"/>
                <a:cs typeface="Segoe UI"/>
              </a:rPr>
              <a:t>Programming languages</a:t>
            </a:r>
            <a:r>
              <a:rPr lang="en-US" sz="2400" b="1" dirty="0">
                <a:latin typeface="Times New Roman"/>
                <a:ea typeface="ＭＳ Ｐゴシック"/>
                <a:cs typeface="Segoe UI"/>
              </a:rPr>
              <a:t>:</a:t>
            </a:r>
            <a:r>
              <a:rPr lang="en-US" sz="2400" dirty="0">
                <a:latin typeface="Times New Roman"/>
                <a:ea typeface="ＭＳ Ｐゴシック"/>
                <a:cs typeface="Segoe UI"/>
              </a:rPr>
              <a:t>​</a:t>
            </a:r>
            <a:endParaRPr lang="en-US" dirty="0"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ea typeface="ＭＳ Ｐゴシック"/>
                <a:cs typeface="Times New Roman"/>
              </a:rPr>
              <a:t>Python</a:t>
            </a:r>
            <a:endParaRPr lang="en-US"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ＭＳ Ｐゴシック"/>
                <a:cs typeface="Times New Roman"/>
              </a:rPr>
              <a:t>PostgreSQL</a:t>
            </a:r>
            <a:endParaRPr lang="en-US" dirty="0"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ea typeface="ＭＳ Ｐゴシック"/>
                <a:cs typeface="Times New Roman"/>
              </a:rPr>
              <a:t>REACT JS</a:t>
            </a:r>
            <a:endParaRPr lang="en-US">
              <a:cs typeface="Calibri" pitchFamily="34" charset="0"/>
            </a:endParaRPr>
          </a:p>
          <a:p>
            <a:pPr marL="742950" lvl="1" indent="-285750">
              <a:buFont typeface="Arial"/>
              <a:buChar char="•"/>
            </a:pPr>
            <a:r>
              <a:rPr lang="en-US">
                <a:latin typeface="Times New Roman"/>
                <a:ea typeface="ＭＳ Ｐゴシック"/>
                <a:cs typeface="Times New Roman"/>
              </a:rPr>
              <a:t>Node.js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ＭＳ Ｐゴシック"/>
                <a:cs typeface="Times New Roman"/>
              </a:rPr>
              <a:t>Express.js</a:t>
            </a:r>
            <a:endParaRPr lang="en-US" dirty="0">
              <a:latin typeface="Times New Roman"/>
              <a:cs typeface="Times New Roman"/>
            </a:endParaRPr>
          </a:p>
          <a:p>
            <a:br>
              <a:rPr lang="en-US" dirty="0"/>
            </a:br>
            <a:endParaRPr lang="en-US">
              <a:cs typeface="Calibri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E9EDBD-C87C-1012-1612-F4F6C0B73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" name="Footer Placeholder 6">
            <a:extLst>
              <a:ext uri="{FF2B5EF4-FFF2-40B4-BE49-F238E27FC236}">
                <a16:creationId xmlns:a16="http://schemas.microsoft.com/office/drawing/2014/main" id="{29DD74FE-BDAE-FD28-3A65-40701E692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BACB4BFE-118A-36AE-4865-0AEE5368C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7131" y="387869"/>
            <a:ext cx="10515600" cy="1325563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VISIBILITY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7" hidden="1">
            <a:extLst>
              <a:ext uri="{FF2B5EF4-FFF2-40B4-BE49-F238E27FC236}">
                <a16:creationId xmlns:a16="http://schemas.microsoft.com/office/drawing/2014/main" id="{5E43187A-E5DB-7BAB-DCA0-DDDC65A1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FB7F616-1D45-65E4-36BF-4AB98E2E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46" y="1386673"/>
            <a:ext cx="5911850" cy="45832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defTabSz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Analysis of the feasibility of the idea.</a:t>
            </a:r>
            <a:endParaRPr lang="en-US" sz="2400" dirty="0">
              <a:solidFill>
                <a:prstClr val="black"/>
              </a:solidFill>
              <a:ea typeface="Calibri" panose="020F0502020204030204"/>
              <a:cs typeface="Calibri" panose="020F0502020204030204"/>
            </a:endParaRP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cs typeface="Times New Roman"/>
              </a:rPr>
              <a:t>Customizable Policy </a:t>
            </a:r>
            <a:r>
              <a:rPr lang="en-US" sz="2000" dirty="0">
                <a:solidFill>
                  <a:prstClr val="black"/>
                </a:solidFill>
                <a:latin typeface="Times New Roman"/>
                <a:cs typeface="Times New Roman"/>
              </a:rPr>
              <a:t>Enforcement.</a:t>
            </a: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Compatibility with existing network infrastructure.</a:t>
            </a:r>
            <a:endParaRPr lang="en-US" sz="2000" dirty="0">
              <a:solidFill>
                <a:prstClr val="black"/>
              </a:solidFill>
              <a:latin typeface="Times New Roman"/>
              <a:ea typeface="+mn-lt"/>
              <a:cs typeface="+mn-lt"/>
            </a:endParaRP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Advanced Techniques: 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Times New Roman"/>
              </a:rPr>
              <a:t>ML for Real-time threat detection and contextual analysis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Calibri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Integration: Compatibility with existing network infrastructure.</a:t>
            </a:r>
            <a:endParaRPr lang="en-US" sz="2000" dirty="0">
              <a:solidFill>
                <a:prstClr val="black"/>
              </a:solidFill>
              <a:latin typeface="Times New Roman"/>
              <a:ea typeface="+mn-lt"/>
              <a:cs typeface="Calibri"/>
            </a:endParaRP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Calibri"/>
              </a:rPr>
              <a:t>Scalability: 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Handling large volumes of data and varying traffic loads.</a:t>
            </a:r>
            <a:endParaRPr lang="en-US" sz="2000" dirty="0">
              <a:solidFill>
                <a:prstClr val="black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defTabSz="4572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Data Handling: Real-time processing &amp; </a:t>
            </a:r>
            <a:r>
              <a:rPr lang="en-US" sz="2000" dirty="0" err="1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Monitering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 with </a:t>
            </a:r>
            <a:r>
              <a:rPr lang="en-IN" sz="2000" dirty="0">
                <a:solidFill>
                  <a:srgbClr val="212529"/>
                </a:solidFill>
                <a:highlight>
                  <a:srgbClr val="FFFFFF"/>
                </a:highlight>
                <a:latin typeface="Times New Roman"/>
                <a:ea typeface="+mn-lt"/>
                <a:cs typeface="Times New Roman"/>
              </a:rPr>
              <a:t>Centralized application</a:t>
            </a:r>
            <a:r>
              <a:rPr lang="en-US" sz="2000" dirty="0">
                <a:solidFill>
                  <a:prstClr val="black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0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CC050EED-2B25-0E5C-03C8-1489DB153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1513" y="492533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defTabSz="914400" eaLnBrk="0" hangingPunct="0"/>
            <a:endParaRPr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BB5CA-F4F2-D40D-B505-A62D99730AFC}"/>
              </a:ext>
            </a:extLst>
          </p:cNvPr>
          <p:cNvSpPr txBox="1"/>
          <p:nvPr/>
        </p:nvSpPr>
        <p:spPr>
          <a:xfrm>
            <a:off x="6639983" y="1390650"/>
            <a:ext cx="522732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ＭＳ Ｐゴシック"/>
                <a:cs typeface="Arial"/>
              </a:rPr>
              <a:t>Potential challenges and risks</a:t>
            </a:r>
            <a:r>
              <a:rPr lang="en-US" sz="2400" dirty="0">
                <a:latin typeface="Times New Roman"/>
                <a:ea typeface="ＭＳ Ｐゴシック"/>
                <a:cs typeface="Arial"/>
              </a:rPr>
              <a:t>​</a:t>
            </a:r>
            <a:endParaRPr lang="en-US" sz="2400" dirty="0">
              <a:ea typeface="ＭＳ Ｐゴシック"/>
              <a:cs typeface="Calibri" pitchFamily="34" charset="0"/>
            </a:endParaRPr>
          </a:p>
          <a:p>
            <a:pPr marL="285750" indent="-285750">
              <a:buFont typeface=""/>
              <a:buChar char="•"/>
            </a:pPr>
            <a:r>
              <a:rPr lang="en-US" sz="2000" dirty="0">
                <a:latin typeface="Times New Roman"/>
                <a:ea typeface="ＭＳ Ｐゴシック"/>
                <a:cs typeface="Arial"/>
              </a:rPr>
              <a:t>The system might slow down devices.​</a:t>
            </a:r>
          </a:p>
          <a:p>
            <a:pPr marL="285750" indent="-285750">
              <a:buFont typeface=""/>
              <a:buChar char="•"/>
            </a:pPr>
            <a:r>
              <a:rPr lang="en-US" sz="2000" dirty="0">
                <a:latin typeface="Times New Roman"/>
                <a:ea typeface="ＭＳ Ｐゴシック"/>
                <a:cs typeface="Arial"/>
              </a:rPr>
              <a:t>Making it work well on different systems could be tricky. ​</a:t>
            </a:r>
          </a:p>
          <a:p>
            <a:r>
              <a:rPr lang="en-US" sz="2000" b="1" dirty="0">
                <a:latin typeface="Times New Roman"/>
                <a:ea typeface="ＭＳ Ｐゴシック"/>
                <a:cs typeface="Arial"/>
              </a:rPr>
              <a:t>Strategies for overcoming these challenges</a:t>
            </a:r>
            <a:r>
              <a:rPr lang="en-US" sz="2000" dirty="0">
                <a:latin typeface="Times New Roman"/>
                <a:ea typeface="ＭＳ Ｐゴシック"/>
                <a:cs typeface="Arial"/>
              </a:rPr>
              <a:t>​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latin typeface="Times New Roman"/>
                <a:ea typeface="Calibri"/>
                <a:cs typeface="Calibri"/>
              </a:rPr>
              <a:t>Processing  algorithms to minimize CPU and memory usage. (asynchronous processing, multi-threading)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"/>
              <a:buChar char="•"/>
            </a:pPr>
            <a:r>
              <a:rPr lang="en-US" sz="2000" dirty="0">
                <a:latin typeface="Times New Roman"/>
                <a:ea typeface="ＭＳ Ｐゴシック"/>
                <a:cs typeface="Arial"/>
              </a:rPr>
              <a:t>Hybrid algorithm used here for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28574" y="26073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4754" y="1402352"/>
            <a:ext cx="703689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ＭＳ Ｐゴシック"/>
                <a:cs typeface="Times New Roman"/>
              </a:rPr>
              <a:t>Potential impact on the target audience.</a:t>
            </a:r>
            <a:endParaRPr lang="en-US">
              <a:solidFill>
                <a:prstClr val="black"/>
              </a:solidFill>
              <a:latin typeface="Times New Roman"/>
              <a:cs typeface="Calibri"/>
            </a:endParaRP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Enhanced Security:</a:t>
            </a:r>
            <a:r>
              <a:rPr lang="en-US" dirty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Helps cybersecurity teams to protect against threats by controlling, which applications can access the network traffic.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Centralized application: </a:t>
            </a:r>
            <a:r>
              <a:rPr lang="en-US" dirty="0">
                <a:solidFill>
                  <a:prstClr val="black"/>
                </a:solidFill>
                <a:latin typeface="Times New Roman"/>
                <a:ea typeface="ＭＳ Ｐゴシック"/>
                <a:cs typeface="Times New Roman"/>
              </a:rPr>
              <a:t>to monitor all the user real time network activities.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Quick Threat Response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Real-time alerts allow for fast action against suspicious activities.</a:t>
            </a:r>
            <a:endParaRPr lang="en-US" dirty="0">
              <a:solidFill>
                <a:prstClr val="black"/>
              </a:solidFill>
              <a:latin typeface="Times New Roman"/>
              <a:ea typeface="ＭＳ Ｐゴシック"/>
              <a:cs typeface="Times New Roman"/>
            </a:endParaRP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Better Compliance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Keeps detailed records and controls, helping organizations follow security rules and requirements.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Simplified Management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Centralizes policy deployment and enforcement, reducing complexity and effort.</a:t>
            </a:r>
          </a:p>
          <a:p>
            <a:pPr marL="342900" indent="-342900" algn="just">
              <a:buFont typeface="Arial"/>
              <a:buChar char="•"/>
              <a:defRPr/>
            </a:pPr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Broad Compatibility</a:t>
            </a:r>
            <a:r>
              <a:rPr lang="en-US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Works on both Windows and Linux, making it suitable for different environments.</a:t>
            </a: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Times New Roman"/>
              <a:ea typeface="ＭＳ Ｐゴシック"/>
              <a:cs typeface="Times New Roman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  <a:latin typeface="Times New Roman"/>
              <a:ea typeface="ＭＳ Ｐゴシック"/>
              <a:cs typeface="Times New Roman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2FB00078-7FE5-0CDB-887F-79F4B6441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758" y="1372010"/>
            <a:ext cx="490432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/>
            <a:r>
              <a:rPr lang="en-US" b="1" dirty="0">
                <a:latin typeface="Times New Roman"/>
                <a:ea typeface="ＭＳ Ｐゴシック"/>
                <a:cs typeface="Times New Roman"/>
              </a:rPr>
              <a:t>Benefits of the solution</a:t>
            </a:r>
            <a:r>
              <a:rPr lang="en-US" sz="2400" b="1" dirty="0">
                <a:latin typeface="Times New Roman"/>
                <a:ea typeface="ＭＳ Ｐゴシック"/>
                <a:cs typeface="Times New Roman"/>
              </a:rPr>
              <a:t>:</a:t>
            </a:r>
            <a:endParaRPr lang="en-US" sz="2400">
              <a:latin typeface="Times New Roman"/>
              <a:ea typeface="ＭＳ Ｐゴシック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IT Admins</a:t>
            </a:r>
            <a:r>
              <a:rPr kumimoji="0" lang="en-US" sz="1600" strike="noStrike" cap="none" normalizeH="0" baseline="0" dirty="0">
                <a:ln>
                  <a:noFill/>
                </a:ln>
                <a:effectLst/>
                <a:latin typeface="Times New Roman"/>
                <a:ea typeface="Calibri"/>
                <a:cs typeface="Calibri"/>
              </a:rPr>
              <a:t>: 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Easier </a:t>
            </a:r>
            <a:r>
              <a:rPr kumimoji="0" lang="en-US" sz="1600" strike="noStrike" cap="none" normalizeH="0" baseline="0" dirty="0">
                <a:ln>
                  <a:noFill/>
                </a:ln>
                <a:effectLst/>
                <a:latin typeface="Times New Roman"/>
                <a:ea typeface="Calibri"/>
                <a:cs typeface="Calibri"/>
              </a:rPr>
              <a:t>management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 with a central console</a:t>
            </a:r>
            <a:r>
              <a:rPr kumimoji="0" lang="en-US" sz="1600" strike="noStrike" cap="none" normalizeH="0" baseline="0" dirty="0">
                <a:ln>
                  <a:noFill/>
                </a:ln>
                <a:effectLst/>
                <a:latin typeface="Times New Roman"/>
                <a:ea typeface="Calibri"/>
                <a:cs typeface="Calibri"/>
              </a:rPr>
              <a:t>.</a:t>
            </a:r>
            <a:endParaRPr lang="en-US" sz="1600" strike="noStrike" cap="none" normalizeH="0" baseline="0" dirty="0">
              <a:ln>
                <a:noFill/>
              </a:ln>
              <a:effectLst/>
              <a:latin typeface="Times New Roman"/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Organizations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Enhanced security and compliance.</a:t>
            </a:r>
            <a:endParaRPr lang="en-US" sz="1600" b="0" i="0" u="none" strike="noStrike" cap="none" normalizeH="0" baseline="0" dirty="0">
              <a:ln>
                <a:noFill/>
              </a:ln>
              <a:effectLst/>
              <a:latin typeface="Times New Roman"/>
              <a:ea typeface="Calibri"/>
              <a:cs typeface="Calibri"/>
            </a:endParaRPr>
          </a:p>
          <a:p>
            <a:pPr marL="342900" indent="-342900" defTabSz="91440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End-Users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Reduce disruptions from unauthorized access.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Flexibility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Works with both Windows and Linux systems.</a:t>
            </a:r>
          </a:p>
          <a:p>
            <a:pPr marL="342900" indent="-342900" defTabSz="914400">
              <a:buFont typeface="Arial"/>
              <a:buChar char="•"/>
            </a:pPr>
            <a:r>
              <a:rPr lang="en-US" sz="1600" b="1" dirty="0">
                <a:latin typeface="Times New Roman"/>
                <a:ea typeface="Calibri"/>
                <a:cs typeface="Calibri"/>
              </a:rPr>
              <a:t>security Teams</a:t>
            </a:r>
            <a:r>
              <a:rPr lang="en-US" sz="1600" dirty="0">
                <a:latin typeface="Times New Roman"/>
                <a:ea typeface="Calibri"/>
                <a:cs typeface="Calibri"/>
              </a:rPr>
              <a:t>: Better control and quicker response to threats.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70449" y="134124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REFERENCES AND RESEARCH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67497" y="1226639"/>
            <a:ext cx="1054059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/>
                <a:ea typeface="ＭＳ Ｐゴシック"/>
                <a:cs typeface="Arial"/>
              </a:rPr>
              <a:t>CONTEXTAWAREFIREWALL: 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https://medium.com/@prabhu_b/context-aware-firewall-in-nsx-6-4-4763707fa415#</a:t>
            </a:r>
            <a:endParaRPr lang="en-US" sz="1400">
              <a:solidFill>
                <a:schemeClr val="accent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/>
                <a:ea typeface="ＭＳ Ｐゴシック"/>
                <a:cs typeface="Arial"/>
              </a:rPr>
              <a:t>DASHBOARD: 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Calibri"/>
                <a:cs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https://docs.servicenow.com/bundle/washingtondc-it-operations-management/page/product/discovery/concept/firewall-admin-workspace-dashboard.html</a:t>
            </a:r>
            <a:endParaRPr lang="en-US" sz="1400">
              <a:solidFill>
                <a:schemeClr val="accent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/>
                <a:ea typeface="ＭＳ Ｐゴシック"/>
                <a:cs typeface="Arial"/>
              </a:rPr>
              <a:t>DATASET: 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https://www.kaggle.com/datasets?search=firewall</a:t>
            </a:r>
            <a:endParaRPr lang="en-US" sz="1400">
              <a:solidFill>
                <a:schemeClr val="accent1">
                  <a:lumMod val="76000"/>
                </a:schemeClr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endParaRPr lang="en-US" sz="1400" b="1" dirty="0">
              <a:solidFill>
                <a:prstClr val="black"/>
              </a:solidFill>
              <a:latin typeface="Times New Roman"/>
              <a:ea typeface="ＭＳ Ｐゴシック"/>
              <a:cs typeface="Arial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AUTOENCODER: 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https://www.geeksforgeeks.org/auto-encoders/</a:t>
            </a:r>
            <a:endParaRPr lang="en-US" sz="1400">
              <a:solidFill>
                <a:schemeClr val="accent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endParaRPr lang="en-US" sz="1400" dirty="0">
              <a:solidFill>
                <a:prstClr val="black"/>
              </a:solidFill>
              <a:latin typeface="Times New Roman"/>
              <a:ea typeface="Calibri"/>
              <a:cs typeface="Calibri"/>
            </a:endParaRPr>
          </a:p>
          <a:p>
            <a:pPr>
              <a:defRPr/>
            </a:pPr>
            <a:r>
              <a:rPr lang="en-US" sz="1400" b="1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Z-SCORE</a:t>
            </a:r>
            <a:r>
              <a:rPr lang="en-US" sz="1400" dirty="0">
                <a:solidFill>
                  <a:prstClr val="black"/>
                </a:solidFill>
                <a:latin typeface="Times New Roman"/>
                <a:ea typeface="Calibri"/>
                <a:cs typeface="Calibri"/>
              </a:rPr>
              <a:t>: </a:t>
            </a:r>
            <a:r>
              <a:rPr lang="en-US" sz="1400" dirty="0">
                <a:solidFill>
                  <a:schemeClr val="accent1">
                    <a:lumMod val="76000"/>
                  </a:schemeClr>
                </a:solidFill>
                <a:latin typeface="Times New Roman"/>
                <a:ea typeface="Calibri"/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https://corporatefinanceinstitute.com/resources/commercial-lending/altmans-z-score-model/</a:t>
            </a:r>
            <a:endParaRPr lang="en-US" sz="1400">
              <a:solidFill>
                <a:schemeClr val="accent1">
                  <a:lumMod val="76000"/>
                </a:schemeClr>
              </a:solidFill>
              <a:latin typeface="Times New Roman"/>
              <a:ea typeface="Calibri"/>
              <a:cs typeface="Calibri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734FD02-0161-4B8A-8521-3A8B2B18F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3962400" y="4605734"/>
            <a:ext cx="4042117" cy="1143000"/>
          </a:xfrm>
        </p:spPr>
        <p:txBody>
          <a:bodyPr/>
          <a:lstStyle/>
          <a:p>
            <a:pPr eaLnBrk="1" hangingPunct="1"/>
            <a:r>
              <a:rPr lang="en-US" sz="60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12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493999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solidFill>
                  <a:schemeClr val="bg1"/>
                </a:solidFill>
              </a:rPr>
              <a:pPr/>
              <a:t>7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5FFC1E-3B58-4B34-A5AB-29388664E2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916"/>
          <a:stretch/>
        </p:blipFill>
        <p:spPr>
          <a:xfrm>
            <a:off x="4648200" y="1369771"/>
            <a:ext cx="2584686" cy="276438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7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SMART INDIA HACKATHON 2024</vt:lpstr>
      <vt:lpstr>IDEA TITLE</vt:lpstr>
      <vt:lpstr>TECHNICAL APPROACH</vt:lpstr>
      <vt:lpstr>FEASIBILITY AND VISIBILITY</vt:lpstr>
      <vt:lpstr>IMPACT AND BENEFITS</vt:lpstr>
      <vt:lpstr>REFERENCES AND RESEARCH</vt:lpstr>
      <vt:lpstr>Thank You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revision>291</cp:revision>
  <dcterms:created xsi:type="dcterms:W3CDTF">2013-12-12T18:46:50Z</dcterms:created>
  <dcterms:modified xsi:type="dcterms:W3CDTF">2024-08-28T19:00:35Z</dcterms:modified>
  <cp:category/>
</cp:coreProperties>
</file>