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508319-6068-4103-8045-E594373D92CA}">
          <p14:sldIdLst>
            <p14:sldId id="261"/>
            <p14:sldId id="257"/>
            <p14:sldId id="259"/>
            <p14:sldId id="260"/>
            <p14:sldId id="258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0091-4F29-4441-9FAE-CB3FABE68A91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FC58-A53F-4EF5-A006-1C79CC8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494776" cy="530352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Data frame containing variable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Aesthetics</a:t>
            </a:r>
          </a:p>
          <a:p>
            <a:pPr lvl="1"/>
            <a:r>
              <a:rPr lang="en-US" dirty="0" smtClean="0"/>
              <a:t>x and y axis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olor/shape/size indicating data categories (plot dependent)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type	</a:t>
            </a:r>
          </a:p>
          <a:p>
            <a:pPr lvl="1"/>
            <a:r>
              <a:rPr lang="en-US" dirty="0" smtClean="0"/>
              <a:t>Scatter, box, bar, histogram, etc.</a:t>
            </a:r>
          </a:p>
          <a:p>
            <a:pPr lvl="1"/>
            <a:r>
              <a:rPr lang="en-US" dirty="0" smtClean="0"/>
              <a:t>Plot-specific parameters</a:t>
            </a:r>
          </a:p>
          <a:p>
            <a:pPr lvl="1"/>
            <a:r>
              <a:rPr lang="en-US" dirty="0" smtClean="0"/>
              <a:t>More aesthetics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Appearances</a:t>
            </a:r>
          </a:p>
          <a:p>
            <a:pPr lvl="1"/>
            <a:r>
              <a:rPr lang="en-US" dirty="0" smtClean="0"/>
              <a:t>Color/shape/size that does NOT indicate data categories</a:t>
            </a:r>
          </a:p>
          <a:p>
            <a:pPr lvl="1"/>
            <a:r>
              <a:rPr lang="en-US" dirty="0" smtClean="0"/>
              <a:t>Facets, axis titles, labels, legend, overall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34"/>
            <a:ext cx="8229600" cy="1143000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i="1" dirty="0" smtClean="0"/>
              <a:t>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aes</a:t>
            </a:r>
            <a:r>
              <a:rPr lang="en-US" dirty="0" smtClean="0"/>
              <a:t>(x = </a:t>
            </a:r>
            <a:r>
              <a:rPr lang="en-US" i="1" dirty="0" err="1" smtClean="0"/>
              <a:t>measured.variable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y = </a:t>
            </a:r>
            <a:r>
              <a:rPr lang="en-US" i="1" dirty="0" err="1" smtClean="0"/>
              <a:t>measured</a:t>
            </a:r>
            <a:r>
              <a:rPr lang="en-US" dirty="0" err="1" smtClean="0"/>
              <a:t>.</a:t>
            </a:r>
            <a:r>
              <a:rPr lang="en-US" i="1" dirty="0" err="1" smtClean="0"/>
              <a:t>variable</a:t>
            </a:r>
            <a:r>
              <a:rPr lang="en-US" i="1" dirty="0" smtClean="0"/>
              <a:t>, …</a:t>
            </a:r>
            <a:r>
              <a:rPr lang="en-US" dirty="0" smtClean="0"/>
              <a:t>)) 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geom_</a:t>
            </a:r>
            <a:r>
              <a:rPr lang="en-US" i="1" dirty="0" err="1" smtClean="0"/>
              <a:t>plottype</a:t>
            </a:r>
            <a:r>
              <a:rPr lang="en-US" dirty="0" smtClean="0"/>
              <a:t>(</a:t>
            </a:r>
            <a:r>
              <a:rPr lang="en-US" i="1" dirty="0" smtClean="0"/>
              <a:t>data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colour</a:t>
            </a:r>
            <a:r>
              <a:rPr lang="en-US" dirty="0" smtClean="0"/>
              <a:t> = </a:t>
            </a:r>
            <a:r>
              <a:rPr lang="en-US" i="1" dirty="0" err="1" smtClean="0"/>
              <a:t>id.variable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          </a:t>
            </a:r>
            <a:r>
              <a:rPr lang="en-US" i="1" dirty="0" smtClean="0"/>
              <a:t>additional aesthetics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  </a:t>
            </a:r>
            <a:r>
              <a:rPr lang="en-US" i="1" dirty="0" smtClean="0"/>
              <a:t>plot specific parameters</a:t>
            </a:r>
            <a:r>
              <a:rPr lang="en-US" dirty="0" smtClean="0"/>
              <a:t>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appearance specifiers</a:t>
            </a:r>
            <a:endParaRPr lang="en-US" dirty="0" smtClean="0"/>
          </a:p>
        </p:txBody>
      </p:sp>
      <p:sp>
        <p:nvSpPr>
          <p:cNvPr id="10" name="Right Brace 9"/>
          <p:cNvSpPr/>
          <p:nvPr/>
        </p:nvSpPr>
        <p:spPr>
          <a:xfrm>
            <a:off x="6598770" y="2318994"/>
            <a:ext cx="254524" cy="9803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3294" y="2209022"/>
            <a:ext cx="209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aesthetics apply to all subplots, but can be overruled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47415" y="5447433"/>
            <a:ext cx="617454" cy="246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4869" y="5447433"/>
            <a:ext cx="292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axis labels, plot title, color specifications, faceting, axis scaling, etc.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37491" y="3832320"/>
            <a:ext cx="245772" cy="216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7936" y="3930184"/>
            <a:ext cx="292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box, bar, scatter, line, etc.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66489" y="1740803"/>
            <a:ext cx="593889" cy="138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87225" y="1499933"/>
            <a:ext cx="292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frame containing data to be plotted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05113" y="3832321"/>
            <a:ext cx="845624" cy="844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977" y="4377675"/>
            <a:ext cx="292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specify a different data frame here, if necessary, otherwise leave out</a:t>
            </a:r>
          </a:p>
        </p:txBody>
      </p:sp>
    </p:spTree>
    <p:extLst>
      <p:ext uri="{BB962C8B-B14F-4D97-AF65-F5344CB8AC3E}">
        <p14:creationId xmlns:p14="http://schemas.microsoft.com/office/powerpoint/2010/main" val="1019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14"/>
            <a:ext cx="8229600" cy="1143000"/>
          </a:xfrm>
        </p:spPr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32193"/>
            <a:ext cx="4040188" cy="639762"/>
          </a:xfrm>
        </p:spPr>
        <p:txBody>
          <a:bodyPr/>
          <a:lstStyle/>
          <a:p>
            <a:r>
              <a:rPr lang="en-US" dirty="0" smtClean="0"/>
              <a:t>Wide format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7484046"/>
              </p:ext>
            </p:extLst>
          </p:nvPr>
        </p:nvGraphicFramePr>
        <p:xfrm>
          <a:off x="457200" y="1671955"/>
          <a:ext cx="374586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549021"/>
                <a:gridCol w="660972"/>
                <a:gridCol w="1090929"/>
                <a:gridCol w="6369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Person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Years</a:t>
                      </a:r>
                      <a:r>
                        <a:rPr lang="en-US" sz="1600" baseline="0" dirty="0" smtClean="0"/>
                        <a:t> Employed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Diane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A-6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Andre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C-0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Charlie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C-2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32193"/>
            <a:ext cx="4041775" cy="639762"/>
          </a:xfrm>
        </p:spPr>
        <p:txBody>
          <a:bodyPr/>
          <a:lstStyle/>
          <a:p>
            <a:r>
              <a:rPr lang="en-US" dirty="0" smtClean="0"/>
              <a:t>Long format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45831846"/>
              </p:ext>
            </p:extLst>
          </p:nvPr>
        </p:nvGraphicFramePr>
        <p:xfrm>
          <a:off x="4773041" y="1671955"/>
          <a:ext cx="334060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/>
                <a:gridCol w="1692085"/>
                <a:gridCol w="7623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 Employed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9255" y="3470855"/>
            <a:ext cx="4068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Wide format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or more ID columns (Person)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columns of variable observations, one variable per column (Age, Level, Years Employed, Desk)</a:t>
            </a:r>
          </a:p>
          <a:p>
            <a:r>
              <a:rPr lang="en-US" b="1" dirty="0" smtClean="0"/>
              <a:t>Long format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or more ID columns (Person)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column with variable names (Variable)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column with variable observations (Value)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&lt;-&gt; Plotting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4801"/>
            <a:ext cx="4040188" cy="639762"/>
          </a:xfrm>
        </p:spPr>
        <p:txBody>
          <a:bodyPr/>
          <a:lstStyle/>
          <a:p>
            <a:r>
              <a:rPr lang="en-US" dirty="0" smtClean="0"/>
              <a:t>When to use wide format?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4563"/>
            <a:ext cx="4040188" cy="3951288"/>
          </a:xfrm>
        </p:spPr>
        <p:txBody>
          <a:bodyPr/>
          <a:lstStyle/>
          <a:p>
            <a:r>
              <a:rPr lang="en-US" dirty="0" smtClean="0"/>
              <a:t>Continuous data with relatively few categories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series</a:t>
            </a:r>
          </a:p>
          <a:p>
            <a:pPr lvl="1"/>
            <a:r>
              <a:rPr lang="en-US" dirty="0" smtClean="0"/>
              <a:t>Simple scatter, line plots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4801"/>
            <a:ext cx="4041775" cy="639762"/>
          </a:xfrm>
        </p:spPr>
        <p:txBody>
          <a:bodyPr/>
          <a:lstStyle/>
          <a:p>
            <a:r>
              <a:rPr lang="en-US" dirty="0" smtClean="0"/>
              <a:t>When to use long format?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64563"/>
            <a:ext cx="4041775" cy="3951288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pPr lvl="1"/>
            <a:r>
              <a:rPr lang="en-US" dirty="0" smtClean="0"/>
              <a:t>Stacked bar or pie charts</a:t>
            </a:r>
          </a:p>
          <a:p>
            <a:pPr lvl="1"/>
            <a:r>
              <a:rPr lang="en-US" dirty="0" smtClean="0"/>
              <a:t>Totals broken into categories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474" y="3611880"/>
            <a:ext cx="7458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Relatively easy to convert wide format to long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melt</a:t>
            </a:r>
            <a:r>
              <a:rPr lang="en-US" sz="2400" dirty="0" smtClean="0"/>
              <a:t> command in reshape2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difficult but still possible to convert long format to wide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sz="2400" dirty="0" smtClean="0"/>
              <a:t> function in stats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Wide format is also more human-readable for small-to-moderate sized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possible, design data structure with plots in mind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7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70"/>
            <a:ext cx="8229600" cy="1143000"/>
          </a:xfrm>
        </p:spPr>
        <p:txBody>
          <a:bodyPr/>
          <a:lstStyle/>
          <a:p>
            <a:r>
              <a:rPr lang="en-US" dirty="0" smtClean="0"/>
              <a:t>Aesthetics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Aesthetics include fill, (line) color, shape, size that are determined by ID variables</a:t>
            </a:r>
          </a:p>
          <a:p>
            <a:pPr lvl="1"/>
            <a:r>
              <a:rPr lang="en-US" dirty="0" smtClean="0"/>
              <a:t>All except shape can indicate continuous or discrete values</a:t>
            </a:r>
          </a:p>
          <a:p>
            <a:r>
              <a:rPr lang="en-US" dirty="0" smtClean="0"/>
              <a:t>More aesthetics on one plot leads to more information, possibly more confusion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1143000"/>
          </a:xfrm>
        </p:spPr>
        <p:txBody>
          <a:bodyPr/>
          <a:lstStyle/>
          <a:p>
            <a:r>
              <a:rPr lang="en-US" dirty="0" smtClean="0"/>
              <a:t>Appearances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168"/>
            <a:ext cx="8229600" cy="5175504"/>
          </a:xfrm>
        </p:spPr>
        <p:txBody>
          <a:bodyPr>
            <a:normAutofit/>
          </a:bodyPr>
          <a:lstStyle/>
          <a:p>
            <a:r>
              <a:rPr lang="en-US" dirty="0" smtClean="0"/>
              <a:t>Appearances are set manually, rather than being determined by factor variables as aesthetics are</a:t>
            </a:r>
          </a:p>
          <a:p>
            <a:r>
              <a:rPr lang="en-US" dirty="0" smtClean="0"/>
              <a:t>Appearances also include:</a:t>
            </a:r>
          </a:p>
          <a:p>
            <a:pPr lvl="1"/>
            <a:r>
              <a:rPr lang="en-US" dirty="0" smtClean="0"/>
              <a:t>Font sizes</a:t>
            </a:r>
          </a:p>
          <a:p>
            <a:pPr lvl="1"/>
            <a:r>
              <a:rPr lang="en-US" dirty="0" smtClean="0"/>
              <a:t>Titles and labels</a:t>
            </a:r>
          </a:p>
          <a:p>
            <a:pPr lvl="1"/>
            <a:r>
              <a:rPr lang="en-US" dirty="0" smtClean="0"/>
              <a:t>Colors (line and fill, plot background, facet background)</a:t>
            </a:r>
          </a:p>
          <a:p>
            <a:pPr lvl="1"/>
            <a:r>
              <a:rPr lang="en-US" dirty="0" smtClean="0"/>
              <a:t>Legend position and format</a:t>
            </a:r>
          </a:p>
          <a:p>
            <a:pPr lvl="1"/>
            <a:r>
              <a:rPr lang="en-US" dirty="0" smtClean="0"/>
              <a:t>Borders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0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04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your data has too many aesthetics to show on one type of plot, consider simplifying the plot or </a:t>
            </a:r>
            <a:r>
              <a:rPr lang="en-US" dirty="0" smtClean="0"/>
              <a:t>breaking </a:t>
            </a:r>
            <a:r>
              <a:rPr lang="en-US" dirty="0"/>
              <a:t>it into multiple plots.</a:t>
            </a:r>
          </a:p>
          <a:p>
            <a:r>
              <a:rPr lang="en-US" dirty="0" smtClean="0"/>
              <a:t>If </a:t>
            </a:r>
            <a:r>
              <a:rPr lang="en-US" dirty="0"/>
              <a:t>something is very difficult or known to be impossible with </a:t>
            </a:r>
            <a:r>
              <a:rPr lang="en-US" dirty="0" err="1"/>
              <a:t>ggplot</a:t>
            </a:r>
            <a:r>
              <a:rPr lang="en-US" dirty="0"/>
              <a:t>, it might be (probably is) bad plotting practice.  Try to find a way to display the data within </a:t>
            </a:r>
            <a:r>
              <a:rPr lang="en-US" dirty="0" err="1"/>
              <a:t>ggplot's</a:t>
            </a:r>
            <a:r>
              <a:rPr lang="en-US" dirty="0"/>
              <a:t> parameters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Broken y-axis, two y-axes on same plot</a:t>
            </a:r>
          </a:p>
          <a:p>
            <a:pPr lvl="1"/>
            <a:r>
              <a:rPr lang="en-US" dirty="0" smtClean="0"/>
              <a:t>Pie charts to some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463</Words>
  <Application>Microsoft Office PowerPoint</Application>
  <PresentationFormat>On-screen Show (4:3)</PresentationFormat>
  <Paragraphs>128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ggplot components</vt:lpstr>
      <vt:lpstr>ggplot syntax</vt:lpstr>
      <vt:lpstr>Data Structure</vt:lpstr>
      <vt:lpstr>Data Structure &lt;-&gt; Plotting</vt:lpstr>
      <vt:lpstr>Aesthetics</vt:lpstr>
      <vt:lpstr>Appearances</vt:lpstr>
      <vt:lpstr>Heuristics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Hanes</dc:creator>
  <cp:lastModifiedBy>Rebecca Hanes</cp:lastModifiedBy>
  <cp:revision>14</cp:revision>
  <dcterms:created xsi:type="dcterms:W3CDTF">2017-09-29T22:51:32Z</dcterms:created>
  <dcterms:modified xsi:type="dcterms:W3CDTF">2017-10-03T20:36:26Z</dcterms:modified>
</cp:coreProperties>
</file>