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6" r:id="rId6"/>
    <p:sldId id="267" r:id="rId7"/>
    <p:sldId id="261" r:id="rId8"/>
    <p:sldId id="263" r:id="rId9"/>
    <p:sldId id="264" r:id="rId10"/>
    <p:sldId id="265" r:id="rId11"/>
    <p:sldId id="268"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6" d="100"/>
          <a:sy n="66" d="100"/>
        </p:scale>
        <p:origin x="1280"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E-commerce Customer Spending Prediction</a:t>
            </a:r>
          </a:p>
        </p:txBody>
      </p:sp>
      <p:sp>
        <p:nvSpPr>
          <p:cNvPr id="3" name="Subtitle 2"/>
          <p:cNvSpPr>
            <a:spLocks noGrp="1"/>
          </p:cNvSpPr>
          <p:nvPr>
            <p:ph type="subTitle" idx="1"/>
          </p:nvPr>
        </p:nvSpPr>
        <p:spPr/>
        <p:txBody>
          <a:bodyPr>
            <a:normAutofit/>
          </a:bodyPr>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pic>
        <p:nvPicPr>
          <p:cNvPr id="5" name="Content Placeholder 4">
            <a:extLst>
              <a:ext uri="{FF2B5EF4-FFF2-40B4-BE49-F238E27FC236}">
                <a16:creationId xmlns:a16="http://schemas.microsoft.com/office/drawing/2014/main" id="{D4950F8A-1668-55E4-C5EC-C62781A84F26}"/>
              </a:ext>
            </a:extLst>
          </p:cNvPr>
          <p:cNvPicPr>
            <a:picLocks noGrp="1" noChangeAspect="1"/>
          </p:cNvPicPr>
          <p:nvPr>
            <p:ph idx="1"/>
          </p:nvPr>
        </p:nvPicPr>
        <p:blipFill>
          <a:blip r:embed="rId2"/>
          <a:stretch>
            <a:fillRect/>
          </a:stretch>
        </p:blipFill>
        <p:spPr>
          <a:xfrm>
            <a:off x="1572132" y="663258"/>
            <a:ext cx="5999735" cy="2875554"/>
          </a:xfrm>
        </p:spPr>
      </p:pic>
      <p:pic>
        <p:nvPicPr>
          <p:cNvPr id="7" name="Picture 6">
            <a:extLst>
              <a:ext uri="{FF2B5EF4-FFF2-40B4-BE49-F238E27FC236}">
                <a16:creationId xmlns:a16="http://schemas.microsoft.com/office/drawing/2014/main" id="{7670404C-32B3-D42C-79D8-CFEAFF714B2E}"/>
              </a:ext>
            </a:extLst>
          </p:cNvPr>
          <p:cNvPicPr>
            <a:picLocks noChangeAspect="1"/>
          </p:cNvPicPr>
          <p:nvPr/>
        </p:nvPicPr>
        <p:blipFill>
          <a:blip r:embed="rId3"/>
          <a:stretch>
            <a:fillRect/>
          </a:stretch>
        </p:blipFill>
        <p:spPr>
          <a:xfrm>
            <a:off x="1572132" y="3927432"/>
            <a:ext cx="5515276" cy="28289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7FF4-9B4E-1617-8038-897DEAB4243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DDE0EC-6DCD-D8F7-7C75-CB7054EFB34B}"/>
              </a:ext>
            </a:extLst>
          </p:cNvPr>
          <p:cNvPicPr>
            <a:picLocks noGrp="1" noChangeAspect="1"/>
          </p:cNvPicPr>
          <p:nvPr>
            <p:ph idx="1"/>
          </p:nvPr>
        </p:nvPicPr>
        <p:blipFill>
          <a:blip r:embed="rId2"/>
          <a:stretch>
            <a:fillRect/>
          </a:stretch>
        </p:blipFill>
        <p:spPr>
          <a:xfrm>
            <a:off x="457200" y="1588168"/>
            <a:ext cx="8229600" cy="3943793"/>
          </a:xfrm>
        </p:spPr>
      </p:pic>
    </p:spTree>
    <p:extLst>
      <p:ext uri="{BB962C8B-B14F-4D97-AF65-F5344CB8AC3E}">
        <p14:creationId xmlns:p14="http://schemas.microsoft.com/office/powerpoint/2010/main" val="75125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57AA-4E27-2952-90C9-76A6E52A532C}"/>
              </a:ext>
            </a:extLst>
          </p:cNvPr>
          <p:cNvSpPr>
            <a:spLocks noGrp="1"/>
          </p:cNvSpPr>
          <p:nvPr>
            <p:ph type="title"/>
          </p:nvPr>
        </p:nvSpPr>
        <p:spPr/>
        <p:txBody>
          <a:bodyPr/>
          <a:lstStyle/>
          <a:p>
            <a:r>
              <a:rPr lang="en-IN" dirty="0"/>
              <a:t>Project By</a:t>
            </a:r>
          </a:p>
        </p:txBody>
      </p:sp>
      <p:sp>
        <p:nvSpPr>
          <p:cNvPr id="3" name="Content Placeholder 2">
            <a:extLst>
              <a:ext uri="{FF2B5EF4-FFF2-40B4-BE49-F238E27FC236}">
                <a16:creationId xmlns:a16="http://schemas.microsoft.com/office/drawing/2014/main" id="{DA2DD65E-8A39-FA65-F5E9-D3C8B1731607}"/>
              </a:ext>
            </a:extLst>
          </p:cNvPr>
          <p:cNvSpPr>
            <a:spLocks noGrp="1"/>
          </p:cNvSpPr>
          <p:nvPr>
            <p:ph idx="1"/>
          </p:nvPr>
        </p:nvSpPr>
        <p:spPr/>
        <p:txBody>
          <a:bodyPr>
            <a:normAutofit/>
          </a:bodyPr>
          <a:lstStyle/>
          <a:p>
            <a:pPr marL="0" indent="0" algn="ctr">
              <a:buNone/>
            </a:pPr>
            <a:r>
              <a:rPr lang="en-IN" dirty="0"/>
              <a:t>Dhevesh Arun</a:t>
            </a:r>
          </a:p>
          <a:p>
            <a:pPr marL="0" indent="0" algn="ctr">
              <a:buNone/>
            </a:pPr>
            <a:r>
              <a:rPr lang="en-IN" dirty="0"/>
              <a:t>Abhiram P</a:t>
            </a:r>
          </a:p>
          <a:p>
            <a:pPr marL="0" indent="0" algn="ctr">
              <a:buNone/>
            </a:pPr>
            <a:r>
              <a:rPr lang="en-IN" dirty="0"/>
              <a:t>Mohammed </a:t>
            </a:r>
            <a:r>
              <a:rPr lang="en-IN" dirty="0" err="1"/>
              <a:t>Shyjil</a:t>
            </a:r>
            <a:endParaRPr lang="en-IN" dirty="0"/>
          </a:p>
          <a:p>
            <a:pPr marL="0" indent="0" algn="ctr">
              <a:buNone/>
            </a:pPr>
            <a:r>
              <a:rPr lang="en-IN" dirty="0"/>
              <a:t>Ms. Teena Suresh </a:t>
            </a:r>
            <a:r>
              <a:rPr lang="en-IN" dirty="0" err="1"/>
              <a:t>Bokde</a:t>
            </a:r>
            <a:endParaRPr lang="en-IN" dirty="0"/>
          </a:p>
          <a:p>
            <a:pPr marL="0" indent="0" algn="ctr">
              <a:buNone/>
            </a:pPr>
            <a:r>
              <a:rPr lang="en-IN" dirty="0"/>
              <a:t>Sadu Gopi Krishna</a:t>
            </a:r>
          </a:p>
          <a:p>
            <a:pPr marL="0" indent="0" algn="ctr">
              <a:buNone/>
            </a:pPr>
            <a:r>
              <a:rPr lang="en-IN" dirty="0"/>
              <a:t>Abhijit </a:t>
            </a:r>
            <a:r>
              <a:rPr lang="en-IN" dirty="0" err="1"/>
              <a:t>Namdeo</a:t>
            </a:r>
            <a:r>
              <a:rPr lang="en-IN" dirty="0"/>
              <a:t> Sangale</a:t>
            </a:r>
          </a:p>
          <a:p>
            <a:pPr marL="0" indent="0" algn="ctr">
              <a:buNone/>
            </a:pPr>
            <a:r>
              <a:rPr lang="en-IN" dirty="0" err="1"/>
              <a:t>Harmeek</a:t>
            </a:r>
            <a:r>
              <a:rPr lang="en-IN" dirty="0"/>
              <a:t> Singh Saini</a:t>
            </a:r>
          </a:p>
        </p:txBody>
      </p:sp>
    </p:spTree>
    <p:extLst>
      <p:ext uri="{BB962C8B-B14F-4D97-AF65-F5344CB8AC3E}">
        <p14:creationId xmlns:p14="http://schemas.microsoft.com/office/powerpoint/2010/main" val="3419075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lnSpcReduction="10000"/>
          </a:bodyPr>
          <a:lstStyle/>
          <a:p>
            <a:pPr algn="just">
              <a:lnSpc>
                <a:spcPct val="107000"/>
              </a:lnSpc>
              <a:spcAft>
                <a:spcPts val="1200"/>
              </a:spcAft>
            </a:pPr>
            <a:r>
              <a:rPr lang="en-IN" sz="1800" dirty="0">
                <a:effectLst/>
                <a:latin typeface="Arial" panose="020B0604020202020204" pitchFamily="34" charset="0"/>
                <a:ea typeface="Arial" panose="020B0604020202020204" pitchFamily="34" charset="0"/>
              </a:rPr>
              <a:t>A project with an Ecommerce company sells clothing online but they also have in-store style and clothing advice sessions. Customers come in to the store, have sessions/meetings with a personal stylist, then they can go home and order either on a mobile app or website for the clothes they want. The company is trying to decide whether to focus their efforts on their mobile app experience or their website. They have asked to help them figure it out. </a:t>
            </a:r>
          </a:p>
          <a:p>
            <a:pPr algn="just">
              <a:lnSpc>
                <a:spcPct val="107000"/>
              </a:lnSpc>
              <a:spcAft>
                <a:spcPts val="1200"/>
              </a:spcAft>
            </a:pPr>
            <a:r>
              <a:rPr lang="en-US" sz="1800" dirty="0"/>
              <a:t>A fitness company offers both in-person training sessions at their gyms and online workout programs through their mobile app and website. Customers can visit the gym for personal training sessions, then choose to continue their fitness journey by accessing workout plans, tracking progress, and purchasing supplements either through the mobile app or the website. The company wants to determine whether they should prioritize enhancing their mobile app experience or improving their website to better serve their customers. They have asked for help in making this decision.</a:t>
            </a:r>
            <a:endParaRPr lang="en-IN" sz="1800" dirty="0">
              <a:effectLst/>
              <a:latin typeface="Calibri" panose="020F050202020403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fontScale="25000" lnSpcReduction="20000"/>
          </a:bodyPr>
          <a:lstStyle/>
          <a:p>
            <a:pPr>
              <a:buNone/>
            </a:pPr>
            <a:r>
              <a:rPr lang="en-US" sz="6200" b="1" dirty="0"/>
              <a:t>Dataset Overview:</a:t>
            </a:r>
          </a:p>
          <a:p>
            <a:pPr>
              <a:buNone/>
            </a:pPr>
            <a:r>
              <a:rPr lang="en-US" sz="7200" dirty="0"/>
              <a:t>We are working with the </a:t>
            </a:r>
            <a:r>
              <a:rPr lang="en-US" sz="7200" b="1" dirty="0"/>
              <a:t>Ecommerce Customers CSV</a:t>
            </a:r>
            <a:r>
              <a:rPr lang="en-US" sz="7200" dirty="0"/>
              <a:t> file, which includes:</a:t>
            </a:r>
          </a:p>
          <a:p>
            <a:pPr>
              <a:buFont typeface="Arial" panose="020B0604020202020204" pitchFamily="34" charset="0"/>
              <a:buChar char="•"/>
            </a:pPr>
            <a:r>
              <a:rPr lang="en-US" sz="7200" b="1" dirty="0"/>
              <a:t>Customer Information:</a:t>
            </a:r>
            <a:r>
              <a:rPr lang="en-US" sz="7200" dirty="0"/>
              <a:t> Email, Address, Color Avatar (not used for numerical analysis).</a:t>
            </a:r>
          </a:p>
          <a:p>
            <a:pPr>
              <a:buFont typeface="Arial" panose="020B0604020202020204" pitchFamily="34" charset="0"/>
              <a:buChar char="•"/>
            </a:pPr>
            <a:r>
              <a:rPr lang="en-US" sz="7200" b="1" dirty="0"/>
              <a:t>Numerical Features:</a:t>
            </a:r>
            <a:r>
              <a:rPr lang="en-US" sz="7200" dirty="0"/>
              <a:t> </a:t>
            </a:r>
          </a:p>
          <a:p>
            <a:pPr marL="742950" lvl="1" indent="-285750">
              <a:buFont typeface="Arial" panose="020B0604020202020204" pitchFamily="34" charset="0"/>
              <a:buChar char="•"/>
            </a:pPr>
            <a:r>
              <a:rPr lang="en-US" sz="7200" b="1" dirty="0"/>
              <a:t>Avg. Session Length:</a:t>
            </a:r>
            <a:r>
              <a:rPr lang="en-US" sz="7200" dirty="0"/>
              <a:t> Average time spent in </a:t>
            </a:r>
            <a:r>
              <a:rPr lang="en-US" sz="7200" b="1" dirty="0"/>
              <a:t>in-store</a:t>
            </a:r>
            <a:r>
              <a:rPr lang="en-US" sz="7200" dirty="0"/>
              <a:t> style advice sessions (minutes).</a:t>
            </a:r>
          </a:p>
          <a:p>
            <a:pPr marL="742950" lvl="1" indent="-285750">
              <a:buFont typeface="Arial" panose="020B0604020202020204" pitchFamily="34" charset="0"/>
              <a:buChar char="•"/>
            </a:pPr>
            <a:r>
              <a:rPr lang="en-US" sz="7200" b="1" dirty="0"/>
              <a:t>Time on App:</a:t>
            </a:r>
            <a:r>
              <a:rPr lang="en-US" sz="7200" dirty="0"/>
              <a:t> Average time spent on the </a:t>
            </a:r>
            <a:r>
              <a:rPr lang="en-US" sz="7200" b="1" dirty="0"/>
              <a:t>mobile app</a:t>
            </a:r>
            <a:r>
              <a:rPr lang="en-US" sz="7200" dirty="0"/>
              <a:t> (minutes).</a:t>
            </a:r>
          </a:p>
          <a:p>
            <a:pPr marL="742950" lvl="1" indent="-285750">
              <a:buFont typeface="Arial" panose="020B0604020202020204" pitchFamily="34" charset="0"/>
              <a:buChar char="•"/>
            </a:pPr>
            <a:r>
              <a:rPr lang="en-US" sz="7200" b="1" dirty="0"/>
              <a:t>Time on Website:</a:t>
            </a:r>
            <a:r>
              <a:rPr lang="en-US" sz="7200" dirty="0"/>
              <a:t> Average time spent on the </a:t>
            </a:r>
            <a:r>
              <a:rPr lang="en-US" sz="7200" b="1" dirty="0"/>
              <a:t>website</a:t>
            </a:r>
            <a:r>
              <a:rPr lang="en-US" sz="7200" dirty="0"/>
              <a:t> (minutes).</a:t>
            </a:r>
          </a:p>
          <a:p>
            <a:pPr marL="742950" lvl="1" indent="-285750">
              <a:buFont typeface="Arial" panose="020B0604020202020204" pitchFamily="34" charset="0"/>
              <a:buChar char="•"/>
            </a:pPr>
            <a:r>
              <a:rPr lang="en-US" sz="7200" b="1" dirty="0"/>
              <a:t>Length of Membership:</a:t>
            </a:r>
            <a:r>
              <a:rPr lang="en-US" sz="7200" dirty="0"/>
              <a:t> How many years the customer has been a member.</a:t>
            </a:r>
          </a:p>
          <a:p>
            <a:pPr marL="742950" lvl="1" indent="-285750">
              <a:buFont typeface="Arial" panose="020B0604020202020204" pitchFamily="34" charset="0"/>
              <a:buChar char="•"/>
            </a:pPr>
            <a:r>
              <a:rPr lang="en-US" sz="7200" b="1" dirty="0"/>
              <a:t>Yearly Amount Spent:</a:t>
            </a:r>
            <a:r>
              <a:rPr lang="en-US" sz="7200" dirty="0"/>
              <a:t> Total annual spending by the customer ($).</a:t>
            </a:r>
          </a:p>
          <a:p>
            <a:pPr marL="742950" lvl="1" indent="-285750">
              <a:buFont typeface="Arial" panose="020B0604020202020204" pitchFamily="34" charset="0"/>
              <a:buChar char="•"/>
            </a:pPr>
            <a:endParaRPr lang="en-US" sz="7200" dirty="0"/>
          </a:p>
          <a:p>
            <a:pPr>
              <a:buNone/>
            </a:pPr>
            <a:r>
              <a:rPr lang="en-US" sz="7200" b="1" dirty="0"/>
              <a:t>Business Objective:</a:t>
            </a:r>
          </a:p>
          <a:p>
            <a:pPr>
              <a:buFont typeface="Arial" panose="020B0604020202020204" pitchFamily="34" charset="0"/>
              <a:buChar char="•"/>
            </a:pPr>
            <a:r>
              <a:rPr lang="en-US" sz="7200" dirty="0"/>
              <a:t>Identify which factors influence </a:t>
            </a:r>
            <a:r>
              <a:rPr lang="en-US" sz="7200" b="1" dirty="0"/>
              <a:t>Yearly Amount Spent</a:t>
            </a:r>
            <a:r>
              <a:rPr lang="en-US" sz="7200" dirty="0"/>
              <a:t> the most.</a:t>
            </a:r>
          </a:p>
          <a:p>
            <a:pPr>
              <a:buFont typeface="Arial" panose="020B0604020202020204" pitchFamily="34" charset="0"/>
              <a:buChar char="•"/>
            </a:pPr>
            <a:r>
              <a:rPr lang="en-US" sz="7200" dirty="0"/>
              <a:t>Determine whether customers using the </a:t>
            </a:r>
            <a:r>
              <a:rPr lang="en-US" sz="7200" b="1" dirty="0"/>
              <a:t>mobile app</a:t>
            </a:r>
            <a:r>
              <a:rPr lang="en-US" sz="7200" dirty="0"/>
              <a:t> or </a:t>
            </a:r>
            <a:r>
              <a:rPr lang="en-US" sz="7200" b="1" dirty="0"/>
              <a:t>website</a:t>
            </a:r>
            <a:r>
              <a:rPr lang="en-US" sz="7200" dirty="0"/>
              <a:t> contribute more to revenue.</a:t>
            </a:r>
          </a:p>
          <a:p>
            <a:pPr>
              <a:buFont typeface="Arial" panose="020B0604020202020204" pitchFamily="34" charset="0"/>
              <a:buChar char="•"/>
            </a:pPr>
            <a:r>
              <a:rPr lang="en-US" sz="7200" dirty="0"/>
              <a:t>Build a </a:t>
            </a:r>
            <a:r>
              <a:rPr lang="en-US" sz="7200" b="1" dirty="0"/>
              <a:t>predictive model</a:t>
            </a:r>
            <a:r>
              <a:rPr lang="en-US" sz="7200" dirty="0"/>
              <a:t> for customer spending.</a:t>
            </a:r>
          </a:p>
          <a:p>
            <a:pPr>
              <a:buFont typeface="Arial" panose="020B0604020202020204" pitchFamily="34" charset="0"/>
              <a:buChar char="•"/>
            </a:pPr>
            <a:r>
              <a:rPr lang="en-US" sz="7200" dirty="0"/>
              <a:t>Deploy the model using </a:t>
            </a:r>
            <a:r>
              <a:rPr lang="en-US" sz="7200" b="1" dirty="0" err="1"/>
              <a:t>Streamlit</a:t>
            </a:r>
            <a:r>
              <a:rPr lang="en-US" sz="7200" dirty="0"/>
              <a:t> for real-time predictions.</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Exploratory Data Analysis (EDA)</a:t>
            </a:r>
          </a:p>
        </p:txBody>
      </p:sp>
      <p:sp>
        <p:nvSpPr>
          <p:cNvPr id="10" name="Rectangle 1">
            <a:extLst>
              <a:ext uri="{FF2B5EF4-FFF2-40B4-BE49-F238E27FC236}">
                <a16:creationId xmlns:a16="http://schemas.microsoft.com/office/drawing/2014/main" id="{EA84CAFB-DF19-DF93-FCDB-7F5450ED9607}"/>
              </a:ext>
            </a:extLst>
          </p:cNvPr>
          <p:cNvSpPr>
            <a:spLocks noGrp="1" noChangeArrowheads="1"/>
          </p:cNvSpPr>
          <p:nvPr>
            <p:ph idx="1"/>
          </p:nvPr>
        </p:nvSpPr>
        <p:spPr bwMode="auto">
          <a:xfrm>
            <a:off x="90055" y="1234886"/>
            <a:ext cx="625301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1. Data Quality Check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No missing values</a:t>
            </a:r>
            <a:r>
              <a:rPr kumimoji="0" lang="en-US" altLang="en-US" sz="1200" b="0" i="0" u="none" strike="noStrike" cap="none" normalizeH="0" baseline="0" dirty="0">
                <a:ln>
                  <a:noFill/>
                </a:ln>
                <a:solidFill>
                  <a:schemeClr val="tx1"/>
                </a:solidFill>
                <a:effectLst/>
                <a:latin typeface="Arial" panose="020B0604020202020204" pitchFamily="34" charset="0"/>
              </a:rPr>
              <a:t>: Every column has 500 non-null values, meaning the dataset is complete.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No duplicate records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Unicode MS"/>
              </a:rPr>
              <a:t>df.duplicated</a:t>
            </a:r>
            <a:r>
              <a:rPr kumimoji="0" lang="en-US" altLang="en-US" sz="1200" b="0" i="0" u="none" strike="noStrike" cap="none" normalizeH="0" baseline="0" dirty="0">
                <a:ln>
                  <a:noFill/>
                </a:ln>
                <a:solidFill>
                  <a:schemeClr val="tx1"/>
                </a:solidFill>
                <a:effectLst/>
                <a:latin typeface="Arial Unicode MS"/>
              </a:rPr>
              <a:t>().sum()</a:t>
            </a:r>
            <a:r>
              <a:rPr kumimoji="0" lang="en-US" altLang="en-US" sz="1200" b="0" i="0" u="none" strike="noStrike" cap="none" normalizeH="0" baseline="0" dirty="0">
                <a:ln>
                  <a:noFill/>
                </a:ln>
                <a:solidFill>
                  <a:schemeClr val="tx1"/>
                </a:solidFill>
                <a:effectLst/>
              </a:rPr>
              <a:t> returned </a:t>
            </a:r>
            <a:r>
              <a:rPr kumimoji="0" lang="en-US" altLang="en-US" sz="1200" b="0" i="0" u="none" strike="noStrike" cap="none" normalizeH="0" baseline="0" dirty="0">
                <a:ln>
                  <a:noFill/>
                </a:ln>
                <a:solidFill>
                  <a:schemeClr val="tx1"/>
                </a:solidFill>
                <a:effectLst/>
                <a:latin typeface="Arial Unicode MS"/>
              </a:rPr>
              <a:t>0</a:t>
            </a:r>
            <a:r>
              <a:rPr kumimoji="0" lang="en-US" altLang="en-US" sz="1200" b="0" i="0" u="none" strike="noStrike" cap="none" normalizeH="0" baseline="0" dirty="0">
                <a:ln>
                  <a:noFill/>
                </a:ln>
                <a:solidFill>
                  <a:schemeClr val="tx1"/>
                </a:solidFill>
                <a:effectLst/>
              </a:rPr>
              <a:t>, ensuring data integrity.</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Data types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There are 3 object (categorical) columns: </a:t>
            </a:r>
            <a:r>
              <a:rPr kumimoji="0" lang="en-US" altLang="en-US" sz="1200" b="0" i="0" u="none" strike="noStrike" cap="none" normalizeH="0" baseline="0" dirty="0">
                <a:ln>
                  <a:noFill/>
                </a:ln>
                <a:solidFill>
                  <a:schemeClr val="tx1"/>
                </a:solidFill>
                <a:effectLst/>
                <a:latin typeface="Arial Unicode MS"/>
              </a:rPr>
              <a:t>Email</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Address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Avatar</a:t>
            </a:r>
            <a:r>
              <a:rPr kumimoji="0" lang="en-US" altLang="en-US" sz="1200" b="0" i="0" u="none" strike="noStrike" cap="none" normalizeH="0" baseline="0" dirty="0">
                <a:ln>
                  <a:noFill/>
                </a:ln>
                <a:solidFill>
                  <a:schemeClr val="tx1"/>
                </a:solidFill>
                <a:effectLst/>
              </a:rPr>
              <a:t> (not useful for prediction).</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remaining 5 columns are numerical (</a:t>
            </a:r>
            <a:r>
              <a:rPr kumimoji="0" lang="en-US" altLang="en-US" sz="1200" b="0" i="0" u="none" strike="noStrike" cap="none" normalizeH="0" baseline="0" dirty="0">
                <a:ln>
                  <a:noFill/>
                </a:ln>
                <a:solidFill>
                  <a:schemeClr val="tx1"/>
                </a:solidFill>
                <a:effectLst/>
                <a:latin typeface="Arial Unicode MS"/>
              </a:rPr>
              <a:t>float64</a:t>
            </a:r>
            <a:r>
              <a:rPr kumimoji="0" lang="en-US" altLang="en-US" sz="1200" b="0" i="0" u="none" strike="noStrike" cap="none" normalizeH="0" baseline="0" dirty="0">
                <a:ln>
                  <a:noFill/>
                </a:ln>
                <a:solidFill>
                  <a:schemeClr val="tx1"/>
                </a:solidFill>
                <a:effectLst/>
              </a:rPr>
              <a:t>), which are suitable for regression analysis.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2. Summary Statistics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Time on App vs. Time on Website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Customers spend more time on the </a:t>
            </a:r>
            <a:r>
              <a:rPr kumimoji="0" lang="en-US" altLang="en-US" sz="1200" b="1" i="0" u="none" strike="noStrike" cap="none" normalizeH="0" baseline="0" dirty="0">
                <a:ln>
                  <a:noFill/>
                </a:ln>
                <a:solidFill>
                  <a:schemeClr val="tx1"/>
                </a:solidFill>
                <a:effectLst/>
                <a:latin typeface="Arial" panose="020B0604020202020204" pitchFamily="34" charset="0"/>
              </a:rPr>
              <a:t>Website</a:t>
            </a:r>
            <a:r>
              <a:rPr kumimoji="0" lang="en-US" altLang="en-US" sz="1200" b="0" i="0" u="none" strike="noStrike" cap="none" normalizeH="0" baseline="0" dirty="0">
                <a:ln>
                  <a:noFill/>
                </a:ln>
                <a:solidFill>
                  <a:schemeClr val="tx1"/>
                </a:solidFill>
                <a:effectLst/>
                <a:latin typeface="Arial" panose="020B0604020202020204" pitchFamily="34" charset="0"/>
              </a:rPr>
              <a:t> (mean ≈ 37.06 mins) than on the </a:t>
            </a:r>
            <a:r>
              <a:rPr kumimoji="0" lang="en-US" altLang="en-US" sz="1200" b="1" i="0" u="none" strike="noStrike" cap="none" normalizeH="0" baseline="0" dirty="0">
                <a:ln>
                  <a:noFill/>
                </a:ln>
                <a:solidFill>
                  <a:schemeClr val="tx1"/>
                </a:solidFill>
                <a:effectLst/>
                <a:latin typeface="Arial" panose="020B0604020202020204" pitchFamily="34" charset="0"/>
              </a:rPr>
              <a:t>App</a:t>
            </a:r>
            <a:r>
              <a:rPr kumimoji="0" lang="en-US" altLang="en-US" sz="1200" b="0" i="0" u="none" strike="noStrike" cap="none" normalizeH="0" baseline="0" dirty="0">
                <a:ln>
                  <a:noFill/>
                </a:ln>
                <a:solidFill>
                  <a:schemeClr val="tx1"/>
                </a:solidFill>
                <a:effectLst/>
                <a:latin typeface="Arial" panose="020B0604020202020204" pitchFamily="34" charset="0"/>
              </a:rPr>
              <a:t> (mean ≈ 12.05 mins).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Max Time on App</a:t>
            </a:r>
            <a:r>
              <a:rPr kumimoji="0" lang="en-US" altLang="en-US" sz="1200" b="0" i="0" u="none" strike="noStrike" cap="none" normalizeH="0" baseline="0" dirty="0">
                <a:ln>
                  <a:noFill/>
                </a:ln>
                <a:solidFill>
                  <a:schemeClr val="tx1"/>
                </a:solidFill>
                <a:effectLst/>
                <a:latin typeface="Arial" panose="020B0604020202020204" pitchFamily="34" charset="0"/>
              </a:rPr>
              <a:t>: 15.13 mins (lower than Website’s max of 40.00 mins).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Suggests customers use the website more than the app.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Avg. Session Length</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Ranges from </a:t>
            </a:r>
            <a:r>
              <a:rPr kumimoji="0" lang="en-US" altLang="en-US" sz="1200" b="1" i="0" u="none" strike="noStrike" cap="none" normalizeH="0" baseline="0" dirty="0">
                <a:ln>
                  <a:noFill/>
                </a:ln>
                <a:solidFill>
                  <a:schemeClr val="tx1"/>
                </a:solidFill>
                <a:effectLst/>
                <a:latin typeface="Arial" panose="020B0604020202020204" pitchFamily="34" charset="0"/>
              </a:rPr>
              <a:t>29.53 to 36.14 minutes</a:t>
            </a:r>
            <a:r>
              <a:rPr kumimoji="0" lang="en-US" altLang="en-US" sz="1200" b="0" i="0" u="none" strike="noStrike" cap="none" normalizeH="0" baseline="0" dirty="0">
                <a:ln>
                  <a:noFill/>
                </a:ln>
                <a:solidFill>
                  <a:schemeClr val="tx1"/>
                </a:solidFill>
                <a:effectLst/>
                <a:latin typeface="Arial" panose="020B0604020202020204" pitchFamily="34" charset="0"/>
              </a:rPr>
              <a:t>, with a mean of </a:t>
            </a:r>
            <a:r>
              <a:rPr kumimoji="0" lang="en-US" altLang="en-US" sz="1200" b="1" i="0" u="none" strike="noStrike" cap="none" normalizeH="0" baseline="0" dirty="0">
                <a:ln>
                  <a:noFill/>
                </a:ln>
                <a:solidFill>
                  <a:schemeClr val="tx1"/>
                </a:solidFill>
                <a:effectLst/>
                <a:latin typeface="Arial" panose="020B0604020202020204" pitchFamily="34" charset="0"/>
              </a:rPr>
              <a:t>33.05 minutes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Indicates how long customers spend in in-store style advice sessions.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Length of Membership</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Varies from </a:t>
            </a:r>
            <a:r>
              <a:rPr kumimoji="0" lang="en-US" altLang="en-US" sz="1200" b="1" i="0" u="none" strike="noStrike" cap="none" normalizeH="0" baseline="0" dirty="0">
                <a:ln>
                  <a:noFill/>
                </a:ln>
                <a:solidFill>
                  <a:schemeClr val="tx1"/>
                </a:solidFill>
                <a:effectLst/>
                <a:latin typeface="Arial" panose="020B0604020202020204" pitchFamily="34" charset="0"/>
              </a:rPr>
              <a:t>0.27 to 6.92 years</a:t>
            </a:r>
            <a:r>
              <a:rPr kumimoji="0" lang="en-US" altLang="en-US" sz="1200" b="0" i="0" u="none" strike="noStrike" cap="none" normalizeH="0" baseline="0" dirty="0">
                <a:ln>
                  <a:noFill/>
                </a:ln>
                <a:solidFill>
                  <a:schemeClr val="tx1"/>
                </a:solidFill>
                <a:effectLst/>
                <a:latin typeface="Arial" panose="020B0604020202020204" pitchFamily="34" charset="0"/>
              </a:rPr>
              <a:t>, with an average of </a:t>
            </a:r>
            <a:r>
              <a:rPr kumimoji="0" lang="en-US" altLang="en-US" sz="1200" b="1" i="0" u="none" strike="noStrike" cap="none" normalizeH="0" baseline="0" dirty="0">
                <a:ln>
                  <a:noFill/>
                </a:ln>
                <a:solidFill>
                  <a:schemeClr val="tx1"/>
                </a:solidFill>
                <a:effectLst/>
                <a:latin typeface="Arial" panose="020B0604020202020204" pitchFamily="34" charset="0"/>
              </a:rPr>
              <a:t>3.53 years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More experienced members may have higher spending.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Yearly Amount Spent (Target Variable)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Ranges from </a:t>
            </a:r>
            <a:r>
              <a:rPr kumimoji="0" lang="en-US" altLang="en-US" sz="1200" b="1" i="0" u="none" strike="noStrike" cap="none" normalizeH="0" baseline="0" dirty="0">
                <a:ln>
                  <a:noFill/>
                </a:ln>
                <a:solidFill>
                  <a:schemeClr val="tx1"/>
                </a:solidFill>
                <a:effectLst/>
                <a:latin typeface="Arial" panose="020B0604020202020204" pitchFamily="34" charset="0"/>
              </a:rPr>
              <a:t>$256.67 to $765.52</a:t>
            </a:r>
            <a:r>
              <a:rPr kumimoji="0" lang="en-US" altLang="en-US" sz="1200" b="0" i="0" u="none" strike="noStrike" cap="none" normalizeH="0" baseline="0" dirty="0">
                <a:ln>
                  <a:noFill/>
                </a:ln>
                <a:solidFill>
                  <a:schemeClr val="tx1"/>
                </a:solidFill>
                <a:effectLst/>
                <a:latin typeface="Arial" panose="020B0604020202020204" pitchFamily="34" charset="0"/>
              </a:rPr>
              <a:t>, with an average of </a:t>
            </a:r>
            <a:r>
              <a:rPr kumimoji="0" lang="en-US" altLang="en-US" sz="1200" b="1" i="0" u="none" strike="noStrike" cap="none" normalizeH="0" baseline="0" dirty="0">
                <a:ln>
                  <a:noFill/>
                </a:ln>
                <a:solidFill>
                  <a:schemeClr val="tx1"/>
                </a:solidFill>
                <a:effectLst/>
                <a:latin typeface="Arial" panose="020B0604020202020204" pitchFamily="34" charset="0"/>
              </a:rPr>
              <a:t>$499.31</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Higher spending customers might be influenced by certain factors (e.g., app usage, membership 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DBA0437A-90EF-649D-41D2-BA7CD19D39FF}"/>
              </a:ext>
            </a:extLst>
          </p:cNvPr>
          <p:cNvPicPr>
            <a:picLocks noChangeAspect="1"/>
          </p:cNvPicPr>
          <p:nvPr/>
        </p:nvPicPr>
        <p:blipFill>
          <a:blip r:embed="rId2"/>
          <a:stretch>
            <a:fillRect/>
          </a:stretch>
        </p:blipFill>
        <p:spPr>
          <a:xfrm>
            <a:off x="6050993" y="1315643"/>
            <a:ext cx="3093007" cy="2602289"/>
          </a:xfrm>
          <a:prstGeom prst="rect">
            <a:avLst/>
          </a:prstGeom>
        </p:spPr>
      </p:pic>
      <p:pic>
        <p:nvPicPr>
          <p:cNvPr id="14" name="Picture 13">
            <a:extLst>
              <a:ext uri="{FF2B5EF4-FFF2-40B4-BE49-F238E27FC236}">
                <a16:creationId xmlns:a16="http://schemas.microsoft.com/office/drawing/2014/main" id="{9397861C-727A-048D-B113-F022F21F0874}"/>
              </a:ext>
            </a:extLst>
          </p:cNvPr>
          <p:cNvPicPr>
            <a:picLocks noChangeAspect="1"/>
          </p:cNvPicPr>
          <p:nvPr/>
        </p:nvPicPr>
        <p:blipFill>
          <a:blip r:embed="rId3"/>
          <a:stretch>
            <a:fillRect/>
          </a:stretch>
        </p:blipFill>
        <p:spPr>
          <a:xfrm>
            <a:off x="5793509" y="4064118"/>
            <a:ext cx="3260436" cy="27938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BD918-8E9E-BE00-82B0-99F5294906E1}"/>
              </a:ext>
            </a:extLst>
          </p:cNvPr>
          <p:cNvSpPr>
            <a:spLocks noGrp="1"/>
          </p:cNvSpPr>
          <p:nvPr>
            <p:ph type="title"/>
          </p:nvPr>
        </p:nvSpPr>
        <p:spPr/>
        <p:txBody>
          <a:bodyPr/>
          <a:lstStyle/>
          <a:p>
            <a:r>
              <a:rPr lang="en-IN" dirty="0"/>
              <a:t>visualizations</a:t>
            </a:r>
          </a:p>
        </p:txBody>
      </p:sp>
      <p:pic>
        <p:nvPicPr>
          <p:cNvPr id="4" name="Content Placeholder 3">
            <a:extLst>
              <a:ext uri="{FF2B5EF4-FFF2-40B4-BE49-F238E27FC236}">
                <a16:creationId xmlns:a16="http://schemas.microsoft.com/office/drawing/2014/main" id="{EB74129A-D5EF-59C0-B0F6-D24E6FC4DECE}"/>
              </a:ext>
            </a:extLst>
          </p:cNvPr>
          <p:cNvPicPr>
            <a:picLocks noGrp="1" noChangeAspect="1"/>
          </p:cNvPicPr>
          <p:nvPr>
            <p:ph idx="1"/>
          </p:nvPr>
        </p:nvPicPr>
        <p:blipFill>
          <a:blip r:embed="rId2"/>
          <a:stretch>
            <a:fillRect/>
          </a:stretch>
        </p:blipFill>
        <p:spPr>
          <a:xfrm>
            <a:off x="0" y="1152462"/>
            <a:ext cx="4618076" cy="3139482"/>
          </a:xfrm>
          <a:prstGeom prst="rect">
            <a:avLst/>
          </a:prstGeom>
        </p:spPr>
      </p:pic>
      <p:pic>
        <p:nvPicPr>
          <p:cNvPr id="5" name="Picture 4">
            <a:extLst>
              <a:ext uri="{FF2B5EF4-FFF2-40B4-BE49-F238E27FC236}">
                <a16:creationId xmlns:a16="http://schemas.microsoft.com/office/drawing/2014/main" id="{09D3F173-FF2B-4BC1-A5EE-3807B490E744}"/>
              </a:ext>
            </a:extLst>
          </p:cNvPr>
          <p:cNvPicPr>
            <a:picLocks noChangeAspect="1"/>
          </p:cNvPicPr>
          <p:nvPr/>
        </p:nvPicPr>
        <p:blipFill>
          <a:blip r:embed="rId3"/>
          <a:stretch>
            <a:fillRect/>
          </a:stretch>
        </p:blipFill>
        <p:spPr>
          <a:xfrm>
            <a:off x="0" y="4297199"/>
            <a:ext cx="5069459" cy="2816678"/>
          </a:xfrm>
          <a:prstGeom prst="rect">
            <a:avLst/>
          </a:prstGeom>
        </p:spPr>
      </p:pic>
      <p:pic>
        <p:nvPicPr>
          <p:cNvPr id="8" name="Picture 7">
            <a:extLst>
              <a:ext uri="{FF2B5EF4-FFF2-40B4-BE49-F238E27FC236}">
                <a16:creationId xmlns:a16="http://schemas.microsoft.com/office/drawing/2014/main" id="{E2F28100-0967-97C2-3CE5-44C5FF037728}"/>
              </a:ext>
            </a:extLst>
          </p:cNvPr>
          <p:cNvPicPr>
            <a:picLocks noChangeAspect="1"/>
          </p:cNvPicPr>
          <p:nvPr/>
        </p:nvPicPr>
        <p:blipFill>
          <a:blip r:embed="rId4"/>
          <a:stretch>
            <a:fillRect/>
          </a:stretch>
        </p:blipFill>
        <p:spPr>
          <a:xfrm>
            <a:off x="4939295" y="2019149"/>
            <a:ext cx="4200779" cy="1671283"/>
          </a:xfrm>
          <a:prstGeom prst="rect">
            <a:avLst/>
          </a:prstGeom>
        </p:spPr>
      </p:pic>
      <p:pic>
        <p:nvPicPr>
          <p:cNvPr id="10" name="Picture 9">
            <a:extLst>
              <a:ext uri="{FF2B5EF4-FFF2-40B4-BE49-F238E27FC236}">
                <a16:creationId xmlns:a16="http://schemas.microsoft.com/office/drawing/2014/main" id="{7FF10CD6-D2C6-41D1-F7A4-95C11F64CB9C}"/>
              </a:ext>
            </a:extLst>
          </p:cNvPr>
          <p:cNvPicPr>
            <a:picLocks noChangeAspect="1"/>
          </p:cNvPicPr>
          <p:nvPr/>
        </p:nvPicPr>
        <p:blipFill>
          <a:blip r:embed="rId5"/>
          <a:stretch>
            <a:fillRect/>
          </a:stretch>
        </p:blipFill>
        <p:spPr>
          <a:xfrm>
            <a:off x="5069460" y="4301294"/>
            <a:ext cx="4070614" cy="1671283"/>
          </a:xfrm>
          <a:prstGeom prst="rect">
            <a:avLst/>
          </a:prstGeom>
        </p:spPr>
      </p:pic>
    </p:spTree>
    <p:extLst>
      <p:ext uri="{BB962C8B-B14F-4D97-AF65-F5344CB8AC3E}">
        <p14:creationId xmlns:p14="http://schemas.microsoft.com/office/powerpoint/2010/main" val="1174668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4F07D-B283-813D-4D4D-E446D806AA43}"/>
              </a:ext>
            </a:extLst>
          </p:cNvPr>
          <p:cNvSpPr>
            <a:spLocks noGrp="1"/>
          </p:cNvSpPr>
          <p:nvPr>
            <p:ph type="title"/>
          </p:nvPr>
        </p:nvSpPr>
        <p:spPr/>
        <p:txBody>
          <a:bodyPr/>
          <a:lstStyle/>
          <a:p>
            <a:r>
              <a:rPr lang="en-IN" dirty="0"/>
              <a:t>Feature Selection</a:t>
            </a:r>
          </a:p>
        </p:txBody>
      </p:sp>
      <p:sp>
        <p:nvSpPr>
          <p:cNvPr id="3" name="Content Placeholder 2">
            <a:extLst>
              <a:ext uri="{FF2B5EF4-FFF2-40B4-BE49-F238E27FC236}">
                <a16:creationId xmlns:a16="http://schemas.microsoft.com/office/drawing/2014/main" id="{D6E99604-5DAD-67B1-01FF-169C3FD2667B}"/>
              </a:ext>
            </a:extLst>
          </p:cNvPr>
          <p:cNvSpPr>
            <a:spLocks noGrp="1"/>
          </p:cNvSpPr>
          <p:nvPr>
            <p:ph idx="1"/>
          </p:nvPr>
        </p:nvSpPr>
        <p:spPr>
          <a:xfrm>
            <a:off x="457200" y="1600200"/>
            <a:ext cx="5879805" cy="4056321"/>
          </a:xfrm>
        </p:spPr>
        <p:txBody>
          <a:bodyPr>
            <a:normAutofit fontScale="55000" lnSpcReduction="20000"/>
          </a:bodyPr>
          <a:lstStyle/>
          <a:p>
            <a:pPr>
              <a:buFont typeface="Arial" panose="020B0604020202020204" pitchFamily="34" charset="0"/>
              <a:buChar char="•"/>
            </a:pPr>
            <a:r>
              <a:rPr lang="en-US" b="1" dirty="0"/>
              <a:t>Length of Membership</a:t>
            </a:r>
            <a:r>
              <a:rPr lang="en-US" dirty="0"/>
              <a:t> (Strongest correlation: 0.809)</a:t>
            </a:r>
          </a:p>
          <a:p>
            <a:pPr>
              <a:buFont typeface="Arial" panose="020B0604020202020204" pitchFamily="34" charset="0"/>
              <a:buChar char="•"/>
            </a:pPr>
            <a:r>
              <a:rPr lang="en-US" b="1" dirty="0"/>
              <a:t>Time on App</a:t>
            </a:r>
            <a:r>
              <a:rPr lang="en-US" dirty="0"/>
              <a:t> (Moderate correlation: 0.499, but high VIF)</a:t>
            </a:r>
          </a:p>
          <a:p>
            <a:pPr>
              <a:buFont typeface="Arial" panose="020B0604020202020204" pitchFamily="34" charset="0"/>
              <a:buChar char="•"/>
            </a:pPr>
            <a:r>
              <a:rPr lang="en-US" b="1" dirty="0"/>
              <a:t>Time on Website</a:t>
            </a:r>
            <a:r>
              <a:rPr lang="en-US" dirty="0"/>
              <a:t> (Negligible correlation: -0.002, very high VIF: 658.49)</a:t>
            </a:r>
          </a:p>
          <a:p>
            <a:pPr>
              <a:buFont typeface="Arial" panose="020B0604020202020204" pitchFamily="34" charset="0"/>
              <a:buChar char="•"/>
            </a:pPr>
            <a:r>
              <a:rPr lang="en-US" b="1" dirty="0"/>
              <a:t>Avg Session Length</a:t>
            </a:r>
            <a:r>
              <a:rPr lang="en-US" dirty="0"/>
              <a:t> (Moderate correlation: 0.355, but extremely high VIF: 613.18)</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dirty="0"/>
              <a:t>Reasoning:</a:t>
            </a:r>
            <a:endParaRPr lang="en-US" dirty="0"/>
          </a:p>
          <a:p>
            <a:pPr>
              <a:buFont typeface="Arial" panose="020B0604020202020204" pitchFamily="34" charset="0"/>
              <a:buChar char="•"/>
            </a:pPr>
            <a:r>
              <a:rPr lang="en-US" b="1" dirty="0"/>
              <a:t>Multicollinearity Issue:</a:t>
            </a:r>
            <a:r>
              <a:rPr lang="en-US" dirty="0"/>
              <a:t> Time on Website &amp; Avg Session Length have high VIF, meaning they may cause redundancy.</a:t>
            </a:r>
          </a:p>
          <a:p>
            <a:pPr>
              <a:buFont typeface="Arial" panose="020B0604020202020204" pitchFamily="34" charset="0"/>
              <a:buChar char="•"/>
            </a:pPr>
            <a:r>
              <a:rPr lang="en-US" b="1" dirty="0"/>
              <a:t>Correlation with Target:</a:t>
            </a:r>
            <a:r>
              <a:rPr lang="en-US" dirty="0"/>
              <a:t> Length of Membership is the strongest predictor of yearly spending.</a:t>
            </a:r>
          </a:p>
          <a:p>
            <a:pPr>
              <a:buFont typeface="Arial" panose="020B0604020202020204" pitchFamily="34" charset="0"/>
              <a:buChar char="•"/>
            </a:pPr>
            <a:r>
              <a:rPr lang="en-US" b="1" dirty="0"/>
              <a:t>Standardization Applied:</a:t>
            </a:r>
            <a:r>
              <a:rPr lang="en-US" dirty="0"/>
              <a:t> Features have been scaled for better model performance.</a:t>
            </a:r>
          </a:p>
          <a:p>
            <a:endParaRPr lang="en-IN" dirty="0"/>
          </a:p>
        </p:txBody>
      </p:sp>
      <p:pic>
        <p:nvPicPr>
          <p:cNvPr id="4" name="Picture 3">
            <a:extLst>
              <a:ext uri="{FF2B5EF4-FFF2-40B4-BE49-F238E27FC236}">
                <a16:creationId xmlns:a16="http://schemas.microsoft.com/office/drawing/2014/main" id="{E8DBBDD1-88BA-3B32-D077-D4C2A50FD5E4}"/>
              </a:ext>
            </a:extLst>
          </p:cNvPr>
          <p:cNvPicPr>
            <a:picLocks noChangeAspect="1"/>
          </p:cNvPicPr>
          <p:nvPr/>
        </p:nvPicPr>
        <p:blipFill>
          <a:blip r:embed="rId2"/>
          <a:stretch>
            <a:fillRect/>
          </a:stretch>
        </p:blipFill>
        <p:spPr>
          <a:xfrm>
            <a:off x="6202769" y="1808495"/>
            <a:ext cx="2873065" cy="1040070"/>
          </a:xfrm>
          <a:prstGeom prst="rect">
            <a:avLst/>
          </a:prstGeom>
        </p:spPr>
      </p:pic>
      <p:pic>
        <p:nvPicPr>
          <p:cNvPr id="5" name="Picture 4">
            <a:extLst>
              <a:ext uri="{FF2B5EF4-FFF2-40B4-BE49-F238E27FC236}">
                <a16:creationId xmlns:a16="http://schemas.microsoft.com/office/drawing/2014/main" id="{A00EF52C-C700-6F3C-C6E7-747F419FC8C5}"/>
              </a:ext>
            </a:extLst>
          </p:cNvPr>
          <p:cNvPicPr>
            <a:picLocks noChangeAspect="1"/>
          </p:cNvPicPr>
          <p:nvPr/>
        </p:nvPicPr>
        <p:blipFill>
          <a:blip r:embed="rId3"/>
          <a:stretch>
            <a:fillRect/>
          </a:stretch>
        </p:blipFill>
        <p:spPr>
          <a:xfrm>
            <a:off x="6259127" y="3628360"/>
            <a:ext cx="2894586" cy="1040070"/>
          </a:xfrm>
          <a:prstGeom prst="rect">
            <a:avLst/>
          </a:prstGeom>
        </p:spPr>
      </p:pic>
    </p:spTree>
    <p:extLst>
      <p:ext uri="{BB962C8B-B14F-4D97-AF65-F5344CB8AC3E}">
        <p14:creationId xmlns:p14="http://schemas.microsoft.com/office/powerpoint/2010/main" val="23318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Building &amp; Selection</a:t>
            </a:r>
          </a:p>
        </p:txBody>
      </p:sp>
      <p:sp>
        <p:nvSpPr>
          <p:cNvPr id="3" name="Content Placeholder 2"/>
          <p:cNvSpPr>
            <a:spLocks noGrp="1"/>
          </p:cNvSpPr>
          <p:nvPr>
            <p:ph idx="1"/>
          </p:nvPr>
        </p:nvSpPr>
        <p:spPr>
          <a:xfrm>
            <a:off x="1044341" y="1417638"/>
            <a:ext cx="6386361" cy="2760044"/>
          </a:xfrm>
        </p:spPr>
        <p:txBody>
          <a:bodyPr>
            <a:normAutofit fontScale="62500" lnSpcReduction="20000"/>
          </a:bodyPr>
          <a:lstStyle/>
          <a:p>
            <a:pPr>
              <a:buNone/>
            </a:pPr>
            <a:r>
              <a:rPr lang="en-US" sz="2400" dirty="0"/>
              <a:t>Ridge Regression model performed well with:</a:t>
            </a:r>
          </a:p>
          <a:p>
            <a:pPr>
              <a:buFont typeface="Arial" panose="020B0604020202020204" pitchFamily="34" charset="0"/>
              <a:buChar char="•"/>
            </a:pPr>
            <a:r>
              <a:rPr lang="en-US" sz="2400" b="1" dirty="0"/>
              <a:t>MSE</a:t>
            </a:r>
            <a:r>
              <a:rPr lang="en-US" sz="2400" dirty="0"/>
              <a:t>: 109.91</a:t>
            </a:r>
          </a:p>
          <a:p>
            <a:pPr>
              <a:buFont typeface="Arial" panose="020B0604020202020204" pitchFamily="34" charset="0"/>
              <a:buChar char="•"/>
            </a:pPr>
            <a:r>
              <a:rPr lang="en-US" sz="2400" b="1" dirty="0"/>
              <a:t>MAE</a:t>
            </a:r>
            <a:r>
              <a:rPr lang="en-US" sz="2400" dirty="0"/>
              <a:t>: 8.57</a:t>
            </a:r>
          </a:p>
          <a:p>
            <a:pPr>
              <a:buFont typeface="Arial" panose="020B0604020202020204" pitchFamily="34" charset="0"/>
              <a:buChar char="•"/>
            </a:pPr>
            <a:r>
              <a:rPr lang="en-US" sz="2400" b="1" dirty="0"/>
              <a:t>R² Score</a:t>
            </a:r>
            <a:r>
              <a:rPr lang="en-US" sz="2400" dirty="0"/>
              <a:t>: 0.978</a:t>
            </a:r>
          </a:p>
          <a:p>
            <a:pPr>
              <a:buNone/>
            </a:pPr>
            <a:r>
              <a:rPr lang="en-US" sz="2400" b="1" dirty="0"/>
              <a:t>Observations &amp; Suggestions</a:t>
            </a:r>
          </a:p>
          <a:p>
            <a:pPr>
              <a:buFont typeface="+mj-lt"/>
              <a:buAutoNum type="arabicPeriod"/>
            </a:pPr>
            <a:r>
              <a:rPr lang="en-US" sz="2400" b="1" dirty="0"/>
              <a:t>High R² Score</a:t>
            </a:r>
            <a:r>
              <a:rPr lang="en-US" sz="2400" dirty="0"/>
              <a:t>: Indicates a good fit. The model explains ~97.8% of the variance.</a:t>
            </a:r>
          </a:p>
          <a:p>
            <a:pPr>
              <a:buFont typeface="+mj-lt"/>
              <a:buAutoNum type="arabicPeriod"/>
            </a:pPr>
            <a:r>
              <a:rPr lang="en-US" sz="2400" b="1" dirty="0"/>
              <a:t>Error Values</a:t>
            </a:r>
            <a:r>
              <a:rPr lang="en-US" sz="2400" dirty="0"/>
              <a:t>: MSE and MAE suggest the predictions are quite accurate.</a:t>
            </a:r>
          </a:p>
          <a:p>
            <a:pPr>
              <a:buFont typeface="+mj-lt"/>
              <a:buAutoNum type="arabicPeriod"/>
            </a:pPr>
            <a:r>
              <a:rPr lang="en-US" sz="2400" b="1" dirty="0"/>
              <a:t>Feature Selection Impact</a:t>
            </a:r>
            <a:r>
              <a:rPr lang="en-US" sz="2400" dirty="0"/>
              <a:t>: Dropping </a:t>
            </a:r>
            <a:r>
              <a:rPr lang="en-US" sz="2400" b="1" dirty="0"/>
              <a:t>Time on Website</a:t>
            </a:r>
            <a:r>
              <a:rPr lang="en-US" sz="2400" dirty="0"/>
              <a:t> improved performance by reducing multicollinearity</a:t>
            </a:r>
            <a:r>
              <a:rPr lang="en-US" dirty="0"/>
              <a:t>.</a:t>
            </a:r>
          </a:p>
          <a:p>
            <a:pPr marL="0" indent="0">
              <a:buNone/>
            </a:pPr>
            <a:endParaRPr dirty="0"/>
          </a:p>
        </p:txBody>
      </p:sp>
      <p:pic>
        <p:nvPicPr>
          <p:cNvPr id="5" name="Picture 4">
            <a:extLst>
              <a:ext uri="{FF2B5EF4-FFF2-40B4-BE49-F238E27FC236}">
                <a16:creationId xmlns:a16="http://schemas.microsoft.com/office/drawing/2014/main" id="{6BB90AE7-27A9-C16A-5718-4CC65B74DA31}"/>
              </a:ext>
            </a:extLst>
          </p:cNvPr>
          <p:cNvPicPr>
            <a:picLocks noChangeAspect="1"/>
          </p:cNvPicPr>
          <p:nvPr/>
        </p:nvPicPr>
        <p:blipFill>
          <a:blip r:embed="rId2"/>
          <a:stretch>
            <a:fillRect/>
          </a:stretch>
        </p:blipFill>
        <p:spPr>
          <a:xfrm>
            <a:off x="1487103" y="3896143"/>
            <a:ext cx="6169794" cy="28490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Deployment Using </a:t>
            </a:r>
            <a:r>
              <a:rPr dirty="0" err="1"/>
              <a:t>Streamlit</a:t>
            </a:r>
            <a:endParaRPr dirty="0"/>
          </a:p>
        </p:txBody>
      </p:sp>
      <p:sp>
        <p:nvSpPr>
          <p:cNvPr id="3" name="Content Placeholder 2"/>
          <p:cNvSpPr>
            <a:spLocks noGrp="1"/>
          </p:cNvSpPr>
          <p:nvPr>
            <p:ph idx="1"/>
          </p:nvPr>
        </p:nvSpPr>
        <p:spPr>
          <a:xfrm>
            <a:off x="457200" y="1600200"/>
            <a:ext cx="8229600" cy="4877602"/>
          </a:xfrm>
        </p:spPr>
        <p:txBody>
          <a:bodyPr>
            <a:normAutofit lnSpcReduction="10000"/>
          </a:bodyPr>
          <a:lstStyle/>
          <a:p>
            <a:r>
              <a:rPr lang="en-US" sz="2000" dirty="0" err="1"/>
              <a:t>Streamlit</a:t>
            </a:r>
            <a:r>
              <a:rPr lang="en-US" sz="2000" dirty="0"/>
              <a:t> application is designed to predict a customer's yearly spending based on their behavior patterns in an e-commerce setting. It utilizes a Ridge Regression model, which is loaded from a pre-</a:t>
            </a:r>
            <a:r>
              <a:rPr kumimoji="0" lang="en-US" altLang="en-US" sz="2000" b="0" i="0" u="none" strike="noStrike" cap="none" normalizeH="0" baseline="0" dirty="0">
                <a:ln>
                  <a:noFill/>
                </a:ln>
                <a:solidFill>
                  <a:schemeClr val="tx1"/>
                </a:solidFill>
                <a:effectLst/>
                <a:latin typeface="Arial" panose="020B0604020202020204" pitchFamily="34" charset="0"/>
              </a:rPr>
              <a:t>trained </a:t>
            </a:r>
            <a:r>
              <a:rPr kumimoji="0" lang="en-US" altLang="en-US" sz="2000" b="0" i="0" u="none" strike="noStrike" cap="none" normalizeH="0" baseline="0" dirty="0" err="1">
                <a:ln>
                  <a:noFill/>
                </a:ln>
                <a:solidFill>
                  <a:schemeClr val="tx1"/>
                </a:solidFill>
                <a:effectLst/>
                <a:latin typeface="Arial Unicode MS"/>
              </a:rPr>
              <a:t>ridge_model.pkl</a:t>
            </a:r>
            <a:r>
              <a:rPr kumimoji="0" lang="en-US" altLang="en-US" sz="2000" b="0" i="0" u="none" strike="noStrike" cap="none" normalizeH="0" baseline="0" dirty="0">
                <a:ln>
                  <a:noFill/>
                </a:ln>
                <a:solidFill>
                  <a:schemeClr val="tx1"/>
                </a:solidFill>
                <a:effectLst/>
              </a:rPr>
              <a:t> file, while the historical customer data is sourced from </a:t>
            </a:r>
            <a:r>
              <a:rPr kumimoji="0" lang="en-US" altLang="en-US" sz="2000" b="0" i="0" u="none" strike="noStrike" cap="none" normalizeH="0" baseline="0" dirty="0">
                <a:ln>
                  <a:noFill/>
                </a:ln>
                <a:solidFill>
                  <a:schemeClr val="tx1"/>
                </a:solidFill>
                <a:effectLst/>
                <a:latin typeface="Arial Unicode MS"/>
              </a:rPr>
              <a:t>Ecommerce_Customers.csv</a:t>
            </a:r>
            <a:r>
              <a:rPr kumimoji="0" lang="en-US" altLang="en-US" sz="2000" b="0" i="0" u="none" strike="noStrike" cap="none" normalizeH="0" baseline="0" dirty="0">
                <a:ln>
                  <a:noFill/>
                </a:ln>
                <a:solidFill>
                  <a:schemeClr val="tx1"/>
                </a:solidFill>
                <a:effectLst/>
              </a:rPr>
              <a:t>. The user interface includes input fields for key customer attributes such as </a:t>
            </a:r>
            <a:r>
              <a:rPr kumimoji="0" lang="en-US" altLang="en-US" sz="2000" i="0" u="none" strike="noStrike" cap="none" normalizeH="0" baseline="0" dirty="0">
                <a:ln>
                  <a:noFill/>
                </a:ln>
                <a:solidFill>
                  <a:schemeClr val="tx1"/>
                </a:solidFill>
                <a:effectLst/>
                <a:latin typeface="Arial" panose="020B0604020202020204" pitchFamily="34" charset="0"/>
              </a:rPr>
              <a:t>Length of Membership, Time on App, and Average Session Length, </a:t>
            </a:r>
            <a:r>
              <a:rPr kumimoji="0" lang="en-US" altLang="en-US" sz="2000" b="0" i="0" u="none" strike="noStrike" cap="none" normalizeH="0" baseline="0" dirty="0">
                <a:ln>
                  <a:noFill/>
                </a:ln>
                <a:solidFill>
                  <a:schemeClr val="tx1"/>
                </a:solidFill>
                <a:effectLst/>
                <a:latin typeface="Arial" panose="020B0604020202020204" pitchFamily="34" charset="0"/>
              </a:rPr>
              <a:t>allowing users to enter relevant </a:t>
            </a:r>
            <a:r>
              <a:rPr lang="en-US" sz="2000" dirty="0"/>
              <a:t>values for prediction. Upon submission, the model processes these inputs and provides an estimated yearly spending amount, which is displayed in a visually appealing prediction box. Additionally, the app includes interactive data visualizations such as feature distributions, correlation heatmaps, and scatter plots to help users understand key trends in customer behavior. It also offers a CSV download feature,</a:t>
            </a:r>
            <a:r>
              <a:rPr lang="en-US" sz="1200" dirty="0"/>
              <a:t> </a:t>
            </a:r>
            <a:r>
              <a:rPr lang="en-US" sz="2000" dirty="0"/>
              <a:t>enabling users to save the predicted customer profile for further analysis. Custom styling is incorporated to enhance readability, ensuring a seamless and engaging user experience.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sz="1600" dirty="0"/>
          </a:p>
          <a:p>
            <a:endParaRPr lang="en-IN" sz="1600" dirty="0"/>
          </a:p>
          <a:p>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&amp; Recommendations</a:t>
            </a:r>
          </a:p>
        </p:txBody>
      </p:sp>
      <p:sp>
        <p:nvSpPr>
          <p:cNvPr id="3" name="Content Placeholder 2"/>
          <p:cNvSpPr>
            <a:spLocks noGrp="1"/>
          </p:cNvSpPr>
          <p:nvPr>
            <p:ph idx="1"/>
          </p:nvPr>
        </p:nvSpPr>
        <p:spPr/>
        <p:txBody>
          <a:bodyPr>
            <a:normAutofit fontScale="62500" lnSpcReduction="20000"/>
          </a:bodyPr>
          <a:lstStyle/>
          <a:p>
            <a:r>
              <a:rPr lang="en-US" dirty="0"/>
              <a:t>The </a:t>
            </a:r>
            <a:r>
              <a:rPr lang="en-US" dirty="0" err="1"/>
              <a:t>Streamlit</a:t>
            </a:r>
            <a:r>
              <a:rPr lang="en-US" dirty="0"/>
              <a:t> application successfully predicts a customer's yearly spending in an e-commerce setting using a Ridge Regression model. With an R² score of 0.978, the model demonstrates a strong ability to explain variance in customer spending behavior, indicating high predictive accuracy. The low Mean Squared Error (MSE) of 109.91 and Mean Absolute Error (MAE) of 8.57 further confirm that the model provides reliable predictions. Through feature selection, removing "Time on Website" helped improve performance by mitigating multicollinearity, ensuring more stable and accurate results. Additionally, the application enhances user experience with interactive data visualizations, a CSV download option, and a well-structured interface for inputting key customer attributes. Overall, the project effectively leverages machine learning to provide valuable insights into customer spending patterns, supporting data-driven decision-making for e-commerce businesses. Future improvements could explore additional features, alternative regression techniques, and real-time data integration to further refine predictions.</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TotalTime>
  <Words>1131</Words>
  <Application>Microsoft Office PowerPoint</Application>
  <PresentationFormat>On-screen Show (4:3)</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Unicode MS</vt:lpstr>
      <vt:lpstr>Calibri</vt:lpstr>
      <vt:lpstr>Office Theme</vt:lpstr>
      <vt:lpstr>E-commerce Customer Spending Prediction</vt:lpstr>
      <vt:lpstr>Problem Statement</vt:lpstr>
      <vt:lpstr>Dataset Overview</vt:lpstr>
      <vt:lpstr>Exploratory Data Analysis (EDA)</vt:lpstr>
      <vt:lpstr>visualizations</vt:lpstr>
      <vt:lpstr>Feature Selection</vt:lpstr>
      <vt:lpstr>Model Building &amp; Selection</vt:lpstr>
      <vt:lpstr>Deployment Using Streamlit</vt:lpstr>
      <vt:lpstr>Conclusion &amp; Recommendations</vt:lpstr>
      <vt:lpstr>PowerPoint Presentation</vt:lpstr>
      <vt:lpstr>PowerPoint Presentation</vt:lpstr>
      <vt:lpstr>Project By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Dhevesh A</cp:lastModifiedBy>
  <cp:revision>3</cp:revision>
  <dcterms:created xsi:type="dcterms:W3CDTF">2013-01-27T09:14:16Z</dcterms:created>
  <dcterms:modified xsi:type="dcterms:W3CDTF">2025-03-18T13:52:36Z</dcterms:modified>
  <cp:category/>
</cp:coreProperties>
</file>