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2" r:id="rId2"/>
  </p:sldMasterIdLst>
  <p:notesMasterIdLst>
    <p:notesMasterId r:id="rId38"/>
  </p:notesMasterIdLst>
  <p:sldIdLst>
    <p:sldId id="378" r:id="rId3"/>
    <p:sldId id="365" r:id="rId4"/>
    <p:sldId id="260" r:id="rId5"/>
    <p:sldId id="263" r:id="rId6"/>
    <p:sldId id="315" r:id="rId7"/>
    <p:sldId id="370" r:id="rId8"/>
    <p:sldId id="316" r:id="rId9"/>
    <p:sldId id="371" r:id="rId10"/>
    <p:sldId id="317" r:id="rId11"/>
    <p:sldId id="321" r:id="rId12"/>
    <p:sldId id="322" r:id="rId13"/>
    <p:sldId id="323" r:id="rId14"/>
    <p:sldId id="318" r:id="rId15"/>
    <p:sldId id="319" r:id="rId16"/>
    <p:sldId id="325" r:id="rId17"/>
    <p:sldId id="372" r:id="rId18"/>
    <p:sldId id="326" r:id="rId19"/>
    <p:sldId id="324" r:id="rId20"/>
    <p:sldId id="327" r:id="rId21"/>
    <p:sldId id="373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41" r:id="rId34"/>
    <p:sldId id="342" r:id="rId35"/>
    <p:sldId id="343" r:id="rId36"/>
    <p:sldId id="3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D10518"/>
    <a:srgbClr val="FFFF00"/>
    <a:srgbClr val="FF7C80"/>
    <a:srgbClr val="2A3856"/>
    <a:srgbClr val="FFFF66"/>
    <a:srgbClr val="590EC8"/>
    <a:srgbClr val="765A7C"/>
    <a:srgbClr val="D18805"/>
    <a:srgbClr val="BAC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90" autoAdjust="0"/>
    <p:restoredTop sz="94660"/>
  </p:normalViewPr>
  <p:slideViewPr>
    <p:cSldViewPr>
      <p:cViewPr varScale="1">
        <p:scale>
          <a:sx n="97" d="100"/>
          <a:sy n="97" d="100"/>
        </p:scale>
        <p:origin x="84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03AEE-76BA-42CF-831F-7B3412B1DEC9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F33DD-EC39-4997-9754-D0EBEC7B0D7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2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>
                    <a:tint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</a:lstStyle>
          <a:p>
            <a:fld id="{CB5E81B2-F483-4A90-BDB7-F213E5175A2D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</a:lstStyle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</a:lstStyle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12192000" cy="228600"/>
            <a:chOff x="0" y="0"/>
            <a:chExt cx="9144000" cy="228600"/>
          </a:xfrm>
        </p:grpSpPr>
        <p:sp>
          <p:nvSpPr>
            <p:cNvPr id="8" name="Rectangle 1"/>
            <p:cNvSpPr>
              <a:spLocks/>
            </p:cNvSpPr>
            <p:nvPr userDrawn="1"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rgbClr val="990000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7816" y="0"/>
              <a:ext cx="228600" cy="228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8314820" y="0"/>
              <a:ext cx="6013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수평선B" pitchFamily="18" charset="-127"/>
                  <a:ea typeface="HY수평선B" pitchFamily="18" charset="-127"/>
                </a:rPr>
                <a:t>강릉원주대학교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7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1DDD-4D95-4953-9213-AE4C4D5D199F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8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5411-D255-4272-98AB-6C89E71C5D43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2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DBD-648E-4A76-A76A-754AE269C669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22F8-5928-4C7D-A471-84E93F269424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6136-1BD0-4F31-B313-1A4E01C19EF0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026D-0E6F-4D2B-B0BD-5AE6D0308D8C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0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62C6-54CF-4C70-8FB5-97BD4CC12455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01C3-326E-42B8-AC2B-AE7CFE4ECA9B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8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6021-ED25-471D-9153-DF2D9FC6296D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7F4F-9A51-4527-A3F4-4D9D09506DAC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9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</a:lstStyle>
          <a:p>
            <a:fld id="{7EB3E2B3-C123-4DD7-A3A2-A54E4FDBEF62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2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</a:lstStyle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2">
                    <a:lumMod val="7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</a:lstStyle>
          <a:p>
            <a:fld id="{F049806D-FFD9-44D1-AEC6-6873F21278C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228600"/>
            <a:chOff x="0" y="0"/>
            <a:chExt cx="9144000" cy="228600"/>
          </a:xfrm>
        </p:grpSpPr>
        <p:sp>
          <p:nvSpPr>
            <p:cNvPr id="8" name="Rectangle 1"/>
            <p:cNvSpPr>
              <a:spLocks/>
            </p:cNvSpPr>
            <p:nvPr userDrawn="1"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rgbClr val="990000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7816" y="0"/>
              <a:ext cx="228600" cy="228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8314820" y="0"/>
              <a:ext cx="6013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수평선B" pitchFamily="18" charset="-127"/>
                  <a:ea typeface="HY수평선B" pitchFamily="18" charset="-127"/>
                </a:rPr>
                <a:t>강릉원주대학교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000" b="0" kern="1200">
          <a:solidFill>
            <a:schemeClr val="tx1"/>
          </a:solidFill>
          <a:latin typeface="HY동녘B" panose="02030600000101010101" pitchFamily="18" charset="-127"/>
          <a:ea typeface="HY동녘B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HY동녘B" panose="02030600000101010101" pitchFamily="18" charset="-127"/>
          <a:ea typeface="HY동녘B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HY동녘B" panose="02030600000101010101" pitchFamily="18" charset="-127"/>
          <a:ea typeface="HY동녘B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HY동녘B" panose="02030600000101010101" pitchFamily="18" charset="-127"/>
          <a:ea typeface="HY동녘B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HY동녘B" panose="02030600000101010101" pitchFamily="18" charset="-127"/>
          <a:ea typeface="HY동녘B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HY동녘B" panose="02030600000101010101" pitchFamily="18" charset="-127"/>
          <a:ea typeface="HY동녘B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장 트랜잭션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동시성 제어</a:t>
            </a:r>
            <a:r>
              <a:rPr lang="en-US" altLang="ko-KR" dirty="0"/>
              <a:t>, </a:t>
            </a:r>
            <a:r>
              <a:rPr lang="ko-KR" altLang="en-US" dirty="0"/>
              <a:t>회복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sz="3600" b="1" dirty="0"/>
              <a:t>(Transaction, Concurrency, Recovery)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7000" y="3861048"/>
            <a:ext cx="7315200" cy="1752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데이터베이스응용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tx2"/>
                </a:solidFill>
              </a:rPr>
              <a:t>2024-11-28(</a:t>
            </a:r>
            <a:r>
              <a:rPr lang="ko-KR" altLang="en-US" dirty="0">
                <a:solidFill>
                  <a:schemeClr val="tx2"/>
                </a:solidFill>
              </a:rPr>
              <a:t>목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한문석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49E7E9AA-3BBB-4F86-B0D5-7C3930D54F6E}" type="datetime1">
              <a:rPr lang="ko-KR" altLang="en-US" sz="750">
                <a:solidFill>
                  <a:prstClr val="black"/>
                </a:solidFill>
              </a:rPr>
              <a:pPr defTabSz="685800">
                <a:defRPr/>
              </a:pPr>
              <a:t>2024-11-27</a:t>
            </a:fld>
            <a:endParaRPr lang="ko-KR" altLang="en-US" sz="75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ko-KR" altLang="en-US" sz="750">
                <a:solidFill>
                  <a:prstClr val="black"/>
                </a:solidFill>
              </a:rPr>
              <a:t>컴퓨터공학과</a:t>
            </a:r>
            <a:endParaRPr lang="ko-KR" altLang="en-US" sz="75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2DD98C4-AD35-4759-9571-E1AA62A00DA9}" type="slidenum">
              <a:rPr lang="ko-KR" altLang="en-US" sz="750">
                <a:solidFill>
                  <a:prstClr val="black"/>
                </a:solidFill>
              </a:rPr>
              <a:pPr defTabSz="685800">
                <a:defRPr/>
              </a:pPr>
              <a:t>1</a:t>
            </a:fld>
            <a:endParaRPr lang="ko-KR" altLang="en-US" sz="7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7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dirty read: </a:t>
            </a:r>
            <a:r>
              <a:rPr lang="ko-KR" altLang="en-US" sz="3600" dirty="0"/>
              <a:t>실험 실습테이블 생성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C7A1-3A4C-4749-9B28-8DC5FB10D654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7488" y="1301566"/>
            <a:ext cx="9001000" cy="48245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/* </a:t>
            </a: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실습 테이블 생성 *</a:t>
            </a: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Drop TABLE IF EXISTS Users;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CREATE TABLE Users (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  id 	  INTEGER,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  name 	  VARCHAR(20),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  age 	  INTEGER);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INSERT INTO Users VALUES (1, 'HONG GILDONG', 30);</a:t>
            </a:r>
          </a:p>
          <a:p>
            <a:pPr>
              <a:lnSpc>
                <a:spcPct val="140000"/>
              </a:lnSpc>
            </a:pPr>
            <a:endParaRPr lang="en-US" altLang="ko-KR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FROM  Users;</a:t>
            </a:r>
          </a:p>
          <a:p>
            <a:pPr>
              <a:lnSpc>
                <a:spcPct val="140000"/>
              </a:lnSpc>
            </a:pPr>
            <a:endParaRPr lang="en-US" altLang="ko-KR" dirty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COMMIT;</a:t>
            </a:r>
          </a:p>
        </p:txBody>
      </p:sp>
      <p:pic>
        <p:nvPicPr>
          <p:cNvPr id="8" name="Picture 2" descr="C:\Documents and Settings\Administrator\바탕 화면\DB_개론과_실습_강의교안_제작\04. 캡처 이미지\8장 이미지\ch08_r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324" y="4581128"/>
            <a:ext cx="3338553" cy="8640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479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오손읽기 상황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작업 설명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두 개의 트랜잭션을 동시에 실행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/>
              <a:t>가 동시 실행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쓰기를 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T1</a:t>
            </a:r>
            <a:r>
              <a:rPr lang="ko-KR" altLang="en-US" dirty="0"/>
              <a:t>은 </a:t>
            </a:r>
            <a:r>
              <a:rPr lang="en-US" altLang="ko-KR" dirty="0"/>
              <a:t>T2</a:t>
            </a:r>
            <a:r>
              <a:rPr lang="ko-KR" altLang="en-US" dirty="0"/>
              <a:t>가 변경한 데이터를 읽어 작업함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T2</a:t>
            </a:r>
            <a:r>
              <a:rPr lang="ko-KR" altLang="en-US" dirty="0"/>
              <a:t>가 작업 중 철회</a:t>
            </a:r>
            <a:r>
              <a:rPr lang="en-US" altLang="ko-KR" dirty="0"/>
              <a:t>(ROLLBACK)</a:t>
            </a:r>
            <a:r>
              <a:rPr lang="ko-KR" altLang="en-US" dirty="0"/>
              <a:t> 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문제발생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오손읽기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철회를 하면 </a:t>
            </a:r>
            <a:r>
              <a:rPr lang="en-US" altLang="ko-KR" dirty="0"/>
              <a:t>T2</a:t>
            </a:r>
            <a:r>
              <a:rPr lang="ko-KR" altLang="en-US" dirty="0"/>
              <a:t>의 작업은 없던 일이 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T1</a:t>
            </a:r>
            <a:r>
              <a:rPr lang="ko-KR" altLang="en-US" dirty="0"/>
              <a:t>은 </a:t>
            </a:r>
            <a:r>
              <a:rPr lang="en-US" altLang="ko-KR" dirty="0"/>
              <a:t>T2</a:t>
            </a:r>
            <a:r>
              <a:rPr lang="ko-KR" altLang="en-US" dirty="0"/>
              <a:t>가 종료하지 않고 </a:t>
            </a:r>
            <a:r>
              <a:rPr lang="en-US" altLang="ko-KR" dirty="0"/>
              <a:t>T2</a:t>
            </a:r>
            <a:r>
              <a:rPr lang="ko-KR" altLang="en-US" dirty="0"/>
              <a:t>가 변경한 데이터를 보고 작업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FB62-72A7-4DCE-B293-CE536352F4CB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E7C57-3C29-4505-87CF-6BAF6C9F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276872"/>
            <a:ext cx="383032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오손읽기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086823"/>
            <a:ext cx="8229600" cy="496855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트랜잭션 </a:t>
            </a:r>
            <a:r>
              <a:rPr lang="en-US" altLang="ko-KR" sz="1800" dirty="0"/>
              <a:t>T2</a:t>
            </a:r>
            <a:r>
              <a:rPr lang="ko-KR" altLang="en-US" sz="1800" dirty="0"/>
              <a:t>가 홍길동의 나이를 </a:t>
            </a:r>
            <a:r>
              <a:rPr lang="en-US" altLang="ko-KR" sz="1800" dirty="0"/>
              <a:t>30</a:t>
            </a:r>
            <a:r>
              <a:rPr lang="ko-KR" altLang="en-US" sz="1800" dirty="0"/>
              <a:t>에서 </a:t>
            </a:r>
            <a:r>
              <a:rPr lang="en-US" altLang="ko-KR" sz="1800" dirty="0"/>
              <a:t>21</a:t>
            </a:r>
            <a:r>
              <a:rPr lang="ko-KR" altLang="en-US" sz="1800" dirty="0"/>
              <a:t>로 변경한 후 철회</a:t>
            </a:r>
            <a:r>
              <a:rPr lang="en-US" altLang="ko-KR" sz="1800" dirty="0"/>
              <a:t>(ROLLBACK) </a:t>
            </a:r>
            <a:r>
              <a:rPr lang="ko-KR" altLang="en-US" sz="1800" dirty="0"/>
              <a:t>트랜잭션 </a:t>
            </a:r>
            <a:r>
              <a:rPr lang="en-US" altLang="ko-KR" sz="1800" dirty="0"/>
              <a:t>T1</a:t>
            </a:r>
            <a:r>
              <a:rPr lang="ko-KR" altLang="en-US" sz="1800" dirty="0"/>
              <a:t>에게 오류를 발생시킨 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C877-3C3B-4FDF-9837-E65DBA4F20E2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701304"/>
              </p:ext>
            </p:extLst>
          </p:nvPr>
        </p:nvGraphicFramePr>
        <p:xfrm>
          <a:off x="2020838" y="1772816"/>
          <a:ext cx="8208813" cy="453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8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T1(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읽는 트랜잭션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): READ UNCOMMITTED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T2(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쓰는 트랜잭션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): READ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 COMMITTED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072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TRANSACTION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ISOLATION LEVEL READ UNCOMMITTED</a:t>
                      </a:r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START TRANSACTION;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USE </a:t>
                      </a:r>
                      <a:r>
                        <a:rPr lang="en-US" altLang="ko-KR" sz="1100" dirty="0" err="1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madang</a:t>
                      </a:r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* 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FROM Users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id=1;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072">
                <a:tc>
                  <a:txBody>
                    <a:bodyPr/>
                    <a:lstStyle/>
                    <a:p>
                      <a:endParaRPr lang="ko-KR" altLang="en-US" sz="11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TRANSACTION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ISOLATION LEVEL READ COMMITTED</a:t>
                      </a:r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START TRANSACTION;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USE </a:t>
                      </a:r>
                      <a:r>
                        <a:rPr lang="en-US" altLang="ko-KR" sz="1100" dirty="0" err="1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madang</a:t>
                      </a:r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SQL_SAFE_UPDATES=0; 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UPDATE Users 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age=21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id=1;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* 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FROM Users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id=1;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 * FROM   Users</a:t>
                      </a:r>
                    </a:p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id=1;</a:t>
                      </a:r>
                      <a:endParaRPr lang="ko-KR" altLang="en-US" sz="11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247">
                <a:tc>
                  <a:txBody>
                    <a:bodyPr/>
                    <a:lstStyle/>
                    <a:p>
                      <a:endParaRPr lang="ko-KR" altLang="en-US" sz="11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ROLLBACK;</a:t>
                      </a:r>
                      <a:endParaRPr lang="ko-KR" altLang="en-US" sz="11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77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 * FROM   Users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id=1;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0951" y="2686783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6241" y="4437112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4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0950" y="5029812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5" descr="C:\Documents and Settings\Administrator\바탕 화면\DB_개론과_실습_강의교안_제작\04. 캡처 이미지\8장 이미지\ch08_r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1424" y="5789749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06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반복불가능 읽기</a:t>
            </a:r>
            <a:r>
              <a:rPr lang="en-US" altLang="ko-KR" sz="3200" dirty="0"/>
              <a:t>(non-repeatable read)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트랜잭션 </a:t>
            </a:r>
            <a:r>
              <a:rPr lang="en-US" altLang="ko-KR" sz="2800" dirty="0"/>
              <a:t>1</a:t>
            </a:r>
            <a:r>
              <a:rPr lang="ko-KR" altLang="en-US" sz="2800" dirty="0"/>
              <a:t>이 데이터를 읽고</a:t>
            </a:r>
            <a:endParaRPr lang="en-US" altLang="ko-KR" sz="2800" dirty="0"/>
          </a:p>
          <a:p>
            <a:r>
              <a:rPr lang="ko-KR" altLang="en-US" sz="2800" dirty="0"/>
              <a:t>트랜잭션 </a:t>
            </a:r>
            <a:r>
              <a:rPr lang="en-US" altLang="ko-KR" sz="2800" dirty="0"/>
              <a:t>2</a:t>
            </a:r>
            <a:r>
              <a:rPr lang="ko-KR" altLang="en-US" sz="2800" dirty="0"/>
              <a:t>가 데이터를 쓰고</a:t>
            </a:r>
            <a:r>
              <a:rPr lang="en-US" altLang="ko-KR" sz="2800" dirty="0"/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갱신</a:t>
            </a:r>
            <a:r>
              <a:rPr lang="en-US" altLang="ko-KR" sz="2800" dirty="0">
                <a:solidFill>
                  <a:srgbClr val="FF0000"/>
                </a:solidFill>
              </a:rPr>
              <a:t>, UPDATE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트랜잭션 </a:t>
            </a:r>
            <a:r>
              <a:rPr lang="en-US" altLang="ko-KR" sz="2800" dirty="0"/>
              <a:t>1</a:t>
            </a:r>
            <a:r>
              <a:rPr lang="ko-KR" altLang="en-US" sz="2800" dirty="0"/>
              <a:t>이 다시 한 번 데이터를 읽을 때 생기는 문제</a:t>
            </a:r>
            <a:endParaRPr lang="en-US" altLang="ko-KR" sz="2800" dirty="0"/>
          </a:p>
          <a:p>
            <a:r>
              <a:rPr lang="ko-KR" altLang="en-US" sz="2800" dirty="0"/>
              <a:t>트랜잭션 </a:t>
            </a:r>
            <a:r>
              <a:rPr lang="en-US" altLang="ko-KR" sz="2800" dirty="0"/>
              <a:t>1</a:t>
            </a:r>
            <a:r>
              <a:rPr lang="ko-KR" altLang="en-US" sz="2800" dirty="0"/>
              <a:t>이 읽기를 다시 한 번 반복할 경우</a:t>
            </a:r>
            <a:endParaRPr lang="en-US" altLang="ko-KR" sz="2800" dirty="0"/>
          </a:p>
          <a:p>
            <a:pPr lvl="1"/>
            <a:r>
              <a:rPr lang="ko-KR" altLang="en-US" sz="2400" dirty="0"/>
              <a:t>이전의 결과와 다른 결과가 나오는 현상</a:t>
            </a:r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4757-5FF5-412F-9BAB-2A7006E4D44D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4484D7-C357-4718-9370-D95E444C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20" y="3693516"/>
            <a:ext cx="5257180" cy="260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반복불가능 읽기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먼저 트랜잭션 </a:t>
            </a:r>
            <a:r>
              <a:rPr lang="en-US" altLang="ko-KR" sz="2400" b="1" dirty="0"/>
              <a:t>T2</a:t>
            </a:r>
            <a:r>
              <a:rPr lang="ko-KR" altLang="en-US" sz="2400" b="1" dirty="0"/>
              <a:t>는 모든 계좌의 잔액의 평균값을 검색</a:t>
            </a:r>
            <a:endParaRPr lang="en-US" altLang="ko-KR" sz="2400" b="1" dirty="0"/>
          </a:p>
          <a:p>
            <a:r>
              <a:rPr lang="ko-KR" altLang="en-US" sz="2400" b="1" dirty="0"/>
              <a:t>트랜잭션 </a:t>
            </a:r>
            <a:r>
              <a:rPr lang="en-US" altLang="ko-KR" sz="2400" b="1" dirty="0"/>
              <a:t>T2</a:t>
            </a:r>
            <a:r>
              <a:rPr lang="ko-KR" altLang="en-US" sz="2400" b="1" dirty="0"/>
              <a:t>가 완료되기 전에 트랜잭션 </a:t>
            </a:r>
            <a:r>
              <a:rPr lang="en-US" altLang="ko-KR" sz="2400" b="1" dirty="0"/>
              <a:t>T1</a:t>
            </a:r>
            <a:r>
              <a:rPr lang="ko-KR" altLang="en-US" sz="2400" b="1" dirty="0"/>
              <a:t>이 정미림의 잔액을 </a:t>
            </a:r>
            <a:r>
              <a:rPr lang="en-US" altLang="ko-KR" sz="2400" b="1" dirty="0"/>
              <a:t>100000</a:t>
            </a:r>
            <a:r>
              <a:rPr lang="ko-KR" altLang="en-US" sz="2400" b="1" dirty="0"/>
              <a:t>원 감소시키고 완료</a:t>
            </a:r>
            <a:endParaRPr lang="en-US" altLang="ko-KR" sz="2400" b="1" dirty="0"/>
          </a:p>
          <a:p>
            <a:r>
              <a:rPr lang="ko-KR" altLang="en-US" sz="2400" b="1" dirty="0"/>
              <a:t>트랜잭션 </a:t>
            </a:r>
            <a:r>
              <a:rPr lang="en-US" altLang="ko-KR" sz="2400" b="1" dirty="0"/>
              <a:t>T2</a:t>
            </a:r>
            <a:r>
              <a:rPr lang="ko-KR" altLang="en-US" sz="2400" b="1" dirty="0"/>
              <a:t>가 다시 모든 계좌의 잔액의 평균값을 검색하면 첫 번째 평균값과 다른 값을 보게 됨</a:t>
            </a:r>
            <a:endParaRPr lang="en-US" altLang="ko-KR" sz="2400" b="1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동일한 읽기 연산을 여러 번 수행할 때 매번 서로 다른 값</a:t>
            </a:r>
            <a:r>
              <a:rPr lang="ko-KR" altLang="en-US" sz="2400" b="1" dirty="0"/>
              <a:t>을 보게 될 수 있음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DA7-156B-41B0-96C2-111635D495F1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9"/>
          <a:stretch/>
        </p:blipFill>
        <p:spPr>
          <a:xfrm>
            <a:off x="3455614" y="3930342"/>
            <a:ext cx="5281986" cy="24748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7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반복불가능 읽기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실행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/>
              <a:t>가 동시에 실행됨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, UPDATE)</a:t>
            </a:r>
            <a:r>
              <a:rPr lang="ko-KR" altLang="en-US" dirty="0"/>
              <a:t>를 함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T1</a:t>
            </a:r>
            <a:r>
              <a:rPr lang="ko-KR" altLang="en-US" dirty="0"/>
              <a:t>은 데이터를 읽고 작업을 한 후</a:t>
            </a:r>
            <a:r>
              <a:rPr lang="en-US" altLang="ko-KR" dirty="0"/>
              <a:t>,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T2</a:t>
            </a:r>
            <a:r>
              <a:rPr lang="ko-KR" altLang="en-US" dirty="0"/>
              <a:t>가 변경한 데이터를 다시 한 번 읽어와 작업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9CFF-BF51-416E-AEFB-D4DF78E6522C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반복불가능 읽기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반복불가능 읽기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T1</a:t>
            </a:r>
            <a:r>
              <a:rPr lang="ko-KR" altLang="en-US" dirty="0"/>
              <a:t>이 데이터를 읽고 작업하던 중 </a:t>
            </a:r>
            <a:r>
              <a:rPr lang="en-US" altLang="ko-KR" dirty="0"/>
              <a:t>T2</a:t>
            </a:r>
            <a:r>
              <a:rPr lang="ko-KR" altLang="en-US" dirty="0"/>
              <a:t>가 데이터를 변경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T1</a:t>
            </a:r>
            <a:r>
              <a:rPr lang="ko-KR" altLang="en-US" dirty="0"/>
              <a:t>은 변경한 데이터를 보고 다시 한 번 작업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오손 읽기와 달리 </a:t>
            </a: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 했기 때문에 </a:t>
            </a:r>
            <a:r>
              <a:rPr lang="ko-KR" altLang="en-US" dirty="0">
                <a:solidFill>
                  <a:srgbClr val="FF0000"/>
                </a:solidFill>
              </a:rPr>
              <a:t>틀린 데이터 아님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ko-KR" altLang="en-US" dirty="0"/>
              <a:t>그런데 </a:t>
            </a:r>
            <a:r>
              <a:rPr lang="en-US" altLang="ko-KR" dirty="0"/>
              <a:t>T1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1"/>
                </a:solidFill>
              </a:rPr>
              <a:t>같은 </a:t>
            </a:r>
            <a:r>
              <a:rPr lang="en-US" altLang="ko-KR" dirty="0">
                <a:solidFill>
                  <a:schemeClr val="accent1"/>
                </a:solidFill>
              </a:rPr>
              <a:t>SQL </a:t>
            </a:r>
            <a:r>
              <a:rPr lang="ko-KR" altLang="en-US" dirty="0">
                <a:solidFill>
                  <a:schemeClr val="accent1"/>
                </a:solidFill>
              </a:rPr>
              <a:t>문</a:t>
            </a:r>
            <a:r>
              <a:rPr lang="ko-KR" altLang="en-US" dirty="0"/>
              <a:t>이 다른 결과를 도출하게 됨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9CFF-BF51-416E-AEFB-D4DF78E6522C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9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반복불가능 읽기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0351-006E-4B08-84AC-E7AC3C6BD71E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725731"/>
              </p:ext>
            </p:extLst>
          </p:nvPr>
        </p:nvGraphicFramePr>
        <p:xfrm>
          <a:off x="1775520" y="1200818"/>
          <a:ext cx="8640960" cy="5191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9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T1(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읽는 트랜잭션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): READ COMMITTED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T2(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쓰는 트랜잭션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): READ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 COMMITTED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모드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3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TRANSACTION ISOLATION LEVEL READ COMMITTED;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START TRANSACTION;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USE </a:t>
                      </a:r>
                      <a:r>
                        <a:rPr lang="en-US" altLang="ko-KR" sz="1200" dirty="0" err="1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madang</a:t>
                      </a:r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  id=1;</a:t>
                      </a:r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85">
                <a:tc>
                  <a:txBody>
                    <a:bodyPr/>
                    <a:lstStyle/>
                    <a:p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TRANSACTION ISOLATION LEVEL READ COMMITTED;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START TRANSACTION;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USE </a:t>
                      </a:r>
                      <a:r>
                        <a:rPr lang="en-US" altLang="ko-KR" sz="1200" dirty="0" err="1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madang</a:t>
                      </a:r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SQL_SAFE_UPDATES=0;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UPDATE Users  SET  age=21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id=1;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COMMIT</a:t>
                      </a:r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 * FROM   Users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 id=1;</a:t>
                      </a:r>
                    </a:p>
                    <a:p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6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  id=1;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1" y="2204864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2091" y="4509120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1537" y="5650723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66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유령</a:t>
            </a:r>
            <a:r>
              <a:rPr lang="en-US" altLang="ko-KR" dirty="0"/>
              <a:t>(phantom)</a:t>
            </a:r>
            <a:r>
              <a:rPr lang="ko-KR" altLang="en-US" dirty="0"/>
              <a:t>데이터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트랜잭션 </a:t>
            </a:r>
            <a:r>
              <a:rPr lang="en-US" altLang="ko-KR" sz="2400" dirty="0"/>
              <a:t>1</a:t>
            </a:r>
            <a:r>
              <a:rPr lang="ko-KR" altLang="en-US" sz="2400" dirty="0"/>
              <a:t>이 데이터를 읽고</a:t>
            </a:r>
            <a:endParaRPr lang="en-US" altLang="ko-KR" sz="2400" dirty="0"/>
          </a:p>
          <a:p>
            <a:r>
              <a:rPr lang="ko-KR" altLang="en-US" sz="2400" dirty="0"/>
              <a:t>트랜잭션 </a:t>
            </a:r>
            <a:r>
              <a:rPr lang="en-US" altLang="ko-KR" sz="2400" dirty="0"/>
              <a:t>2</a:t>
            </a:r>
            <a:r>
              <a:rPr lang="ko-KR" altLang="en-US" sz="2400" dirty="0"/>
              <a:t>가 데이터를 쓰고</a:t>
            </a:r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삽입</a:t>
            </a:r>
            <a:r>
              <a:rPr lang="en-US" altLang="ko-KR" sz="2400" dirty="0">
                <a:solidFill>
                  <a:srgbClr val="FF0000"/>
                </a:solidFill>
              </a:rPr>
              <a:t>, INSERT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트랜잭션 </a:t>
            </a:r>
            <a:r>
              <a:rPr lang="en-US" altLang="ko-KR" sz="2400" dirty="0"/>
              <a:t>1</a:t>
            </a:r>
            <a:r>
              <a:rPr lang="ko-KR" altLang="en-US" sz="2400" dirty="0"/>
              <a:t>이 다시 한 번 데이터를 읽을 때 문제발생</a:t>
            </a:r>
            <a:endParaRPr lang="en-US" altLang="ko-KR" sz="2400" dirty="0"/>
          </a:p>
          <a:p>
            <a:r>
              <a:rPr lang="ko-KR" altLang="en-US" sz="2400" dirty="0"/>
              <a:t>트랜잭션 </a:t>
            </a:r>
            <a:r>
              <a:rPr lang="en-US" altLang="ko-KR" sz="2400" dirty="0"/>
              <a:t>1</a:t>
            </a:r>
            <a:r>
              <a:rPr lang="ko-KR" altLang="en-US" sz="2400" dirty="0"/>
              <a:t>이 읽기 작업을 다시 한 번 반복할 경우 이전에 없던 데이터</a:t>
            </a:r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유령 데이터</a:t>
            </a:r>
            <a:r>
              <a:rPr lang="en-US" altLang="ko-KR" sz="2400" dirty="0"/>
              <a:t>)</a:t>
            </a:r>
            <a:r>
              <a:rPr lang="ko-KR" altLang="en-US" sz="2400" dirty="0"/>
              <a:t>가 나타나는 현상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반복불가능</a:t>
            </a:r>
            <a:r>
              <a:rPr lang="ko-KR" altLang="en-US" sz="2400" dirty="0">
                <a:solidFill>
                  <a:srgbClr val="FF0000"/>
                </a:solidFill>
              </a:rPr>
              <a:t> 읽기와 </a:t>
            </a:r>
            <a:r>
              <a:rPr lang="ko-KR" altLang="en-US" sz="2400" dirty="0" err="1">
                <a:solidFill>
                  <a:srgbClr val="FF0000"/>
                </a:solidFill>
              </a:rPr>
              <a:t>비슷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/>
              <a:t>없던 </a:t>
            </a:r>
            <a:r>
              <a:rPr lang="ko-KR" altLang="en-US" sz="2000" dirty="0">
                <a:solidFill>
                  <a:srgbClr val="FF0000"/>
                </a:solidFill>
              </a:rPr>
              <a:t>데이터가 삽입되었기 때문에 다르게 구분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040-3D9A-4B68-95FB-538208116A66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946335-6FFB-4BC3-8F89-0F341C72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187704"/>
            <a:ext cx="4248472" cy="235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0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유령</a:t>
            </a:r>
            <a:r>
              <a:rPr lang="en-US" altLang="ko-KR" dirty="0"/>
              <a:t>(phantom)</a:t>
            </a:r>
            <a:r>
              <a:rPr lang="ko-KR" altLang="en-US" dirty="0"/>
              <a:t>데이터 읽기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두 개의 트랜잭션을 동시에 실행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은 읽기만 하고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INSERT)</a:t>
            </a:r>
            <a:r>
              <a:rPr lang="ko-KR" altLang="en-US" dirty="0"/>
              <a:t>를 수행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T1</a:t>
            </a:r>
            <a:r>
              <a:rPr lang="ko-KR" altLang="en-US" dirty="0"/>
              <a:t>은 데이터를 읽고 작업을 한 후</a:t>
            </a:r>
            <a:r>
              <a:rPr lang="en-US" altLang="ko-KR" dirty="0"/>
              <a:t>,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T2</a:t>
            </a:r>
            <a:r>
              <a:rPr lang="ko-KR" altLang="en-US" dirty="0"/>
              <a:t>가 변경한 데이터를 다시 한 번 읽어와 작업 수행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86E-5F19-4B22-91E5-8D999057E44D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1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동시성 제어</a:t>
            </a:r>
            <a:r>
              <a:rPr lang="en-US" altLang="ko-KR" dirty="0"/>
              <a:t>, </a:t>
            </a:r>
            <a:r>
              <a:rPr lang="ko-KR" altLang="en-US" dirty="0"/>
              <a:t>회복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3B17-070C-4D0F-899F-7058765DE429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0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유령</a:t>
            </a:r>
            <a:r>
              <a:rPr lang="en-US" altLang="ko-KR" dirty="0"/>
              <a:t>(phantom)</a:t>
            </a:r>
            <a:r>
              <a:rPr lang="ko-KR" altLang="en-US" dirty="0"/>
              <a:t>데이터 읽기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유령데이터 읽기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이번에는 </a:t>
            </a:r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/>
              <a:t>T2</a:t>
            </a:r>
            <a:r>
              <a:rPr lang="ko-KR" altLang="en-US" dirty="0"/>
              <a:t>가 새로운 데이터를 삽입한 사실을 모르고 작업을 수행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데이터는 아님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그러나 </a:t>
            </a:r>
            <a:r>
              <a:rPr lang="en-US" altLang="ko-KR" dirty="0"/>
              <a:t>T1 </a:t>
            </a:r>
            <a:r>
              <a:rPr lang="ko-KR" altLang="en-US" dirty="0"/>
              <a:t>입장에서는 새로운 데이터가 반영되어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반복불가능</a:t>
            </a:r>
            <a:r>
              <a:rPr lang="ko-KR" altLang="en-US" dirty="0"/>
              <a:t> 읽기와 마찬가지로 </a:t>
            </a:r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문이 다른 결과 도출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D86E-5F19-4B22-91E5-8D999057E44D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유령</a:t>
            </a:r>
            <a:r>
              <a:rPr lang="en-US" altLang="ko-KR" dirty="0"/>
              <a:t>(phantom)</a:t>
            </a:r>
            <a:r>
              <a:rPr lang="ko-KR" altLang="en-US" dirty="0"/>
              <a:t>데이터 읽기 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205C-617E-4AF3-9D1F-8C100E9D423C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17001"/>
              </p:ext>
            </p:extLst>
          </p:nvPr>
        </p:nvGraphicFramePr>
        <p:xfrm>
          <a:off x="1966000" y="1124745"/>
          <a:ext cx="8003232" cy="525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15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T1(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읽는 트랜잭션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): REPEATABLE READ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T2(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쓰는 트랜잭션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READ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 COMMITTED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5813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TRANSACTION ISOLATION LEVEL REPEATABLE READ;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START TRANSACTION;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USE </a:t>
                      </a:r>
                      <a:r>
                        <a:rPr lang="en-US" altLang="ko-KR" sz="1200" dirty="0" err="1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madang</a:t>
                      </a:r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* 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FROM Users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age BETWEEN 10 AND 30;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8030">
                <a:tc>
                  <a:txBody>
                    <a:bodyPr/>
                    <a:lstStyle/>
                    <a:p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SET TRANSACTION ISOLATION LEVEL READ COMMITTED;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START TRANSACTION;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USE </a:t>
                      </a:r>
                      <a:r>
                        <a:rPr lang="en-US" altLang="ko-KR" sz="1200" dirty="0" err="1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madang</a:t>
                      </a:r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INSERT INTO Users VALUES (3, 'Bob', 27);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COMMIT;</a:t>
                      </a:r>
                    </a:p>
                    <a:p>
                      <a:endParaRPr lang="en-US" altLang="ko-KR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* 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FROM Users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age BETWEEN 10 AND 30;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488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SELECT * 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FROM Users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WHERE age BETWEEN 10 AND 30;</a:t>
                      </a:r>
                    </a:p>
                    <a:p>
                      <a:r>
                        <a:rPr lang="en-US" altLang="ko-KR" sz="120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_x400604600" descr="EMB0000209c0d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7" t="53595" r="63196" b="40663"/>
          <a:stretch>
            <a:fillRect/>
          </a:stretch>
        </p:blipFill>
        <p:spPr bwMode="auto">
          <a:xfrm>
            <a:off x="4295801" y="2351458"/>
            <a:ext cx="1548172" cy="39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400604888" descr="EMB0000209c0d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4" t="53986" r="63266" b="38992"/>
          <a:stretch>
            <a:fillRect/>
          </a:stretch>
        </p:blipFill>
        <p:spPr bwMode="auto">
          <a:xfrm>
            <a:off x="8328249" y="4653136"/>
            <a:ext cx="1468611" cy="4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400604888" descr="EMB0000209c0d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4" t="53986" r="63266" b="38992"/>
          <a:stretch>
            <a:fillRect/>
          </a:stretch>
        </p:blipFill>
        <p:spPr bwMode="auto">
          <a:xfrm>
            <a:off x="5069888" y="5788976"/>
            <a:ext cx="1468611" cy="4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8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고립 수준 명령어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트랜잭션을 동시에 실행시키면서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락보다</a:t>
            </a:r>
            <a:r>
              <a:rPr lang="ko-KR" altLang="en-US" sz="2400" dirty="0"/>
              <a:t> 좀 더 완화된 방법으로 문제 해결 제공 명령어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트랜잭션 고립 수준 명령어와 발생 현상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F921-EB66-46D7-AFD5-5172AC659F97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512864"/>
              </p:ext>
            </p:extLst>
          </p:nvPr>
        </p:nvGraphicFramePr>
        <p:xfrm>
          <a:off x="2171663" y="3212976"/>
          <a:ext cx="7848674" cy="302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682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문제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고립 수준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오손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반복불가능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유령데이터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READ UNCOMMITTED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6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READ COMMITTED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6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REPEATABLE READ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6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SERIALIZABLE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818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UNCOMMITTED(Level = 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고립 수준이 가장 낮은 명령어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SELECT </a:t>
            </a:r>
            <a:r>
              <a:rPr lang="ko-KR" altLang="en-US" dirty="0"/>
              <a:t>문장을 수행하는 경우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해당 데이터에 </a:t>
            </a:r>
            <a:r>
              <a:rPr lang="en-US" altLang="ko-KR" dirty="0">
                <a:solidFill>
                  <a:srgbClr val="FF0000"/>
                </a:solidFill>
              </a:rPr>
              <a:t>Shared Lock</a:t>
            </a:r>
            <a:r>
              <a:rPr lang="ko-KR" altLang="en-US" dirty="0"/>
              <a:t>이 걸리지 않는 </a:t>
            </a:r>
            <a:r>
              <a:rPr lang="en-US" altLang="ko-KR" dirty="0"/>
              <a:t>Level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자신의 데이터에 아무런 </a:t>
            </a:r>
            <a:r>
              <a:rPr lang="ko-KR" altLang="en-US" dirty="0" err="1"/>
              <a:t>공유락을</a:t>
            </a:r>
            <a:r>
              <a:rPr lang="ko-KR" altLang="en-US" dirty="0"/>
              <a:t> 걸지 않음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배타락은</a:t>
            </a:r>
            <a:r>
              <a:rPr lang="ko-KR" altLang="en-US" dirty="0"/>
              <a:t> 갱신손실 문제 때문에 걸어야 함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다른 트랜잭션이 </a:t>
            </a:r>
            <a:r>
              <a:rPr lang="en-US" altLang="ko-KR" dirty="0"/>
              <a:t>COMMIT</a:t>
            </a:r>
            <a:r>
              <a:rPr lang="ko-KR" altLang="en-US" dirty="0"/>
              <a:t>하지 않은 데이터 읽음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그 때문에 </a:t>
            </a:r>
            <a:r>
              <a:rPr lang="ko-KR" altLang="en-US" dirty="0">
                <a:solidFill>
                  <a:srgbClr val="FF0000"/>
                </a:solidFill>
              </a:rPr>
              <a:t>오손</a:t>
            </a:r>
            <a:r>
              <a:rPr lang="en-US" altLang="ko-KR" dirty="0">
                <a:solidFill>
                  <a:srgbClr val="FF0000"/>
                </a:solidFill>
              </a:rPr>
              <a:t>(dirty) </a:t>
            </a:r>
            <a:r>
              <a:rPr lang="ko-KR" altLang="en-US" dirty="0">
                <a:solidFill>
                  <a:srgbClr val="FF0000"/>
                </a:solidFill>
              </a:rPr>
              <a:t>페이지</a:t>
            </a:r>
            <a:r>
              <a:rPr lang="ko-KR" altLang="en-US" dirty="0"/>
              <a:t>의 데이터를 읽게 됨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6F6D-3D17-4FE7-825B-EF59969BB06A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1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UNCOMMITTED </a:t>
            </a:r>
            <a:r>
              <a:rPr lang="ko-KR" altLang="en-US" dirty="0"/>
              <a:t>모드 요약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8B69-2EF8-4236-B116-70B235DEE242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749361"/>
              </p:ext>
            </p:extLst>
          </p:nvPr>
        </p:nvGraphicFramePr>
        <p:xfrm>
          <a:off x="609600" y="1412777"/>
          <a:ext cx="10972800" cy="475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8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모드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READ UNCOMMITTED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8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LOCK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SELECT </a:t>
                      </a: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 </a:t>
                      </a:r>
                      <a:r>
                        <a:rPr lang="en-US" altLang="ko-KR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2800" b="0" kern="1200" baseline="0" dirty="0" err="1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</a:t>
                      </a: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걸지 않음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UPDATE </a:t>
                      </a: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 </a:t>
                      </a:r>
                      <a:r>
                        <a:rPr lang="en-US" altLang="ko-KR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2800" b="0" kern="1200" baseline="0" dirty="0" err="1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배타락</a:t>
                      </a: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설정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다른 트랜잭션의 </a:t>
                      </a:r>
                      <a:r>
                        <a:rPr lang="ko-KR" altLang="en-US" sz="2800" b="0" kern="1200" baseline="0" dirty="0" err="1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공유락과</a:t>
                      </a: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2800" b="0" kern="1200" baseline="0" dirty="0" err="1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배타락이</a:t>
                      </a: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걸린 데이터를 읽음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SQL </a:t>
                      </a:r>
                      <a:r>
                        <a:rPr lang="ko-KR" altLang="en-US" sz="28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4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SET TRANSACTION ISOLATION LEVEL </a:t>
                      </a:r>
                      <a:r>
                        <a:rPr lang="en-US" altLang="ko-KR" sz="2400" b="0" kern="1200" baseline="0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READ UNCOMMITTED</a:t>
                      </a:r>
                      <a:endParaRPr lang="ko-KR" altLang="en-US" sz="2400" b="0" dirty="0">
                        <a:solidFill>
                          <a:srgbClr val="FF0000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8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문제점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오손 읽기</a:t>
                      </a:r>
                      <a:r>
                        <a:rPr lang="en-US" altLang="ko-KR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반복불가능 읽기</a:t>
                      </a:r>
                      <a:r>
                        <a:rPr lang="en-US" altLang="ko-KR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28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유령데이터 읽기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4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COMMITTED(Level=1)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  </a:t>
            </a:r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00B050"/>
                </a:solidFill>
              </a:rPr>
              <a:t>commit </a:t>
            </a:r>
            <a:r>
              <a:rPr lang="ko-KR" altLang="en-US" dirty="0">
                <a:solidFill>
                  <a:srgbClr val="00B050"/>
                </a:solidFill>
              </a:rPr>
              <a:t>을 한 데이터만 </a:t>
            </a:r>
            <a:r>
              <a:rPr lang="ko-KR" altLang="en-US" dirty="0"/>
              <a:t>다른 트랜잭션 </a:t>
            </a: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Read </a:t>
            </a:r>
            <a:r>
              <a:rPr lang="ko-KR" altLang="en-US" dirty="0"/>
              <a:t>하는 것을 허용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오손</a:t>
            </a:r>
            <a:r>
              <a:rPr lang="en-US" altLang="ko-KR" dirty="0"/>
              <a:t>(dirty) </a:t>
            </a:r>
            <a:r>
              <a:rPr lang="ko-KR" altLang="en-US" dirty="0"/>
              <a:t>페이지의 참조를 피하기 위함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자신의 데이터를 읽는 동안 </a:t>
            </a:r>
            <a:r>
              <a:rPr lang="ko-KR" altLang="en-US" dirty="0" err="1"/>
              <a:t>공유락을</a:t>
            </a:r>
            <a:r>
              <a:rPr lang="ko-KR" altLang="en-US" dirty="0"/>
              <a:t> 걸지만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트랜잭션이 끝나기 전에라도 해지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트랜잭션 데이터는 </a:t>
            </a:r>
            <a:r>
              <a:rPr lang="ko-KR" altLang="en-US" dirty="0" err="1"/>
              <a:t>락</a:t>
            </a:r>
            <a:r>
              <a:rPr lang="ko-KR" altLang="en-US" dirty="0"/>
              <a:t> 호환성 규칙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아무 설정을 하지 않으면 </a:t>
            </a:r>
            <a:r>
              <a:rPr lang="en-US" altLang="ko-KR" dirty="0">
                <a:solidFill>
                  <a:srgbClr val="FF0000"/>
                </a:solidFill>
              </a:rPr>
              <a:t>READ COMMITTED </a:t>
            </a:r>
            <a:r>
              <a:rPr lang="ko-KR" altLang="en-US" dirty="0"/>
              <a:t>방식으로 수행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0C4E-1B91-47B4-9D2A-D92CD43B9A8D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06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COMMITTED </a:t>
            </a:r>
            <a:r>
              <a:rPr lang="ko-KR" altLang="en-US" dirty="0"/>
              <a:t>모드 요약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BAB2-7BBE-48BF-9901-56C8384540A3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736144"/>
              </p:ext>
            </p:extLst>
          </p:nvPr>
        </p:nvGraphicFramePr>
        <p:xfrm>
          <a:off x="609600" y="1412777"/>
          <a:ext cx="10972800" cy="453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9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0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모드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2400" b="0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READ COMMITTED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8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20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SELECT </a:t>
                      </a: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 </a:t>
                      </a:r>
                      <a:r>
                        <a:rPr lang="en-US" altLang="ko-KR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240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공유락을</a:t>
                      </a: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걸고 끝나면 바로 해지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UPDATE </a:t>
                      </a: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 </a:t>
                      </a:r>
                      <a:r>
                        <a:rPr lang="en-US" altLang="ko-KR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240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배타락</a:t>
                      </a: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다른 트랜잭션이 설정한 </a:t>
                      </a:r>
                      <a:r>
                        <a:rPr lang="ko-KR" altLang="en-US" sz="240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공유락은</a:t>
                      </a: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읽지만</a:t>
                      </a:r>
                      <a:r>
                        <a:rPr lang="en-US" altLang="ko-KR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240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배타락은</a:t>
                      </a: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읽지 못함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20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SQL </a:t>
                      </a:r>
                      <a:r>
                        <a:rPr lang="ko-KR" altLang="en-US" sz="20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SET TRANSACTION ISOLATION LEVEL </a:t>
                      </a:r>
                      <a:r>
                        <a:rPr lang="en-US" altLang="ko-KR" sz="2400" kern="1200" baseline="0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READ COMMITTED</a:t>
                      </a:r>
                      <a:endParaRPr lang="ko-KR" altLang="en-US" sz="2400" b="0" dirty="0">
                        <a:solidFill>
                          <a:srgbClr val="FF0000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20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문제점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반복불가능 읽기</a:t>
                      </a:r>
                      <a:r>
                        <a:rPr lang="en-US" altLang="ko-KR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240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유령데이터 읽기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21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REPEATABLE READ(Level=2)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default isolation level for </a:t>
            </a:r>
            <a:r>
              <a:rPr lang="en-US" altLang="ko-KR" sz="2800" dirty="0" err="1"/>
              <a:t>InnoDB</a:t>
            </a:r>
            <a:endParaRPr lang="en-US" altLang="ko-KR" sz="2800" dirty="0"/>
          </a:p>
          <a:p>
            <a:r>
              <a:rPr lang="ko-KR" altLang="en-US" sz="2800" dirty="0" err="1"/>
              <a:t>공유락과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배타락을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7030A0"/>
                </a:solidFill>
              </a:rPr>
              <a:t>트랜잭션이 종료할 때까지 유지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lvl="1"/>
            <a:r>
              <a:rPr lang="ko-KR" altLang="en-US" sz="2400" dirty="0"/>
              <a:t>다른 트랜잭션이 자신의 데이터를 갱신할 수 없도록 함</a:t>
            </a:r>
            <a:endParaRPr lang="en-US" altLang="ko-KR" sz="2400" dirty="0"/>
          </a:p>
          <a:p>
            <a:pPr lvl="1"/>
            <a:r>
              <a:rPr lang="ko-KR" altLang="en-US" sz="2400" dirty="0"/>
              <a:t>단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00B050"/>
                </a:solidFill>
              </a:rPr>
              <a:t>삽입</a:t>
            </a:r>
            <a:r>
              <a:rPr lang="en-US" altLang="ko-KR" sz="2400" dirty="0">
                <a:solidFill>
                  <a:srgbClr val="00B050"/>
                </a:solidFill>
              </a:rPr>
              <a:t>(Insert) </a:t>
            </a:r>
            <a:r>
              <a:rPr lang="ko-KR" altLang="en-US" sz="2400" dirty="0">
                <a:solidFill>
                  <a:srgbClr val="00B050"/>
                </a:solidFill>
              </a:rPr>
              <a:t>은 허용 함</a:t>
            </a: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ko-KR" altLang="en-US" sz="2800" dirty="0"/>
              <a:t>데이터의 동시성</a:t>
            </a:r>
            <a:r>
              <a:rPr lang="en-US" altLang="ko-KR" sz="2800" dirty="0"/>
              <a:t>(concurrency) </a:t>
            </a:r>
            <a:r>
              <a:rPr lang="ko-KR" altLang="en-US" sz="2800" dirty="0"/>
              <a:t>수준이 낮음</a:t>
            </a:r>
            <a:endParaRPr lang="en-US" altLang="ko-KR" sz="2800" dirty="0"/>
          </a:p>
          <a:p>
            <a:r>
              <a:rPr lang="en-US" altLang="ko-KR" sz="2800" dirty="0"/>
              <a:t>MySQL</a:t>
            </a:r>
          </a:p>
          <a:p>
            <a:pPr lvl="1"/>
            <a:r>
              <a:rPr lang="ko-KR" altLang="en-US" sz="2400" dirty="0" err="1"/>
              <a:t>공유락</a:t>
            </a:r>
            <a:r>
              <a:rPr lang="ko-KR" altLang="en-US" sz="2400" dirty="0"/>
              <a:t> 걸지 않음</a:t>
            </a:r>
            <a:endParaRPr lang="en-US" altLang="ko-KR" sz="2400" dirty="0"/>
          </a:p>
          <a:p>
            <a:pPr lvl="1"/>
            <a:r>
              <a:rPr lang="ko-KR" altLang="en-US" sz="2400" dirty="0"/>
              <a:t>최초 트랜잭션 수행 시 </a:t>
            </a:r>
            <a:r>
              <a:rPr lang="en-US" altLang="ko-KR" sz="2400" dirty="0"/>
              <a:t>Snapshot</a:t>
            </a:r>
            <a:r>
              <a:rPr lang="ko-KR" altLang="en-US" sz="2400" dirty="0"/>
              <a:t>를 만든 후</a:t>
            </a:r>
            <a:endParaRPr lang="en-US" altLang="ko-KR" sz="2400" dirty="0"/>
          </a:p>
          <a:p>
            <a:pPr lvl="1"/>
            <a:r>
              <a:rPr lang="ko-KR" altLang="en-US" sz="2400" dirty="0"/>
              <a:t>해당 스냅샷으로 읽기 수행</a:t>
            </a:r>
            <a:r>
              <a:rPr lang="en-US" altLang="ko-KR" sz="2400" dirty="0"/>
              <a:t>: </a:t>
            </a:r>
            <a:r>
              <a:rPr lang="ko-KR" altLang="en-US" sz="2400" dirty="0"/>
              <a:t>다른 트랜잭션의 변경에도 동일한 결과 생성</a:t>
            </a:r>
            <a:endParaRPr lang="en-US" altLang="ko-KR" sz="24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2016-6C6F-4F37-B790-44E626EF8337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1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REPEATABLE READ </a:t>
            </a:r>
            <a:r>
              <a:rPr lang="ko-KR" altLang="en-US" dirty="0"/>
              <a:t>모드 요약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658C-944E-4A10-86F9-6E7924881CF4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20803"/>
              </p:ext>
            </p:extLst>
          </p:nvPr>
        </p:nvGraphicFramePr>
        <p:xfrm>
          <a:off x="609600" y="1340768"/>
          <a:ext cx="10972800" cy="489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73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모드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REPEATABLE READ: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LOCK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SELECT 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 </a:t>
                      </a: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공유락을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UPDATE 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 </a:t>
                      </a: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배타락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다른 트랜잭션이 설정한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공유락은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읽지만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배타락은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읽지 못함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SQL </a:t>
                      </a:r>
                      <a:r>
                        <a:rPr lang="ko-KR" altLang="en-US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SET TRANSACTION ISOLATION LEVEL </a:t>
                      </a:r>
                      <a:r>
                        <a:rPr lang="en-US" altLang="ko-KR" sz="2400" b="0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REPEATABLE READ </a:t>
                      </a:r>
                      <a:endParaRPr lang="ko-KR" altLang="en-US" sz="2400" b="0" dirty="0">
                        <a:solidFill>
                          <a:srgbClr val="FF0000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7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문제점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유령데이터 읽기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39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SERIALIZABLE(Level=3)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400" dirty="0"/>
              <a:t>고립 수준이 가장 높은 명령어</a:t>
            </a:r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ko-KR" altLang="en-US" sz="2400" dirty="0"/>
              <a:t>실행 중인 트랜잭션은 다른 트랜잭션으로부터 완벽하게 분리</a:t>
            </a:r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ko-KR" altLang="en-US" sz="2400" dirty="0"/>
              <a:t>데이터 집합에 범위를 지어 잠금을 설정할 수 있음</a:t>
            </a:r>
            <a:endParaRPr lang="en-US" altLang="ko-KR" sz="2400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다른 사용자가 데이터를 변경하려고 할 때</a:t>
            </a:r>
            <a:endParaRPr lang="en-US" altLang="ko-KR" sz="1900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트랜잭션을 완벽하게 분리할 수 있음</a:t>
            </a:r>
            <a:endParaRPr lang="en-US" altLang="ko-KR" sz="1900" dirty="0"/>
          </a:p>
          <a:p>
            <a:pPr>
              <a:lnSpc>
                <a:spcPct val="170000"/>
              </a:lnSpc>
            </a:pPr>
            <a:r>
              <a:rPr lang="ko-KR" altLang="en-US" sz="2400" dirty="0"/>
              <a:t>네 가지 고립화 수준 중 제한이 가장 심함</a:t>
            </a:r>
            <a:endParaRPr lang="en-US" altLang="ko-KR" sz="2400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데이터의 동시성 수준도 낮음</a:t>
            </a:r>
            <a:endParaRPr lang="en-US" altLang="ko-KR" sz="1900" dirty="0"/>
          </a:p>
          <a:p>
            <a:pPr>
              <a:lnSpc>
                <a:spcPct val="170000"/>
              </a:lnSpc>
            </a:pPr>
            <a:r>
              <a:rPr lang="en-US" altLang="ko-KR" sz="2400" dirty="0"/>
              <a:t>SELECT </a:t>
            </a:r>
            <a:r>
              <a:rPr lang="ko-KR" altLang="en-US" sz="2400" dirty="0"/>
              <a:t>질의의 대상이 되는 테이블에 미리 </a:t>
            </a:r>
            <a:r>
              <a:rPr lang="ko-KR" altLang="en-US" sz="2400" dirty="0" err="1"/>
              <a:t>배타락</a:t>
            </a:r>
            <a:r>
              <a:rPr lang="ko-KR" altLang="en-US" sz="2400" dirty="0"/>
              <a:t> 설정 효과</a:t>
            </a:r>
            <a:endParaRPr lang="en-US" altLang="ko-KR" sz="24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997C-6CC9-46CE-8F42-DEE90D31A0A3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트랜잭션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동시성 제어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dirty="0"/>
              <a:t>트랜잭션 고립 수준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회복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B6B-B844-4048-8820-D74AF0CA77D2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4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SERIALIZABLE </a:t>
            </a:r>
            <a:r>
              <a:rPr lang="ko-KR" altLang="en-US" dirty="0"/>
              <a:t>모드 요약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8236-40CA-4B1F-9451-2A252D73B734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432746"/>
              </p:ext>
            </p:extLst>
          </p:nvPr>
        </p:nvGraphicFramePr>
        <p:xfrm>
          <a:off x="609600" y="1268761"/>
          <a:ext cx="10972800" cy="508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5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모드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SERIALIZABLE 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LOCK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SELECT 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 </a:t>
                      </a: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공유락을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UPDATE 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 </a:t>
                      </a: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배타락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다른 트랜잭션이 설정한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공유락은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읽지만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배타락은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읽지 못함</a:t>
                      </a:r>
                      <a:endParaRPr lang="en-US" altLang="ko-KR" sz="2400" b="0" kern="1200" baseline="0" dirty="0">
                        <a:solidFill>
                          <a:schemeClr val="dk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인덱스에 </a:t>
                      </a:r>
                      <a:r>
                        <a:rPr lang="ko-KR" altLang="en-US" sz="2400" b="0" kern="1200" baseline="0" dirty="0" err="1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공유락을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설정</a:t>
                      </a: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 다른 트랜잭션의 </a:t>
                      </a: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INSERT </a:t>
                      </a:r>
                      <a:r>
                        <a:rPr lang="ko-KR" altLang="en-US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문이 금지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5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SQL </a:t>
                      </a:r>
                      <a:r>
                        <a:rPr lang="ko-KR" altLang="en-US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baseline="0" dirty="0">
                          <a:solidFill>
                            <a:schemeClr val="dk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SET TRANSACTION ISOLATION LEVEL </a:t>
                      </a:r>
                      <a:r>
                        <a:rPr lang="en-US" altLang="ko-KR" sz="2400" b="0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SERIALIZABLE</a:t>
                      </a:r>
                      <a:endParaRPr lang="ko-KR" altLang="en-US" sz="2400" b="0" dirty="0">
                        <a:solidFill>
                          <a:srgbClr val="FF0000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5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kern="1200" baseline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  <a:cs typeface="+mn-cs"/>
                        </a:rPr>
                        <a:t>문제점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716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고립 수준 실습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B1F-823D-4ADD-A305-5B40A62C1A04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1444" y="1082339"/>
            <a:ext cx="10009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1. </a:t>
            </a:r>
            <a:r>
              <a:rPr lang="ko-KR" altLang="en-US" sz="24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반복불가능 읽기 문제 발생</a:t>
            </a:r>
            <a:r>
              <a:rPr lang="en-US" altLang="ko-KR" sz="24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실험⇒</a:t>
            </a:r>
            <a:r>
              <a:rPr lang="en-US" altLang="ko-KR" sz="24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</a:t>
            </a:r>
            <a:r>
              <a:rPr lang="ko-KR" altLang="en-US" sz="24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문제발생</a:t>
            </a:r>
            <a:r>
              <a:rPr lang="en-US" altLang="ko-KR" sz="24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] </a:t>
            </a:r>
            <a:r>
              <a:rPr lang="ko-KR" altLang="en-US" sz="24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반복불가능 읽기 문제</a:t>
            </a:r>
            <a:endParaRPr lang="en-US" altLang="ko-KR" sz="2400" dirty="0">
              <a:solidFill>
                <a:srgbClr val="0070C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115211"/>
              </p:ext>
            </p:extLst>
          </p:nvPr>
        </p:nvGraphicFramePr>
        <p:xfrm>
          <a:off x="1127448" y="1628800"/>
          <a:ext cx="9937104" cy="468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T1:  READ COMMITTED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T2: READ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START TRANSACTION;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USE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madang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START TRANSACTION;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USE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madang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altLang="ko-KR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4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8" y="2548714"/>
            <a:ext cx="803620" cy="6548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1383" y="3653362"/>
            <a:ext cx="777233" cy="6333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1384" y="4668359"/>
            <a:ext cx="777232" cy="6305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808" y="5517232"/>
            <a:ext cx="872154" cy="707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993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고립 수준 실습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3D4E-A038-4E40-A8B3-58A238A235F1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137" y="1158987"/>
            <a:ext cx="11487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1. </a:t>
            </a:r>
            <a:r>
              <a:rPr lang="ko-KR" altLang="en-US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반복불가능 읽기 문제와 방지 위한 고립수준 </a:t>
            </a:r>
            <a:r>
              <a:rPr lang="ko-KR" altLang="en-US" sz="2000" dirty="0" err="1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상향명령어</a:t>
            </a:r>
            <a:r>
              <a:rPr lang="ko-KR" altLang="en-US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⇒ </a:t>
            </a:r>
            <a:r>
              <a:rPr lang="en-US" altLang="ko-KR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</a:t>
            </a:r>
            <a:r>
              <a:rPr lang="ko-KR" altLang="en-US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문제방지</a:t>
            </a:r>
            <a:r>
              <a:rPr lang="en-US" altLang="ko-KR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] REPEATABLE READ </a:t>
            </a:r>
            <a:r>
              <a:rPr lang="ko-KR" altLang="en-US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모드</a:t>
            </a:r>
            <a:endParaRPr lang="en-US" altLang="ko-KR" sz="2000" dirty="0">
              <a:solidFill>
                <a:srgbClr val="0070C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680476"/>
              </p:ext>
            </p:extLst>
          </p:nvPr>
        </p:nvGraphicFramePr>
        <p:xfrm>
          <a:off x="609600" y="1772817"/>
          <a:ext cx="10972799" cy="44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11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T1: REPEATABLE READ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T2: READ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242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SET TRANSACTION ISOLATION LEVEL REPEATABLE READ;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START TRANSACTION;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USE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madang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794"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START TRANSACTION;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USE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madang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SET SQL_SAFE_UPDATES=0;</a:t>
                      </a:r>
                    </a:p>
                    <a:p>
                      <a:r>
                        <a:rPr lang="en-US" altLang="ko-KR" sz="14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4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400" dirty="0" err="1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4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90"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966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앞의 결과와 같음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90"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0042" y="2529276"/>
            <a:ext cx="720080" cy="584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650" y="3663539"/>
            <a:ext cx="764216" cy="620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9572" y="4991033"/>
            <a:ext cx="786142" cy="6378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6440" y="5605419"/>
            <a:ext cx="736426" cy="59747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584713" y="3134947"/>
            <a:ext cx="5486400" cy="1142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 repeatable read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Snapshot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</a:t>
            </a: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조회</a:t>
            </a:r>
            <a:endParaRPr lang="en-US" altLang="ko-KR" sz="1600" dirty="0">
              <a:solidFill>
                <a:srgbClr val="FFFF0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 Snapshot: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임시로 생성된 복사본</a:t>
            </a:r>
          </a:p>
        </p:txBody>
      </p:sp>
    </p:spTree>
    <p:extLst>
      <p:ext uri="{BB962C8B-B14F-4D97-AF65-F5344CB8AC3E}">
        <p14:creationId xmlns:p14="http://schemas.microsoft.com/office/powerpoint/2010/main" val="250590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고립 수준 실습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95DA-5CDD-4D68-8925-7D6EE5B6064C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24744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2. </a:t>
            </a: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유령데이터 읽기 문제 발생 실험⇒</a:t>
            </a: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[</a:t>
            </a: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문제발생</a:t>
            </a:r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] </a:t>
            </a:r>
            <a:r>
              <a:rPr lang="ko-KR" altLang="en-US" dirty="0" err="1">
                <a:latin typeface="HY동녘M" panose="02030600000101010101" pitchFamily="18" charset="-127"/>
                <a:ea typeface="HY동녘M" panose="02030600000101010101" pitchFamily="18" charset="-127"/>
              </a:rPr>
              <a:t>유령데이터</a:t>
            </a: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 읽기 </a:t>
            </a:r>
            <a:endParaRPr lang="en-US" altLang="ko-KR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01334"/>
              </p:ext>
            </p:extLst>
          </p:nvPr>
        </p:nvGraphicFramePr>
        <p:xfrm>
          <a:off x="609600" y="1704871"/>
          <a:ext cx="10972800" cy="4326236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137864745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823636688"/>
                    </a:ext>
                  </a:extLst>
                </a:gridCol>
              </a:tblGrid>
              <a:tr h="343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REPEATABLE READ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0208" marR="50208" marT="13881" marB="1388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COMMITTED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모드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0208" marR="50208" marT="13881" marB="13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97462"/>
                  </a:ext>
                </a:extLst>
              </a:tr>
              <a:tr h="9821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TRANSACTION ISOLATION LEVEL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REPEATABLE READ;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TRANSACTION;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madang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SUM(price)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0208" marR="50208" marT="13881" marB="1388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70882" marR="70882" marT="35441" marB="3544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78685"/>
                  </a:ext>
                </a:extLst>
              </a:tr>
              <a:tr h="19495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0208" marR="50208" marT="13881" marB="1388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TRANSACTION ISOLATION LEVEL READ COMMITTED;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TRANSACTION;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madang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SUM(price)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Book VALUES (11, '</a:t>
                      </a:r>
                      <a:r>
                        <a:rPr lang="ko-KR" altLang="en-US" sz="14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</a:t>
                      </a:r>
                      <a:r>
                        <a:rPr lang="ko-KR" altLang="en-US" sz="14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테스트출판사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5500);</a:t>
                      </a:r>
                      <a:endParaRPr lang="ko-KR" altLang="en-US" sz="14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SUM(price)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0208" marR="50208" marT="13881" marB="13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27147"/>
                  </a:ext>
                </a:extLst>
              </a:tr>
              <a:tr h="8276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SUM(price)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0208" marR="50208" marT="13881" marB="1388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70882" marR="70882" marT="35441" marB="3544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914612"/>
                  </a:ext>
                </a:extLst>
              </a:tr>
            </a:tbl>
          </a:graphicData>
        </a:graphic>
      </p:graphicFrame>
      <p:pic>
        <p:nvPicPr>
          <p:cNvPr id="14" name="_x400611512" descr="EMB0000209c0d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5" t="53670" r="72270" b="40672"/>
          <a:stretch>
            <a:fillRect/>
          </a:stretch>
        </p:blipFill>
        <p:spPr bwMode="auto">
          <a:xfrm>
            <a:off x="4511824" y="2522971"/>
            <a:ext cx="1124988" cy="65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400613528" descr="EMB0000209c0d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53682" r="73741" b="40613"/>
          <a:stretch>
            <a:fillRect/>
          </a:stretch>
        </p:blipFill>
        <p:spPr bwMode="auto">
          <a:xfrm>
            <a:off x="9520942" y="3575985"/>
            <a:ext cx="932501" cy="73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400613888" descr="EMB0000209c0d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53760" r="73741" b="40343"/>
          <a:stretch>
            <a:fillRect/>
          </a:stretch>
        </p:blipFill>
        <p:spPr bwMode="auto">
          <a:xfrm>
            <a:off x="9555986" y="4582386"/>
            <a:ext cx="932501" cy="75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400615112" descr="EMB0000209c0d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2" t="53516" r="72333" b="40666"/>
          <a:stretch>
            <a:fillRect/>
          </a:stretch>
        </p:blipFill>
        <p:spPr bwMode="auto">
          <a:xfrm>
            <a:off x="4355721" y="5152004"/>
            <a:ext cx="1281091" cy="79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3D05A0-2662-9D79-7AD2-A85CF9DA22AE}"/>
              </a:ext>
            </a:extLst>
          </p:cNvPr>
          <p:cNvSpPr/>
          <p:nvPr/>
        </p:nvSpPr>
        <p:spPr>
          <a:xfrm>
            <a:off x="609600" y="3429000"/>
            <a:ext cx="5342384" cy="1512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MySQL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최초 </a:t>
            </a: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Select 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수행</a:t>
            </a: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 </a:t>
            </a: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Snapshot 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생성하여 데이터 조회</a:t>
            </a:r>
            <a:endParaRPr lang="en-US" altLang="ko-KR" sz="1600" dirty="0">
              <a:solidFill>
                <a:srgbClr val="FFFF0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커밋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전까지 최초 스냅샷으로 처리</a:t>
            </a:r>
            <a:endParaRPr lang="en-US" altLang="ko-KR" sz="1600" dirty="0">
              <a:solidFill>
                <a:srgbClr val="FFFF0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 Snapshot:</a:t>
            </a:r>
            <a:r>
              <a:rPr lang="ko-KR" altLang="en-US" sz="1600" dirty="0">
                <a:solidFill>
                  <a:srgbClr val="FFFF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임시로 생성된 복사본</a:t>
            </a:r>
          </a:p>
        </p:txBody>
      </p:sp>
    </p:spTree>
    <p:extLst>
      <p:ext uri="{BB962C8B-B14F-4D97-AF65-F5344CB8AC3E}">
        <p14:creationId xmlns:p14="http://schemas.microsoft.com/office/powerpoint/2010/main" val="136219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고립 수준 실습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2D9B-1E9C-4886-AC5D-42E2C23DF571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9600" y="1088637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2. </a:t>
            </a:r>
            <a:r>
              <a:rPr lang="ko-KR" altLang="en-US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유령데이터 읽기 문제 방지를 위한 고립 수준 상향 명령어⇒</a:t>
            </a:r>
            <a:r>
              <a:rPr lang="en-US" altLang="ko-KR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</a:t>
            </a:r>
            <a:r>
              <a:rPr lang="ko-KR" altLang="en-US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문제방지</a:t>
            </a:r>
            <a:r>
              <a:rPr lang="en-US" altLang="ko-KR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] SERIALIZABLE </a:t>
            </a:r>
            <a:r>
              <a:rPr lang="ko-KR" altLang="en-US" sz="2000" dirty="0">
                <a:solidFill>
                  <a:srgbClr val="0070C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모드</a:t>
            </a:r>
            <a:endParaRPr lang="en-US" altLang="ko-KR" sz="2000" dirty="0">
              <a:solidFill>
                <a:srgbClr val="0070C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48366"/>
              </p:ext>
            </p:extLst>
          </p:nvPr>
        </p:nvGraphicFramePr>
        <p:xfrm>
          <a:off x="609600" y="1628800"/>
          <a:ext cx="10972800" cy="4677611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345669983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559595911"/>
                    </a:ext>
                  </a:extLst>
                </a:gridCol>
              </a:tblGrid>
              <a:tr h="4310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SERIALIZABLE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3216" marR="43216" marT="11948" marB="1194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 COMMITTED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모드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3216" marR="43216" marT="11948" marB="11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799778"/>
                  </a:ext>
                </a:extLst>
              </a:tr>
              <a:tr h="10379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TRANSACTION ISOLATION LEVEL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SERIALIZABLE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TRANSACTION;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madang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SUM(price)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3216" marR="43216" marT="11948" marB="1194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61011" marR="61011" marT="30505" marB="3050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88434"/>
                  </a:ext>
                </a:extLst>
              </a:tr>
              <a:tr h="14500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3216" marR="43216" marT="11948" marB="1194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TRANSACTION ISOLATION LEVEL READ COMMITTED;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TRANSACTION;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madang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SUM(price)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여기까지 실행해본 후 진행 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Book VALUES (12,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테스트출판사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5500);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3216" marR="43216" marT="11948" marB="11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86506"/>
                  </a:ext>
                </a:extLst>
              </a:tr>
              <a:tr h="9281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SUM(price)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앞의 결과와 같음 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3216" marR="43216" marT="11948" marB="1194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Lock t1 commit 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대기 후 종료 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61011" marR="61011" marT="30505" marB="3050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336043"/>
                  </a:ext>
                </a:extLst>
              </a:tr>
              <a:tr h="6907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3216" marR="43216" marT="11948" marB="1194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SUM(price)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총액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3216" marR="43216" marT="11948" marB="11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278015"/>
                  </a:ext>
                </a:extLst>
              </a:tr>
            </a:tbl>
          </a:graphicData>
        </a:graphic>
      </p:graphicFrame>
      <p:pic>
        <p:nvPicPr>
          <p:cNvPr id="13" name="_x400603880" descr="EMB0000209c0d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t="53885" r="72282" b="40950"/>
          <a:stretch>
            <a:fillRect/>
          </a:stretch>
        </p:blipFill>
        <p:spPr bwMode="auto">
          <a:xfrm>
            <a:off x="4264646" y="2564904"/>
            <a:ext cx="924357" cy="50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400612664" descr="EMB0000209c0d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t="53706" r="73726" b="40919"/>
          <a:stretch>
            <a:fillRect/>
          </a:stretch>
        </p:blipFill>
        <p:spPr bwMode="auto">
          <a:xfrm>
            <a:off x="9165150" y="3635728"/>
            <a:ext cx="895064" cy="6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400615040" descr="EMB0000209c0df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6" t="53831" r="72365" b="40620"/>
          <a:stretch>
            <a:fillRect/>
          </a:stretch>
        </p:blipFill>
        <p:spPr bwMode="auto">
          <a:xfrm>
            <a:off x="4264647" y="4824768"/>
            <a:ext cx="924357" cy="5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400614464" descr="EMB0000209c0df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9" t="12944" r="67216" b="79536"/>
          <a:stretch>
            <a:fillRect/>
          </a:stretch>
        </p:blipFill>
        <p:spPr bwMode="auto">
          <a:xfrm>
            <a:off x="9768408" y="4824768"/>
            <a:ext cx="1500846" cy="5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400616624" descr="EMB0000209c0df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t="53647" r="73712" b="40280"/>
          <a:stretch>
            <a:fillRect/>
          </a:stretch>
        </p:blipFill>
        <p:spPr bwMode="auto">
          <a:xfrm>
            <a:off x="9175741" y="5646366"/>
            <a:ext cx="904736" cy="75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149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0200913_1150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2064"/>
            <a:ext cx="9144000" cy="43338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97441" y="2967335"/>
            <a:ext cx="83971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Enjoy your DB!!!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35E7-1E01-414A-91C5-4D8274812785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3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트랜잭션 고립수준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Transaction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Isolation Level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6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0070C0"/>
                </a:solidFill>
              </a:rPr>
              <a:t>트랜잭션 동시 실행 문제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0070C0"/>
                </a:solidFill>
              </a:rPr>
              <a:t>트랜잭션 고립 수준 명령어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0070C0"/>
                </a:solidFill>
              </a:rPr>
              <a:t>트랜잭션 고립 수준 실습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C525-6767-4BC2-80B0-031C2B6CDB68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Isolation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Isolation : </a:t>
            </a: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the acronym AC</a:t>
            </a: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/>
              <a:t>D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InnoDB</a:t>
            </a:r>
            <a:r>
              <a:rPr lang="en-US" altLang="ko-KR" dirty="0"/>
              <a:t> 4</a:t>
            </a:r>
            <a:r>
              <a:rPr lang="ko-KR" altLang="en-US" dirty="0"/>
              <a:t>개 고립화 수준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READ UNCOMMITTED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READ COMMITTED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REPEATABLE READ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SERIALIZABLE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73C-2F25-4F7C-A519-2EB39544BD3F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트랜잭션 동시 실행 문제</a:t>
            </a:r>
            <a:r>
              <a:rPr lang="en-US" altLang="ko-KR" sz="3200" dirty="0"/>
              <a:t>: </a:t>
            </a:r>
            <a:r>
              <a:rPr lang="ko-KR" altLang="en-US" sz="3200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07151"/>
            <a:ext cx="10972800" cy="56503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0B0F0"/>
                </a:solidFill>
              </a:rPr>
              <a:t>트랜잭션의 읽기</a:t>
            </a:r>
            <a:r>
              <a:rPr lang="en-US" altLang="ko-KR" sz="2800" dirty="0">
                <a:solidFill>
                  <a:srgbClr val="00B0F0"/>
                </a:solidFill>
              </a:rPr>
              <a:t>(read)/</a:t>
            </a:r>
            <a:r>
              <a:rPr lang="ko-KR" altLang="en-US" sz="2800" dirty="0">
                <a:solidFill>
                  <a:srgbClr val="00B0F0"/>
                </a:solidFill>
              </a:rPr>
              <a:t>쓰기</a:t>
            </a:r>
            <a:r>
              <a:rPr lang="en-US" altLang="ko-KR" sz="2800" dirty="0">
                <a:solidFill>
                  <a:srgbClr val="00B0F0"/>
                </a:solidFill>
              </a:rPr>
              <a:t>(write)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45B-8054-4EE6-BF06-09D229FE9DC7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691378"/>
              </p:ext>
            </p:extLst>
          </p:nvPr>
        </p:nvGraphicFramePr>
        <p:xfrm>
          <a:off x="609600" y="1772816"/>
          <a:ext cx="10972800" cy="455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11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altLang="en-US" sz="240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트랜잭션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트랜잭션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발생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동시접근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[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상황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1]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읽음</a:t>
                      </a:r>
                      <a:endParaRPr lang="en-US" altLang="ko-KR" sz="2400" b="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(</a:t>
                      </a: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읽기만 하면 아무 문제가 없음</a:t>
                      </a:r>
                      <a:r>
                        <a:rPr lang="en-US" altLang="ko-KR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</a:t>
                      </a:r>
                      <a:endParaRPr lang="ko-KR" altLang="en-US" sz="2400" b="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0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[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상황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2]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2400" b="1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4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dirty="0">
                          <a:solidFill>
                            <a:srgbClr val="0F6FC6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오손 읽기</a:t>
                      </a:r>
                      <a:endParaRPr lang="en-US" altLang="ko-KR" sz="2400" b="1" dirty="0">
                        <a:solidFill>
                          <a:srgbClr val="0F6FC6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4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dirty="0">
                          <a:solidFill>
                            <a:srgbClr val="0F6FC6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반복 불가능 읽기</a:t>
                      </a:r>
                      <a:endParaRPr lang="en-US" altLang="ko-KR" sz="2400" b="1" dirty="0">
                        <a:solidFill>
                          <a:srgbClr val="0F6FC6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4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dirty="0">
                          <a:solidFill>
                            <a:srgbClr val="0F6FC6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유령 데이터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허용</a:t>
                      </a:r>
                      <a:endParaRPr lang="en-US" altLang="ko-KR" sz="2400" b="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혹은</a:t>
                      </a:r>
                      <a:endParaRPr lang="en-US" altLang="ko-KR" sz="2400" b="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불가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[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상황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3]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2400" b="1" dirty="0">
                          <a:solidFill>
                            <a:srgbClr val="FF0000"/>
                          </a:solidFill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갱신손실</a:t>
                      </a:r>
                      <a:endParaRPr lang="en-US" altLang="ko-KR" sz="2400" b="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(</a:t>
                      </a: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절대 허용하면 안 됨</a:t>
                      </a:r>
                      <a:r>
                        <a:rPr lang="en-US" altLang="ko-KR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</a:t>
                      </a:r>
                      <a:endParaRPr lang="ko-KR" altLang="en-US" sz="2400" b="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허용불가</a:t>
                      </a:r>
                      <a:endParaRPr lang="en-US" altLang="ko-KR" sz="2400" b="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(LOCK</a:t>
                      </a:r>
                      <a:r>
                        <a:rPr lang="ko-KR" altLang="en-US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을 이용</a:t>
                      </a:r>
                      <a:r>
                        <a:rPr lang="en-US" altLang="ko-KR" sz="2400" b="0" dirty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)</a:t>
                      </a:r>
                      <a:endParaRPr lang="ko-KR" altLang="en-US" sz="2400" b="0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8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오손 읽기</a:t>
            </a:r>
            <a:r>
              <a:rPr lang="en-US" altLang="ko-KR" dirty="0"/>
              <a:t>(Dirty</a:t>
            </a:r>
            <a:r>
              <a:rPr lang="ko-KR" altLang="en-US" dirty="0"/>
              <a:t> </a:t>
            </a:r>
            <a:r>
              <a:rPr lang="en-US" altLang="ko-KR" dirty="0"/>
              <a:t>Read)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다른 용어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임시갱신</a:t>
            </a:r>
            <a:r>
              <a:rPr lang="en-US" altLang="ko-KR" dirty="0"/>
              <a:t>(Temporary Update)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Uncommitted</a:t>
            </a:r>
            <a:r>
              <a:rPr lang="ko-KR" altLang="en-US" dirty="0"/>
              <a:t> </a:t>
            </a:r>
            <a:r>
              <a:rPr lang="en-US" altLang="ko-KR" dirty="0"/>
              <a:t>Dependency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트랜잭션 </a:t>
            </a:r>
            <a:r>
              <a:rPr lang="en-US" altLang="ko-KR" dirty="0"/>
              <a:t>1: 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트랜잭션 </a:t>
            </a:r>
            <a:r>
              <a:rPr lang="en-US" altLang="ko-KR" dirty="0"/>
              <a:t>2: </a:t>
            </a:r>
            <a:r>
              <a:rPr lang="ko-KR" altLang="en-US" dirty="0">
                <a:solidFill>
                  <a:srgbClr val="FF0000"/>
                </a:solidFill>
              </a:rPr>
              <a:t>쓰기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T2</a:t>
            </a:r>
            <a:r>
              <a:rPr lang="ko-KR" altLang="en-US" dirty="0"/>
              <a:t>가 작업한 </a:t>
            </a:r>
            <a:r>
              <a:rPr lang="ko-KR" altLang="en-US" dirty="0">
                <a:solidFill>
                  <a:srgbClr val="FF0000"/>
                </a:solidFill>
              </a:rPr>
              <a:t>중간 데이터</a:t>
            </a:r>
            <a:r>
              <a:rPr lang="ko-KR" altLang="en-US" dirty="0"/>
              <a:t>를 읽어 문제됨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트랜잭션 </a:t>
            </a:r>
            <a:r>
              <a:rPr lang="en-US" altLang="ko-KR" dirty="0"/>
              <a:t>2</a:t>
            </a:r>
            <a:r>
              <a:rPr lang="ko-KR" altLang="en-US" dirty="0"/>
              <a:t>가 철회</a:t>
            </a:r>
            <a:r>
              <a:rPr lang="en-US" altLang="ko-KR" dirty="0"/>
              <a:t>(ROLLBACK)</a:t>
            </a:r>
            <a:r>
              <a:rPr lang="ko-KR" altLang="en-US" dirty="0"/>
              <a:t>할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은 무효가 된 데이터를 읽게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잘못된 결과를 도출하는 현상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78AB-8C82-488F-8B40-A32CE2F016C5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AF8170-4FFE-416F-A551-93369815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8" t="27833" r="32407" b="30167"/>
          <a:stretch/>
        </p:blipFill>
        <p:spPr>
          <a:xfrm>
            <a:off x="7320136" y="2456892"/>
            <a:ext cx="437867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오손 읽기</a:t>
            </a:r>
            <a:r>
              <a:rPr lang="en-US" altLang="ko-KR" dirty="0"/>
              <a:t>(Dirty</a:t>
            </a:r>
            <a:r>
              <a:rPr lang="ko-KR" altLang="en-US" dirty="0"/>
              <a:t> </a:t>
            </a:r>
            <a:r>
              <a:rPr lang="en-US" altLang="ko-KR" dirty="0"/>
              <a:t>Read)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0417" y="1134975"/>
            <a:ext cx="10972800" cy="49685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예시</a:t>
            </a:r>
            <a:endParaRPr lang="en-US" altLang="ko-KR" sz="2800" dirty="0"/>
          </a:p>
          <a:p>
            <a:pPr lvl="1"/>
            <a:r>
              <a:rPr lang="ko-KR" altLang="en-US" sz="2400" dirty="0"/>
              <a:t>트랜잭션 </a:t>
            </a:r>
            <a:r>
              <a:rPr lang="en-US" altLang="ko-KR" sz="2400" dirty="0"/>
              <a:t>T1</a:t>
            </a:r>
            <a:r>
              <a:rPr lang="ko-KR" altLang="en-US" sz="2400" dirty="0"/>
              <a:t>이 정미림의 잔액을 </a:t>
            </a:r>
            <a:r>
              <a:rPr lang="en-US" altLang="ko-KR" sz="2400" dirty="0"/>
              <a:t>100000</a:t>
            </a:r>
            <a:r>
              <a:rPr lang="ko-KR" altLang="en-US" sz="2400" dirty="0"/>
              <a:t>원 감소시킨 후에 트랜잭션 </a:t>
            </a:r>
            <a:r>
              <a:rPr lang="en-US" altLang="ko-KR" sz="2400" dirty="0"/>
              <a:t>T2</a:t>
            </a:r>
            <a:r>
              <a:rPr lang="ko-KR" altLang="en-US" sz="2400" dirty="0"/>
              <a:t>는 모든 계좌의 잔액의 평균값을 검색</a:t>
            </a:r>
            <a:endParaRPr lang="en-US" altLang="ko-KR" sz="2400" dirty="0"/>
          </a:p>
          <a:p>
            <a:pPr lvl="1"/>
            <a:r>
              <a:rPr lang="ko-KR" altLang="en-US" sz="2400" dirty="0"/>
              <a:t>그 이후에 </a:t>
            </a:r>
            <a:r>
              <a:rPr lang="en-US" altLang="ko-KR" sz="2400" dirty="0"/>
              <a:t>T1</a:t>
            </a:r>
            <a:r>
              <a:rPr lang="ko-KR" altLang="en-US" sz="2400" dirty="0"/>
              <a:t>이 어떤 이유로 철회되면 </a:t>
            </a:r>
            <a:r>
              <a:rPr lang="en-US" altLang="ko-KR" sz="2400" dirty="0"/>
              <a:t>T1</a:t>
            </a:r>
            <a:r>
              <a:rPr lang="ko-KR" altLang="en-US" sz="2400" dirty="0"/>
              <a:t>이 갱신한 정미림 계좌의 잔액은 원래 상태로 되돌아감</a:t>
            </a:r>
            <a:endParaRPr lang="en-US" altLang="ko-KR" sz="2400" dirty="0"/>
          </a:p>
          <a:p>
            <a:pPr lvl="1"/>
            <a:r>
              <a:rPr lang="ko-KR" altLang="en-US" sz="2400" dirty="0"/>
              <a:t>따라서 </a:t>
            </a:r>
            <a:r>
              <a:rPr lang="en-US" altLang="ko-KR" sz="2400" dirty="0"/>
              <a:t>T2</a:t>
            </a:r>
            <a:r>
              <a:rPr lang="ko-KR" altLang="en-US" sz="2400" dirty="0"/>
              <a:t>는 완료되지 않은 트랜잭션이 갱신한 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즉 </a:t>
            </a:r>
            <a:r>
              <a:rPr lang="ko-KR" altLang="en-US" sz="2400" dirty="0">
                <a:solidFill>
                  <a:srgbClr val="FF0000"/>
                </a:solidFill>
              </a:rPr>
              <a:t>틀린 데이터를 읽음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1"/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1F79-F87E-446E-B605-5D068348C11C}" type="datetime1">
              <a:rPr lang="ko-KR" altLang="en-US" smtClean="0"/>
              <a:t>2024-11-27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컴퓨터공학과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806D-FFD9-44D1-AEC6-6873F21278C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7"/>
          <a:stretch/>
        </p:blipFill>
        <p:spPr>
          <a:xfrm>
            <a:off x="3359696" y="3894378"/>
            <a:ext cx="6256224" cy="24232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17743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서식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E023BC-2452-4B19-9EEC-6163780423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강의서식1</Template>
  <TotalTime>2707</TotalTime>
  <Words>2160</Words>
  <Application>Microsoft Office PowerPoint</Application>
  <PresentationFormat>와이드스크린</PresentationFormat>
  <Paragraphs>517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HY동녘B</vt:lpstr>
      <vt:lpstr>HY동녘M</vt:lpstr>
      <vt:lpstr>HY수평선B</vt:lpstr>
      <vt:lpstr>맑은 고딕</vt:lpstr>
      <vt:lpstr>Arial</vt:lpstr>
      <vt:lpstr>강의서식1</vt:lpstr>
      <vt:lpstr>8장 트랜잭션, 동시성 제어, 회복 (Transaction, Concurrency, Recovery)</vt:lpstr>
      <vt:lpstr>트랜잭션, 동시성 제어, 회복</vt:lpstr>
      <vt:lpstr>목차</vt:lpstr>
      <vt:lpstr>트랜잭션 고립수준</vt:lpstr>
      <vt:lpstr>학습내용</vt:lpstr>
      <vt:lpstr>Transaction Isolation Levels</vt:lpstr>
      <vt:lpstr>트랜잭션 동시 실행 문제: 시나리오</vt:lpstr>
      <vt:lpstr>오손 읽기(Dirty Read)</vt:lpstr>
      <vt:lpstr>오손 읽기(Dirty Read)</vt:lpstr>
      <vt:lpstr>dirty read: 실험 실습테이블 생성 </vt:lpstr>
      <vt:lpstr>오손읽기 상황</vt:lpstr>
      <vt:lpstr>오손읽기 예</vt:lpstr>
      <vt:lpstr>반복불가능 읽기(non-repeatable read)</vt:lpstr>
      <vt:lpstr>반복불가능 읽기</vt:lpstr>
      <vt:lpstr>반복불가능 읽기</vt:lpstr>
      <vt:lpstr>반복불가능 읽기</vt:lpstr>
      <vt:lpstr>반복불가능 읽기: 예</vt:lpstr>
      <vt:lpstr>유령(phantom)데이터 읽기</vt:lpstr>
      <vt:lpstr>유령(phantom)데이터 읽기</vt:lpstr>
      <vt:lpstr>유령(phantom)데이터 읽기</vt:lpstr>
      <vt:lpstr>유령(phantom)데이터 읽기 예</vt:lpstr>
      <vt:lpstr>트랜잭션 고립 수준 명령어</vt:lpstr>
      <vt:lpstr>READ UNCOMMITTED(Level = 0)</vt:lpstr>
      <vt:lpstr>READ UNCOMMITTED 모드 요약</vt:lpstr>
      <vt:lpstr>READ COMMITTED(Level=1)</vt:lpstr>
      <vt:lpstr>READ COMMITTED 모드 요약</vt:lpstr>
      <vt:lpstr>REPEATABLE READ(Level=2)</vt:lpstr>
      <vt:lpstr>REPEATABLE READ 모드 요약</vt:lpstr>
      <vt:lpstr>SERIALIZABLE(Level=3)</vt:lpstr>
      <vt:lpstr>SERIALIZABLE 모드 요약</vt:lpstr>
      <vt:lpstr>트랜잭션 고립 수준 실습</vt:lpstr>
      <vt:lpstr>트랜잭션 고립 수준 실습</vt:lpstr>
      <vt:lpstr>트랜잭션 고립 수준 실습</vt:lpstr>
      <vt:lpstr>트랜잭션 고립 수준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한문석</dc:creator>
  <dc:description>2010 business powerpoint template from presentationpro.com</dc:description>
  <cp:lastModifiedBy>한문석</cp:lastModifiedBy>
  <cp:revision>127</cp:revision>
  <dcterms:created xsi:type="dcterms:W3CDTF">2017-11-21T11:49:37Z</dcterms:created>
  <dcterms:modified xsi:type="dcterms:W3CDTF">2024-11-27T14:09:01Z</dcterms:modified>
  <cp:category>2010 비즈니스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TC018813429991</vt:lpwstr>
  </property>
</Properties>
</file>