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76" r:id="rId13"/>
    <p:sldId id="268" r:id="rId14"/>
    <p:sldId id="269" r:id="rId15"/>
    <p:sldId id="277" r:id="rId16"/>
    <p:sldId id="279" r:id="rId17"/>
    <p:sldId id="278" r:id="rId18"/>
    <p:sldId id="280" r:id="rId19"/>
    <p:sldId id="281" r:id="rId20"/>
    <p:sldId id="270" r:id="rId21"/>
    <p:sldId id="282" r:id="rId22"/>
    <p:sldId id="283" r:id="rId23"/>
    <p:sldId id="284" r:id="rId24"/>
    <p:sldId id="285" r:id="rId25"/>
    <p:sldId id="271" r:id="rId26"/>
    <p:sldId id="287" r:id="rId27"/>
    <p:sldId id="288" r:id="rId28"/>
    <p:sldId id="286" r:id="rId29"/>
    <p:sldId id="289" r:id="rId30"/>
    <p:sldId id="272" r:id="rId31"/>
    <p:sldId id="273" r:id="rId32"/>
    <p:sldId id="292" r:id="rId33"/>
    <p:sldId id="293" r:id="rId34"/>
    <p:sldId id="294" r:id="rId35"/>
    <p:sldId id="290" r:id="rId36"/>
    <p:sldId id="275" r:id="rId37"/>
    <p:sldId id="274" r:id="rId38"/>
    <p:sldId id="291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0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3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7914-7738-294F-9545-64F94E123E30}" type="datetimeFigureOut">
              <a:rPr lang="en-US" smtClean="0"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70AC-8AA8-0645-AB24-F6A6E1D3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 Language Processing: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79278"/>
            <a:ext cx="6400800" cy="1359522"/>
          </a:xfrm>
        </p:spPr>
        <p:txBody>
          <a:bodyPr/>
          <a:lstStyle/>
          <a:p>
            <a:r>
              <a:rPr lang="en-US" dirty="0" smtClean="0"/>
              <a:t>Dan Garrette</a:t>
            </a:r>
          </a:p>
          <a:p>
            <a:r>
              <a:rPr lang="en-US" dirty="0" smtClean="0"/>
              <a:t>August 29,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72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5250"/>
            <a:ext cx="7772400" cy="1470025"/>
          </a:xfrm>
        </p:spPr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Working with Corpora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77969" y="3432576"/>
            <a:ext cx="7596642" cy="19613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Use a body of text to accomplish NLP tasks</a:t>
            </a:r>
          </a:p>
        </p:txBody>
      </p:sp>
    </p:spTree>
    <p:extLst>
      <p:ext uri="{BB962C8B-B14F-4D97-AF65-F5344CB8AC3E}">
        <p14:creationId xmlns:p14="http://schemas.microsoft.com/office/powerpoint/2010/main" val="355449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2888" y="3584672"/>
            <a:ext cx="6418248" cy="7403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Classify texts into discrete categories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840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720766" y="1860598"/>
            <a:ext cx="7882660" cy="21669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Hi, My name is Ivy Irwin. I used to be extremely fat not so long ago and my friends would often mock at me because of this.</a:t>
            </a:r>
          </a:p>
          <a:p>
            <a:pPr marL="0" indent="0">
              <a:buNone/>
            </a:pPr>
            <a:r>
              <a:rPr lang="en-US" sz="1800" dirty="0" smtClean="0"/>
              <a:t>It </a:t>
            </a:r>
            <a:r>
              <a:rPr lang="en-US" sz="1800" dirty="0"/>
              <a:t>all changed when I found the medication that helped me. I lost 8 kilos of excessive weight in just one month. </a:t>
            </a:r>
            <a:r>
              <a:rPr lang="en-US" sz="1800" dirty="0" smtClean="0"/>
              <a:t>I </a:t>
            </a:r>
            <a:r>
              <a:rPr lang="en-US" sz="1800" dirty="0"/>
              <a:t>didn’t do any exercises or go on a diet. All I did was living my life and losing the weight.</a:t>
            </a:r>
          </a:p>
          <a:p>
            <a:pPr marL="0" indent="0">
              <a:buNone/>
            </a:pPr>
            <a:r>
              <a:rPr lang="en-US" sz="1800" dirty="0"/>
              <a:t>It is nothing but the truth, believe me! It is easy to see, here you can find it with a 60% discount.</a:t>
            </a:r>
            <a:endParaRPr lang="en-US" sz="1800" dirty="0" smtClean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562722" y="4187742"/>
            <a:ext cx="1212717" cy="1270053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403692" y="4187744"/>
            <a:ext cx="1277690" cy="1270051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90262" y="5575565"/>
            <a:ext cx="6418248" cy="7403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Spam                                 Not Spam</a:t>
            </a:r>
          </a:p>
        </p:txBody>
      </p:sp>
    </p:spTree>
    <p:extLst>
      <p:ext uri="{BB962C8B-B14F-4D97-AF65-F5344CB8AC3E}">
        <p14:creationId xmlns:p14="http://schemas.microsoft.com/office/powerpoint/2010/main" val="157071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33056" y="3455460"/>
            <a:ext cx="6097909" cy="19613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Build a probabilistic model of what a language looks like</a:t>
            </a:r>
          </a:p>
        </p:txBody>
      </p:sp>
    </p:spTree>
    <p:extLst>
      <p:ext uri="{BB962C8B-B14F-4D97-AF65-F5344CB8AC3E}">
        <p14:creationId xmlns:p14="http://schemas.microsoft.com/office/powerpoint/2010/main" val="328042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7544" y="3489786"/>
            <a:ext cx="8523341" cy="29748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University of Texas at _________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Austin?</a:t>
            </a:r>
          </a:p>
          <a:p>
            <a:pPr marL="0" indent="0" algn="ctr">
              <a:buNone/>
            </a:pPr>
            <a:r>
              <a:rPr lang="en-US" dirty="0" smtClean="0"/>
              <a:t>                                         Dallas?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Los Angeles?</a:t>
            </a:r>
          </a:p>
          <a:p>
            <a:pPr marL="0" indent="0" algn="ctr">
              <a:buNone/>
            </a:pPr>
            <a:r>
              <a:rPr lang="en-US" dirty="0" smtClean="0"/>
              <a:t>                                           Giraffe?</a:t>
            </a:r>
          </a:p>
        </p:txBody>
      </p:sp>
    </p:spTree>
    <p:extLst>
      <p:ext uri="{BB962C8B-B14F-4D97-AF65-F5344CB8AC3E}">
        <p14:creationId xmlns:p14="http://schemas.microsoft.com/office/powerpoint/2010/main" val="3202219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3-08-29 at 12.2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1" y="3044298"/>
            <a:ext cx="7816533" cy="20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1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7544" y="3489786"/>
            <a:ext cx="8523341" cy="19613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Can you go </a:t>
            </a:r>
            <a:r>
              <a:rPr lang="en-US" u="sng" dirty="0" smtClean="0"/>
              <a:t>be</a:t>
            </a:r>
            <a:r>
              <a:rPr lang="en-US" dirty="0" smtClean="0"/>
              <a:t> the store on your way home?</a:t>
            </a:r>
          </a:p>
        </p:txBody>
      </p:sp>
    </p:spTree>
    <p:extLst>
      <p:ext uri="{BB962C8B-B14F-4D97-AF65-F5344CB8AC3E}">
        <p14:creationId xmlns:p14="http://schemas.microsoft.com/office/powerpoint/2010/main" val="113801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92377" y="2929131"/>
            <a:ext cx="8008508" cy="310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une</a:t>
            </a:r>
            <a:r>
              <a:rPr lang="en-US" dirty="0"/>
              <a:t> histoire </a:t>
            </a:r>
            <a:r>
              <a:rPr lang="en-US" dirty="0" err="1" smtClean="0"/>
              <a:t>intéressante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              a </a:t>
            </a:r>
            <a:r>
              <a:rPr lang="en-US" dirty="0"/>
              <a:t>story interesting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/>
              <a:t>                a </a:t>
            </a:r>
            <a:r>
              <a:rPr lang="en-US" dirty="0"/>
              <a:t>interesting story</a:t>
            </a:r>
            <a:r>
              <a:rPr lang="en-US" dirty="0" smtClean="0"/>
              <a:t>?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           an </a:t>
            </a:r>
            <a:r>
              <a:rPr lang="en-US" dirty="0"/>
              <a:t>interesting </a:t>
            </a:r>
            <a:r>
              <a:rPr lang="en-US" dirty="0" smtClean="0"/>
              <a:t>story?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291337" y="3135085"/>
            <a:ext cx="423307" cy="297490"/>
          </a:xfrm>
          <a:prstGeom prst="rightArrow">
            <a:avLst>
              <a:gd name="adj1" fmla="val 34616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3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Syntactic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9919" y="3730067"/>
            <a:ext cx="6601300" cy="19613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Tag words with parts of speech</a:t>
            </a:r>
          </a:p>
        </p:txBody>
      </p:sp>
    </p:spTree>
    <p:extLst>
      <p:ext uri="{BB962C8B-B14F-4D97-AF65-F5344CB8AC3E}">
        <p14:creationId xmlns:p14="http://schemas.microsoft.com/office/powerpoint/2010/main" val="131509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861" y="2677410"/>
            <a:ext cx="7528430" cy="3311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Sub-field of CS concerned with the development of systems that allow computers to interact with human language.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Also known as Computational Linguistics.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3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Syntactic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087" y="3215181"/>
            <a:ext cx="7745371" cy="196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I       saw     the    man    with    the    saw    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PRP    VBD     DT     NN       IN      DT      NN     .</a:t>
            </a:r>
          </a:p>
        </p:txBody>
      </p:sp>
    </p:spTree>
    <p:extLst>
      <p:ext uri="{BB962C8B-B14F-4D97-AF65-F5344CB8AC3E}">
        <p14:creationId xmlns:p14="http://schemas.microsoft.com/office/powerpoint/2010/main" val="106745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Syntactic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69919" y="3730067"/>
            <a:ext cx="6601300" cy="19613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Parse a text</a:t>
            </a:r>
          </a:p>
        </p:txBody>
      </p:sp>
    </p:spTree>
    <p:extLst>
      <p:ext uri="{BB962C8B-B14F-4D97-AF65-F5344CB8AC3E}">
        <p14:creationId xmlns:p14="http://schemas.microsoft.com/office/powerpoint/2010/main" val="205671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Syntactic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565400"/>
            <a:ext cx="88217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77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3444018"/>
            <a:ext cx="6784352" cy="2185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Word sense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449783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2620199"/>
            <a:ext cx="6784352" cy="32838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 drove by the </a:t>
            </a:r>
            <a:r>
              <a:rPr lang="en-US" dirty="0" smtClean="0">
                <a:solidFill>
                  <a:srgbClr val="FF0000"/>
                </a:solidFill>
              </a:rPr>
              <a:t>bank </a:t>
            </a:r>
            <a:r>
              <a:rPr lang="en-US" dirty="0" smtClean="0"/>
              <a:t>this morning.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bank</a:t>
            </a:r>
            <a:r>
              <a:rPr lang="en-US" dirty="0" smtClean="0"/>
              <a:t> </a:t>
            </a:r>
            <a:r>
              <a:rPr lang="en-US" dirty="0" err="1" smtClean="0"/>
              <a:t>forclosed</a:t>
            </a:r>
            <a:r>
              <a:rPr lang="en-US" dirty="0" smtClean="0"/>
              <a:t> on his home.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The restaurant is on the river </a:t>
            </a:r>
            <a:r>
              <a:rPr lang="en-US" dirty="0" smtClean="0">
                <a:solidFill>
                  <a:srgbClr val="FF0000"/>
                </a:solidFill>
              </a:rPr>
              <a:t>bank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29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3489786"/>
            <a:ext cx="6784352" cy="24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Identify entities and their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1730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2196849"/>
            <a:ext cx="6784352" cy="24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John</a:t>
            </a:r>
            <a:r>
              <a:rPr lang="en-US" dirty="0" smtClean="0"/>
              <a:t> brought </a:t>
            </a:r>
            <a:r>
              <a:rPr lang="en-US" dirty="0" smtClean="0">
                <a:solidFill>
                  <a:srgbClr val="FF0000"/>
                </a:solidFill>
              </a:rPr>
              <a:t>his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son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6600"/>
                </a:solidFill>
              </a:rPr>
              <a:t>UT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0000"/>
                </a:solidFill>
              </a:rPr>
              <a:t>he</a:t>
            </a:r>
            <a:r>
              <a:rPr lang="en-US" dirty="0" smtClean="0"/>
              <a:t> has worked for many years.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06981"/>
              </p:ext>
            </p:extLst>
          </p:nvPr>
        </p:nvGraphicFramePr>
        <p:xfrm>
          <a:off x="1524001" y="408681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9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2196849"/>
            <a:ext cx="6784352" cy="24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John</a:t>
            </a:r>
            <a:r>
              <a:rPr lang="en-US" dirty="0" smtClean="0"/>
              <a:t> brought </a:t>
            </a:r>
            <a:r>
              <a:rPr lang="en-US" dirty="0" smtClean="0">
                <a:solidFill>
                  <a:srgbClr val="FF0000"/>
                </a:solidFill>
              </a:rPr>
              <a:t>his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son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6600"/>
                </a:solidFill>
              </a:rPr>
              <a:t>UT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FF0000"/>
                </a:solidFill>
              </a:rPr>
              <a:t>he</a:t>
            </a:r>
            <a:r>
              <a:rPr lang="en-US" dirty="0" smtClean="0"/>
              <a:t> has worked for many years.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90635"/>
              </p:ext>
            </p:extLst>
          </p:nvPr>
        </p:nvGraphicFramePr>
        <p:xfrm>
          <a:off x="1524000" y="39839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Employer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7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9834" y="3524112"/>
            <a:ext cx="6784352" cy="2437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Model the meaning of a text</a:t>
            </a:r>
          </a:p>
        </p:txBody>
      </p:sp>
    </p:spTree>
    <p:extLst>
      <p:ext uri="{BB962C8B-B14F-4D97-AF65-F5344CB8AC3E}">
        <p14:creationId xmlns:p14="http://schemas.microsoft.com/office/powerpoint/2010/main" val="303064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Semantic Processing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2123" y="2381019"/>
            <a:ext cx="821444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John brought </a:t>
            </a:r>
            <a:r>
              <a:rPr lang="en-US" sz="3200" dirty="0" smtClean="0"/>
              <a:t>his </a:t>
            </a:r>
            <a:r>
              <a:rPr lang="en-US" sz="3200" dirty="0"/>
              <a:t>son to </a:t>
            </a:r>
            <a:r>
              <a:rPr lang="en-US" sz="3200" dirty="0" smtClean="0"/>
              <a:t>UT, where he worked.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616813" y="3739991"/>
            <a:ext cx="67921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John(x) &amp; bring(e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) &amp; agent(e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,x) &amp; son(y) &amp; patient(e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,y) &amp; </a:t>
            </a:r>
          </a:p>
          <a:p>
            <a:r>
              <a:rPr lang="en-US" sz="3200" dirty="0" smtClean="0"/>
              <a:t>UT(z) &amp; to(e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,z) &amp; </a:t>
            </a:r>
          </a:p>
          <a:p>
            <a:r>
              <a:rPr lang="en-US" sz="3200" dirty="0" smtClean="0"/>
              <a:t>work(e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) &amp; agent(e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,x)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27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Why work on NLP?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87" y="2677410"/>
            <a:ext cx="7963176" cy="3311451"/>
          </a:xfrm>
        </p:spPr>
        <p:txBody>
          <a:bodyPr/>
          <a:lstStyle/>
          <a:p>
            <a:r>
              <a:rPr lang="en-US" dirty="0" smtClean="0"/>
              <a:t>Automatically manage and summarize text</a:t>
            </a:r>
          </a:p>
          <a:p>
            <a:r>
              <a:rPr lang="en-US" dirty="0" smtClean="0"/>
              <a:t>Natural language computer interaction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Model and analyze properties of language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5250"/>
            <a:ext cx="7772400" cy="1470025"/>
          </a:xfrm>
        </p:spPr>
        <p:txBody>
          <a:bodyPr/>
          <a:lstStyle/>
          <a:p>
            <a:r>
              <a:rPr lang="en-US" dirty="0" smtClean="0"/>
              <a:t>Course Expectations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1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Course Website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55" y="3478342"/>
            <a:ext cx="8042830" cy="2151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http://utcompling.github.io</a:t>
            </a:r>
            <a:r>
              <a:rPr lang="en-US" dirty="0"/>
              <a:t>/nlpclass-</a:t>
            </a:r>
            <a:r>
              <a:rPr lang="en-US" dirty="0" smtClean="0"/>
              <a:t>fall2013/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(linked from my website)</a:t>
            </a:r>
          </a:p>
        </p:txBody>
      </p:sp>
    </p:spTree>
    <p:extLst>
      <p:ext uri="{BB962C8B-B14F-4D97-AF65-F5344CB8AC3E}">
        <p14:creationId xmlns:p14="http://schemas.microsoft.com/office/powerpoint/2010/main" val="195975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55" y="3478342"/>
            <a:ext cx="8042830" cy="2151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Lewis</a:t>
            </a:r>
          </a:p>
        </p:txBody>
      </p:sp>
    </p:spTree>
    <p:extLst>
      <p:ext uri="{BB962C8B-B14F-4D97-AF65-F5344CB8AC3E}">
        <p14:creationId xmlns:p14="http://schemas.microsoft.com/office/powerpoint/2010/main" val="200060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Course Mailing List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06783" y="3425012"/>
            <a:ext cx="7139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on </a:t>
            </a:r>
            <a:r>
              <a:rPr lang="en-US" sz="3200" b="1" dirty="0" smtClean="0"/>
              <a:t>Piazza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(linked from </a:t>
            </a:r>
            <a:r>
              <a:rPr lang="en-US" sz="3200" dirty="0" smtClean="0"/>
              <a:t>the course website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657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29239" y="3425012"/>
            <a:ext cx="78941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Speech and Language Processing,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Edition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Dan </a:t>
            </a:r>
            <a:r>
              <a:rPr lang="en-US" sz="3200" dirty="0" err="1" smtClean="0"/>
              <a:t>Jurafsky</a:t>
            </a:r>
            <a:r>
              <a:rPr lang="en-US" sz="3200" dirty="0" smtClean="0"/>
              <a:t> and Jim Martin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763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Graded Work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55" y="3478342"/>
            <a:ext cx="8042830" cy="2151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2 exams</a:t>
            </a:r>
          </a:p>
          <a:p>
            <a:pPr marL="0" indent="0" algn="ctr">
              <a:buNone/>
            </a:pPr>
            <a:r>
              <a:rPr lang="en-US" dirty="0" smtClean="0"/>
              <a:t>7 assignments</a:t>
            </a:r>
          </a:p>
        </p:txBody>
      </p:sp>
    </p:spTree>
    <p:extLst>
      <p:ext uri="{BB962C8B-B14F-4D97-AF65-F5344CB8AC3E}">
        <p14:creationId xmlns:p14="http://schemas.microsoft.com/office/powerpoint/2010/main" val="118170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9155" y="3478342"/>
            <a:ext cx="8042830" cy="25286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You must be comfortable writing code.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All programming will be done in </a:t>
            </a:r>
            <a:r>
              <a:rPr lang="en-US" b="1" dirty="0" err="1" smtClean="0"/>
              <a:t>Scala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2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6613" y="3306713"/>
            <a:ext cx="7470794" cy="2151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Information about </a:t>
            </a:r>
            <a:r>
              <a:rPr lang="en-US" dirty="0" err="1" smtClean="0"/>
              <a:t>Scala</a:t>
            </a:r>
            <a:r>
              <a:rPr lang="en-US" dirty="0" smtClean="0"/>
              <a:t>, including instructions for getting started, can be found on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132261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6613" y="2460011"/>
            <a:ext cx="7470794" cy="345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preliminary assignment (#0) will help you:</a:t>
            </a:r>
          </a:p>
          <a:p>
            <a:pPr marL="0" indent="0">
              <a:buNone/>
            </a:pPr>
            <a:endParaRPr lang="en-US" dirty="0" smtClean="0"/>
          </a:p>
          <a:p>
            <a:pPr marL="786384" indent="-514350">
              <a:buFont typeface="+mj-lt"/>
              <a:buAutoNum type="alphaLcParenR"/>
            </a:pPr>
            <a:r>
              <a:rPr lang="en-US" dirty="0" smtClean="0"/>
              <a:t>practice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786384" indent="-514350">
              <a:buFont typeface="+mj-lt"/>
              <a:buAutoNum type="alphaLcParenR"/>
            </a:pPr>
            <a:r>
              <a:rPr lang="en-US" dirty="0" smtClean="0"/>
              <a:t>determine whether the programming expectations will be a problem for you</a:t>
            </a:r>
          </a:p>
          <a:p>
            <a:pPr marL="786384" indent="-514350">
              <a:buFont typeface="+mj-lt"/>
              <a:buAutoNum type="alphaLcParenR"/>
            </a:pPr>
            <a:r>
              <a:rPr lang="en-US" dirty="0" smtClean="0"/>
              <a:t>set things up for future assignments</a:t>
            </a:r>
          </a:p>
        </p:txBody>
      </p:sp>
    </p:spTree>
    <p:extLst>
      <p:ext uri="{BB962C8B-B14F-4D97-AF65-F5344CB8AC3E}">
        <p14:creationId xmlns:p14="http://schemas.microsoft.com/office/powerpoint/2010/main" val="133973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0092" y="2688849"/>
            <a:ext cx="6990284" cy="345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Written homework is due when the </a:t>
            </a:r>
            <a:r>
              <a:rPr lang="en-US" b="1" dirty="0" smtClean="0"/>
              <a:t>lecture starts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Programming homework is due </a:t>
            </a:r>
            <a:r>
              <a:rPr lang="en-US" b="1" dirty="0" smtClean="0"/>
              <a:t>two hours before class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20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Why is NLP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87" y="2677410"/>
            <a:ext cx="7963176" cy="3311451"/>
          </a:xfrm>
        </p:spPr>
        <p:txBody>
          <a:bodyPr/>
          <a:lstStyle/>
          <a:p>
            <a:r>
              <a:rPr lang="en-US" dirty="0" smtClean="0"/>
              <a:t>Languages are complex</a:t>
            </a:r>
          </a:p>
          <a:p>
            <a:r>
              <a:rPr lang="en-US" dirty="0" smtClean="0"/>
              <a:t>Languages are ambiguous</a:t>
            </a:r>
          </a:p>
          <a:p>
            <a:r>
              <a:rPr lang="en-US" dirty="0" smtClean="0"/>
              <a:t>Understanding requires vast knowledge</a:t>
            </a:r>
          </a:p>
          <a:p>
            <a:r>
              <a:rPr lang="en-US" dirty="0" smtClean="0"/>
              <a:t>Human input is scarce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3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5683" y="3409692"/>
            <a:ext cx="7104692" cy="2734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Programming takes time.  Start early.</a:t>
            </a:r>
          </a:p>
        </p:txBody>
      </p:sp>
    </p:spTree>
    <p:extLst>
      <p:ext uri="{BB962C8B-B14F-4D97-AF65-F5344CB8AC3E}">
        <p14:creationId xmlns:p14="http://schemas.microsoft.com/office/powerpoint/2010/main" val="132751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87" y="2952015"/>
            <a:ext cx="7963176" cy="3036846"/>
          </a:xfrm>
        </p:spPr>
        <p:txBody>
          <a:bodyPr/>
          <a:lstStyle/>
          <a:p>
            <a:r>
              <a:rPr lang="en-US" dirty="0" smtClean="0"/>
              <a:t>Incorporate </a:t>
            </a:r>
            <a:r>
              <a:rPr lang="en-US" dirty="0"/>
              <a:t>linguistic knowledge</a:t>
            </a:r>
          </a:p>
          <a:p>
            <a:r>
              <a:rPr lang="en-US" dirty="0" smtClean="0"/>
              <a:t>Learn from human input, when available</a:t>
            </a:r>
          </a:p>
          <a:p>
            <a:r>
              <a:rPr lang="en-US" dirty="0" smtClean="0"/>
              <a:t>Automatically </a:t>
            </a:r>
            <a:r>
              <a:rPr lang="en-US" dirty="0"/>
              <a:t>learn </a:t>
            </a:r>
            <a:r>
              <a:rPr lang="en-US" dirty="0" smtClean="0"/>
              <a:t>structure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9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05250"/>
            <a:ext cx="7772400" cy="1470025"/>
          </a:xfrm>
        </p:spPr>
        <p:txBody>
          <a:bodyPr/>
          <a:lstStyle/>
          <a:p>
            <a:r>
              <a:rPr lang="en-US" dirty="0" smtClean="0"/>
              <a:t>NLP </a:t>
            </a:r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87" y="2254058"/>
            <a:ext cx="8066142" cy="37348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Automatically summarize a text</a:t>
            </a:r>
          </a:p>
          <a:p>
            <a:endParaRPr lang="en-US" dirty="0" smtClean="0"/>
          </a:p>
          <a:p>
            <a:pPr marL="713232"/>
            <a:r>
              <a:rPr lang="en-US" dirty="0" smtClean="0"/>
              <a:t>How to identify people, places, etc.?</a:t>
            </a:r>
          </a:p>
          <a:p>
            <a:pPr marL="713232"/>
            <a:r>
              <a:rPr lang="en-US" dirty="0" smtClean="0"/>
              <a:t>How to identify relations between entities?</a:t>
            </a:r>
          </a:p>
          <a:p>
            <a:pPr marL="713232"/>
            <a:r>
              <a:rPr lang="en-US" dirty="0" smtClean="0"/>
              <a:t>How to recognize events?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8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Human-Computer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87" y="2254058"/>
            <a:ext cx="8066142" cy="447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Allow for human interaction with computers in natural language</a:t>
            </a:r>
          </a:p>
          <a:p>
            <a:endParaRPr lang="en-US" dirty="0" smtClean="0"/>
          </a:p>
          <a:p>
            <a:pPr marL="713232"/>
            <a:r>
              <a:rPr lang="en-US" dirty="0" smtClean="0"/>
              <a:t>How to model meaning?</a:t>
            </a:r>
          </a:p>
          <a:p>
            <a:pPr marL="713232"/>
            <a:r>
              <a:rPr lang="en-US" dirty="0"/>
              <a:t>How to </a:t>
            </a:r>
            <a:r>
              <a:rPr lang="en-US" dirty="0" smtClean="0"/>
              <a:t>infer missing information?</a:t>
            </a:r>
          </a:p>
          <a:p>
            <a:pPr marL="713232"/>
            <a:r>
              <a:rPr lang="en-US" dirty="0" smtClean="0"/>
              <a:t>How to incorporate world knowledge?</a:t>
            </a:r>
          </a:p>
          <a:p>
            <a:pPr marL="713232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5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709"/>
            <a:ext cx="9144000" cy="78946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3137" y="1304379"/>
            <a:ext cx="8637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4487" y="2254058"/>
            <a:ext cx="7963176" cy="37348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Automatically translate from one human language to another</a:t>
            </a:r>
          </a:p>
          <a:p>
            <a:endParaRPr lang="en-US" dirty="0" smtClean="0"/>
          </a:p>
          <a:p>
            <a:pPr marL="713232"/>
            <a:r>
              <a:rPr lang="en-US" dirty="0" smtClean="0"/>
              <a:t>How do the words map?</a:t>
            </a:r>
          </a:p>
          <a:p>
            <a:pPr marL="713232"/>
            <a:r>
              <a:rPr lang="en-US" dirty="0" smtClean="0"/>
              <a:t>How does the grammar map?</a:t>
            </a:r>
          </a:p>
          <a:p>
            <a:pPr marL="713232"/>
            <a:r>
              <a:rPr lang="en-US" dirty="0" smtClean="0"/>
              <a:t>Does the output language read fluently?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3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729</Words>
  <Application>Microsoft Macintosh PowerPoint</Application>
  <PresentationFormat>On-screen Show (4:3)</PresentationFormat>
  <Paragraphs>159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Natural Language Processing: Course Introduction</vt:lpstr>
      <vt:lpstr>Natural Language Processing</vt:lpstr>
      <vt:lpstr>Why work on NLP?</vt:lpstr>
      <vt:lpstr>Why is NLP hard?</vt:lpstr>
      <vt:lpstr>Solutions</vt:lpstr>
      <vt:lpstr>NLP Tasks</vt:lpstr>
      <vt:lpstr>Summarization</vt:lpstr>
      <vt:lpstr>Human-Computer Interaction</vt:lpstr>
      <vt:lpstr>Machine Translation</vt:lpstr>
      <vt:lpstr>Course Topics</vt:lpstr>
      <vt:lpstr>Working with Corpora</vt:lpstr>
      <vt:lpstr>Classification</vt:lpstr>
      <vt:lpstr>Classification</vt:lpstr>
      <vt:lpstr>Language Modeling</vt:lpstr>
      <vt:lpstr>Language Modeling</vt:lpstr>
      <vt:lpstr>Language Modeling</vt:lpstr>
      <vt:lpstr>Language Modeling</vt:lpstr>
      <vt:lpstr>Language Modeling</vt:lpstr>
      <vt:lpstr>Syntactic Processing</vt:lpstr>
      <vt:lpstr>Syntactic Processing</vt:lpstr>
      <vt:lpstr>Syntactic Processing</vt:lpstr>
      <vt:lpstr>Syntactic Processing</vt:lpstr>
      <vt:lpstr>Semantic Processing</vt:lpstr>
      <vt:lpstr>Semantic Processing</vt:lpstr>
      <vt:lpstr>Semantic Processing</vt:lpstr>
      <vt:lpstr>Semantic Processing</vt:lpstr>
      <vt:lpstr>Semantic Processing</vt:lpstr>
      <vt:lpstr>Semantic Processing</vt:lpstr>
      <vt:lpstr>Semantic Processing</vt:lpstr>
      <vt:lpstr>Course Expectations</vt:lpstr>
      <vt:lpstr>Course Website</vt:lpstr>
      <vt:lpstr>TA</vt:lpstr>
      <vt:lpstr>Course Mailing List</vt:lpstr>
      <vt:lpstr>Textbook</vt:lpstr>
      <vt:lpstr>Graded Work</vt:lpstr>
      <vt:lpstr>Programming</vt:lpstr>
      <vt:lpstr>Programming</vt:lpstr>
      <vt:lpstr>Programming</vt:lpstr>
      <vt:lpstr>Assignments</vt:lpstr>
      <vt:lpstr>Assignments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Dan Garrette</dc:creator>
  <cp:lastModifiedBy>Dan Garrette</cp:lastModifiedBy>
  <cp:revision>96</cp:revision>
  <cp:lastPrinted>2013-08-29T18:28:51Z</cp:lastPrinted>
  <dcterms:created xsi:type="dcterms:W3CDTF">2013-08-29T15:48:09Z</dcterms:created>
  <dcterms:modified xsi:type="dcterms:W3CDTF">2013-08-29T18:37:50Z</dcterms:modified>
</cp:coreProperties>
</file>