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57" r:id="rId5"/>
    <p:sldId id="265" r:id="rId6"/>
    <p:sldId id="260" r:id="rId7"/>
    <p:sldId id="261" r:id="rId8"/>
    <p:sldId id="262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798756-EAAD-2C42-9495-2676CC3EA4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Sentiment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E1E24-8A4F-FE42-BF87-BC0888587F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B59DD-645E-1B46-9C1B-D36940162105}" type="datetime1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89496-A908-5645-BB4B-2C7EF236E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 Giang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30177-D600-9444-B42C-2804999DB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4B0EC-8968-EE42-B3E1-63D5710B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96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Sentiment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07B44-CF13-7D4E-9A90-86E9D8851450}" type="datetime1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 Giang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3E5A0-BFFD-1047-9B4E-653C2DB8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2221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and meaning of the phrase, text, etc.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34215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4011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0823-3A72-1142-A552-E233C089E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E17D4-4770-CC4C-B9C0-FB4CF4346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5F18-58A6-CC48-BD02-99539BF9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07C9-4F18-5B41-BE3F-33BEAC495955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5C03-3120-4848-B597-B949A6E7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42B2-B4CB-5C43-AEB2-F21A3DAE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AD2B-9009-774E-A93B-6D34283F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73DE4-9207-D140-9552-1BB0D469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BF5A-4C59-3340-9845-6B4D5E36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0C6A-9199-9F4D-9FDC-C45BB669E7CE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C970-0494-D24A-B396-D6BB649F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05A3-B458-2F4D-9EAE-56F291D3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C797B-D763-364A-8042-2EF3B3FD8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C3DF3-3858-8444-B1F3-940CD926C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7370-87DF-BA4E-81A8-D9832086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3C31-926D-2246-B4BF-07B118F78E87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FB86-A1F6-664C-ACF7-11EA3982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8A92-156F-8544-B545-6D54396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5643-48AA-0A41-A775-1A16E7EE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70CB-8283-D34F-84A9-8898378E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3F8C-DD5E-DB49-8E57-6CB192DD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29BD-275F-A44F-879C-E6A55FEFFD61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F44B-F16A-534B-97C1-45415779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B77-4A47-7844-9B28-DA5D7AA4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6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D098-7295-6B4F-A611-1CE2602A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6D892-425E-A94E-B5A6-FE854490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2554-F67D-6D4C-8A8E-E04E1E85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DA2D-B1B8-F84C-9BD2-EAE38E8EADDE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C3A2-F4C6-744C-919A-C2998B6F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50BB-7DE2-7B46-B4F8-D4B863B4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F125-0100-5049-8F0F-CFFFD0E1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2BB4-02CF-794A-8A7D-F75718B0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027F-07A9-8040-859D-DE4EA5167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E370-329E-E84E-9D3A-57518DE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5B7B-8756-2B4F-BD78-2E2F019C4424}" type="datetime1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E029-CAA7-2946-97EC-ED6A5C63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7160-1001-0B4E-9BBC-888A6C57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D640-6166-6A44-A09E-AF4C59F0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B8996-4164-C044-B4F1-F0516208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B6EB-6254-0741-B867-0B10C0C7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579D-1E1F-F84A-B01E-9E642700C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C7C67-F17B-AD49-8E96-F22E8EC0D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939F5-DA25-D240-B6DA-A2F2F76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5D39-5AA5-314F-8A0D-355458D66708}" type="datetime1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EB455-6598-C44B-A102-D5F4E28E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D655-8EAE-3E47-A890-35067785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DB3C-63C8-6E47-A688-2F1B4C94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FA3DB-C958-8948-AF9C-4506DF24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3FC-203C-BC4F-9D11-DC7BC89DAD6E}" type="datetime1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56996-EA91-5245-AF17-E97796B1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5537-4953-254A-92EB-D0FD621E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0C3A1-3775-8F48-A0F8-28E7609A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FC1-59E0-664C-962B-82DE47100635}" type="datetime1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3630E-71E5-024D-BDE9-C74A38E8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8D11A-0529-9044-B910-897887BB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6857-DF73-C646-9078-B5287C75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B833-FF2D-6B4E-92C2-3B0D6318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0216F-6E16-6F41-8D98-6ADA1FD0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F513-5906-EB4B-85C9-78194A13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447-5FD7-EB4D-8AC3-A4920D53BE61}" type="datetime1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D1346-12BE-354C-A971-A68ADE3B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C7715-0BC9-4D48-8762-20300F22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CA7D-AC5A-3F41-A72A-36A8C07B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AC4EE-B610-8248-A726-ABA6F0881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1C507-6C83-C445-8E2F-8EAF3BA2E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93132-3D1E-9842-8E44-D594BFC1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18E2-FC44-8545-8876-0BC2C1120806}" type="datetime1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FEA46-29AB-9D41-9216-523725EC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823E-C45E-794B-B20C-1F33086C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67E09-604E-CB4D-98C6-1797425E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F547-D640-754D-AA04-EDBD90C7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4A8F-FB2D-0140-B86D-67851FC5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0935-C89D-4341-A872-B1ECA18675A7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1997-1DBE-9444-B00F-72B961D3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Sentiment Analysis DHG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96DC-6C22-0248-902F-55F827E57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0FDF-5462-DF4A-BE95-2FE01CC7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D47F-69DB-C246-A5FA-65980F405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6D953-9881-5F4A-85DF-947E2900D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W5H</a:t>
            </a:r>
          </a:p>
        </p:txBody>
      </p:sp>
    </p:spTree>
    <p:extLst>
      <p:ext uri="{BB962C8B-B14F-4D97-AF65-F5344CB8AC3E}">
        <p14:creationId xmlns:p14="http://schemas.microsoft.com/office/powerpoint/2010/main" val="6633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74F7-0E4C-4D4E-81AD-FC8AE91B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drawbacks of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5FD1-D049-3541-B50D-1B371AA8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analysis is not very useful unless there is a prescriptive action or actionable step (extra steps are required)</a:t>
            </a:r>
          </a:p>
          <a:p>
            <a:r>
              <a:rPr lang="en-US" dirty="0"/>
              <a:t>Accuracy score of sentiment polarity (negative, neutral, positive) can be skewed or not accurate yet, due to limited datasets</a:t>
            </a:r>
          </a:p>
          <a:p>
            <a:r>
              <a:rPr lang="en-US" dirty="0"/>
              <a:t>Weighted matrix:</a:t>
            </a:r>
          </a:p>
          <a:p>
            <a:pPr lvl="1"/>
            <a:r>
              <a:rPr lang="en-US" dirty="0"/>
              <a:t>Lower the category, the higher the accuracy score</a:t>
            </a:r>
          </a:p>
          <a:p>
            <a:pPr lvl="1"/>
            <a:r>
              <a:rPr lang="en-US" dirty="0"/>
              <a:t>Higher the category, lower the accuracy score but more interpretable</a:t>
            </a:r>
          </a:p>
          <a:p>
            <a:pPr lvl="1"/>
            <a:r>
              <a:rPr lang="en-US" dirty="0"/>
              <a:t>Trade-offs between accuracy score and interpretability</a:t>
            </a:r>
          </a:p>
          <a:p>
            <a:r>
              <a:rPr lang="en-US" dirty="0"/>
              <a:t>To improve sentiment analysis, we need to learn RNN &amp; HMM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3478-CE44-AF40-AD31-28F1FC1E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ECA1-4B94-1A45-B69B-13975F7E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EF90-6953-BB41-9FD0-71BA8788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Electronics Review &amp; </a:t>
            </a:r>
            <a:r>
              <a:rPr lang="en-US" dirty="0" err="1"/>
              <a:t>GoT</a:t>
            </a:r>
            <a:r>
              <a:rPr lang="en-US" dirty="0"/>
              <a:t> Season 8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E51E-3CA3-5F46-B60B-3349E99F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Review demo using </a:t>
            </a:r>
            <a:r>
              <a:rPr lang="en-US" dirty="0" err="1"/>
              <a:t>Jupyter</a:t>
            </a:r>
            <a:r>
              <a:rPr lang="en-US" dirty="0"/>
              <a:t> Notebook, panda, </a:t>
            </a:r>
            <a:r>
              <a:rPr lang="en-US" dirty="0" err="1"/>
              <a:t>scikit</a:t>
            </a:r>
            <a:r>
              <a:rPr lang="en-US" dirty="0"/>
              <a:t> / NTLK</a:t>
            </a:r>
          </a:p>
          <a:p>
            <a:r>
              <a:rPr lang="en-US" dirty="0"/>
              <a:t>Game of Thrones S8 demo via Spacy, </a:t>
            </a:r>
            <a:r>
              <a:rPr lang="en-US" dirty="0" err="1"/>
              <a:t>VaderSentiment</a:t>
            </a:r>
            <a:r>
              <a:rPr lang="en-US" dirty="0"/>
              <a:t>, Bokeh, pandas</a:t>
            </a:r>
          </a:p>
          <a:p>
            <a:r>
              <a:rPr lang="en-US" dirty="0"/>
              <a:t>Datasets are scraped off of Amazon and IMDB using </a:t>
            </a:r>
            <a:r>
              <a:rPr lang="en-US" dirty="0" err="1"/>
              <a:t>Scrapy</a:t>
            </a:r>
            <a:r>
              <a:rPr lang="en-US" dirty="0"/>
              <a:t> &amp;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C# .NET port of </a:t>
            </a:r>
            <a:r>
              <a:rPr lang="en-US" dirty="0" err="1"/>
              <a:t>VaderSentiment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>
                <a:sym typeface="Wingdings" pitchFamily="2" charset="2"/>
              </a:rPr>
              <a:t>VaderSharp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CC705-3B15-0448-8E50-9F4223C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65799-229F-1140-BE0B-E945A8C9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C1BA-D026-E84E-B6B3-BBE1FE37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this be applied to </a:t>
            </a:r>
            <a:r>
              <a:rPr lang="en-US" dirty="0" err="1"/>
              <a:t>Methodify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26E3-C67D-3949-BE54-A5271702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useful on the open-ended questions where users enter their thoughts and feedbacks</a:t>
            </a:r>
          </a:p>
          <a:p>
            <a:r>
              <a:rPr lang="en-US" dirty="0"/>
              <a:t>Provides </a:t>
            </a:r>
            <a:r>
              <a:rPr lang="en-US" dirty="0" err="1"/>
              <a:t>realtime</a:t>
            </a:r>
            <a:r>
              <a:rPr lang="en-US" dirty="0"/>
              <a:t> updates on overall compound scoring</a:t>
            </a:r>
          </a:p>
          <a:p>
            <a:r>
              <a:rPr lang="en-US" dirty="0"/>
              <a:t>Allows the qualitative answers to </a:t>
            </a:r>
            <a:r>
              <a:rPr lang="en-US"/>
              <a:t>be quantifiable</a:t>
            </a:r>
            <a:endParaRPr lang="en-US" dirty="0"/>
          </a:p>
          <a:p>
            <a:r>
              <a:rPr lang="en-US" dirty="0"/>
              <a:t>Can be sold as an enhanced feature for future versions of </a:t>
            </a:r>
            <a:r>
              <a:rPr lang="en-US" dirty="0" err="1"/>
              <a:t>Methodify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147BE-4220-9945-A0C0-71A829D0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23B13-8957-774E-8537-8D63414A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425E-6F2D-5A41-9C7B-56FF2966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When &amp;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6284-74B7-6B47-9E9F-098AD806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a field within the Natural Language Processing, which started in 1950’s</a:t>
            </a:r>
          </a:p>
          <a:p>
            <a:r>
              <a:rPr lang="en-US" dirty="0"/>
              <a:t>Alan Turing published a book called “Intelligence” in 1950</a:t>
            </a:r>
          </a:p>
          <a:p>
            <a:r>
              <a:rPr lang="en-US" dirty="0"/>
              <a:t>Today we use the Turing test to determine intelligence of a machine</a:t>
            </a:r>
          </a:p>
          <a:p>
            <a:r>
              <a:rPr lang="en-US" dirty="0"/>
              <a:t>(See the </a:t>
            </a:r>
            <a:r>
              <a:rPr lang="en-US" dirty="0" err="1"/>
              <a:t>youtube</a:t>
            </a:r>
            <a:r>
              <a:rPr lang="en-US" dirty="0"/>
              <a:t> video regarding Google’s Duplex assistant AI)</a:t>
            </a:r>
          </a:p>
          <a:p>
            <a:r>
              <a:rPr lang="en-US" dirty="0"/>
              <a:t>In the 80’s it was based on rule setting (aka labelling) but later on using statistical / probabilistic decisions models (think algorithms)</a:t>
            </a:r>
          </a:p>
          <a:p>
            <a:r>
              <a:rPr lang="en-US" dirty="0"/>
              <a:t>Other and more complex types &amp; style of ML evolved in NLP</a:t>
            </a:r>
          </a:p>
          <a:p>
            <a:pPr lvl="1"/>
            <a:r>
              <a:rPr lang="en-US" dirty="0"/>
              <a:t>E.g. Deep neural network, reinforced learning, deep learning, etc.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525378-7F91-3149-A473-D6195E11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3F602-3CE2-FD4A-AB58-382211C4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B59-0E79-FC43-99DF-6E22847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branches of Machine Learning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745D8B-0DBA-654D-BFA3-B5F29F95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0" y="1874044"/>
            <a:ext cx="8788400" cy="42545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BFFB3-96A6-AC42-BF46-CCC45368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B3D7E-D7E0-A04B-8194-4FF3D0E5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DC07-6BF2-C14C-85CF-FB98735E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71FB-C7D2-B44C-929F-9D543F35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known as opinion mining</a:t>
            </a:r>
          </a:p>
          <a:p>
            <a:r>
              <a:rPr lang="en-US" dirty="0"/>
              <a:t>The application of ”Easy NLP” or Natural Language Processing via text analysis (can be speech), computational linguistic and biometrics</a:t>
            </a:r>
          </a:p>
          <a:p>
            <a:r>
              <a:rPr lang="en-US" dirty="0"/>
              <a:t>There’s also “Hard NLP” – Hidden Markov Model &amp; Recursive Neural Network</a:t>
            </a:r>
          </a:p>
          <a:p>
            <a:r>
              <a:rPr lang="en-US" dirty="0"/>
              <a:t>NLP is a branch of Machine Learning of AI where big data (structured data) is used to teach machine to understand human languages.</a:t>
            </a:r>
          </a:p>
          <a:p>
            <a:r>
              <a:rPr lang="en-US" dirty="0"/>
              <a:t>Math is universal but language is ambiguous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e.g. I got grilled on the test – different interpretation</a:t>
            </a:r>
          </a:p>
          <a:p>
            <a:pPr lvl="1"/>
            <a:r>
              <a:rPr lang="en-US" dirty="0"/>
              <a:t>1) I failed the test</a:t>
            </a:r>
          </a:p>
          <a:p>
            <a:pPr lvl="1"/>
            <a:r>
              <a:rPr lang="en-US" dirty="0"/>
              <a:t>2) I got cooked on the test</a:t>
            </a:r>
          </a:p>
          <a:p>
            <a:r>
              <a:rPr lang="en-US" dirty="0"/>
              <a:t>Machines cannot understand the context and there are multiple interpretation.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7C767-2B29-B44D-AAE7-765E5EFB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DA9AE-8EAE-E14A-AFFC-85CEC3B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F6BA-017A-0D40-BB88-246145F6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 (continuing)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18DD-341A-324A-BFAF-2803F81A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 main theme in sentiment analysis are:  regression and classification</a:t>
            </a:r>
          </a:p>
          <a:p>
            <a:r>
              <a:rPr lang="en-US" dirty="0"/>
              <a:t>Regression – can be linear, logistic, or decision tree that trains the ML model by reiterating recursively and mapping out the target closer to a certain category (requires continuous input)</a:t>
            </a:r>
          </a:p>
          <a:p>
            <a:r>
              <a:rPr lang="en-US" dirty="0"/>
              <a:t>Classification tries to predict a category, e.g. image of a digit, or even image of a hotdog (think Silicon Valley show), and handwriting (from A to Z)</a:t>
            </a:r>
          </a:p>
          <a:p>
            <a:r>
              <a:rPr lang="en-US" dirty="0"/>
              <a:t>They eventually get transformed by deep learning</a:t>
            </a:r>
          </a:p>
          <a:p>
            <a:r>
              <a:rPr lang="en-US" dirty="0"/>
              <a:t>Natural occurring data types include text, images, age, binary classification (yes/no)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6F64-99AE-BC49-AB0C-769E20BC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556FD-37F3-CF4F-9F54-B8A760B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8C57-BEAE-FD49-9AC0-AA9174C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Sentiment Analysis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79FA-C840-D44D-99A3-75D42391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gauge a person’s emotion and feelings</a:t>
            </a:r>
          </a:p>
          <a:p>
            <a:r>
              <a:rPr lang="en-US" dirty="0"/>
              <a:t>To quantify sentiment based on a text, speech, or even emoticons measured in polarity score</a:t>
            </a:r>
          </a:p>
          <a:p>
            <a:pPr lvl="1"/>
            <a:r>
              <a:rPr lang="en-US" dirty="0"/>
              <a:t>Ranges from -1 to +1.</a:t>
            </a:r>
          </a:p>
          <a:p>
            <a:r>
              <a:rPr lang="en-US" dirty="0"/>
              <a:t>Data mined and analyzed from sentiments can be used to determine an outcome or result, e.g. election polling</a:t>
            </a:r>
          </a:p>
          <a:p>
            <a:r>
              <a:rPr lang="en-US" dirty="0"/>
              <a:t>Results can be used to prescribe a certain action or nothing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3D39A-DA54-F247-A836-B398D15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BB327-F9FE-5C43-A655-D93BD66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6840-4D53-8641-B90C-A5B8B864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A617-3E46-7D43-9147-A9F780F9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38" y="1493580"/>
            <a:ext cx="10515600" cy="1190212"/>
          </a:xfrm>
        </p:spPr>
        <p:txBody>
          <a:bodyPr>
            <a:normAutofit fontScale="92500"/>
          </a:bodyPr>
          <a:lstStyle/>
          <a:p>
            <a:r>
              <a:rPr lang="en-US" dirty="0"/>
              <a:t>There’s a lot math involved, i.e. field of statistics and algorithm</a:t>
            </a:r>
          </a:p>
          <a:p>
            <a:r>
              <a:rPr lang="en-US" dirty="0"/>
              <a:t>Does involve linear or logistic regression, word to vector, decisions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8FA1E-3C9A-BE44-B279-4BEDB343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AB107-D543-DD49-BE69-308E068F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DC211-BCB0-884E-947D-D4ED3934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14" y="2683792"/>
            <a:ext cx="6304771" cy="1740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0DB16-2441-C34E-AC64-A4BB10547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31" y="4613688"/>
            <a:ext cx="3475408" cy="1553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CA8DF0-59F5-5948-B1BE-EF545AD8A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13688"/>
            <a:ext cx="3052176" cy="1553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7864C2-33DA-944B-A271-A24750F1F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757" y="4613928"/>
            <a:ext cx="3262477" cy="1552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6393FC-52F7-7F43-A5BC-2DCA94A14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25" y="2681199"/>
            <a:ext cx="3214075" cy="17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8C20-3961-6F49-9F33-8AFFDF0B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(continuing…)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0DCA-8FCD-8C47-9861-3CE4AF92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common techniques &amp; part of the NLP family:</a:t>
            </a:r>
          </a:p>
          <a:p>
            <a:pPr lvl="1"/>
            <a:r>
              <a:rPr lang="en-US" dirty="0"/>
              <a:t>Parts of Speech Tagging (</a:t>
            </a:r>
            <a:r>
              <a:rPr lang="en-US" dirty="0" err="1"/>
              <a:t>PoST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Grammatical tagging of adjacent words (clause), e.g. SVO</a:t>
            </a:r>
          </a:p>
          <a:p>
            <a:pPr lvl="1"/>
            <a:r>
              <a:rPr lang="en-US" dirty="0"/>
              <a:t>Named-Entity Recognition (NER)</a:t>
            </a:r>
          </a:p>
          <a:p>
            <a:pPr lvl="2"/>
            <a:r>
              <a:rPr lang="en-US" dirty="0"/>
              <a:t>Locate &amp; classify named entities, e.g. person, location, organization, names, etc.</a:t>
            </a:r>
          </a:p>
          <a:p>
            <a:pPr lvl="1"/>
            <a:r>
              <a:rPr lang="en-US" dirty="0"/>
              <a:t>Learn via inputs from datasets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63854-8CEB-4B49-BC23-5D16553E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742A2-DD23-204B-BD28-5706AE1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6C547-DC9A-E446-A3DB-4332600C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44" y="4327453"/>
            <a:ext cx="4038600" cy="1928489"/>
          </a:xfrm>
          <a:prstGeom prst="rect">
            <a:avLst/>
          </a:prstGeom>
        </p:spPr>
      </p:pic>
      <p:sp>
        <p:nvSpPr>
          <p:cNvPr id="8" name="Explosion 2 7">
            <a:extLst>
              <a:ext uri="{FF2B5EF4-FFF2-40B4-BE49-F238E27FC236}">
                <a16:creationId xmlns:a16="http://schemas.microsoft.com/office/drawing/2014/main" id="{11E6C8DD-98AD-7C44-8E11-0E9D2A8DB556}"/>
              </a:ext>
            </a:extLst>
          </p:cNvPr>
          <p:cNvSpPr/>
          <p:nvPr/>
        </p:nvSpPr>
        <p:spPr>
          <a:xfrm>
            <a:off x="6762307" y="4327453"/>
            <a:ext cx="3306726" cy="180753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 Time</a:t>
            </a:r>
          </a:p>
          <a:p>
            <a:pPr algn="ctr"/>
            <a:r>
              <a:rPr lang="en-US" dirty="0"/>
              <a:t>POST / NER</a:t>
            </a:r>
          </a:p>
        </p:txBody>
      </p:sp>
    </p:spTree>
    <p:extLst>
      <p:ext uri="{BB962C8B-B14F-4D97-AF65-F5344CB8AC3E}">
        <p14:creationId xmlns:p14="http://schemas.microsoft.com/office/powerpoint/2010/main" val="248911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68EC-D3A0-D24D-9E7F-DE2A5DE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languages for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79AC-AD12-FA44-AC88-49907459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472262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Libraries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NLTK</a:t>
            </a:r>
          </a:p>
          <a:p>
            <a:r>
              <a:rPr lang="en-US" dirty="0"/>
              <a:t>Spacy</a:t>
            </a:r>
          </a:p>
          <a:p>
            <a:r>
              <a:rPr lang="en-US" dirty="0" err="1"/>
              <a:t>VaderSentiment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FFB4F-EB3A-1746-A5A6-FBCE51AB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 DHG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F9C6C-48D8-4F4E-9139-D37B130D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FDF-5462-DF4A-BE95-2FE01CC76502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C30D1-7F9B-D54C-A5F0-066EE919F329}"/>
              </a:ext>
            </a:extLst>
          </p:cNvPr>
          <p:cNvSpPr txBox="1">
            <a:spLocks/>
          </p:cNvSpPr>
          <p:nvPr/>
        </p:nvSpPr>
        <p:spPr>
          <a:xfrm>
            <a:off x="5792086" y="1847850"/>
            <a:ext cx="472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Programming Languages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0745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813</Words>
  <Application>Microsoft Macintosh PowerPoint</Application>
  <PresentationFormat>Widescreen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Sentiment Analysis</vt:lpstr>
      <vt:lpstr>Background – When &amp; Who</vt:lpstr>
      <vt:lpstr>Different branches of Machine Learning</vt:lpstr>
      <vt:lpstr>What is Sentiment Analysis?</vt:lpstr>
      <vt:lpstr>What is Sentiment Analysis? (continuing)</vt:lpstr>
      <vt:lpstr>Why is Sentiment Analysis is important?</vt:lpstr>
      <vt:lpstr>How does it work?</vt:lpstr>
      <vt:lpstr>How does it work? (continuing…)</vt:lpstr>
      <vt:lpstr>Libraries &amp; languages for NLP</vt:lpstr>
      <vt:lpstr>Some drawbacks of sentiment analysis</vt:lpstr>
      <vt:lpstr>Demonstration of Electronics Review &amp; GoT Season 8 Finale</vt:lpstr>
      <vt:lpstr>Where can this be applied to Methodify?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Microsoft Office User</dc:creator>
  <cp:lastModifiedBy>Duc  Giang</cp:lastModifiedBy>
  <cp:revision>23</cp:revision>
  <dcterms:created xsi:type="dcterms:W3CDTF">2019-05-24T04:09:10Z</dcterms:created>
  <dcterms:modified xsi:type="dcterms:W3CDTF">2019-05-24T19:33:40Z</dcterms:modified>
</cp:coreProperties>
</file>