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524" r:id="rId8"/>
    <p:sldId id="536" r:id="rId9"/>
    <p:sldId id="537" r:id="rId10"/>
    <p:sldId id="538" r:id="rId11"/>
    <p:sldId id="539" r:id="rId12"/>
    <p:sldId id="540" r:id="rId13"/>
    <p:sldId id="525" r:id="rId14"/>
    <p:sldId id="526" r:id="rId15"/>
    <p:sldId id="530" r:id="rId16"/>
    <p:sldId id="533" r:id="rId17"/>
    <p:sldId id="534" r:id="rId18"/>
    <p:sldId id="532" r:id="rId19"/>
    <p:sldId id="528" r:id="rId20"/>
    <p:sldId id="53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1314F-8BF8-4596-B2F1-4E6462C97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Community Detection in Networks: </a:t>
            </a:r>
            <a:br>
              <a:rPr lang="en-US" sz="4400" dirty="0"/>
            </a:br>
            <a:r>
              <a:rPr lang="en-US" sz="4400" dirty="0"/>
              <a:t>A Rough Sets and</a:t>
            </a:r>
            <a:br>
              <a:rPr lang="en-US" sz="4400" dirty="0"/>
            </a:br>
            <a:r>
              <a:rPr lang="en-US" sz="4400" dirty="0"/>
              <a:t>Consensus Clustering Approach</a:t>
            </a:r>
            <a:endParaRPr lang="es-ES_tradnl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459377-71B2-46D3-819B-2D8FBA4EF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39453"/>
            <a:ext cx="7891272" cy="1852289"/>
          </a:xfrm>
        </p:spPr>
        <p:txBody>
          <a:bodyPr>
            <a:normAutofit/>
          </a:bodyPr>
          <a:lstStyle/>
          <a:p>
            <a:endParaRPr lang="es-ES_tradnl" sz="2400" dirty="0"/>
          </a:p>
          <a:p>
            <a:r>
              <a:rPr lang="es-ES_tradnl" sz="1800" dirty="0"/>
              <a:t>Darian Horacio Grass Boada (dhgrass@unav.es)</a:t>
            </a:r>
          </a:p>
          <a:p>
            <a:r>
              <a:rPr lang="es-ES_tradnl" sz="1800" dirty="0"/>
              <a:t>Leandro González Montesino</a:t>
            </a:r>
          </a:p>
          <a:p>
            <a:r>
              <a:rPr lang="es-ES_tradnl" sz="1800" dirty="0"/>
              <a:t>Rubén Armañanzas</a:t>
            </a:r>
          </a:p>
          <a:p>
            <a:endParaRPr lang="es-ES_tradnl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F2660E-9592-4414-88AC-A624F9D8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6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2674B-3E6D-716D-A724-BF1DE3217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60562-0B48-2F71-293D-FDE318E8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238512" cy="807442"/>
          </a:xfrm>
        </p:spPr>
        <p:txBody>
          <a:bodyPr>
            <a:noAutofit/>
          </a:bodyPr>
          <a:lstStyle/>
          <a:p>
            <a:r>
              <a:rPr lang="en-US" sz="3200" dirty="0"/>
              <a:t>Rough Clustering-based Consensus Community Detection (RC-CCD)</a:t>
            </a:r>
            <a:endParaRPr lang="es-ES_tradn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C2A8B-4980-503A-C0A6-4407E5A8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56" y="5327009"/>
            <a:ext cx="10058400" cy="34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Figure 1: Summary of the RC-CCD process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B946CE-89DD-5D45-0E89-A613DFF1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96D5D3-6E6C-0495-10F8-602ADBA1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1" y="631966"/>
            <a:ext cx="8270834" cy="4695043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A0E9105-8DC0-C6BA-F835-383F6D0A072D}"/>
              </a:ext>
            </a:extLst>
          </p:cNvPr>
          <p:cNvSpPr txBox="1">
            <a:spLocks/>
          </p:cNvSpPr>
          <p:nvPr/>
        </p:nvSpPr>
        <p:spPr>
          <a:xfrm>
            <a:off x="1884218" y="5791903"/>
            <a:ext cx="10058400" cy="43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9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(3) Identify induced subgraphs in the original graph as sets of inseparable nodes</a:t>
            </a:r>
            <a:endParaRPr lang="es-ES_tradnl" sz="1900" dirty="0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78A0699A-BE12-A116-2E5E-6528409B10D5}"/>
              </a:ext>
            </a:extLst>
          </p:cNvPr>
          <p:cNvSpPr/>
          <p:nvPr/>
        </p:nvSpPr>
        <p:spPr>
          <a:xfrm>
            <a:off x="7964684" y="4535054"/>
            <a:ext cx="3818770" cy="74192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5364D2-A93D-44B8-38DF-075E7C5BCFD7}"/>
              </a:ext>
            </a:extLst>
          </p:cNvPr>
          <p:cNvSpPr/>
          <p:nvPr/>
        </p:nvSpPr>
        <p:spPr>
          <a:xfrm>
            <a:off x="3405246" y="1208117"/>
            <a:ext cx="216209" cy="36624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A7019-08A3-EE8D-11F7-A841BEF02DFB}"/>
              </a:ext>
            </a:extLst>
          </p:cNvPr>
          <p:cNvSpPr txBox="1"/>
          <p:nvPr/>
        </p:nvSpPr>
        <p:spPr>
          <a:xfrm>
            <a:off x="68436" y="2459504"/>
            <a:ext cx="3336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Label Propagation, Greedy Modularity, Infomap, Louvain, </a:t>
            </a:r>
            <a:r>
              <a:rPr 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or any other community detection algorithm — including multi-objective approaches — can be used.</a:t>
            </a:r>
          </a:p>
        </p:txBody>
      </p:sp>
    </p:spTree>
    <p:extLst>
      <p:ext uri="{BB962C8B-B14F-4D97-AF65-F5344CB8AC3E}">
        <p14:creationId xmlns:p14="http://schemas.microsoft.com/office/powerpoint/2010/main" val="248067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9161-4F21-47B8-D405-F2C7AF9FF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37AA8-00EE-1537-703A-74354D33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238512" cy="807442"/>
          </a:xfrm>
        </p:spPr>
        <p:txBody>
          <a:bodyPr>
            <a:noAutofit/>
          </a:bodyPr>
          <a:lstStyle/>
          <a:p>
            <a:r>
              <a:rPr lang="en-US" sz="3200" dirty="0"/>
              <a:t>Rough Clustering-based Consensus Community Detection (RC-CCD)</a:t>
            </a:r>
            <a:endParaRPr lang="es-ES_tradn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EB01B-0A49-16B8-9DAA-47FBCDB6B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56" y="5327009"/>
            <a:ext cx="10058400" cy="34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Figure 1: Summary of the RC-CCD process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C369CC-B193-3156-7361-E067B277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FCBB2F-3A6A-0E67-4CA6-E4BE6194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1" y="631966"/>
            <a:ext cx="8270834" cy="4695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7411C13F-9C46-7147-A56B-85DBDF90B8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1236" y="5671778"/>
                <a:ext cx="10058400" cy="596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(4) Select the largest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granules as community prototypes, and assign remaining granules to lower or upper approximations using the similarity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𝐶𝑆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dirty="0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900" i="1" dirty="0" smtClean="0">
                                    <a:solidFill>
                                      <a:sysClr val="windowText" lastClr="000000">
                                        <a:lumMod val="85000"/>
                                        <a:lumOff val="15000"/>
                                      </a:sys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dirty="0" smtClean="0">
                                    <a:solidFill>
                                      <a:sysClr val="windowText" lastClr="000000">
                                        <a:lumMod val="85000"/>
                                        <a:lumOff val="15000"/>
                                      </a:sys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900" b="0" i="1" dirty="0" smtClean="0">
                                    <a:solidFill>
                                      <a:sysClr val="windowText" lastClr="000000">
                                        <a:lumMod val="85000"/>
                                        <a:lumOff val="15000"/>
                                      </a:sys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900" b="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threshold</a:t>
                </a:r>
                <a:endParaRPr lang="es-ES_tradnl" sz="1900" dirty="0"/>
              </a:p>
            </p:txBody>
          </p:sp>
        </mc:Choice>
        <mc:Fallback>
          <p:sp>
            <p:nvSpPr>
              <p:cNvPr id="14" name="Marcador de contenido 2">
                <a:extLst>
                  <a:ext uri="{FF2B5EF4-FFF2-40B4-BE49-F238E27FC236}">
                    <a16:creationId xmlns:a16="http://schemas.microsoft.com/office/drawing/2014/main" id="{7411C13F-9C46-7147-A56B-85DBDF90B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36" y="5671778"/>
                <a:ext cx="10058400" cy="596173"/>
              </a:xfrm>
              <a:prstGeom prst="rect">
                <a:avLst/>
              </a:prstGeom>
              <a:blipFill>
                <a:blip r:embed="rId4"/>
                <a:stretch>
                  <a:fillRect l="-545" t="-9184" r="-606" b="-244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FF7E503D-9ED0-7342-18C2-0CC2C8148D04}"/>
              </a:ext>
            </a:extLst>
          </p:cNvPr>
          <p:cNvSpPr/>
          <p:nvPr/>
        </p:nvSpPr>
        <p:spPr>
          <a:xfrm>
            <a:off x="8010865" y="2179782"/>
            <a:ext cx="3772590" cy="2346029"/>
          </a:xfrm>
          <a:prstGeom prst="roundRect">
            <a:avLst>
              <a:gd name="adj" fmla="val 128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647DFB1-9D86-1F2B-9931-927F7993F56E}"/>
              </a:ext>
            </a:extLst>
          </p:cNvPr>
          <p:cNvSpPr/>
          <p:nvPr/>
        </p:nvSpPr>
        <p:spPr>
          <a:xfrm>
            <a:off x="3405246" y="1208117"/>
            <a:ext cx="216209" cy="36624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8FAE6-5706-C07A-8C54-52A4E35AD473}"/>
              </a:ext>
            </a:extLst>
          </p:cNvPr>
          <p:cNvSpPr txBox="1"/>
          <p:nvPr/>
        </p:nvSpPr>
        <p:spPr>
          <a:xfrm>
            <a:off x="68436" y="2459504"/>
            <a:ext cx="3336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Label Propagation, Greedy Modularity, Infomap, Louvain, </a:t>
            </a:r>
            <a:r>
              <a:rPr 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or any other community detection algorithm — including multi-objective approaches — can be used.</a:t>
            </a:r>
          </a:p>
        </p:txBody>
      </p:sp>
    </p:spTree>
    <p:extLst>
      <p:ext uri="{BB962C8B-B14F-4D97-AF65-F5344CB8AC3E}">
        <p14:creationId xmlns:p14="http://schemas.microsoft.com/office/powerpoint/2010/main" val="21173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37037-4C68-A1BB-2377-09DC4A8D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AD14C-0CB8-F22D-E9F2-07B84B1B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238512" cy="807442"/>
          </a:xfrm>
        </p:spPr>
        <p:txBody>
          <a:bodyPr>
            <a:noAutofit/>
          </a:bodyPr>
          <a:lstStyle/>
          <a:p>
            <a:r>
              <a:rPr lang="en-US" sz="3200" dirty="0"/>
              <a:t>Rough Clustering-based Consensus Community Detection (RC-CCD)</a:t>
            </a:r>
            <a:endParaRPr lang="es-ES_tradn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18619-32AD-0CC3-143B-C8FE8130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56" y="5327009"/>
            <a:ext cx="10058400" cy="34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Figure 1: Summary of the RC-CCD process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EC83EB-F5AF-4AD4-DC9B-CE4F166A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64F81A-2910-270C-1520-550222C3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1" y="631966"/>
            <a:ext cx="8270834" cy="4695043"/>
          </a:xfrm>
          <a:prstGeom prst="rect">
            <a:avLst/>
          </a:prstGeom>
        </p:spPr>
      </p:pic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AA6E53D0-7F60-4571-0A3D-9D938D05A1D8}"/>
              </a:ext>
            </a:extLst>
          </p:cNvPr>
          <p:cNvSpPr/>
          <p:nvPr/>
        </p:nvSpPr>
        <p:spPr>
          <a:xfrm>
            <a:off x="8218217" y="697342"/>
            <a:ext cx="3565237" cy="1497066"/>
          </a:xfrm>
          <a:prstGeom prst="roundRect">
            <a:avLst>
              <a:gd name="adj" fmla="val 63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0BCEE087-1D53-A7A1-A0A5-112FA9A5F84B}"/>
              </a:ext>
            </a:extLst>
          </p:cNvPr>
          <p:cNvSpPr txBox="1">
            <a:spLocks/>
          </p:cNvSpPr>
          <p:nvPr/>
        </p:nvSpPr>
        <p:spPr>
          <a:xfrm>
            <a:off x="2662356" y="5780015"/>
            <a:ext cx="6880290" cy="434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9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(5) Output communities with core and boundary members</a:t>
            </a:r>
            <a:endParaRPr lang="es-ES_tradnl" sz="19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B36D18D-8002-8B68-8F5B-53AE999389E0}"/>
              </a:ext>
            </a:extLst>
          </p:cNvPr>
          <p:cNvSpPr/>
          <p:nvPr/>
        </p:nvSpPr>
        <p:spPr>
          <a:xfrm>
            <a:off x="3405246" y="1208117"/>
            <a:ext cx="216209" cy="36624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A1D42-69CA-2B40-3C7A-8A0D948C5E13}"/>
              </a:ext>
            </a:extLst>
          </p:cNvPr>
          <p:cNvSpPr txBox="1"/>
          <p:nvPr/>
        </p:nvSpPr>
        <p:spPr>
          <a:xfrm>
            <a:off x="68436" y="2459504"/>
            <a:ext cx="3336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Label Propagation, Greedy Modularity, Infomap, Louvain, </a:t>
            </a:r>
            <a:r>
              <a:rPr 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or any other community detection algorithm — including multi-objective approaches — can be used.</a:t>
            </a:r>
          </a:p>
        </p:txBody>
      </p:sp>
    </p:spTree>
    <p:extLst>
      <p:ext uri="{BB962C8B-B14F-4D97-AF65-F5344CB8AC3E}">
        <p14:creationId xmlns:p14="http://schemas.microsoft.com/office/powerpoint/2010/main" val="32308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8332C-AE6E-54F4-8ABB-146E7DADB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FC44-CAB0-EBE0-B5F4-63AE1CEF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Foundations of RC-CCD</a:t>
            </a:r>
            <a:endParaRPr lang="es-ES_tradnl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21AC23-9676-3A79-B898-3E4B8EF3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E74A1-37BC-3DB0-DD38-D8B955655D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279" y="3543343"/>
                <a:ext cx="10783442" cy="26907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RC-CCD's complexity is independent of the underlying detection algorithms.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RC-CCD groups similar nodes into granules based on shared community memberships across partitions.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Communities are modeled as rough sets to reveal and represent overlapping structures.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The granulation criterion is based on how frequently nodes co-occur in the same communities across partitions.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parameters in RC-CCD control the certainty in detecting core and boundary regions of communities, respectively.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E74A1-37BC-3DB0-DD38-D8B95565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9" y="3543343"/>
                <a:ext cx="10783442" cy="2690790"/>
              </a:xfrm>
              <a:prstGeom prst="rect">
                <a:avLst/>
              </a:prstGeom>
              <a:blipFill>
                <a:blip r:embed="rId3"/>
                <a:stretch>
                  <a:fillRect l="-226" r="-509" b="-24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etwork of lines and circles&#10;&#10;AI-generated content may be incorrect.">
            <a:extLst>
              <a:ext uri="{FF2B5EF4-FFF2-40B4-BE49-F238E27FC236}">
                <a16:creationId xmlns:a16="http://schemas.microsoft.com/office/drawing/2014/main" id="{A97B089C-77EB-2133-1453-E8A7395A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9" y="1231504"/>
            <a:ext cx="5210102" cy="21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4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0EE8C-9839-9CF3-5107-2CFBD3C2D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80CE6-35CD-1874-1D67-CB6C2DF0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Experimental Setup</a:t>
            </a:r>
            <a:endParaRPr lang="es-ES_tradnl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A1EB84-D69F-A4F9-CA3B-085CB84D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C0D52-8068-2058-1458-238D010FF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498" y="1089520"/>
                <a:ext cx="10888824" cy="5189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Base Algorithms: </a:t>
                </a:r>
                <a:r>
                  <a:rPr lang="en-US" b="1" noProof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Label Propagation, Greedy Modularity, Infomap, Louvain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</a:t>
                </a:r>
              </a:p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Metrics: </a:t>
                </a:r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Normalized Mutual Information (NMI), Participation Coefficient (PC)</a:t>
                </a:r>
              </a:p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Synthetic Networks: </a:t>
                </a:r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LFR framework. 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Parameters include node degree and community size distributions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,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),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network size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), average and max degree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), community size limits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)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LFR’s key parameters include the mixing factor (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)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which controls inter-community edge density, and for overlapping networks: overlap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) and the number of memberships per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).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We varied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from 0.1 to 0.6 in increments of 0.05, generating 11 distinct networks (net1, … , net11).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Small network configuration: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=1000,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15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=50,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=20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=50,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=100,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aramond" panose="02020404030301010803" pitchFamily="18" charset="0"/>
                </a:endParaRPr>
              </a:p>
              <a:p>
                <a:pPr lvl="1" algn="just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Large network configuration: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=20000,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15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=50,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aramond" panose="02020404030301010803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=100,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=2000,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C0D52-8068-2058-1458-238D010F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8" y="1089520"/>
                <a:ext cx="10888824" cy="5189982"/>
              </a:xfrm>
              <a:prstGeom prst="rect">
                <a:avLst/>
              </a:prstGeom>
              <a:blipFill>
                <a:blip r:embed="rId3"/>
                <a:stretch>
                  <a:fillRect l="-280" r="-5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3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44F8-A66A-903A-0C6C-DF0BD6D5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04EF0-04ED-4615-8892-9BA80C7B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Result: NMI quality measure</a:t>
            </a:r>
            <a:endParaRPr lang="es-ES_tradnl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6C5543-9B8E-7E8F-A835-502235CE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7296-4D17-5B81-C87C-78715C615376}"/>
              </a:ext>
            </a:extLst>
          </p:cNvPr>
          <p:cNvSpPr txBox="1">
            <a:spLocks/>
          </p:cNvSpPr>
          <p:nvPr/>
        </p:nvSpPr>
        <p:spPr>
          <a:xfrm>
            <a:off x="651587" y="4567266"/>
            <a:ext cx="10888824" cy="146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RC-CCD achieves high NMI in small networks, outperforming LPA and Greedy, and matching Infomap and Louvain.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In large networks, RC-CCD remains competitive or superior, especially in complex cases like net10 and net11.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Stable and accurate across all sizes, RC-CCD stands out for its robustness and independence from base algorithms.</a:t>
            </a:r>
          </a:p>
          <a:p>
            <a:pPr algn="just">
              <a:lnSpc>
                <a:spcPct val="12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EEDF0BF-82FF-E545-E79D-4C015391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78" y="1417912"/>
            <a:ext cx="6575042" cy="28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0FEE-DD7C-3F63-602E-D2E97F5E1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65FE1-C980-D5C1-98B5-7181E12E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Result: Cores Accuracy Evaluation</a:t>
            </a:r>
            <a:endParaRPr lang="es-ES_tradnl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5DDED6-E50D-4677-7893-A4D41F8A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7" name="Picture 6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1DA291EE-0898-C732-1894-9EE629FE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80" y="1868333"/>
            <a:ext cx="8326639" cy="16020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8E93D2-B164-8A6F-91E5-0273047669FB}"/>
              </a:ext>
            </a:extLst>
          </p:cNvPr>
          <p:cNvSpPr txBox="1">
            <a:spLocks/>
          </p:cNvSpPr>
          <p:nvPr/>
        </p:nvSpPr>
        <p:spPr>
          <a:xfrm>
            <a:off x="651588" y="4303719"/>
            <a:ext cx="10888824" cy="146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RC-CCD achieves over 90% accuracy in identifying core regions (lower approximations) across both small and large networks.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Results are consistent with ground-truth distributions and remain stable across different network complexities.</a:t>
            </a:r>
          </a:p>
        </p:txBody>
      </p:sp>
    </p:spTree>
    <p:extLst>
      <p:ext uri="{BB962C8B-B14F-4D97-AF65-F5344CB8AC3E}">
        <p14:creationId xmlns:p14="http://schemas.microsoft.com/office/powerpoint/2010/main" val="154407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154D-AA46-7332-0DA7-44B5381E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DD50-79C8-992A-6D23-9127ACCE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Result: Evaluation of Community Overlap</a:t>
            </a:r>
            <a:endParaRPr lang="es-ES_tradnl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8D951-C110-C5AD-1EE6-4CDA1885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7" name="Picture 6" descr="A table of numbers with text&#10;&#10;AI-generated content may be incorrect.">
            <a:extLst>
              <a:ext uri="{FF2B5EF4-FFF2-40B4-BE49-F238E27FC236}">
                <a16:creationId xmlns:a16="http://schemas.microsoft.com/office/drawing/2014/main" id="{D3D85642-9ADF-3409-5113-225AF833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182811"/>
            <a:ext cx="3646079" cy="50240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B6C4D7-CE31-50E7-4839-6ECEAFD0F362}"/>
              </a:ext>
            </a:extLst>
          </p:cNvPr>
          <p:cNvSpPr txBox="1">
            <a:spLocks/>
          </p:cNvSpPr>
          <p:nvPr/>
        </p:nvSpPr>
        <p:spPr>
          <a:xfrm>
            <a:off x="5250219" y="2518536"/>
            <a:ext cx="6109996" cy="235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RC-CCD shows slightly lower PC values than ground truth in simpler networks (e.g., 0.61 vs. 0.65 in net1), but these values consistently converge as network complexity increases, reaching near-ground-truth levels (e.g., 0.87 vs. 0.89 in net11).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This trend is consistent across both small and large networks, confirming the method’s adaptability.</a:t>
            </a:r>
          </a:p>
        </p:txBody>
      </p:sp>
    </p:spTree>
    <p:extLst>
      <p:ext uri="{BB962C8B-B14F-4D97-AF65-F5344CB8AC3E}">
        <p14:creationId xmlns:p14="http://schemas.microsoft.com/office/powerpoint/2010/main" val="166333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27ABB-FD43-50D4-1316-F6BE2DE2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DFA2-76ED-D835-EC1F-F98A5309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Autofit/>
          </a:bodyPr>
          <a:lstStyle/>
          <a:p>
            <a:r>
              <a:rPr lang="en-US" sz="2400" dirty="0"/>
              <a:t>Result: Boundary Structure Under Different Upper Approximation Scales</a:t>
            </a:r>
            <a:endParaRPr lang="es-ES_tradn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746466-4A0A-FD44-02A1-D6D33E25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B09487B8-532A-D702-F1DD-F8CC87D6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40" y="1400973"/>
            <a:ext cx="6820717" cy="2946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FBD5425-4082-9E6B-99A7-DF5AF360F3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587" y="4658901"/>
                <a:ext cx="10888824" cy="1467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parameter in RC-CCD enables adaptability by controlling community boundary flexibility—lower values yield tighter boundaries and higher NMI in simpler networks (e.g., </a:t>
                </a:r>
                <a14:m>
                  <m:oMath xmlns:m="http://schemas.openxmlformats.org/officeDocument/2006/math">
                    <m:r>
                      <a:rPr lang="el-GR" sz="1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0.902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in net1), while higher values expand boundaries and perform better in complex networks (e.g., </a:t>
                </a:r>
                <a14:m>
                  <m:oMath xmlns:m="http://schemas.openxmlformats.org/officeDocument/2006/math">
                    <m:r>
                      <a:rPr lang="el-GR" sz="18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l-G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sz="18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0.763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in net11).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FBD5425-4082-9E6B-99A7-DF5AF360F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7" y="4658901"/>
                <a:ext cx="10888824" cy="1467516"/>
              </a:xfrm>
              <a:prstGeom prst="rect">
                <a:avLst/>
              </a:prstGeom>
              <a:blipFill>
                <a:blip r:embed="rId4"/>
                <a:stretch>
                  <a:fillRect l="-224" r="-4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71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BB5E-C55A-A9B8-FB13-9292D166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4E4EA-D384-E127-B5A7-CE456661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Discussion – Key Points</a:t>
            </a:r>
            <a:endParaRPr lang="es-ES_tradnl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521677-9B85-8C29-6DAB-BF943721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B3D96-D829-3D55-608E-BE1AC75FAC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498" y="1089520"/>
                <a:ext cx="10888824" cy="5189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RC-CCD integrates multiple detection algorithms, overcoming limitations of single methods and improving structural accuracy.</a:t>
                </a:r>
              </a:p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Achieves high precision (avg. NMI = 0.85) across network sizes, outperforming traditional methods like Louvain and LPA.</a:t>
                </a:r>
              </a:p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Consistently detects community cores (&gt;95% accuracy), crucial for estimating the number of communities and building reliable structures.</a:t>
                </a:r>
              </a:p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parameter fine-tunes boundary flexibility: lower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works best in simple networks; higher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improves detection in complex topologies.</a:t>
                </a:r>
              </a:p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Adapts well to network complexity, balancing specificity and flexibility through tunable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B3D96-D829-3D55-608E-BE1AC75FA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98" y="1089520"/>
                <a:ext cx="10888824" cy="5189982"/>
              </a:xfrm>
              <a:prstGeom prst="rect">
                <a:avLst/>
              </a:prstGeom>
              <a:blipFill>
                <a:blip r:embed="rId3"/>
                <a:stretch>
                  <a:fillRect l="-336" r="-5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6B99-7B43-4B74-B02F-D73C530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Complex networks analysis</a:t>
            </a:r>
            <a:endParaRPr lang="es-ES_tradn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E5790-16F0-40FC-896B-D69004AB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3241"/>
            <a:ext cx="10058400" cy="4678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It allows:</a:t>
            </a:r>
          </a:p>
          <a:p>
            <a:pPr lvl="1" algn="just"/>
            <a:r>
              <a:rPr lang="en-US" sz="20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the study of how interconnected systems are structured, reveals the underlying patterns governing interactions among elements, and helps assess the influence of individual components within the network. </a:t>
            </a:r>
          </a:p>
          <a:p>
            <a:pPr lvl="2" algn="just"/>
            <a:r>
              <a:rPr lang="en-US" sz="20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Examples include: social networks, biological networks (e.g., neural or protein interaction networks), technological systems (e.g., the Internet), and transportation infrastructures.</a:t>
            </a:r>
            <a:endParaRPr lang="es-ES_tradnl" sz="2000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746033-A6C3-4C15-A168-30EC2FE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C046238-20A2-4B11-911D-2D8B7E9098E5}"/>
                  </a:ext>
                </a:extLst>
              </p:cNvPr>
              <p:cNvSpPr/>
              <p:nvPr/>
            </p:nvSpPr>
            <p:spPr>
              <a:xfrm>
                <a:off x="1063752" y="4264368"/>
                <a:ext cx="86590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/>
                  <a:t>The relationships among vertices show high concentrations of edges within specific groups (clusters) of vertices, and low concentrations between those groups.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1" dirty="0">
                    <a:latin typeface="Garamond" panose="02020404030301010803" pitchFamily="18" charset="0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latin typeface="Garamond" panose="02020404030301010803" pitchFamily="18" charset="0"/>
                  </a:rPr>
                  <a:t>Community detection problem (graph clustering).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C046238-20A2-4B11-911D-2D8B7E909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64368"/>
                <a:ext cx="8659088" cy="1015663"/>
              </a:xfrm>
              <a:prstGeom prst="rect">
                <a:avLst/>
              </a:prstGeom>
              <a:blipFill>
                <a:blip r:embed="rId3"/>
                <a:stretch>
                  <a:fillRect l="-775" t="-3614" r="-704" b="-108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AFFCF198-4A61-493E-AE10-4E56DCB73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834" y="3696837"/>
            <a:ext cx="1705488" cy="16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4F78B-3375-0988-642F-18003D8FE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C1E3-74CD-777E-8AA8-1E59E4527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Community Detection in Networks: </a:t>
            </a:r>
            <a:br>
              <a:rPr lang="en-US" sz="4400" dirty="0"/>
            </a:br>
            <a:r>
              <a:rPr lang="en-US" sz="4400" dirty="0"/>
              <a:t>A Rough Sets and</a:t>
            </a:r>
            <a:br>
              <a:rPr lang="en-US" sz="4400" dirty="0"/>
            </a:br>
            <a:r>
              <a:rPr lang="en-US" sz="4400" dirty="0"/>
              <a:t>Consensus Clustering Approach</a:t>
            </a:r>
            <a:endParaRPr lang="es-ES_tradnl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BEEA0E-B96F-3E4D-CA58-901DA4772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39453"/>
            <a:ext cx="7891272" cy="1852289"/>
          </a:xfrm>
        </p:spPr>
        <p:txBody>
          <a:bodyPr>
            <a:normAutofit/>
          </a:bodyPr>
          <a:lstStyle/>
          <a:p>
            <a:endParaRPr lang="es-ES_tradnl" sz="2400" dirty="0"/>
          </a:p>
          <a:p>
            <a:r>
              <a:rPr lang="es-ES_tradnl" sz="1800" dirty="0"/>
              <a:t>Darian Horacio Grass Boada (dhgrass@unav.es)</a:t>
            </a:r>
          </a:p>
          <a:p>
            <a:r>
              <a:rPr lang="es-ES_tradnl" sz="1800" dirty="0"/>
              <a:t>Leandro González Montesino</a:t>
            </a:r>
          </a:p>
          <a:p>
            <a:r>
              <a:rPr lang="es-ES_tradnl" sz="1800" dirty="0"/>
              <a:t>Rubén Armañanzas</a:t>
            </a:r>
          </a:p>
          <a:p>
            <a:endParaRPr lang="es-ES_tradnl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BAE6DF-E823-9051-C606-27CB0892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0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6B99-7B43-4B74-B02F-D73C530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s-ES" sz="4000" dirty="0" err="1"/>
              <a:t>Challenges</a:t>
            </a:r>
            <a:r>
              <a:rPr lang="es-ES" sz="4000" dirty="0"/>
              <a:t> in </a:t>
            </a:r>
            <a:r>
              <a:rPr lang="es-ES" sz="4000" dirty="0" err="1"/>
              <a:t>Community</a:t>
            </a:r>
            <a:r>
              <a:rPr lang="es-ES" sz="4000" dirty="0"/>
              <a:t> </a:t>
            </a:r>
            <a:r>
              <a:rPr lang="es-ES" sz="4000" dirty="0" err="1"/>
              <a:t>Detection</a:t>
            </a:r>
            <a:endParaRPr lang="es-ES_tradn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E5790-16F0-40FC-896B-D69004AB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268489"/>
            <a:ext cx="10058400" cy="4857928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Uncertainty in detecting clear community boundaries due to algorithmic variability.</a:t>
            </a:r>
          </a:p>
          <a:p>
            <a:pPr algn="just"/>
            <a:r>
              <a:rPr lang="en-US" sz="22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Traditional clustering criteria overlook structural diversity in communities, such as size heterogeneity, non-convexity, or density variations.</a:t>
            </a:r>
            <a:endParaRPr lang="es-ES_tradnl" sz="2200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746033-A6C3-4C15-A168-30EC2FE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C046238-20A2-4B11-911D-2D8B7E9098E5}"/>
                  </a:ext>
                </a:extLst>
              </p:cNvPr>
              <p:cNvSpPr/>
              <p:nvPr/>
            </p:nvSpPr>
            <p:spPr>
              <a:xfrm>
                <a:off x="1063752" y="5215466"/>
                <a:ext cx="94613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A unified approach is needed to combine diverse algorithms and reduce structural uncertainty.</a:t>
                </a:r>
                <a:r>
                  <a:rPr lang="en-US" sz="2400" dirty="0">
                    <a:latin typeface="Garamond" panose="02020404030301010803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latin typeface="Garamond" panose="02020404030301010803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Garamond" panose="02020404030301010803" pitchFamily="18" charset="0"/>
                  </a:rPr>
                  <a:t>Consensus Clustering.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C046238-20A2-4B11-911D-2D8B7E909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5215466"/>
                <a:ext cx="9461385" cy="830997"/>
              </a:xfrm>
              <a:prstGeom prst="rect">
                <a:avLst/>
              </a:prstGeom>
              <a:blipFill>
                <a:blip r:embed="rId3"/>
                <a:stretch>
                  <a:fillRect l="-1031" t="-6618" r="-966" b="-1691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>
            <a:extLst>
              <a:ext uri="{FF2B5EF4-FFF2-40B4-BE49-F238E27FC236}">
                <a16:creationId xmlns:a16="http://schemas.microsoft.com/office/drawing/2014/main" id="{8EA2F30F-339C-4012-A57D-94871A123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00" y="2634208"/>
            <a:ext cx="2774258" cy="167626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140F050-D086-4803-BB3E-4AA54E5BA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62" y="2634208"/>
            <a:ext cx="2653787" cy="1740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20F97029-77F3-43D3-9F24-5547A400AD78}"/>
                  </a:ext>
                </a:extLst>
              </p:cNvPr>
              <p:cNvSpPr txBox="1"/>
              <p:nvPr/>
            </p:nvSpPr>
            <p:spPr>
              <a:xfrm>
                <a:off x="7975714" y="4370201"/>
                <a:ext cx="1708481" cy="261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20F97029-77F3-43D3-9F24-5547A400A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714" y="4370201"/>
                <a:ext cx="1708481" cy="261034"/>
              </a:xfrm>
              <a:prstGeom prst="rect">
                <a:avLst/>
              </a:prstGeom>
              <a:blipFill>
                <a:blip r:embed="rId6"/>
                <a:stretch>
                  <a:fillRect l="-1779" t="-2326" r="-2491" b="-1627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934086BC-A834-4E89-8073-18FADE57BCF1}"/>
                  </a:ext>
                </a:extLst>
              </p:cNvPr>
              <p:cNvSpPr txBox="1"/>
              <p:nvPr/>
            </p:nvSpPr>
            <p:spPr>
              <a:xfrm>
                <a:off x="2229680" y="4313798"/>
                <a:ext cx="2661498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934086BC-A834-4E89-8073-18FADE57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680" y="4313798"/>
                <a:ext cx="2661498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65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6B99-7B43-4B74-B02F-D73C530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A Rough Set-Based Consensus Framework</a:t>
            </a:r>
            <a:endParaRPr lang="es-ES_tradn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E5790-16F0-40FC-896B-D69004AB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9520"/>
            <a:ext cx="10058400" cy="373705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We introduce </a:t>
            </a:r>
            <a:r>
              <a:rPr lang="en-US" sz="24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Rough Clustering-based Consensus Community Detection (RC-CCD)</a:t>
            </a:r>
            <a:r>
              <a:rPr lang="en-US" sz="24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, a community detection framework that combines rough set theory with consensus clustering to improve accuracy and manage uncertainty in complex networks.</a:t>
            </a:r>
          </a:p>
          <a:p>
            <a:pPr marL="0" indent="0" algn="just">
              <a:buNone/>
            </a:pPr>
            <a:endParaRPr lang="en-US" sz="2400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/>
            </a:endParaRPr>
          </a:p>
          <a:p>
            <a:pPr marL="0" indent="0" algn="just">
              <a:buNone/>
            </a:pPr>
            <a:r>
              <a:rPr lang="en-US" altLang="es-ES" sz="22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Rough set theory identifies:</a:t>
            </a:r>
          </a:p>
          <a:p>
            <a:pPr algn="just"/>
            <a:r>
              <a:rPr lang="en-US" altLang="es-ES" sz="22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Core regions: </a:t>
            </a:r>
            <a:r>
              <a:rPr lang="en-US" altLang="es-ES" sz="22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nodes with strong community membership </a:t>
            </a:r>
          </a:p>
          <a:p>
            <a:pPr marL="0" indent="0" algn="just">
              <a:buNone/>
            </a:pPr>
            <a:r>
              <a:rPr lang="en-US" altLang="es-ES" sz="22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   (lower approximation)</a:t>
            </a:r>
          </a:p>
          <a:p>
            <a:pPr algn="just"/>
            <a:r>
              <a:rPr lang="en-US" altLang="es-ES" sz="22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Uncertain regions</a:t>
            </a:r>
            <a:r>
              <a:rPr lang="en-US" altLang="es-ES" sz="22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: boundary nodes with ambiguous affiliation </a:t>
            </a:r>
          </a:p>
          <a:p>
            <a:pPr marL="0" indent="0" algn="just">
              <a:buNone/>
            </a:pPr>
            <a:r>
              <a:rPr lang="en-US" altLang="es-ES" sz="22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   (upper approximation)</a:t>
            </a:r>
            <a:endParaRPr lang="es-ES" altLang="es-ES" sz="2400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/>
            </a:endParaRPr>
          </a:p>
          <a:p>
            <a:pPr algn="just"/>
            <a:endParaRPr lang="en-US" sz="2400" dirty="0">
              <a:solidFill>
                <a:sysClr val="windowText" lastClr="000000">
                  <a:lumMod val="85000"/>
                  <a:lumOff val="15000"/>
                </a:sysClr>
              </a:solidFill>
              <a:latin typeface="Garamond" panose="02020404030301010803"/>
            </a:endParaRPr>
          </a:p>
          <a:p>
            <a:pPr algn="just"/>
            <a:endParaRPr lang="es-ES_tradnl" sz="2000" dirty="0"/>
          </a:p>
          <a:p>
            <a:pPr algn="just"/>
            <a:endParaRPr lang="es-ES_tradnl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746033-A6C3-4C15-A168-30EC2FE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53178BA-B43C-4995-A0B9-0DB7CD3A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8" y="4826570"/>
            <a:ext cx="1006449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s-ES" sz="2200" dirty="0"/>
              <a:t>Consensus clustering integrates results from multiple algorithms to produce a more robust community structure.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CD10D1-5DAC-07EC-9049-01711D18EF99}"/>
              </a:ext>
            </a:extLst>
          </p:cNvPr>
          <p:cNvGrpSpPr/>
          <p:nvPr/>
        </p:nvGrpSpPr>
        <p:grpSpPr>
          <a:xfrm>
            <a:off x="969966" y="5698664"/>
            <a:ext cx="9990458" cy="565355"/>
            <a:chOff x="969966" y="5637675"/>
            <a:chExt cx="9990458" cy="561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862437-2BE6-A7F0-0D0E-DC887DCD6C81}"/>
                </a:ext>
              </a:extLst>
            </p:cNvPr>
            <p:cNvSpPr txBox="1"/>
            <p:nvPr/>
          </p:nvSpPr>
          <p:spPr>
            <a:xfrm>
              <a:off x="1069848" y="5768480"/>
              <a:ext cx="989057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Grass-Boada, D. H., Gonzalez Montesino, L., &amp; Armañanzas, R. </a:t>
              </a:r>
              <a:r>
                <a:rPr lang="en-US" sz="1100" i="1" dirty="0"/>
                <a:t>“Community Detection in Networks: A Rough Sets and Consensus Clustering Approach”</a:t>
              </a:r>
              <a:r>
                <a:rPr lang="en-US" sz="1100" dirty="0"/>
                <a:t>. </a:t>
              </a:r>
              <a:r>
                <a:rPr lang="en-US" sz="1100" b="1" dirty="0"/>
                <a:t>Applied Soft Computing, accepted for publication. </a:t>
              </a:r>
              <a:r>
                <a:rPr lang="en-US" sz="1100" dirty="0"/>
                <a:t>[Online]. Available: https://ssrn.com/abstract=4944660</a:t>
              </a:r>
              <a:endParaRPr lang="es-ES" sz="11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6ED0-8043-0C44-ECB4-D68BAA25BEE2}"/>
                </a:ext>
              </a:extLst>
            </p:cNvPr>
            <p:cNvSpPr txBox="1"/>
            <p:nvPr/>
          </p:nvSpPr>
          <p:spPr>
            <a:xfrm>
              <a:off x="969966" y="563767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072FF6-6F57-1BA1-2062-62A655AEDEB3}"/>
              </a:ext>
            </a:extLst>
          </p:cNvPr>
          <p:cNvSpPr txBox="1"/>
          <p:nvPr/>
        </p:nvSpPr>
        <p:spPr>
          <a:xfrm>
            <a:off x="10829619" y="96905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074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6B99-7B43-4B74-B02F-D73C530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networks as graphs</a:t>
            </a:r>
            <a:endParaRPr lang="es-ES_tradn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D6E5790-16F0-40FC-896B-D69004AB1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268487"/>
                <a:ext cx="10058400" cy="502325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A network is modeled as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is the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vertices (nodes)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is the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edges (links) connecting them.</a:t>
                </a:r>
              </a:p>
              <a:p>
                <a:pPr marL="0" indent="0" algn="just">
                  <a:buNone/>
                </a:pPr>
                <a:endParaRPr lang="es-ES_tradnl" sz="2400" b="1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Garamond" panose="02020404030301010803"/>
                </a:endParaRPr>
              </a:p>
              <a:p>
                <a:pPr marL="0" indent="0" algn="just">
                  <a:buNone/>
                </a:pPr>
                <a:r>
                  <a:rPr lang="en-US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Definition 1 (community detection</a:t>
                </a:r>
                <a:r>
                  <a:rPr lang="es-ES_tradnl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).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The community detection problem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in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consists of finding a partition of </a:t>
                </a:r>
                <a14:m>
                  <m:oMath xmlns:m="http://schemas.openxmlformats.org/officeDocument/2006/math">
                    <m:r>
                      <a:rPr lang="es-ES_tradnl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_tradnl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_tradnl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_tradnl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s-ES_tradnl" sz="22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_tradnl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,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is a disjoint subset of vertices, with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_tradnl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 ≥ 2 </m:t>
                    </m:r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s-ES_tradnl" sz="22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s-ES_tradnl" sz="2200" i="1" dirty="0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.</a:t>
                </a:r>
              </a:p>
              <a:p>
                <a:pPr marL="0" indent="0" algn="just">
                  <a:buNone/>
                </a:pPr>
                <a:endParaRPr lang="es-ES_tradnl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Garamond" panose="02020404030301010803"/>
                </a:endParaRPr>
              </a:p>
              <a:p>
                <a:pPr marL="0" indent="0" algn="just">
                  <a:buNone/>
                </a:pPr>
                <a:endParaRPr lang="es-ES_tradnl" sz="2000" dirty="0"/>
              </a:p>
              <a:p>
                <a:pPr marL="0" indent="0" algn="just">
                  <a:buNone/>
                </a:pPr>
                <a:r>
                  <a:rPr lang="en-US" sz="2400" dirty="0"/>
                  <a:t>If the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not disjoint, the result is a covering of the network, leading to overlapping communities.</a:t>
                </a:r>
                <a:endParaRPr lang="es-ES_tradnl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D6E5790-16F0-40FC-896B-D69004AB1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268487"/>
                <a:ext cx="10058400" cy="5023255"/>
              </a:xfrm>
              <a:blipFill>
                <a:blip r:embed="rId2"/>
                <a:stretch>
                  <a:fillRect l="-970" t="-1578" r="-9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5746033-A6C3-4C15-A168-30EC2FE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6B99-7B43-4B74-B02F-D73C5306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networks as graphs</a:t>
            </a:r>
            <a:endParaRPr lang="es-ES_tradn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D6E5790-16F0-40FC-896B-D69004AB1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14196"/>
                <a:ext cx="10058400" cy="46775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_tradnl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Definition 2 (</a:t>
                </a:r>
                <a:r>
                  <a:rPr lang="es-ES_tradnl" sz="2200" b="1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Thresholded</a:t>
                </a:r>
                <a:r>
                  <a:rPr lang="es-ES_tradnl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s-ES_tradnl" sz="2200" b="1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similarity</a:t>
                </a:r>
                <a:r>
                  <a:rPr lang="es-ES_tradnl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s-ES_tradnl" sz="2200" b="1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graph</a:t>
                </a:r>
                <a:r>
                  <a:rPr lang="es-ES_tradnl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).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Given a set of nodes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s-ES_tradnl" sz="22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_tradnl" sz="2200" i="1" dirty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, of a </a:t>
                </a:r>
                <a:r>
                  <a:rPr lang="es-ES_tradnl" sz="2200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network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and a </a:t>
                </a:r>
                <a:r>
                  <a:rPr lang="es-ES_tradnl" sz="2200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threshold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sz="220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b="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the </a:t>
                </a:r>
                <a:r>
                  <a:rPr lang="es-ES_tradnl" sz="2200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thresholded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s-ES_tradnl" sz="2200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similarity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s-ES_tradnl" sz="2200" dirty="0" err="1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graph</a:t>
                </a:r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200" i="1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_tradnl" sz="2200" i="1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is an undirected graph where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ysClr val="windowText" lastClr="000000">
                                    <a:lumMod val="85000"/>
                                    <a:lumOff val="15000"/>
                                  </a:sys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exists if the similarity between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is at least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220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Garamond" panose="02020404030301010803"/>
                </a:endParaRPr>
              </a:p>
              <a:p>
                <a:pPr marL="0" indent="0" algn="just">
                  <a:buNone/>
                </a:pPr>
                <a:r>
                  <a:rPr lang="en-US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Definition 3 (Subgraph).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is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, if every node and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is also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.</a:t>
                </a:r>
                <a:endParaRPr lang="es-ES_tradnl" sz="220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Garamond" panose="02020404030301010803"/>
                </a:endParaRPr>
              </a:p>
              <a:p>
                <a:pPr marL="0" indent="0" algn="just">
                  <a:buNone/>
                </a:pPr>
                <a:endParaRPr lang="es-ES_tradnl" sz="220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Garamond" panose="02020404030301010803"/>
                </a:endParaRPr>
              </a:p>
              <a:p>
                <a:pPr marL="0" indent="0" algn="just">
                  <a:buNone/>
                </a:pPr>
                <a:r>
                  <a:rPr lang="en-US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Definition 4 (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200" b="1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b="1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Connected Component). </a:t>
                </a:r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In a thresholded similarity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200" i="1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_tradnl" sz="2200" i="1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, a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b="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connected component if every pair of distinct nodes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is connected directly or indirectly, and there is no larger subgraph containing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200" i="1" dirty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that also satisfies this condition.</a:t>
                </a:r>
                <a:endParaRPr lang="es-ES_tradnl" sz="220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Garamond" panose="02020404030301010803"/>
                </a:endParaRPr>
              </a:p>
              <a:p>
                <a:pPr marL="0" indent="0" algn="just">
                  <a:buNone/>
                </a:pPr>
                <a:endParaRPr lang="es-ES_tradnl" sz="22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D6E5790-16F0-40FC-896B-D69004AB1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14196"/>
                <a:ext cx="10058400" cy="4677546"/>
              </a:xfrm>
              <a:blipFill>
                <a:blip r:embed="rId2"/>
                <a:stretch>
                  <a:fillRect l="-788" t="-1565" r="-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5746033-A6C3-4C15-A168-30EC2FE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B084-0ADD-5CEC-C902-47817A9B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DD12D-6ACE-5F69-B38D-0AD6006E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82078"/>
            <a:ext cx="10058400" cy="807442"/>
          </a:xfrm>
        </p:spPr>
        <p:txBody>
          <a:bodyPr>
            <a:normAutofit/>
          </a:bodyPr>
          <a:lstStyle/>
          <a:p>
            <a:r>
              <a:rPr lang="en-US" sz="4000" dirty="0"/>
              <a:t>Foundations of Rough Clustering</a:t>
            </a:r>
            <a:endParaRPr lang="es-ES_tradnl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90504-D6A2-1C91-9325-160F8556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1DCB28-9074-CEFF-0621-0D396CD39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706" y="1616766"/>
                <a:ext cx="7594149" cy="4625008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The core idea is to separate discernible from indiscernible objects and to assign objects to lower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2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lang="es-ES" sz="22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bar>
                    <m:r>
                      <a:rPr lang="en-US" sz="22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lang="en-US" sz="22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 and upper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barPr>
                      <m:e>
                        <m:r>
                          <a:rPr lang="es-ES" sz="22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bar>
                    <m:r>
                      <a:rPr lang="en-US" sz="22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lang="en-US" sz="22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 approximations of a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 (cluster).</a:t>
                </a:r>
              </a:p>
              <a:p>
                <a:pPr marL="457200" indent="-4572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The upper and lower approximation concepts require to follow some of the basic rough set properties such as:</a:t>
                </a:r>
              </a:p>
              <a:p>
                <a:pPr marL="1143000" lvl="1" indent="-457200" algn="just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An object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 can be part of at most one lower approximation.</a:t>
                </a:r>
              </a:p>
              <a:p>
                <a:pPr marL="1143000" lvl="1" indent="-457200" algn="just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An object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 that is member of a lower approximation of a set is also part of its upper approximation.</a:t>
                </a:r>
              </a:p>
              <a:p>
                <a:pPr marL="1143000" lvl="1" indent="-457200" algn="just">
                  <a:lnSpc>
                    <a:spcPct val="120000"/>
                  </a:lnSpc>
                  <a:buFont typeface="+mj-lt"/>
                  <a:buAutoNum type="alphaLcPeriod"/>
                </a:pP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If an object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aramond" panose="02020404030301010803" pitchFamily="18" charset="0"/>
                    <a:cs typeface="+mn-cs"/>
                  </a:rPr>
                  <a:t> is not part of any lower approximation it belongs to two or more upper approximations.</a:t>
                </a:r>
                <a:endParaRPr lang="es-ES_tradnl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aramond" panose="02020404030301010803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1DCB28-9074-CEFF-0621-0D396CD39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706" y="1616766"/>
                <a:ext cx="7594149" cy="4625008"/>
              </a:xfrm>
              <a:blipFill>
                <a:blip r:embed="rId3"/>
                <a:stretch>
                  <a:fillRect l="-643" t="-527" r="-11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ADFA27D-A10B-DC30-714F-2E8494B0C85C}"/>
              </a:ext>
            </a:extLst>
          </p:cNvPr>
          <p:cNvGrpSpPr/>
          <p:nvPr/>
        </p:nvGrpSpPr>
        <p:grpSpPr>
          <a:xfrm>
            <a:off x="8580582" y="2398500"/>
            <a:ext cx="3611418" cy="2060999"/>
            <a:chOff x="8580582" y="2398500"/>
            <a:chExt cx="3611418" cy="2060999"/>
          </a:xfrm>
        </p:grpSpPr>
        <p:pic>
          <p:nvPicPr>
            <p:cNvPr id="9" name="Imagen 6">
              <a:extLst>
                <a:ext uri="{FF2B5EF4-FFF2-40B4-BE49-F238E27FC236}">
                  <a16:creationId xmlns:a16="http://schemas.microsoft.com/office/drawing/2014/main" id="{531183CF-4214-19B4-BAE8-8190A5547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0582" y="2398500"/>
              <a:ext cx="3611418" cy="2060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7">
                  <a:extLst>
                    <a:ext uri="{FF2B5EF4-FFF2-40B4-BE49-F238E27FC236}">
                      <a16:creationId xmlns:a16="http://schemas.microsoft.com/office/drawing/2014/main" id="{6FDC26EF-9C4D-D439-1893-31FE356A19FC}"/>
                    </a:ext>
                  </a:extLst>
                </p:cNvPr>
                <p:cNvSpPr/>
                <p:nvPr/>
              </p:nvSpPr>
              <p:spPr>
                <a:xfrm>
                  <a:off x="9861788" y="2877998"/>
                  <a:ext cx="524503" cy="2684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11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S" sz="11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sz="11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1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_tradnl" sz="1100" dirty="0"/>
                </a:p>
              </p:txBody>
            </p:sp>
          </mc:Choice>
          <mc:Fallback xmlns="">
            <p:sp>
              <p:nvSpPr>
                <p:cNvPr id="10" name="Rectángulo 7">
                  <a:extLst>
                    <a:ext uri="{FF2B5EF4-FFF2-40B4-BE49-F238E27FC236}">
                      <a16:creationId xmlns:a16="http://schemas.microsoft.com/office/drawing/2014/main" id="{6FDC26EF-9C4D-D439-1893-31FE356A1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788" y="2877998"/>
                  <a:ext cx="524503" cy="268471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8">
                  <a:extLst>
                    <a:ext uri="{FF2B5EF4-FFF2-40B4-BE49-F238E27FC236}">
                      <a16:creationId xmlns:a16="http://schemas.microsoft.com/office/drawing/2014/main" id="{B1D45387-F68F-6A23-9799-BC3A55A1DE2C}"/>
                    </a:ext>
                  </a:extLst>
                </p:cNvPr>
                <p:cNvSpPr/>
                <p:nvPr/>
              </p:nvSpPr>
              <p:spPr>
                <a:xfrm>
                  <a:off x="9366838" y="3288223"/>
                  <a:ext cx="524503" cy="281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1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s-ES" sz="11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sz="11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1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_tradnl" sz="1100" dirty="0"/>
                </a:p>
              </p:txBody>
            </p:sp>
          </mc:Choice>
          <mc:Fallback xmlns="">
            <p:sp>
              <p:nvSpPr>
                <p:cNvPr id="11" name="Rectángulo 8">
                  <a:extLst>
                    <a:ext uri="{FF2B5EF4-FFF2-40B4-BE49-F238E27FC236}">
                      <a16:creationId xmlns:a16="http://schemas.microsoft.com/office/drawing/2014/main" id="{B1D45387-F68F-6A23-9799-BC3A55A1DE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38" y="3288223"/>
                  <a:ext cx="524503" cy="281552"/>
                </a:xfrm>
                <a:prstGeom prst="rect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72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3B511-37B1-122C-0119-E44DF8AB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193E0-1E43-B1F6-D0B3-5CEE6AAB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238512" cy="807442"/>
          </a:xfrm>
        </p:spPr>
        <p:txBody>
          <a:bodyPr>
            <a:noAutofit/>
          </a:bodyPr>
          <a:lstStyle/>
          <a:p>
            <a:r>
              <a:rPr lang="en-US" sz="3200" dirty="0"/>
              <a:t>Rough Clustering-based Consensus Community Detection (RC-CCD)</a:t>
            </a:r>
            <a:endParaRPr lang="es-ES_tradn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3319A-283C-A794-02DB-3DAC365B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56" y="5327009"/>
            <a:ext cx="10058400" cy="34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Figure 1: Summary of the RC-CCD process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266D3D-46C3-D1C7-25D4-E420D727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F3B4CE-7BB9-009A-0213-717F3CE5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1" y="631966"/>
            <a:ext cx="8270834" cy="4695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D82CEAEA-FA8F-E6D3-BAEC-56C3FC14E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310" y="5726881"/>
                <a:ext cx="11035491" cy="434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" pitchFamily="2" charset="2"/>
                  <a:buNone/>
                </a:pPr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(1) Compute the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900" i="1" dirty="0" smtClean="0">
                            <a:solidFill>
                              <a:sysClr val="windowText" lastClr="000000">
                                <a:lumMod val="85000"/>
                                <a:lumOff val="1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</m:oMath>
                </a14:m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between vertex pairs based on shared communities across partitions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1900" b="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b="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900" b="0" i="1" dirty="0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=0.75</m:t>
                    </m:r>
                  </m:oMath>
                </a14:m>
                <a:endParaRPr lang="es-ES_tradnl" sz="1900" dirty="0"/>
              </a:p>
            </p:txBody>
          </p:sp>
        </mc:Choice>
        <mc:Fallback>
          <p:sp>
            <p:nvSpPr>
              <p:cNvPr id="8" name="Marcador de contenido 2">
                <a:extLst>
                  <a:ext uri="{FF2B5EF4-FFF2-40B4-BE49-F238E27FC236}">
                    <a16:creationId xmlns:a16="http://schemas.microsoft.com/office/drawing/2014/main" id="{D82CEAEA-FA8F-E6D3-BAEC-56C3FC14E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10" y="5726881"/>
                <a:ext cx="11035491" cy="434131"/>
              </a:xfrm>
              <a:prstGeom prst="rect">
                <a:avLst/>
              </a:prstGeom>
              <a:blipFill>
                <a:blip r:embed="rId4"/>
                <a:stretch>
                  <a:fillRect l="-552" t="-12500" b="-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029F4D77-DB6C-112D-122A-FB0C6A6B45D4}"/>
              </a:ext>
            </a:extLst>
          </p:cNvPr>
          <p:cNvSpPr/>
          <p:nvPr/>
        </p:nvSpPr>
        <p:spPr>
          <a:xfrm>
            <a:off x="5245369" y="1298771"/>
            <a:ext cx="2719315" cy="56358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2DEE407-CE25-8BCE-952F-1CDAD8CFBA5B}"/>
              </a:ext>
            </a:extLst>
          </p:cNvPr>
          <p:cNvSpPr/>
          <p:nvPr/>
        </p:nvSpPr>
        <p:spPr>
          <a:xfrm>
            <a:off x="3405246" y="1208117"/>
            <a:ext cx="216209" cy="36624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9C679-9337-4A55-A744-DF8DBF706FCC}"/>
              </a:ext>
            </a:extLst>
          </p:cNvPr>
          <p:cNvSpPr txBox="1"/>
          <p:nvPr/>
        </p:nvSpPr>
        <p:spPr>
          <a:xfrm>
            <a:off x="68436" y="2459504"/>
            <a:ext cx="3336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Label Propagation, Greedy Modularity, Infomap, Louvain, </a:t>
            </a:r>
            <a:r>
              <a:rPr 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or any other community detection algorithm — including multi-objective approaches — can be used.</a:t>
            </a:r>
          </a:p>
        </p:txBody>
      </p:sp>
    </p:spTree>
    <p:extLst>
      <p:ext uri="{BB962C8B-B14F-4D97-AF65-F5344CB8AC3E}">
        <p14:creationId xmlns:p14="http://schemas.microsoft.com/office/powerpoint/2010/main" val="204783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8E3F3-5BB3-30FA-7E35-8FE247D1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4E1F-7189-71DE-3A79-2B0C1CAD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238512" cy="807442"/>
          </a:xfrm>
        </p:spPr>
        <p:txBody>
          <a:bodyPr>
            <a:noAutofit/>
          </a:bodyPr>
          <a:lstStyle/>
          <a:p>
            <a:r>
              <a:rPr lang="en-US" sz="3200" dirty="0"/>
              <a:t>Rough Clustering-based Consensus Community Detection (RC-CCD)</a:t>
            </a:r>
            <a:endParaRPr lang="es-ES_tradn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31D1F-0545-4B3C-6C43-66DE3D62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56" y="5327009"/>
            <a:ext cx="10058400" cy="346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Garamond" panose="02020404030301010803"/>
              </a:rPr>
              <a:t>Figure 1: Summary of the RC-CCD process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9692F6-A29F-588C-21F9-23D91C1A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17"/>
            <a:ext cx="2682472" cy="7315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00FBFD-D201-2F11-191A-F7202940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1" y="631966"/>
            <a:ext cx="8270834" cy="4695043"/>
          </a:xfrm>
          <a:prstGeom prst="rect">
            <a:avLst/>
          </a:prstGeom>
        </p:spPr>
      </p:pic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347A74C0-CA3B-C530-6FED-DD8E03707321}"/>
              </a:ext>
            </a:extLst>
          </p:cNvPr>
          <p:cNvSpPr/>
          <p:nvPr/>
        </p:nvSpPr>
        <p:spPr>
          <a:xfrm>
            <a:off x="5305871" y="1976181"/>
            <a:ext cx="2658813" cy="308376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BC31889B-B64A-EFCA-8800-073CBD5FED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7235" y="5822253"/>
                <a:ext cx="10058400" cy="434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(2) Construct the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900" b="0" i="1" smtClean="0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900" dirty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Garamond" panose="02020404030301010803"/>
                  </a:rPr>
                  <a:t> similarity graph and identify its connected components</a:t>
                </a:r>
                <a:endParaRPr lang="es-ES_tradnl" sz="1900" dirty="0"/>
              </a:p>
            </p:txBody>
          </p:sp>
        </mc:Choice>
        <mc:Fallback>
          <p:sp>
            <p:nvSpPr>
              <p:cNvPr id="11" name="Marcador de contenido 2">
                <a:extLst>
                  <a:ext uri="{FF2B5EF4-FFF2-40B4-BE49-F238E27FC236}">
                    <a16:creationId xmlns:a16="http://schemas.microsoft.com/office/drawing/2014/main" id="{BC31889B-B64A-EFCA-8800-073CBD5F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35" y="5822253"/>
                <a:ext cx="10058400" cy="434131"/>
              </a:xfrm>
              <a:prstGeom prst="rect">
                <a:avLst/>
              </a:prstGeom>
              <a:blipFill>
                <a:blip r:embed="rId4"/>
                <a:stretch>
                  <a:fillRect l="-545" t="-12676" b="-70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BB1BF095-C5DA-B8B8-8A34-5CC6E9697919}"/>
              </a:ext>
            </a:extLst>
          </p:cNvPr>
          <p:cNvSpPr/>
          <p:nvPr/>
        </p:nvSpPr>
        <p:spPr>
          <a:xfrm>
            <a:off x="3405246" y="1208117"/>
            <a:ext cx="216209" cy="36624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1858E-09AC-7C04-DDB6-078815C56834}"/>
              </a:ext>
            </a:extLst>
          </p:cNvPr>
          <p:cNvSpPr txBox="1"/>
          <p:nvPr/>
        </p:nvSpPr>
        <p:spPr>
          <a:xfrm>
            <a:off x="68436" y="2459504"/>
            <a:ext cx="3336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Label Propagation, Greedy Modularity, Infomap, Louvain, </a:t>
            </a:r>
            <a:r>
              <a:rPr 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or any other community detection algorithm — including multi-objective approaches — can be used.</a:t>
            </a:r>
          </a:p>
        </p:txBody>
      </p:sp>
    </p:spTree>
    <p:extLst>
      <p:ext uri="{BB962C8B-B14F-4D97-AF65-F5344CB8AC3E}">
        <p14:creationId xmlns:p14="http://schemas.microsoft.com/office/powerpoint/2010/main" val="4224242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639</TotalTime>
  <Words>1671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Garamond</vt:lpstr>
      <vt:lpstr>Rockwell</vt:lpstr>
      <vt:lpstr>Rockwell Condensed</vt:lpstr>
      <vt:lpstr>Wingdings</vt:lpstr>
      <vt:lpstr>Letras en madera</vt:lpstr>
      <vt:lpstr>Community Detection in Networks:  A Rough Sets and Consensus Clustering Approach</vt:lpstr>
      <vt:lpstr>Complex networks analysis</vt:lpstr>
      <vt:lpstr>Challenges in Community Detection</vt:lpstr>
      <vt:lpstr>A Rough Set-Based Consensus Framework</vt:lpstr>
      <vt:lpstr>networks as graphs</vt:lpstr>
      <vt:lpstr>networks as graphs</vt:lpstr>
      <vt:lpstr>Foundations of Rough Clustering</vt:lpstr>
      <vt:lpstr>Rough Clustering-based Consensus Community Detection (RC-CCD)</vt:lpstr>
      <vt:lpstr>Rough Clustering-based Consensus Community Detection (RC-CCD)</vt:lpstr>
      <vt:lpstr>Rough Clustering-based Consensus Community Detection (RC-CCD)</vt:lpstr>
      <vt:lpstr>Rough Clustering-based Consensus Community Detection (RC-CCD)</vt:lpstr>
      <vt:lpstr>Rough Clustering-based Consensus Community Detection (RC-CCD)</vt:lpstr>
      <vt:lpstr>Foundations of RC-CCD</vt:lpstr>
      <vt:lpstr>Experimental Setup</vt:lpstr>
      <vt:lpstr>Result: NMI quality measure</vt:lpstr>
      <vt:lpstr>Result: Cores Accuracy Evaluation</vt:lpstr>
      <vt:lpstr>Result: Evaluation of Community Overlap</vt:lpstr>
      <vt:lpstr>Result: Boundary Structure Under Different Upper Approximation Scales</vt:lpstr>
      <vt:lpstr>Discussion – Key Points</vt:lpstr>
      <vt:lpstr>Community Detection in Networks:  A Rough Sets and Consensus Clustering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Networks:  A Rough Sets and Consensus Clustering Approach</dc:title>
  <dc:creator>Horacio Grass Boada</dc:creator>
  <cp:lastModifiedBy>Darian Horacio Grass Boada</cp:lastModifiedBy>
  <cp:revision>70</cp:revision>
  <dcterms:created xsi:type="dcterms:W3CDTF">2025-05-05T06:25:24Z</dcterms:created>
  <dcterms:modified xsi:type="dcterms:W3CDTF">2025-05-07T06:43:13Z</dcterms:modified>
</cp:coreProperties>
</file>